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7" r:id="rId1"/>
  </p:sldMasterIdLst>
  <p:notesMasterIdLst>
    <p:notesMasterId r:id="rId49"/>
  </p:notesMasterIdLst>
  <p:sldIdLst>
    <p:sldId id="256" r:id="rId2"/>
    <p:sldId id="269" r:id="rId3"/>
    <p:sldId id="295" r:id="rId4"/>
    <p:sldId id="296" r:id="rId5"/>
    <p:sldId id="297" r:id="rId6"/>
    <p:sldId id="270" r:id="rId7"/>
    <p:sldId id="272" r:id="rId8"/>
    <p:sldId id="271" r:id="rId9"/>
    <p:sldId id="273" r:id="rId10"/>
    <p:sldId id="274" r:id="rId11"/>
    <p:sldId id="275" r:id="rId12"/>
    <p:sldId id="276" r:id="rId13"/>
    <p:sldId id="277" r:id="rId14"/>
    <p:sldId id="278" r:id="rId15"/>
    <p:sldId id="279" r:id="rId16"/>
    <p:sldId id="280" r:id="rId17"/>
    <p:sldId id="281" r:id="rId18"/>
    <p:sldId id="282" r:id="rId19"/>
    <p:sldId id="291" r:id="rId20"/>
    <p:sldId id="283" r:id="rId21"/>
    <p:sldId id="298" r:id="rId22"/>
    <p:sldId id="301" r:id="rId23"/>
    <p:sldId id="302" r:id="rId24"/>
    <p:sldId id="353" r:id="rId25"/>
    <p:sldId id="352" r:id="rId26"/>
    <p:sldId id="288" r:id="rId27"/>
    <p:sldId id="263" r:id="rId28"/>
    <p:sldId id="287" r:id="rId29"/>
    <p:sldId id="290" r:id="rId30"/>
    <p:sldId id="314" r:id="rId31"/>
    <p:sldId id="336" r:id="rId32"/>
    <p:sldId id="342" r:id="rId33"/>
    <p:sldId id="343" r:id="rId34"/>
    <p:sldId id="304" r:id="rId35"/>
    <p:sldId id="344" r:id="rId36"/>
    <p:sldId id="331" r:id="rId37"/>
    <p:sldId id="349" r:id="rId38"/>
    <p:sldId id="328" r:id="rId39"/>
    <p:sldId id="329" r:id="rId40"/>
    <p:sldId id="330" r:id="rId41"/>
    <p:sldId id="346" r:id="rId42"/>
    <p:sldId id="332" r:id="rId43"/>
    <p:sldId id="347" r:id="rId44"/>
    <p:sldId id="348" r:id="rId45"/>
    <p:sldId id="326" r:id="rId46"/>
    <p:sldId id="334" r:id="rId47"/>
    <p:sldId id="25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C24F2"/>
    <a:srgbClr val="650FE3"/>
    <a:srgbClr val="3C8047"/>
    <a:srgbClr val="FF3300"/>
    <a:srgbClr val="1AC8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2639" autoAdjust="0"/>
  </p:normalViewPr>
  <p:slideViewPr>
    <p:cSldViewPr snapToGrid="0">
      <p:cViewPr>
        <p:scale>
          <a:sx n="75" d="100"/>
          <a:sy n="75" d="100"/>
        </p:scale>
        <p:origin x="-1061" y="-221"/>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2F52F-7B97-4932-B18A-685C5E4B3ECE}" type="datetimeFigureOut">
              <a:rPr lang="en-US" smtClean="0"/>
              <a:t>11/17/2022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CB6D5-8ECE-4A5E-8CE8-44072D540BE7}" type="slidenum">
              <a:rPr lang="en-US" smtClean="0"/>
              <a:t>‹#›</a:t>
            </a:fld>
            <a:endParaRPr lang="en-US"/>
          </a:p>
        </p:txBody>
      </p:sp>
    </p:spTree>
    <p:extLst>
      <p:ext uri="{BB962C8B-B14F-4D97-AF65-F5344CB8AC3E}">
        <p14:creationId xmlns:p14="http://schemas.microsoft.com/office/powerpoint/2010/main" val="1695046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00, 01,</a:t>
            </a:r>
            <a:r>
              <a:rPr lang="en-US" baseline="0" dirty="0" smtClean="0"/>
              <a:t> 10, 11 …………..010</a:t>
            </a:r>
            <a:endParaRPr lang="en-US" dirty="0" smtClean="0"/>
          </a:p>
          <a:p>
            <a:r>
              <a:rPr lang="en-US" dirty="0" smtClean="0"/>
              <a:t>010</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21</a:t>
            </a:fld>
            <a:endParaRPr lang="en-US"/>
          </a:p>
        </p:txBody>
      </p:sp>
    </p:spTree>
    <p:extLst>
      <p:ext uri="{BB962C8B-B14F-4D97-AF65-F5344CB8AC3E}">
        <p14:creationId xmlns:p14="http://schemas.microsoft.com/office/powerpoint/2010/main" val="2196494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FIGURE 5.9 The 16 KB caches in the </a:t>
            </a:r>
            <a:r>
              <a:rPr lang="en-US" sz="1200" b="0" i="0" u="none" strike="noStrike" kern="1200" baseline="0" dirty="0" err="1" smtClean="0">
                <a:solidFill>
                  <a:schemeClr val="tx1"/>
                </a:solidFill>
                <a:latin typeface="+mn-lt"/>
                <a:ea typeface="+mn-ea"/>
                <a:cs typeface="+mn-cs"/>
              </a:rPr>
              <a:t>Intrinsity</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FastMATH</a:t>
            </a:r>
            <a:r>
              <a:rPr lang="en-US" sz="1200" b="0" i="0" u="none" strike="noStrike" kern="1200" baseline="0" dirty="0" smtClean="0">
                <a:solidFill>
                  <a:schemeClr val="tx1"/>
                </a:solidFill>
                <a:latin typeface="+mn-lt"/>
                <a:ea typeface="+mn-ea"/>
                <a:cs typeface="+mn-cs"/>
              </a:rPr>
              <a:t> each contain 256 blocks with 16 words per block. The tag field is 18 bits wide and the index field is 8 bits wide, while a 4-bit field (bits 5–2) is used to index the block and select the word from the block using a 16‑to‑1 multiplexor. In practice, to eliminate the multiplexor, caches use a separate large RAM for the data and a smaller RAM for the tags, with the block offset supplying the extra address bits for the large data RAM. In this case, the large RAM is 32 bits wide and must have </a:t>
            </a:r>
            <a:r>
              <a:rPr lang="en-US" sz="1200" b="0" i="0" u="none" strike="noStrike" kern="1200" baseline="0" smtClean="0">
                <a:solidFill>
                  <a:schemeClr val="tx1"/>
                </a:solidFill>
                <a:latin typeface="+mn-lt"/>
                <a:ea typeface="+mn-ea"/>
                <a:cs typeface="+mn-cs"/>
              </a:rPr>
              <a:t>16 times as </a:t>
            </a:r>
            <a:r>
              <a:rPr lang="en-US" sz="1200" b="0" i="0" u="none" strike="noStrike" kern="1200" baseline="0" dirty="0" smtClean="0">
                <a:solidFill>
                  <a:schemeClr val="tx1"/>
                </a:solidFill>
                <a:latin typeface="+mn-lt"/>
                <a:ea typeface="+mn-ea"/>
                <a:cs typeface="+mn-cs"/>
              </a:rPr>
              <a:t>many words as blocks in the cache.</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36</a:t>
            </a:fld>
            <a:endParaRPr lang="en-US"/>
          </a:p>
        </p:txBody>
      </p:sp>
    </p:spTree>
    <p:extLst>
      <p:ext uri="{BB962C8B-B14F-4D97-AF65-F5344CB8AC3E}">
        <p14:creationId xmlns:p14="http://schemas.microsoft.com/office/powerpoint/2010/main" val="1070708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11/17/2022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511093703"/>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775901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4109413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979019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587543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478434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613860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17427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584119099"/>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33102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934953005"/>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C673E0-E058-411B-BEF8-1CA36D2DE1A5}"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157638836"/>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C673E0-E058-411B-BEF8-1CA36D2DE1A5}" type="datetimeFigureOut">
              <a:rPr lang="en-US" smtClean="0"/>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174452286"/>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C673E0-E058-411B-BEF8-1CA36D2DE1A5}" type="datetimeFigureOut">
              <a:rPr lang="en-US" smtClean="0"/>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84194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673E0-E058-411B-BEF8-1CA36D2DE1A5}" type="datetimeFigureOut">
              <a:rPr lang="en-US" smtClean="0"/>
              <a:t>11/17/2022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568119527"/>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409714764"/>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265285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C673E0-E058-411B-BEF8-1CA36D2DE1A5}" type="datetimeFigureOut">
              <a:rPr lang="en-US" smtClean="0"/>
              <a:t>11/17/2022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DF3EC1-F20E-49F4-81D8-A0D277DA8104}" type="slidenum">
              <a:rPr lang="en-US" smtClean="0"/>
              <a:t>‹#›</a:t>
            </a:fld>
            <a:endParaRPr lang="en-US"/>
          </a:p>
        </p:txBody>
      </p:sp>
    </p:spTree>
    <p:extLst>
      <p:ext uri="{BB962C8B-B14F-4D97-AF65-F5344CB8AC3E}">
        <p14:creationId xmlns:p14="http://schemas.microsoft.com/office/powerpoint/2010/main" val="3033883487"/>
      </p:ext>
    </p:extLst>
  </p:cSld>
  <p:clrMap bg1="lt1" tx1="dk1" bg2="lt2" tx2="dk2" accent1="accent1" accent2="accent2" accent3="accent3" accent4="accent4" accent5="accent5" accent6="accent6" hlink="hlink" folHlink="folHlink"/>
  <p:sldLayoutIdLst>
    <p:sldLayoutId id="2147484338" r:id="rId1"/>
    <p:sldLayoutId id="2147484339" r:id="rId2"/>
    <p:sldLayoutId id="2147484340" r:id="rId3"/>
    <p:sldLayoutId id="2147484341" r:id="rId4"/>
    <p:sldLayoutId id="2147484342" r:id="rId5"/>
    <p:sldLayoutId id="2147484343" r:id="rId6"/>
    <p:sldLayoutId id="2147484344" r:id="rId7"/>
    <p:sldLayoutId id="2147484345" r:id="rId8"/>
    <p:sldLayoutId id="2147484346" r:id="rId9"/>
    <p:sldLayoutId id="2147484347" r:id="rId10"/>
    <p:sldLayoutId id="2147484348" r:id="rId11"/>
    <p:sldLayoutId id="2147484349" r:id="rId12"/>
    <p:sldLayoutId id="2147484350" r:id="rId13"/>
    <p:sldLayoutId id="2147484351" r:id="rId14"/>
    <p:sldLayoutId id="2147484352" r:id="rId15"/>
    <p:sldLayoutId id="2147484353" r:id="rId16"/>
    <p:sldLayoutId id="214748435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Cache</a:t>
            </a:r>
            <a:endParaRPr lang="en-US" sz="6600" dirty="0"/>
          </a:p>
        </p:txBody>
      </p:sp>
      <p:sp>
        <p:nvSpPr>
          <p:cNvPr id="3" name="Subtitle 2"/>
          <p:cNvSpPr>
            <a:spLocks noGrp="1"/>
          </p:cNvSpPr>
          <p:nvPr>
            <p:ph type="subTitle" idx="1"/>
          </p:nvPr>
        </p:nvSpPr>
        <p:spPr/>
        <p:txBody>
          <a:bodyPr>
            <a:normAutofit/>
          </a:bodyPr>
          <a:lstStyle/>
          <a:p>
            <a:r>
              <a:rPr lang="en-US" dirty="0" smtClean="0"/>
              <a:t>Textbook – Chapter 5</a:t>
            </a:r>
          </a:p>
        </p:txBody>
      </p:sp>
    </p:spTree>
    <p:extLst>
      <p:ext uri="{BB962C8B-B14F-4D97-AF65-F5344CB8AC3E}">
        <p14:creationId xmlns:p14="http://schemas.microsoft.com/office/powerpoint/2010/main" val="1103442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smtClean="0"/>
              <a:t>Accessing a Cache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21931842"/>
              </p:ext>
            </p:extLst>
          </p:nvPr>
        </p:nvGraphicFramePr>
        <p:xfrm>
          <a:off x="8783782" y="747837"/>
          <a:ext cx="3260436" cy="5943600"/>
        </p:xfrm>
        <a:graphic>
          <a:graphicData uri="http://schemas.openxmlformats.org/drawingml/2006/table">
            <a:tbl>
              <a:tblPr firstRow="1" bandRow="1">
                <a:tableStyleId>{5C22544A-7EE6-4342-B048-85BDC9FD1C3A}</a:tableStyleId>
              </a:tblPr>
              <a:tblGrid>
                <a:gridCol w="1630218">
                  <a:extLst>
                    <a:ext uri="{9D8B030D-6E8A-4147-A177-3AD203B41FA5}">
                      <a16:colId xmlns:a16="http://schemas.microsoft.com/office/drawing/2014/main" xmlns="" val="20000"/>
                    </a:ext>
                  </a:extLst>
                </a:gridCol>
                <a:gridCol w="1630218">
                  <a:extLst>
                    <a:ext uri="{9D8B030D-6E8A-4147-A177-3AD203B41FA5}">
                      <a16:colId xmlns:a16="http://schemas.microsoft.com/office/drawing/2014/main" xmlns="" val="20001"/>
                    </a:ext>
                  </a:extLst>
                </a:gridCol>
              </a:tblGrid>
              <a:tr h="370840">
                <a:tc>
                  <a:txBody>
                    <a:bodyPr/>
                    <a:lstStyle/>
                    <a:p>
                      <a:pPr algn="r"/>
                      <a:r>
                        <a:rPr lang="en-US" sz="2400" dirty="0" smtClean="0"/>
                        <a:t>Address</a:t>
                      </a:r>
                      <a:endParaRPr lang="en-US" sz="2400" dirty="0"/>
                    </a:p>
                  </a:txBody>
                  <a:tcPr/>
                </a:tc>
                <a:tc>
                  <a:txBody>
                    <a:bodyPr/>
                    <a:lstStyle/>
                    <a:p>
                      <a:pPr algn="ctr"/>
                      <a:r>
                        <a:rPr lang="en-US" sz="2400" dirty="0" smtClean="0"/>
                        <a:t>Content</a:t>
                      </a:r>
                      <a:endParaRPr lang="en-US" sz="2400" dirty="0"/>
                    </a:p>
                  </a:txBody>
                  <a:tcPr/>
                </a:tc>
                <a:extLst>
                  <a:ext uri="{0D108BD9-81ED-4DB2-BD59-A6C34878D82A}">
                    <a16:rowId xmlns:a16="http://schemas.microsoft.com/office/drawing/2014/main" xmlns="" val="10000"/>
                  </a:ext>
                </a:extLst>
              </a:tr>
              <a:tr h="370840">
                <a:tc>
                  <a:txBody>
                    <a:bodyPr/>
                    <a:lstStyle/>
                    <a:p>
                      <a:pPr algn="r"/>
                      <a:r>
                        <a:rPr lang="en-US" sz="2400" b="1" dirty="0" smtClean="0"/>
                        <a:t>00000</a:t>
                      </a:r>
                      <a:endParaRPr lang="en-US" sz="2400" b="1" dirty="0"/>
                    </a:p>
                  </a:txBody>
                  <a:tcPr/>
                </a:tc>
                <a:tc>
                  <a:txBody>
                    <a:bodyPr/>
                    <a:lstStyle/>
                    <a:p>
                      <a:pPr algn="ctr"/>
                      <a:r>
                        <a:rPr lang="en-US" sz="2400" b="1" dirty="0" smtClean="0"/>
                        <a:t>A</a:t>
                      </a:r>
                      <a:endParaRPr lang="en-US" sz="2400" b="1" dirty="0"/>
                    </a:p>
                  </a:txBody>
                  <a:tcPr/>
                </a:tc>
                <a:extLst>
                  <a:ext uri="{0D108BD9-81ED-4DB2-BD59-A6C34878D82A}">
                    <a16:rowId xmlns:a16="http://schemas.microsoft.com/office/drawing/2014/main" xmlns="" val="1000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r"/>
                      <a:r>
                        <a:rPr lang="en-US" sz="2400" b="1" dirty="0" smtClean="0"/>
                        <a:t>3 =</a:t>
                      </a:r>
                      <a:r>
                        <a:rPr lang="en-US" sz="2400" b="1" baseline="0" dirty="0" smtClean="0"/>
                        <a:t> </a:t>
                      </a:r>
                      <a:r>
                        <a:rPr lang="en-US" sz="2400" b="1" dirty="0" smtClean="0"/>
                        <a:t>00011</a:t>
                      </a:r>
                      <a:endParaRPr lang="en-US" sz="2400" b="1" dirty="0"/>
                    </a:p>
                  </a:txBody>
                  <a:tcPr/>
                </a:tc>
                <a:tc>
                  <a:txBody>
                    <a:bodyPr/>
                    <a:lstStyle/>
                    <a:p>
                      <a:pPr algn="ctr"/>
                      <a:r>
                        <a:rPr lang="en-US" sz="2400" b="1" dirty="0" smtClean="0"/>
                        <a:t>B</a:t>
                      </a:r>
                      <a:endParaRPr lang="en-US" sz="2400" b="1" dirty="0"/>
                    </a:p>
                  </a:txBody>
                  <a:tcPr/>
                </a:tc>
                <a:extLst>
                  <a:ext uri="{0D108BD9-81ED-4DB2-BD59-A6C34878D82A}">
                    <a16:rowId xmlns:a16="http://schemas.microsoft.com/office/drawing/2014/main" xmlns="" val="10003"/>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4"/>
                  </a:ext>
                </a:extLst>
              </a:tr>
              <a:tr h="370840">
                <a:tc>
                  <a:txBody>
                    <a:bodyPr/>
                    <a:lstStyle/>
                    <a:p>
                      <a:pPr algn="r"/>
                      <a:r>
                        <a:rPr lang="en-US" sz="2400" b="1" dirty="0" smtClean="0"/>
                        <a:t>16 = 10000</a:t>
                      </a:r>
                      <a:endParaRPr lang="en-US" sz="2400" b="1" dirty="0"/>
                    </a:p>
                  </a:txBody>
                  <a:tcPr/>
                </a:tc>
                <a:tc>
                  <a:txBody>
                    <a:bodyPr/>
                    <a:lstStyle/>
                    <a:p>
                      <a:pPr algn="ctr"/>
                      <a:r>
                        <a:rPr lang="en-US" sz="2400" b="1" dirty="0" smtClean="0"/>
                        <a:t>C</a:t>
                      </a:r>
                      <a:endParaRPr lang="en-US" sz="2400" b="1" dirty="0"/>
                    </a:p>
                  </a:txBody>
                  <a:tcPr/>
                </a:tc>
                <a:extLst>
                  <a:ext uri="{0D108BD9-81ED-4DB2-BD59-A6C34878D82A}">
                    <a16:rowId xmlns:a16="http://schemas.microsoft.com/office/drawing/2014/main" xmlns="" val="10005"/>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r"/>
                      <a:r>
                        <a:rPr lang="en-US" sz="2400" b="1" dirty="0" smtClean="0"/>
                        <a:t>18 = 10010</a:t>
                      </a:r>
                      <a:endParaRPr lang="en-US" sz="2400" b="1" dirty="0"/>
                    </a:p>
                  </a:txBody>
                  <a:tcPr/>
                </a:tc>
                <a:tc>
                  <a:txBody>
                    <a:bodyPr/>
                    <a:lstStyle/>
                    <a:p>
                      <a:pPr algn="ctr"/>
                      <a:r>
                        <a:rPr lang="en-US" sz="2400" b="1" dirty="0" smtClean="0"/>
                        <a:t>D</a:t>
                      </a:r>
                      <a:endParaRPr lang="en-US" sz="2400" b="1" dirty="0"/>
                    </a:p>
                  </a:txBody>
                  <a:tcPr/>
                </a:tc>
                <a:extLst>
                  <a:ext uri="{0D108BD9-81ED-4DB2-BD59-A6C34878D82A}">
                    <a16:rowId xmlns:a16="http://schemas.microsoft.com/office/drawing/2014/main" xmlns="" val="10007"/>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8"/>
                  </a:ext>
                </a:extLst>
              </a:tr>
              <a:tr h="370840">
                <a:tc>
                  <a:txBody>
                    <a:bodyPr/>
                    <a:lstStyle/>
                    <a:p>
                      <a:pPr algn="r"/>
                      <a:r>
                        <a:rPr lang="en-US" sz="2400" b="1" dirty="0" smtClean="0">
                          <a:solidFill>
                            <a:srgbClr val="FF0000"/>
                          </a:solidFill>
                        </a:rPr>
                        <a:t>22 = 10110</a:t>
                      </a:r>
                      <a:endParaRPr lang="en-US" sz="2400" b="1" dirty="0">
                        <a:solidFill>
                          <a:srgbClr val="FF0000"/>
                        </a:solidFill>
                      </a:endParaRPr>
                    </a:p>
                  </a:txBody>
                  <a:tcPr/>
                </a:tc>
                <a:tc>
                  <a:txBody>
                    <a:bodyPr/>
                    <a:lstStyle/>
                    <a:p>
                      <a:pPr algn="ctr"/>
                      <a:r>
                        <a:rPr lang="en-US" sz="2400" b="1" dirty="0" smtClean="0"/>
                        <a:t>E</a:t>
                      </a:r>
                      <a:endParaRPr lang="en-US" sz="2400" b="1" dirty="0"/>
                    </a:p>
                  </a:txBody>
                  <a:tcPr/>
                </a:tc>
                <a:extLst>
                  <a:ext uri="{0D108BD9-81ED-4DB2-BD59-A6C34878D82A}">
                    <a16:rowId xmlns:a16="http://schemas.microsoft.com/office/drawing/2014/main" xmlns="" val="10009"/>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0"/>
                  </a:ext>
                </a:extLst>
              </a:tr>
              <a:tr h="370840">
                <a:tc>
                  <a:txBody>
                    <a:bodyPr/>
                    <a:lstStyle/>
                    <a:p>
                      <a:pPr algn="r"/>
                      <a:r>
                        <a:rPr lang="en-US" sz="2400" b="1" dirty="0" smtClean="0"/>
                        <a:t>26 = 11010</a:t>
                      </a:r>
                      <a:endParaRPr lang="en-US" sz="2400" b="1" dirty="0"/>
                    </a:p>
                  </a:txBody>
                  <a:tcPr/>
                </a:tc>
                <a:tc>
                  <a:txBody>
                    <a:bodyPr/>
                    <a:lstStyle/>
                    <a:p>
                      <a:pPr algn="ctr"/>
                      <a:r>
                        <a:rPr lang="en-US" sz="2400" b="1" dirty="0" smtClean="0"/>
                        <a:t>F</a:t>
                      </a:r>
                      <a:endParaRPr lang="en-US" sz="2400" b="1" dirty="0"/>
                    </a:p>
                  </a:txBody>
                  <a:tcPr/>
                </a:tc>
                <a:extLst>
                  <a:ext uri="{0D108BD9-81ED-4DB2-BD59-A6C34878D82A}">
                    <a16:rowId xmlns:a16="http://schemas.microsoft.com/office/drawing/2014/main" xmlns="" val="1001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2"/>
                  </a:ext>
                </a:extLst>
              </a:tr>
            </a:tbl>
          </a:graphicData>
        </a:graphic>
      </p:graphicFrame>
      <p:sp>
        <p:nvSpPr>
          <p:cNvPr id="8" name="TextBox 7"/>
          <p:cNvSpPr txBox="1"/>
          <p:nvPr/>
        </p:nvSpPr>
        <p:spPr>
          <a:xfrm>
            <a:off x="9633177" y="378505"/>
            <a:ext cx="1561646" cy="369332"/>
          </a:xfrm>
          <a:prstGeom prst="rect">
            <a:avLst/>
          </a:prstGeom>
          <a:noFill/>
        </p:spPr>
        <p:txBody>
          <a:bodyPr wrap="none" rtlCol="0">
            <a:spAutoFit/>
          </a:bodyPr>
          <a:lstStyle/>
          <a:p>
            <a:r>
              <a:rPr lang="en-US" b="1" dirty="0" smtClean="0"/>
              <a:t>Main Memory</a:t>
            </a:r>
            <a:endParaRPr lang="en-US" b="1" dirty="0"/>
          </a:p>
        </p:txBody>
      </p:sp>
      <p:graphicFrame>
        <p:nvGraphicFramePr>
          <p:cNvPr id="10" name="Table 9"/>
          <p:cNvGraphicFramePr>
            <a:graphicFrameLocks noGrp="1"/>
          </p:cNvGraphicFramePr>
          <p:nvPr>
            <p:extLst>
              <p:ext uri="{D42A27DB-BD31-4B8C-83A1-F6EECF244321}">
                <p14:modId xmlns:p14="http://schemas.microsoft.com/office/powerpoint/2010/main" val="1774167426"/>
              </p:ext>
            </p:extLst>
          </p:nvPr>
        </p:nvGraphicFramePr>
        <p:xfrm>
          <a:off x="96969" y="1481666"/>
          <a:ext cx="6594768" cy="4114800"/>
        </p:xfrm>
        <a:graphic>
          <a:graphicData uri="http://schemas.openxmlformats.org/drawingml/2006/table">
            <a:tbl>
              <a:tblPr firstRow="1" bandRow="1">
                <a:tableStyleId>{5C22544A-7EE6-4342-B048-85BDC9FD1C3A}</a:tableStyleId>
              </a:tblPr>
              <a:tblGrid>
                <a:gridCol w="1648692">
                  <a:extLst>
                    <a:ext uri="{9D8B030D-6E8A-4147-A177-3AD203B41FA5}">
                      <a16:colId xmlns:a16="http://schemas.microsoft.com/office/drawing/2014/main" xmlns="" val="20000"/>
                    </a:ext>
                  </a:extLst>
                </a:gridCol>
                <a:gridCol w="1648692">
                  <a:extLst>
                    <a:ext uri="{9D8B030D-6E8A-4147-A177-3AD203B41FA5}">
                      <a16:colId xmlns:a16="http://schemas.microsoft.com/office/drawing/2014/main" xmlns="" val="20001"/>
                    </a:ext>
                  </a:extLst>
                </a:gridCol>
                <a:gridCol w="1648692">
                  <a:extLst>
                    <a:ext uri="{9D8B030D-6E8A-4147-A177-3AD203B41FA5}">
                      <a16:colId xmlns:a16="http://schemas.microsoft.com/office/drawing/2014/main" xmlns="" val="20002"/>
                    </a:ext>
                  </a:extLst>
                </a:gridCol>
                <a:gridCol w="1648692">
                  <a:extLst>
                    <a:ext uri="{9D8B030D-6E8A-4147-A177-3AD203B41FA5}">
                      <a16:colId xmlns:a16="http://schemas.microsoft.com/office/drawing/2014/main" xmlns="" val="20003"/>
                    </a:ext>
                  </a:extLst>
                </a:gridCol>
              </a:tblGrid>
              <a:tr h="370840">
                <a:tc>
                  <a:txBody>
                    <a:bodyPr/>
                    <a:lstStyle/>
                    <a:p>
                      <a:pPr algn="ctr"/>
                      <a:r>
                        <a:rPr lang="en-US" sz="2400" b="1" dirty="0" smtClean="0"/>
                        <a:t>Index</a:t>
                      </a:r>
                      <a:endParaRPr lang="en-US" sz="2400" b="1" dirty="0"/>
                    </a:p>
                  </a:txBody>
                  <a:tcPr/>
                </a:tc>
                <a:tc>
                  <a:txBody>
                    <a:bodyPr/>
                    <a:lstStyle/>
                    <a:p>
                      <a:pPr algn="ctr"/>
                      <a:r>
                        <a:rPr lang="en-US" sz="2400" b="1" dirty="0" smtClean="0"/>
                        <a:t>V</a:t>
                      </a:r>
                      <a:endParaRPr lang="en-US" sz="2400" b="1" dirty="0"/>
                    </a:p>
                  </a:txBody>
                  <a:tcPr/>
                </a:tc>
                <a:tc>
                  <a:txBody>
                    <a:bodyPr/>
                    <a:lstStyle/>
                    <a:p>
                      <a:pPr algn="ctr"/>
                      <a:r>
                        <a:rPr lang="en-US" sz="2400" b="1" dirty="0" smtClean="0"/>
                        <a:t>Tag</a:t>
                      </a:r>
                      <a:endParaRPr lang="en-US" sz="2400" b="1" dirty="0"/>
                    </a:p>
                  </a:txBody>
                  <a:tcPr/>
                </a:tc>
                <a:tc>
                  <a:txBody>
                    <a:bodyPr/>
                    <a:lstStyle/>
                    <a:p>
                      <a:pPr algn="ctr"/>
                      <a:r>
                        <a:rPr lang="en-US" sz="2400" b="1" dirty="0" smtClean="0"/>
                        <a:t>Data</a:t>
                      </a:r>
                      <a:endParaRPr lang="en-US" sz="2400" b="1" dirty="0"/>
                    </a:p>
                  </a:txBody>
                  <a:tcPr/>
                </a:tc>
                <a:extLst>
                  <a:ext uri="{0D108BD9-81ED-4DB2-BD59-A6C34878D82A}">
                    <a16:rowId xmlns:a16="http://schemas.microsoft.com/office/drawing/2014/main" xmlns="" val="10000"/>
                  </a:ext>
                </a:extLst>
              </a:tr>
              <a:tr h="370840">
                <a:tc>
                  <a:txBody>
                    <a:bodyPr/>
                    <a:lstStyle/>
                    <a:p>
                      <a:pPr algn="ctr"/>
                      <a:r>
                        <a:rPr lang="en-US" sz="2400" b="1" dirty="0" smtClean="0"/>
                        <a:t>000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1"/>
                  </a:ext>
                </a:extLst>
              </a:tr>
              <a:tr h="370840">
                <a:tc>
                  <a:txBody>
                    <a:bodyPr/>
                    <a:lstStyle/>
                    <a:p>
                      <a:pPr algn="ctr"/>
                      <a:r>
                        <a:rPr lang="en-US" sz="2400" b="1" dirty="0" smtClean="0"/>
                        <a:t>001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ctr"/>
                      <a:r>
                        <a:rPr lang="en-US" sz="2400" b="1" dirty="0" smtClean="0"/>
                        <a:t>010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3"/>
                  </a:ext>
                </a:extLst>
              </a:tr>
              <a:tr h="370840">
                <a:tc>
                  <a:txBody>
                    <a:bodyPr/>
                    <a:lstStyle/>
                    <a:p>
                      <a:pPr algn="ctr"/>
                      <a:r>
                        <a:rPr lang="en-US" sz="2400" b="1" dirty="0" smtClean="0"/>
                        <a:t>011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4"/>
                  </a:ext>
                </a:extLst>
              </a:tr>
              <a:tr h="370840">
                <a:tc>
                  <a:txBody>
                    <a:bodyPr/>
                    <a:lstStyle/>
                    <a:p>
                      <a:pPr algn="ctr"/>
                      <a:r>
                        <a:rPr lang="en-US" sz="2400" b="1" dirty="0" smtClean="0"/>
                        <a:t>100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5"/>
                  </a:ext>
                </a:extLst>
              </a:tr>
              <a:tr h="370840">
                <a:tc>
                  <a:txBody>
                    <a:bodyPr/>
                    <a:lstStyle/>
                    <a:p>
                      <a:pPr algn="ctr"/>
                      <a:r>
                        <a:rPr lang="en-US" sz="2400" b="1" dirty="0" smtClean="0"/>
                        <a:t>101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ctr"/>
                      <a:r>
                        <a:rPr lang="en-US" sz="2400" b="1" dirty="0" smtClean="0">
                          <a:solidFill>
                            <a:srgbClr val="FF0000"/>
                          </a:solidFill>
                        </a:rPr>
                        <a:t>110</a:t>
                      </a:r>
                      <a:endParaRPr lang="en-US" sz="2400" b="1" dirty="0">
                        <a:solidFill>
                          <a:srgbClr val="FF0000"/>
                        </a:solidFill>
                      </a:endParaRPr>
                    </a:p>
                  </a:txBody>
                  <a:tcPr/>
                </a:tc>
                <a:tc>
                  <a:txBody>
                    <a:bodyPr/>
                    <a:lstStyle/>
                    <a:p>
                      <a:pPr algn="ctr"/>
                      <a:r>
                        <a:rPr lang="en-US" sz="2400" b="1" dirty="0" smtClean="0">
                          <a:solidFill>
                            <a:srgbClr val="FF0000"/>
                          </a:solidFill>
                        </a:rPr>
                        <a:t>Y</a:t>
                      </a:r>
                      <a:endParaRPr lang="en-US" sz="2400" b="1" dirty="0">
                        <a:solidFill>
                          <a:srgbClr val="FF0000"/>
                        </a:solidFill>
                      </a:endParaRPr>
                    </a:p>
                  </a:txBody>
                  <a:tcPr/>
                </a:tc>
                <a:tc>
                  <a:txBody>
                    <a:bodyPr/>
                    <a:lstStyle/>
                    <a:p>
                      <a:pPr algn="ctr"/>
                      <a:r>
                        <a:rPr lang="en-US" sz="2400" b="1" dirty="0" smtClean="0">
                          <a:solidFill>
                            <a:srgbClr val="FF0000"/>
                          </a:solidFill>
                        </a:rPr>
                        <a:t>10</a:t>
                      </a:r>
                      <a:endParaRPr lang="en-US" sz="2400" b="1" dirty="0">
                        <a:solidFill>
                          <a:srgbClr val="FF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a:t>
                      </a:r>
                      <a:r>
                        <a:rPr lang="en-US" sz="2400" b="1" dirty="0" smtClean="0">
                          <a:solidFill>
                            <a:srgbClr val="FF0000"/>
                          </a:solidFill>
                        </a:rPr>
                        <a:t>10</a:t>
                      </a:r>
                      <a:r>
                        <a:rPr lang="en-US" sz="2400" b="1" dirty="0" smtClean="0">
                          <a:solidFill>
                            <a:schemeClr val="tx1"/>
                          </a:solidFill>
                        </a:rPr>
                        <a:t>110] = E</a:t>
                      </a:r>
                    </a:p>
                  </a:txBody>
                  <a:tcPr/>
                </a:tc>
                <a:extLst>
                  <a:ext uri="{0D108BD9-81ED-4DB2-BD59-A6C34878D82A}">
                    <a16:rowId xmlns:a16="http://schemas.microsoft.com/office/drawing/2014/main" xmlns="" val="10007"/>
                  </a:ext>
                </a:extLst>
              </a:tr>
              <a:tr h="370840">
                <a:tc>
                  <a:txBody>
                    <a:bodyPr/>
                    <a:lstStyle/>
                    <a:p>
                      <a:pPr algn="ctr"/>
                      <a:r>
                        <a:rPr lang="en-US" sz="2400" b="1" dirty="0" smtClean="0"/>
                        <a:t>111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8"/>
                  </a:ext>
                </a:extLst>
              </a:tr>
            </a:tbl>
          </a:graphicData>
        </a:graphic>
      </p:graphicFrame>
      <p:sp>
        <p:nvSpPr>
          <p:cNvPr id="3" name="TextBox 2"/>
          <p:cNvSpPr txBox="1"/>
          <p:nvPr/>
        </p:nvSpPr>
        <p:spPr>
          <a:xfrm>
            <a:off x="706577" y="6233005"/>
            <a:ext cx="2829621" cy="461665"/>
          </a:xfrm>
          <a:prstGeom prst="rect">
            <a:avLst/>
          </a:prstGeom>
          <a:noFill/>
        </p:spPr>
        <p:txBody>
          <a:bodyPr wrap="none" rtlCol="0">
            <a:spAutoFit/>
          </a:bodyPr>
          <a:lstStyle/>
          <a:p>
            <a:r>
              <a:rPr lang="en-US" sz="2400" b="1" dirty="0" smtClean="0">
                <a:solidFill>
                  <a:srgbClr val="C00000"/>
                </a:solidFill>
              </a:rPr>
              <a:t>Cache Miss Handled</a:t>
            </a:r>
            <a:endParaRPr lang="en-US" sz="2400" b="1" dirty="0">
              <a:solidFill>
                <a:srgbClr val="C00000"/>
              </a:solidFill>
            </a:endParaRPr>
          </a:p>
        </p:txBody>
      </p:sp>
      <p:cxnSp>
        <p:nvCxnSpPr>
          <p:cNvPr id="5" name="Straight Arrow Connector 4"/>
          <p:cNvCxnSpPr/>
          <p:nvPr/>
        </p:nvCxnSpPr>
        <p:spPr>
          <a:xfrm flipH="1" flipV="1">
            <a:off x="6636321" y="4904509"/>
            <a:ext cx="2147462" cy="20781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383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smtClean="0"/>
              <a:t>Accessing a Cache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50438190"/>
              </p:ext>
            </p:extLst>
          </p:nvPr>
        </p:nvGraphicFramePr>
        <p:xfrm>
          <a:off x="1004453" y="1425785"/>
          <a:ext cx="10577946" cy="5196688"/>
        </p:xfrm>
        <a:graphic>
          <a:graphicData uri="http://schemas.openxmlformats.org/drawingml/2006/table">
            <a:tbl>
              <a:tblPr firstRow="1" bandRow="1">
                <a:tableStyleId>{5C22544A-7EE6-4342-B048-85BDC9FD1C3A}</a:tableStyleId>
              </a:tblPr>
              <a:tblGrid>
                <a:gridCol w="1666808">
                  <a:extLst>
                    <a:ext uri="{9D8B030D-6E8A-4147-A177-3AD203B41FA5}">
                      <a16:colId xmlns:a16="http://schemas.microsoft.com/office/drawing/2014/main" xmlns="" val="20000"/>
                    </a:ext>
                  </a:extLst>
                </a:gridCol>
                <a:gridCol w="1711555">
                  <a:extLst>
                    <a:ext uri="{9D8B030D-6E8A-4147-A177-3AD203B41FA5}">
                      <a16:colId xmlns:a16="http://schemas.microsoft.com/office/drawing/2014/main" xmlns="" val="20001"/>
                    </a:ext>
                  </a:extLst>
                </a:gridCol>
                <a:gridCol w="3564842">
                  <a:extLst>
                    <a:ext uri="{9D8B030D-6E8A-4147-A177-3AD203B41FA5}">
                      <a16:colId xmlns:a16="http://schemas.microsoft.com/office/drawing/2014/main" xmlns="" val="20002"/>
                    </a:ext>
                  </a:extLst>
                </a:gridCol>
                <a:gridCol w="3634741">
                  <a:extLst>
                    <a:ext uri="{9D8B030D-6E8A-4147-A177-3AD203B41FA5}">
                      <a16:colId xmlns:a16="http://schemas.microsoft.com/office/drawing/2014/main" xmlns="" val="20003"/>
                    </a:ext>
                  </a:extLst>
                </a:gridCol>
              </a:tblGrid>
              <a:tr h="1382990">
                <a:tc>
                  <a:txBody>
                    <a:bodyPr/>
                    <a:lstStyle/>
                    <a:p>
                      <a:pPr algn="ctr"/>
                      <a:r>
                        <a:rPr lang="en-US" sz="2400" b="1" dirty="0" smtClean="0"/>
                        <a:t>Decimal address of reference</a:t>
                      </a:r>
                      <a:endParaRPr lang="en-US" sz="2400" b="1" dirty="0"/>
                    </a:p>
                  </a:txBody>
                  <a:tcPr anchor="ctr"/>
                </a:tc>
                <a:tc>
                  <a:txBody>
                    <a:bodyPr/>
                    <a:lstStyle/>
                    <a:p>
                      <a:pPr algn="ctr"/>
                      <a:r>
                        <a:rPr lang="en-US" sz="2400" b="1" dirty="0" smtClean="0"/>
                        <a:t>Binary address of reference</a:t>
                      </a:r>
                      <a:endParaRPr lang="en-US" sz="2400" b="1"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Assigned cache block (where found or placed)</a:t>
                      </a:r>
                    </a:p>
                    <a:p>
                      <a:pPr algn="ctr"/>
                      <a:endParaRPr lang="en-US" sz="2400" b="1"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Hit or miss in cache</a:t>
                      </a:r>
                    </a:p>
                  </a:txBody>
                  <a:tcPr anchor="ctr"/>
                </a:tc>
                <a:extLst>
                  <a:ext uri="{0D108BD9-81ED-4DB2-BD59-A6C34878D82A}">
                    <a16:rowId xmlns:a16="http://schemas.microsoft.com/office/drawing/2014/main" xmlns="" val="10000"/>
                  </a:ext>
                </a:extLst>
              </a:tr>
              <a:tr h="544814">
                <a:tc>
                  <a:txBody>
                    <a:bodyPr/>
                    <a:lstStyle/>
                    <a:p>
                      <a:pPr algn="ctr"/>
                      <a:r>
                        <a:rPr lang="en-US" sz="2400" b="1" dirty="0" smtClean="0"/>
                        <a:t>22</a:t>
                      </a:r>
                      <a:endParaRPr lang="en-US" sz="2400" b="1" dirty="0"/>
                    </a:p>
                  </a:txBody>
                  <a:tcPr/>
                </a:tc>
                <a:tc>
                  <a:txBody>
                    <a:bodyPr/>
                    <a:lstStyle/>
                    <a:p>
                      <a:pPr algn="ctr"/>
                      <a:r>
                        <a:rPr lang="en-US" sz="2400" b="1" dirty="0" smtClean="0">
                          <a:solidFill>
                            <a:schemeClr val="tx1"/>
                          </a:solidFill>
                        </a:rPr>
                        <a:t>10110</a:t>
                      </a:r>
                      <a:endParaRPr lang="en-US" sz="2400" b="1" dirty="0">
                        <a:solidFill>
                          <a:schemeClr val="tx1"/>
                        </a:solidFill>
                      </a:endParaRPr>
                    </a:p>
                  </a:txBody>
                  <a:tcPr/>
                </a:tc>
                <a:tc>
                  <a:txBody>
                    <a:bodyPr/>
                    <a:lstStyle/>
                    <a:p>
                      <a:pPr algn="ctr"/>
                      <a:r>
                        <a:rPr lang="en-US" sz="2400" b="1" dirty="0" smtClean="0">
                          <a:solidFill>
                            <a:schemeClr val="tx1"/>
                          </a:solidFill>
                        </a:rPr>
                        <a:t>(10110 mod 8) = 110</a:t>
                      </a:r>
                      <a:endParaRPr lang="en-US" sz="2400" b="1" dirty="0">
                        <a:solidFill>
                          <a:schemeClr val="tx1"/>
                        </a:solidFill>
                      </a:endParaRPr>
                    </a:p>
                  </a:txBody>
                  <a:tcPr/>
                </a:tc>
                <a:tc>
                  <a:txBody>
                    <a:bodyPr/>
                    <a:lstStyle/>
                    <a:p>
                      <a:pPr algn="ctr"/>
                      <a:r>
                        <a:rPr lang="en-US" sz="2400" b="1" dirty="0" smtClean="0">
                          <a:solidFill>
                            <a:schemeClr val="tx1"/>
                          </a:solidFill>
                        </a:rPr>
                        <a:t>miss</a:t>
                      </a:r>
                      <a:endParaRPr lang="en-US" sz="2400" b="1" dirty="0">
                        <a:solidFill>
                          <a:schemeClr val="tx1"/>
                        </a:solidFill>
                      </a:endParaRPr>
                    </a:p>
                  </a:txBody>
                  <a:tcPr/>
                </a:tc>
                <a:extLst>
                  <a:ext uri="{0D108BD9-81ED-4DB2-BD59-A6C34878D82A}">
                    <a16:rowId xmlns:a16="http://schemas.microsoft.com/office/drawing/2014/main" xmlns="" val="10001"/>
                  </a:ext>
                </a:extLst>
              </a:tr>
              <a:tr h="544814">
                <a:tc>
                  <a:txBody>
                    <a:bodyPr/>
                    <a:lstStyle/>
                    <a:p>
                      <a:pPr algn="ctr"/>
                      <a:r>
                        <a:rPr lang="en-US" sz="2400" b="1" dirty="0" smtClean="0"/>
                        <a:t>26</a:t>
                      </a:r>
                      <a:endParaRPr lang="en-US" sz="2400" b="1" dirty="0"/>
                    </a:p>
                  </a:txBody>
                  <a:tcPr/>
                </a:tc>
                <a:tc>
                  <a:txBody>
                    <a:bodyPr/>
                    <a:lstStyle/>
                    <a:p>
                      <a:pPr algn="ctr"/>
                      <a:r>
                        <a:rPr lang="en-US" sz="2400" b="1" dirty="0" smtClean="0"/>
                        <a:t>11010</a:t>
                      </a:r>
                      <a:endParaRPr lang="en-US" sz="2400" b="1" dirty="0"/>
                    </a:p>
                  </a:txBody>
                  <a:tcPr/>
                </a:tc>
                <a:tc>
                  <a:txBody>
                    <a:bodyPr/>
                    <a:lstStyle/>
                    <a:p>
                      <a:pPr algn="ctr"/>
                      <a:r>
                        <a:rPr lang="en-US" sz="2400" b="1" dirty="0" smtClean="0"/>
                        <a:t>(11</a:t>
                      </a:r>
                      <a:r>
                        <a:rPr lang="en-US" sz="2400" b="1" dirty="0" smtClean="0">
                          <a:solidFill>
                            <a:srgbClr val="FF0000"/>
                          </a:solidFill>
                        </a:rPr>
                        <a:t>010</a:t>
                      </a:r>
                      <a:r>
                        <a:rPr lang="en-US" sz="2400" b="1" dirty="0" smtClean="0"/>
                        <a:t> mod 8) = </a:t>
                      </a:r>
                      <a:r>
                        <a:rPr lang="en-US" sz="2400" b="1" dirty="0" smtClean="0">
                          <a:solidFill>
                            <a:srgbClr val="FF0000"/>
                          </a:solidFill>
                        </a:rPr>
                        <a:t>010</a:t>
                      </a:r>
                      <a:endParaRPr lang="en-US" sz="2400" b="1" dirty="0">
                        <a:solidFill>
                          <a:srgbClr val="FF0000"/>
                        </a:solidFill>
                      </a:endParaRPr>
                    </a:p>
                  </a:txBody>
                  <a:tcPr/>
                </a:tc>
                <a:tc>
                  <a:txBody>
                    <a:bodyPr/>
                    <a:lstStyle/>
                    <a:p>
                      <a:pPr algn="ctr"/>
                      <a:r>
                        <a:rPr lang="en-US" sz="2400" b="1" dirty="0" smtClean="0">
                          <a:solidFill>
                            <a:srgbClr val="FF0000"/>
                          </a:solidFill>
                        </a:rPr>
                        <a:t>?</a:t>
                      </a:r>
                      <a:endParaRPr lang="en-US" sz="2400" b="1" dirty="0">
                        <a:solidFill>
                          <a:srgbClr val="FF0000"/>
                        </a:solidFill>
                      </a:endParaRPr>
                    </a:p>
                  </a:txBody>
                  <a:tcPr/>
                </a:tc>
                <a:extLst>
                  <a:ext uri="{0D108BD9-81ED-4DB2-BD59-A6C34878D82A}">
                    <a16:rowId xmlns:a16="http://schemas.microsoft.com/office/drawing/2014/main" xmlns="" val="10002"/>
                  </a:ext>
                </a:extLst>
              </a:tr>
              <a:tr h="544814">
                <a:tc>
                  <a:txBody>
                    <a:bodyPr/>
                    <a:lstStyle/>
                    <a:p>
                      <a:pPr algn="ctr"/>
                      <a:endParaRPr lang="en-US" sz="2400" b="1"/>
                    </a:p>
                  </a:txBody>
                  <a:tcPr/>
                </a:tc>
                <a:tc>
                  <a:txBody>
                    <a:bodyPr/>
                    <a:lstStyle/>
                    <a:p>
                      <a:pPr algn="ctr"/>
                      <a:endParaRPr lang="en-US" sz="2400" b="1" dirty="0"/>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3"/>
                  </a:ext>
                </a:extLst>
              </a:tr>
              <a:tr h="544814">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4"/>
                  </a:ext>
                </a:extLst>
              </a:tr>
              <a:tr h="544814">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5"/>
                  </a:ext>
                </a:extLst>
              </a:tr>
              <a:tr h="544814">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6"/>
                  </a:ext>
                </a:extLst>
              </a:tr>
              <a:tr h="544814">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685361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smtClean="0"/>
              <a:t>Accessing a Cache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063305274"/>
              </p:ext>
            </p:extLst>
          </p:nvPr>
        </p:nvGraphicFramePr>
        <p:xfrm>
          <a:off x="8783782" y="747837"/>
          <a:ext cx="3260436" cy="5943600"/>
        </p:xfrm>
        <a:graphic>
          <a:graphicData uri="http://schemas.openxmlformats.org/drawingml/2006/table">
            <a:tbl>
              <a:tblPr firstRow="1" bandRow="1">
                <a:tableStyleId>{5C22544A-7EE6-4342-B048-85BDC9FD1C3A}</a:tableStyleId>
              </a:tblPr>
              <a:tblGrid>
                <a:gridCol w="1630218">
                  <a:extLst>
                    <a:ext uri="{9D8B030D-6E8A-4147-A177-3AD203B41FA5}">
                      <a16:colId xmlns:a16="http://schemas.microsoft.com/office/drawing/2014/main" xmlns="" val="20000"/>
                    </a:ext>
                  </a:extLst>
                </a:gridCol>
                <a:gridCol w="1630218">
                  <a:extLst>
                    <a:ext uri="{9D8B030D-6E8A-4147-A177-3AD203B41FA5}">
                      <a16:colId xmlns:a16="http://schemas.microsoft.com/office/drawing/2014/main" xmlns="" val="20001"/>
                    </a:ext>
                  </a:extLst>
                </a:gridCol>
              </a:tblGrid>
              <a:tr h="370840">
                <a:tc>
                  <a:txBody>
                    <a:bodyPr/>
                    <a:lstStyle/>
                    <a:p>
                      <a:pPr algn="r"/>
                      <a:r>
                        <a:rPr lang="en-US" sz="2400" dirty="0" smtClean="0"/>
                        <a:t>Address</a:t>
                      </a:r>
                      <a:endParaRPr lang="en-US" sz="2400" dirty="0"/>
                    </a:p>
                  </a:txBody>
                  <a:tcPr/>
                </a:tc>
                <a:tc>
                  <a:txBody>
                    <a:bodyPr/>
                    <a:lstStyle/>
                    <a:p>
                      <a:pPr algn="ctr"/>
                      <a:r>
                        <a:rPr lang="en-US" sz="2400" dirty="0" smtClean="0"/>
                        <a:t>Content</a:t>
                      </a:r>
                      <a:endParaRPr lang="en-US" sz="2400" dirty="0"/>
                    </a:p>
                  </a:txBody>
                  <a:tcPr/>
                </a:tc>
                <a:extLst>
                  <a:ext uri="{0D108BD9-81ED-4DB2-BD59-A6C34878D82A}">
                    <a16:rowId xmlns:a16="http://schemas.microsoft.com/office/drawing/2014/main" xmlns="" val="10000"/>
                  </a:ext>
                </a:extLst>
              </a:tr>
              <a:tr h="370840">
                <a:tc>
                  <a:txBody>
                    <a:bodyPr/>
                    <a:lstStyle/>
                    <a:p>
                      <a:pPr algn="r"/>
                      <a:r>
                        <a:rPr lang="en-US" sz="2400" b="1" dirty="0" smtClean="0"/>
                        <a:t>00000</a:t>
                      </a:r>
                      <a:endParaRPr lang="en-US" sz="2400" b="1" dirty="0"/>
                    </a:p>
                  </a:txBody>
                  <a:tcPr/>
                </a:tc>
                <a:tc>
                  <a:txBody>
                    <a:bodyPr/>
                    <a:lstStyle/>
                    <a:p>
                      <a:pPr algn="ctr"/>
                      <a:r>
                        <a:rPr lang="en-US" sz="2400" b="1" dirty="0" smtClean="0"/>
                        <a:t>A</a:t>
                      </a:r>
                      <a:endParaRPr lang="en-US" sz="2400" b="1" dirty="0"/>
                    </a:p>
                  </a:txBody>
                  <a:tcPr/>
                </a:tc>
                <a:extLst>
                  <a:ext uri="{0D108BD9-81ED-4DB2-BD59-A6C34878D82A}">
                    <a16:rowId xmlns:a16="http://schemas.microsoft.com/office/drawing/2014/main" xmlns="" val="1000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r"/>
                      <a:r>
                        <a:rPr lang="en-US" sz="2400" b="1" dirty="0" smtClean="0"/>
                        <a:t>3 =</a:t>
                      </a:r>
                      <a:r>
                        <a:rPr lang="en-US" sz="2400" b="1" baseline="0" dirty="0" smtClean="0"/>
                        <a:t> </a:t>
                      </a:r>
                      <a:r>
                        <a:rPr lang="en-US" sz="2400" b="1" dirty="0" smtClean="0"/>
                        <a:t>00011</a:t>
                      </a:r>
                      <a:endParaRPr lang="en-US" sz="2400" b="1" dirty="0"/>
                    </a:p>
                  </a:txBody>
                  <a:tcPr/>
                </a:tc>
                <a:tc>
                  <a:txBody>
                    <a:bodyPr/>
                    <a:lstStyle/>
                    <a:p>
                      <a:pPr algn="ctr"/>
                      <a:r>
                        <a:rPr lang="en-US" sz="2400" b="1" dirty="0" smtClean="0"/>
                        <a:t>B</a:t>
                      </a:r>
                      <a:endParaRPr lang="en-US" sz="2400" b="1" dirty="0"/>
                    </a:p>
                  </a:txBody>
                  <a:tcPr/>
                </a:tc>
                <a:extLst>
                  <a:ext uri="{0D108BD9-81ED-4DB2-BD59-A6C34878D82A}">
                    <a16:rowId xmlns:a16="http://schemas.microsoft.com/office/drawing/2014/main" xmlns="" val="10003"/>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4"/>
                  </a:ext>
                </a:extLst>
              </a:tr>
              <a:tr h="370840">
                <a:tc>
                  <a:txBody>
                    <a:bodyPr/>
                    <a:lstStyle/>
                    <a:p>
                      <a:pPr algn="r"/>
                      <a:r>
                        <a:rPr lang="en-US" sz="2400" b="1" dirty="0" smtClean="0"/>
                        <a:t>16 = 10000</a:t>
                      </a:r>
                      <a:endParaRPr lang="en-US" sz="2400" b="1" dirty="0"/>
                    </a:p>
                  </a:txBody>
                  <a:tcPr/>
                </a:tc>
                <a:tc>
                  <a:txBody>
                    <a:bodyPr/>
                    <a:lstStyle/>
                    <a:p>
                      <a:pPr algn="ctr"/>
                      <a:r>
                        <a:rPr lang="en-US" sz="2400" b="1" dirty="0" smtClean="0"/>
                        <a:t>C</a:t>
                      </a:r>
                      <a:endParaRPr lang="en-US" sz="2400" b="1" dirty="0"/>
                    </a:p>
                  </a:txBody>
                  <a:tcPr/>
                </a:tc>
                <a:extLst>
                  <a:ext uri="{0D108BD9-81ED-4DB2-BD59-A6C34878D82A}">
                    <a16:rowId xmlns:a16="http://schemas.microsoft.com/office/drawing/2014/main" xmlns="" val="10005"/>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r"/>
                      <a:r>
                        <a:rPr lang="en-US" sz="2400" b="1" dirty="0" smtClean="0"/>
                        <a:t>18 = 10010</a:t>
                      </a:r>
                      <a:endParaRPr lang="en-US" sz="2400" b="1" dirty="0"/>
                    </a:p>
                  </a:txBody>
                  <a:tcPr/>
                </a:tc>
                <a:tc>
                  <a:txBody>
                    <a:bodyPr/>
                    <a:lstStyle/>
                    <a:p>
                      <a:pPr algn="ctr"/>
                      <a:r>
                        <a:rPr lang="en-US" sz="2400" b="1" dirty="0" smtClean="0"/>
                        <a:t>D</a:t>
                      </a:r>
                      <a:endParaRPr lang="en-US" sz="2400" b="1" dirty="0"/>
                    </a:p>
                  </a:txBody>
                  <a:tcPr/>
                </a:tc>
                <a:extLst>
                  <a:ext uri="{0D108BD9-81ED-4DB2-BD59-A6C34878D82A}">
                    <a16:rowId xmlns:a16="http://schemas.microsoft.com/office/drawing/2014/main" xmlns="" val="10007"/>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8"/>
                  </a:ext>
                </a:extLst>
              </a:tr>
              <a:tr h="370840">
                <a:tc>
                  <a:txBody>
                    <a:bodyPr/>
                    <a:lstStyle/>
                    <a:p>
                      <a:pPr algn="r"/>
                      <a:r>
                        <a:rPr lang="en-US" sz="2400" b="1" dirty="0" smtClean="0">
                          <a:solidFill>
                            <a:schemeClr val="tx1"/>
                          </a:solidFill>
                        </a:rPr>
                        <a:t>22 = 10110</a:t>
                      </a:r>
                      <a:endParaRPr lang="en-US" sz="2400" b="1" dirty="0">
                        <a:solidFill>
                          <a:schemeClr val="tx1"/>
                        </a:solidFill>
                      </a:endParaRPr>
                    </a:p>
                  </a:txBody>
                  <a:tcPr/>
                </a:tc>
                <a:tc>
                  <a:txBody>
                    <a:bodyPr/>
                    <a:lstStyle/>
                    <a:p>
                      <a:pPr algn="ctr"/>
                      <a:r>
                        <a:rPr lang="en-US" sz="2400" b="1" dirty="0" smtClean="0"/>
                        <a:t>E</a:t>
                      </a:r>
                      <a:endParaRPr lang="en-US" sz="2400" b="1" dirty="0"/>
                    </a:p>
                  </a:txBody>
                  <a:tcPr/>
                </a:tc>
                <a:extLst>
                  <a:ext uri="{0D108BD9-81ED-4DB2-BD59-A6C34878D82A}">
                    <a16:rowId xmlns:a16="http://schemas.microsoft.com/office/drawing/2014/main" xmlns="" val="10009"/>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0"/>
                  </a:ext>
                </a:extLst>
              </a:tr>
              <a:tr h="370840">
                <a:tc>
                  <a:txBody>
                    <a:bodyPr/>
                    <a:lstStyle/>
                    <a:p>
                      <a:pPr algn="r"/>
                      <a:r>
                        <a:rPr lang="en-US" sz="2400" b="1" dirty="0" smtClean="0"/>
                        <a:t>26 = 11010</a:t>
                      </a:r>
                      <a:endParaRPr lang="en-US" sz="2400" b="1" dirty="0"/>
                    </a:p>
                  </a:txBody>
                  <a:tcPr/>
                </a:tc>
                <a:tc>
                  <a:txBody>
                    <a:bodyPr/>
                    <a:lstStyle/>
                    <a:p>
                      <a:pPr algn="ctr"/>
                      <a:r>
                        <a:rPr lang="en-US" sz="2400" b="1" dirty="0" smtClean="0"/>
                        <a:t>F</a:t>
                      </a:r>
                      <a:endParaRPr lang="en-US" sz="2400" b="1" dirty="0"/>
                    </a:p>
                  </a:txBody>
                  <a:tcPr/>
                </a:tc>
                <a:extLst>
                  <a:ext uri="{0D108BD9-81ED-4DB2-BD59-A6C34878D82A}">
                    <a16:rowId xmlns:a16="http://schemas.microsoft.com/office/drawing/2014/main" xmlns="" val="1001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2"/>
                  </a:ext>
                </a:extLst>
              </a:tr>
            </a:tbl>
          </a:graphicData>
        </a:graphic>
      </p:graphicFrame>
      <p:sp>
        <p:nvSpPr>
          <p:cNvPr id="8" name="TextBox 7"/>
          <p:cNvSpPr txBox="1"/>
          <p:nvPr/>
        </p:nvSpPr>
        <p:spPr>
          <a:xfrm>
            <a:off x="9633177" y="378505"/>
            <a:ext cx="1561646" cy="369332"/>
          </a:xfrm>
          <a:prstGeom prst="rect">
            <a:avLst/>
          </a:prstGeom>
          <a:noFill/>
        </p:spPr>
        <p:txBody>
          <a:bodyPr wrap="none" rtlCol="0">
            <a:spAutoFit/>
          </a:bodyPr>
          <a:lstStyle/>
          <a:p>
            <a:r>
              <a:rPr lang="en-US" b="1" dirty="0" smtClean="0"/>
              <a:t>Main Memory</a:t>
            </a:r>
            <a:endParaRPr lang="en-US" b="1" dirty="0"/>
          </a:p>
        </p:txBody>
      </p:sp>
      <p:graphicFrame>
        <p:nvGraphicFramePr>
          <p:cNvPr id="10" name="Table 9"/>
          <p:cNvGraphicFramePr>
            <a:graphicFrameLocks noGrp="1"/>
          </p:cNvGraphicFramePr>
          <p:nvPr>
            <p:extLst>
              <p:ext uri="{D42A27DB-BD31-4B8C-83A1-F6EECF244321}">
                <p14:modId xmlns:p14="http://schemas.microsoft.com/office/powerpoint/2010/main" val="1181104049"/>
              </p:ext>
            </p:extLst>
          </p:nvPr>
        </p:nvGraphicFramePr>
        <p:xfrm>
          <a:off x="706577" y="1481666"/>
          <a:ext cx="6774878" cy="4114800"/>
        </p:xfrm>
        <a:graphic>
          <a:graphicData uri="http://schemas.openxmlformats.org/drawingml/2006/table">
            <a:tbl>
              <a:tblPr firstRow="1" bandRow="1">
                <a:tableStyleId>{5C22544A-7EE6-4342-B048-85BDC9FD1C3A}</a:tableStyleId>
              </a:tblPr>
              <a:tblGrid>
                <a:gridCol w="1482436">
                  <a:extLst>
                    <a:ext uri="{9D8B030D-6E8A-4147-A177-3AD203B41FA5}">
                      <a16:colId xmlns:a16="http://schemas.microsoft.com/office/drawing/2014/main" xmlns="" val="20000"/>
                    </a:ext>
                  </a:extLst>
                </a:gridCol>
                <a:gridCol w="1482436">
                  <a:extLst>
                    <a:ext uri="{9D8B030D-6E8A-4147-A177-3AD203B41FA5}">
                      <a16:colId xmlns:a16="http://schemas.microsoft.com/office/drawing/2014/main" xmlns="" val="20001"/>
                    </a:ext>
                  </a:extLst>
                </a:gridCol>
                <a:gridCol w="1482436">
                  <a:extLst>
                    <a:ext uri="{9D8B030D-6E8A-4147-A177-3AD203B41FA5}">
                      <a16:colId xmlns:a16="http://schemas.microsoft.com/office/drawing/2014/main" xmlns="" val="20002"/>
                    </a:ext>
                  </a:extLst>
                </a:gridCol>
                <a:gridCol w="2327570">
                  <a:extLst>
                    <a:ext uri="{9D8B030D-6E8A-4147-A177-3AD203B41FA5}">
                      <a16:colId xmlns:a16="http://schemas.microsoft.com/office/drawing/2014/main" xmlns="" val="20003"/>
                    </a:ext>
                  </a:extLst>
                </a:gridCol>
              </a:tblGrid>
              <a:tr h="370840">
                <a:tc>
                  <a:txBody>
                    <a:bodyPr/>
                    <a:lstStyle/>
                    <a:p>
                      <a:pPr algn="ctr"/>
                      <a:r>
                        <a:rPr lang="en-US" sz="2400" b="1" dirty="0" smtClean="0"/>
                        <a:t>Index</a:t>
                      </a:r>
                      <a:endParaRPr lang="en-US" sz="2400" b="1" dirty="0"/>
                    </a:p>
                  </a:txBody>
                  <a:tcPr/>
                </a:tc>
                <a:tc>
                  <a:txBody>
                    <a:bodyPr/>
                    <a:lstStyle/>
                    <a:p>
                      <a:pPr algn="ctr"/>
                      <a:r>
                        <a:rPr lang="en-US" sz="2400" b="1" dirty="0" smtClean="0"/>
                        <a:t>V</a:t>
                      </a:r>
                      <a:endParaRPr lang="en-US" sz="2400" b="1" dirty="0"/>
                    </a:p>
                  </a:txBody>
                  <a:tcPr/>
                </a:tc>
                <a:tc>
                  <a:txBody>
                    <a:bodyPr/>
                    <a:lstStyle/>
                    <a:p>
                      <a:pPr algn="ctr"/>
                      <a:r>
                        <a:rPr lang="en-US" sz="2400" b="1" dirty="0" smtClean="0"/>
                        <a:t>Tag</a:t>
                      </a:r>
                      <a:endParaRPr lang="en-US" sz="2400" b="1" dirty="0"/>
                    </a:p>
                  </a:txBody>
                  <a:tcPr/>
                </a:tc>
                <a:tc>
                  <a:txBody>
                    <a:bodyPr/>
                    <a:lstStyle/>
                    <a:p>
                      <a:pPr algn="ctr"/>
                      <a:r>
                        <a:rPr lang="en-US" sz="2400" b="1" dirty="0" smtClean="0"/>
                        <a:t>Data</a:t>
                      </a:r>
                      <a:endParaRPr lang="en-US" sz="2400" b="1" dirty="0"/>
                    </a:p>
                  </a:txBody>
                  <a:tcPr/>
                </a:tc>
                <a:extLst>
                  <a:ext uri="{0D108BD9-81ED-4DB2-BD59-A6C34878D82A}">
                    <a16:rowId xmlns:a16="http://schemas.microsoft.com/office/drawing/2014/main" xmlns="" val="10000"/>
                  </a:ext>
                </a:extLst>
              </a:tr>
              <a:tr h="370840">
                <a:tc>
                  <a:txBody>
                    <a:bodyPr/>
                    <a:lstStyle/>
                    <a:p>
                      <a:pPr algn="ctr"/>
                      <a:r>
                        <a:rPr lang="en-US" sz="2400" b="1" dirty="0" smtClean="0"/>
                        <a:t>000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1"/>
                  </a:ext>
                </a:extLst>
              </a:tr>
              <a:tr h="370840">
                <a:tc>
                  <a:txBody>
                    <a:bodyPr/>
                    <a:lstStyle/>
                    <a:p>
                      <a:pPr algn="ctr"/>
                      <a:r>
                        <a:rPr lang="en-US" sz="2400" b="1" dirty="0" smtClean="0"/>
                        <a:t>001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2"/>
                  </a:ext>
                </a:extLst>
              </a:tr>
              <a:tr h="370840">
                <a:tc>
                  <a:txBody>
                    <a:bodyPr/>
                    <a:lstStyle/>
                    <a:p>
                      <a:pPr algn="ctr"/>
                      <a:r>
                        <a:rPr lang="en-US" sz="2400" b="1" dirty="0" smtClean="0">
                          <a:solidFill>
                            <a:srgbClr val="FF0000"/>
                          </a:solidFill>
                        </a:rPr>
                        <a:t>010</a:t>
                      </a:r>
                      <a:endParaRPr lang="en-US" sz="2400" b="1" dirty="0">
                        <a:solidFill>
                          <a:srgbClr val="FF0000"/>
                        </a:solidFill>
                      </a:endParaRPr>
                    </a:p>
                  </a:txBody>
                  <a:tcPr/>
                </a:tc>
                <a:tc>
                  <a:txBody>
                    <a:bodyPr/>
                    <a:lstStyle/>
                    <a:p>
                      <a:pPr algn="ctr"/>
                      <a:r>
                        <a:rPr lang="en-US" sz="2400" b="1" dirty="0" smtClean="0">
                          <a:solidFill>
                            <a:srgbClr val="FF0000"/>
                          </a:solidFill>
                        </a:rPr>
                        <a:t>N</a:t>
                      </a:r>
                      <a:endParaRPr lang="en-US" sz="2400" b="1" dirty="0">
                        <a:solidFill>
                          <a:srgbClr val="FF0000"/>
                        </a:solidFill>
                      </a:endParaRPr>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3"/>
                  </a:ext>
                </a:extLst>
              </a:tr>
              <a:tr h="370840">
                <a:tc>
                  <a:txBody>
                    <a:bodyPr/>
                    <a:lstStyle/>
                    <a:p>
                      <a:pPr algn="ctr"/>
                      <a:r>
                        <a:rPr lang="en-US" sz="2400" b="1" dirty="0" smtClean="0"/>
                        <a:t>011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4"/>
                  </a:ext>
                </a:extLst>
              </a:tr>
              <a:tr h="370840">
                <a:tc>
                  <a:txBody>
                    <a:bodyPr/>
                    <a:lstStyle/>
                    <a:p>
                      <a:pPr algn="ctr"/>
                      <a:r>
                        <a:rPr lang="en-US" sz="2400" b="1" dirty="0" smtClean="0"/>
                        <a:t>100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5"/>
                  </a:ext>
                </a:extLst>
              </a:tr>
              <a:tr h="370840">
                <a:tc>
                  <a:txBody>
                    <a:bodyPr/>
                    <a:lstStyle/>
                    <a:p>
                      <a:pPr algn="ctr"/>
                      <a:r>
                        <a:rPr lang="en-US" sz="2400" b="1" dirty="0" smtClean="0"/>
                        <a:t>101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6"/>
                  </a:ext>
                </a:extLst>
              </a:tr>
              <a:tr h="370840">
                <a:tc>
                  <a:txBody>
                    <a:bodyPr/>
                    <a:lstStyle/>
                    <a:p>
                      <a:pPr algn="ctr"/>
                      <a:r>
                        <a:rPr lang="en-US" sz="2400" b="1" dirty="0" smtClean="0">
                          <a:solidFill>
                            <a:schemeClr val="tx1"/>
                          </a:solidFill>
                        </a:rPr>
                        <a:t>110</a:t>
                      </a:r>
                      <a:endParaRPr lang="en-US" sz="2400" b="1" dirty="0">
                        <a:solidFill>
                          <a:schemeClr val="tx1"/>
                        </a:solidFill>
                      </a:endParaRPr>
                    </a:p>
                  </a:txBody>
                  <a:tcPr/>
                </a:tc>
                <a:tc>
                  <a:txBody>
                    <a:bodyPr/>
                    <a:lstStyle/>
                    <a:p>
                      <a:pPr algn="ctr"/>
                      <a:r>
                        <a:rPr lang="en-US" sz="2400" b="1" dirty="0" smtClean="0">
                          <a:solidFill>
                            <a:schemeClr val="tx1"/>
                          </a:solidFill>
                        </a:rPr>
                        <a:t>Y</a:t>
                      </a:r>
                      <a:endParaRPr lang="en-US" sz="2400" b="1" dirty="0">
                        <a:solidFill>
                          <a:schemeClr val="tx1"/>
                        </a:solidFill>
                      </a:endParaRPr>
                    </a:p>
                  </a:txBody>
                  <a:tcPr/>
                </a:tc>
                <a:tc>
                  <a:txBody>
                    <a:bodyPr/>
                    <a:lstStyle/>
                    <a:p>
                      <a:pPr algn="ctr"/>
                      <a:r>
                        <a:rPr lang="en-US" sz="2400" b="1" dirty="0" smtClean="0">
                          <a:solidFill>
                            <a:schemeClr val="tx1"/>
                          </a:solidFill>
                        </a:rPr>
                        <a:t>10</a:t>
                      </a:r>
                      <a:endParaRPr lang="en-US" sz="2400"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[10110] = E</a:t>
                      </a:r>
                    </a:p>
                  </a:txBody>
                  <a:tcPr/>
                </a:tc>
                <a:extLst>
                  <a:ext uri="{0D108BD9-81ED-4DB2-BD59-A6C34878D82A}">
                    <a16:rowId xmlns:a16="http://schemas.microsoft.com/office/drawing/2014/main" xmlns="" val="10007"/>
                  </a:ext>
                </a:extLst>
              </a:tr>
              <a:tr h="370840">
                <a:tc>
                  <a:txBody>
                    <a:bodyPr/>
                    <a:lstStyle/>
                    <a:p>
                      <a:pPr algn="ctr"/>
                      <a:r>
                        <a:rPr lang="en-US" sz="2400" b="1" dirty="0" smtClean="0"/>
                        <a:t>111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8"/>
                  </a:ext>
                </a:extLst>
              </a:tr>
            </a:tbl>
          </a:graphicData>
        </a:graphic>
      </p:graphicFrame>
      <p:sp>
        <p:nvSpPr>
          <p:cNvPr id="3" name="TextBox 2"/>
          <p:cNvSpPr txBox="1"/>
          <p:nvPr/>
        </p:nvSpPr>
        <p:spPr>
          <a:xfrm>
            <a:off x="706577" y="6233005"/>
            <a:ext cx="1643399" cy="461665"/>
          </a:xfrm>
          <a:prstGeom prst="rect">
            <a:avLst/>
          </a:prstGeom>
          <a:noFill/>
        </p:spPr>
        <p:txBody>
          <a:bodyPr wrap="none" rtlCol="0">
            <a:spAutoFit/>
          </a:bodyPr>
          <a:lstStyle/>
          <a:p>
            <a:r>
              <a:rPr lang="en-US" sz="2400" b="1" dirty="0" smtClean="0">
                <a:solidFill>
                  <a:srgbClr val="C00000"/>
                </a:solidFill>
              </a:rPr>
              <a:t>Cache Miss</a:t>
            </a:r>
            <a:endParaRPr lang="en-US" sz="2400" b="1" dirty="0">
              <a:solidFill>
                <a:srgbClr val="C00000"/>
              </a:solidFill>
            </a:endParaRPr>
          </a:p>
        </p:txBody>
      </p:sp>
    </p:spTree>
    <p:extLst>
      <p:ext uri="{BB962C8B-B14F-4D97-AF65-F5344CB8AC3E}">
        <p14:creationId xmlns:p14="http://schemas.microsoft.com/office/powerpoint/2010/main" val="3853380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smtClean="0"/>
              <a:t>Accessing a Cache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91338758"/>
              </p:ext>
            </p:extLst>
          </p:nvPr>
        </p:nvGraphicFramePr>
        <p:xfrm>
          <a:off x="8783782" y="747837"/>
          <a:ext cx="3260436" cy="5943600"/>
        </p:xfrm>
        <a:graphic>
          <a:graphicData uri="http://schemas.openxmlformats.org/drawingml/2006/table">
            <a:tbl>
              <a:tblPr firstRow="1" bandRow="1">
                <a:tableStyleId>{5C22544A-7EE6-4342-B048-85BDC9FD1C3A}</a:tableStyleId>
              </a:tblPr>
              <a:tblGrid>
                <a:gridCol w="1630218">
                  <a:extLst>
                    <a:ext uri="{9D8B030D-6E8A-4147-A177-3AD203B41FA5}">
                      <a16:colId xmlns:a16="http://schemas.microsoft.com/office/drawing/2014/main" xmlns="" val="20000"/>
                    </a:ext>
                  </a:extLst>
                </a:gridCol>
                <a:gridCol w="1630218">
                  <a:extLst>
                    <a:ext uri="{9D8B030D-6E8A-4147-A177-3AD203B41FA5}">
                      <a16:colId xmlns:a16="http://schemas.microsoft.com/office/drawing/2014/main" xmlns="" val="20001"/>
                    </a:ext>
                  </a:extLst>
                </a:gridCol>
              </a:tblGrid>
              <a:tr h="370840">
                <a:tc>
                  <a:txBody>
                    <a:bodyPr/>
                    <a:lstStyle/>
                    <a:p>
                      <a:pPr algn="r"/>
                      <a:r>
                        <a:rPr lang="en-US" sz="2400" dirty="0" smtClean="0"/>
                        <a:t>Address</a:t>
                      </a:r>
                      <a:endParaRPr lang="en-US" sz="2400" dirty="0"/>
                    </a:p>
                  </a:txBody>
                  <a:tcPr/>
                </a:tc>
                <a:tc>
                  <a:txBody>
                    <a:bodyPr/>
                    <a:lstStyle/>
                    <a:p>
                      <a:pPr algn="ctr"/>
                      <a:r>
                        <a:rPr lang="en-US" sz="2400" dirty="0" smtClean="0"/>
                        <a:t>Content</a:t>
                      </a:r>
                      <a:endParaRPr lang="en-US" sz="2400" dirty="0"/>
                    </a:p>
                  </a:txBody>
                  <a:tcPr/>
                </a:tc>
                <a:extLst>
                  <a:ext uri="{0D108BD9-81ED-4DB2-BD59-A6C34878D82A}">
                    <a16:rowId xmlns:a16="http://schemas.microsoft.com/office/drawing/2014/main" xmlns="" val="10000"/>
                  </a:ext>
                </a:extLst>
              </a:tr>
              <a:tr h="370840">
                <a:tc>
                  <a:txBody>
                    <a:bodyPr/>
                    <a:lstStyle/>
                    <a:p>
                      <a:pPr algn="r"/>
                      <a:r>
                        <a:rPr lang="en-US" sz="2400" b="1" dirty="0" smtClean="0"/>
                        <a:t>00000</a:t>
                      </a:r>
                      <a:endParaRPr lang="en-US" sz="2400" b="1" dirty="0"/>
                    </a:p>
                  </a:txBody>
                  <a:tcPr/>
                </a:tc>
                <a:tc>
                  <a:txBody>
                    <a:bodyPr/>
                    <a:lstStyle/>
                    <a:p>
                      <a:pPr algn="ctr"/>
                      <a:r>
                        <a:rPr lang="en-US" sz="2400" b="1" dirty="0" smtClean="0"/>
                        <a:t>A</a:t>
                      </a:r>
                      <a:endParaRPr lang="en-US" sz="2400" b="1" dirty="0"/>
                    </a:p>
                  </a:txBody>
                  <a:tcPr/>
                </a:tc>
                <a:extLst>
                  <a:ext uri="{0D108BD9-81ED-4DB2-BD59-A6C34878D82A}">
                    <a16:rowId xmlns:a16="http://schemas.microsoft.com/office/drawing/2014/main" xmlns="" val="1000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r"/>
                      <a:r>
                        <a:rPr lang="en-US" sz="2400" b="1" dirty="0" smtClean="0"/>
                        <a:t>3 =</a:t>
                      </a:r>
                      <a:r>
                        <a:rPr lang="en-US" sz="2400" b="1" baseline="0" dirty="0" smtClean="0"/>
                        <a:t> </a:t>
                      </a:r>
                      <a:r>
                        <a:rPr lang="en-US" sz="2400" b="1" dirty="0" smtClean="0"/>
                        <a:t>00011</a:t>
                      </a:r>
                      <a:endParaRPr lang="en-US" sz="2400" b="1" dirty="0"/>
                    </a:p>
                  </a:txBody>
                  <a:tcPr/>
                </a:tc>
                <a:tc>
                  <a:txBody>
                    <a:bodyPr/>
                    <a:lstStyle/>
                    <a:p>
                      <a:pPr algn="ctr"/>
                      <a:r>
                        <a:rPr lang="en-US" sz="2400" b="1" dirty="0" smtClean="0"/>
                        <a:t>B</a:t>
                      </a:r>
                      <a:endParaRPr lang="en-US" sz="2400" b="1" dirty="0"/>
                    </a:p>
                  </a:txBody>
                  <a:tcPr/>
                </a:tc>
                <a:extLst>
                  <a:ext uri="{0D108BD9-81ED-4DB2-BD59-A6C34878D82A}">
                    <a16:rowId xmlns:a16="http://schemas.microsoft.com/office/drawing/2014/main" xmlns="" val="10003"/>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4"/>
                  </a:ext>
                </a:extLst>
              </a:tr>
              <a:tr h="370840">
                <a:tc>
                  <a:txBody>
                    <a:bodyPr/>
                    <a:lstStyle/>
                    <a:p>
                      <a:pPr algn="r"/>
                      <a:r>
                        <a:rPr lang="en-US" sz="2400" b="1" dirty="0" smtClean="0"/>
                        <a:t>16 = 10000</a:t>
                      </a:r>
                      <a:endParaRPr lang="en-US" sz="2400" b="1" dirty="0"/>
                    </a:p>
                  </a:txBody>
                  <a:tcPr/>
                </a:tc>
                <a:tc>
                  <a:txBody>
                    <a:bodyPr/>
                    <a:lstStyle/>
                    <a:p>
                      <a:pPr algn="ctr"/>
                      <a:r>
                        <a:rPr lang="en-US" sz="2400" b="1" dirty="0" smtClean="0"/>
                        <a:t>C</a:t>
                      </a:r>
                      <a:endParaRPr lang="en-US" sz="2400" b="1" dirty="0"/>
                    </a:p>
                  </a:txBody>
                  <a:tcPr/>
                </a:tc>
                <a:extLst>
                  <a:ext uri="{0D108BD9-81ED-4DB2-BD59-A6C34878D82A}">
                    <a16:rowId xmlns:a16="http://schemas.microsoft.com/office/drawing/2014/main" xmlns="" val="10005"/>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r"/>
                      <a:r>
                        <a:rPr lang="en-US" sz="2400" b="1" dirty="0" smtClean="0">
                          <a:solidFill>
                            <a:schemeClr val="tx1"/>
                          </a:solidFill>
                        </a:rPr>
                        <a:t>18 = 10010</a:t>
                      </a:r>
                      <a:endParaRPr lang="en-US" sz="2400" b="1" dirty="0">
                        <a:solidFill>
                          <a:schemeClr val="tx1"/>
                        </a:solidFill>
                      </a:endParaRPr>
                    </a:p>
                  </a:txBody>
                  <a:tcPr/>
                </a:tc>
                <a:tc>
                  <a:txBody>
                    <a:bodyPr/>
                    <a:lstStyle/>
                    <a:p>
                      <a:pPr algn="ctr"/>
                      <a:r>
                        <a:rPr lang="en-US" sz="2400" b="1" dirty="0" smtClean="0"/>
                        <a:t>D</a:t>
                      </a:r>
                      <a:endParaRPr lang="en-US" sz="2400" b="1" dirty="0"/>
                    </a:p>
                  </a:txBody>
                  <a:tcPr/>
                </a:tc>
                <a:extLst>
                  <a:ext uri="{0D108BD9-81ED-4DB2-BD59-A6C34878D82A}">
                    <a16:rowId xmlns:a16="http://schemas.microsoft.com/office/drawing/2014/main" xmlns="" val="10007"/>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8"/>
                  </a:ext>
                </a:extLst>
              </a:tr>
              <a:tr h="370840">
                <a:tc>
                  <a:txBody>
                    <a:bodyPr/>
                    <a:lstStyle/>
                    <a:p>
                      <a:pPr algn="r"/>
                      <a:r>
                        <a:rPr lang="en-US" sz="2400" b="1" dirty="0" smtClean="0">
                          <a:solidFill>
                            <a:schemeClr val="tx1"/>
                          </a:solidFill>
                        </a:rPr>
                        <a:t>22 = 10110</a:t>
                      </a:r>
                      <a:endParaRPr lang="en-US" sz="2400" b="1" dirty="0">
                        <a:solidFill>
                          <a:schemeClr val="tx1"/>
                        </a:solidFill>
                      </a:endParaRPr>
                    </a:p>
                  </a:txBody>
                  <a:tcPr/>
                </a:tc>
                <a:tc>
                  <a:txBody>
                    <a:bodyPr/>
                    <a:lstStyle/>
                    <a:p>
                      <a:pPr algn="ctr"/>
                      <a:r>
                        <a:rPr lang="en-US" sz="2400" b="1" dirty="0" smtClean="0"/>
                        <a:t>E</a:t>
                      </a:r>
                      <a:endParaRPr lang="en-US" sz="2400" b="1" dirty="0"/>
                    </a:p>
                  </a:txBody>
                  <a:tcPr/>
                </a:tc>
                <a:extLst>
                  <a:ext uri="{0D108BD9-81ED-4DB2-BD59-A6C34878D82A}">
                    <a16:rowId xmlns:a16="http://schemas.microsoft.com/office/drawing/2014/main" xmlns="" val="10009"/>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0"/>
                  </a:ext>
                </a:extLst>
              </a:tr>
              <a:tr h="370840">
                <a:tc>
                  <a:txBody>
                    <a:bodyPr/>
                    <a:lstStyle/>
                    <a:p>
                      <a:pPr algn="r"/>
                      <a:r>
                        <a:rPr lang="en-US" sz="2400" b="1" dirty="0" smtClean="0">
                          <a:solidFill>
                            <a:srgbClr val="FF0000"/>
                          </a:solidFill>
                        </a:rPr>
                        <a:t>26 = 11010</a:t>
                      </a:r>
                      <a:endParaRPr lang="en-US" sz="2400" b="1" dirty="0">
                        <a:solidFill>
                          <a:srgbClr val="FF0000"/>
                        </a:solidFill>
                      </a:endParaRPr>
                    </a:p>
                  </a:txBody>
                  <a:tcPr/>
                </a:tc>
                <a:tc>
                  <a:txBody>
                    <a:bodyPr/>
                    <a:lstStyle/>
                    <a:p>
                      <a:pPr algn="ctr"/>
                      <a:r>
                        <a:rPr lang="en-US" sz="2400" b="1" dirty="0" smtClean="0"/>
                        <a:t>F</a:t>
                      </a:r>
                      <a:endParaRPr lang="en-US" sz="2400" b="1" dirty="0"/>
                    </a:p>
                  </a:txBody>
                  <a:tcPr/>
                </a:tc>
                <a:extLst>
                  <a:ext uri="{0D108BD9-81ED-4DB2-BD59-A6C34878D82A}">
                    <a16:rowId xmlns:a16="http://schemas.microsoft.com/office/drawing/2014/main" xmlns="" val="1001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2"/>
                  </a:ext>
                </a:extLst>
              </a:tr>
            </a:tbl>
          </a:graphicData>
        </a:graphic>
      </p:graphicFrame>
      <p:sp>
        <p:nvSpPr>
          <p:cNvPr id="8" name="TextBox 7"/>
          <p:cNvSpPr txBox="1"/>
          <p:nvPr/>
        </p:nvSpPr>
        <p:spPr>
          <a:xfrm>
            <a:off x="9633177" y="378505"/>
            <a:ext cx="1561646" cy="369332"/>
          </a:xfrm>
          <a:prstGeom prst="rect">
            <a:avLst/>
          </a:prstGeom>
          <a:noFill/>
        </p:spPr>
        <p:txBody>
          <a:bodyPr wrap="none" rtlCol="0">
            <a:spAutoFit/>
          </a:bodyPr>
          <a:lstStyle/>
          <a:p>
            <a:r>
              <a:rPr lang="en-US" b="1" dirty="0" smtClean="0"/>
              <a:t>Main Memory</a:t>
            </a:r>
            <a:endParaRPr lang="en-US" b="1" dirty="0"/>
          </a:p>
        </p:txBody>
      </p:sp>
      <p:graphicFrame>
        <p:nvGraphicFramePr>
          <p:cNvPr id="10" name="Table 9"/>
          <p:cNvGraphicFramePr>
            <a:graphicFrameLocks noGrp="1"/>
          </p:cNvGraphicFramePr>
          <p:nvPr>
            <p:extLst>
              <p:ext uri="{D42A27DB-BD31-4B8C-83A1-F6EECF244321}">
                <p14:modId xmlns:p14="http://schemas.microsoft.com/office/powerpoint/2010/main" val="3518447904"/>
              </p:ext>
            </p:extLst>
          </p:nvPr>
        </p:nvGraphicFramePr>
        <p:xfrm>
          <a:off x="27703" y="1481666"/>
          <a:ext cx="6858005" cy="4114800"/>
        </p:xfrm>
        <a:graphic>
          <a:graphicData uri="http://schemas.openxmlformats.org/drawingml/2006/table">
            <a:tbl>
              <a:tblPr firstRow="1" bandRow="1">
                <a:tableStyleId>{5C22544A-7EE6-4342-B048-85BDC9FD1C3A}</a:tableStyleId>
              </a:tblPr>
              <a:tblGrid>
                <a:gridCol w="1482436">
                  <a:extLst>
                    <a:ext uri="{9D8B030D-6E8A-4147-A177-3AD203B41FA5}">
                      <a16:colId xmlns:a16="http://schemas.microsoft.com/office/drawing/2014/main" xmlns="" val="20000"/>
                    </a:ext>
                  </a:extLst>
                </a:gridCol>
                <a:gridCol w="1482436">
                  <a:extLst>
                    <a:ext uri="{9D8B030D-6E8A-4147-A177-3AD203B41FA5}">
                      <a16:colId xmlns:a16="http://schemas.microsoft.com/office/drawing/2014/main" xmlns="" val="20001"/>
                    </a:ext>
                  </a:extLst>
                </a:gridCol>
                <a:gridCol w="1482436">
                  <a:extLst>
                    <a:ext uri="{9D8B030D-6E8A-4147-A177-3AD203B41FA5}">
                      <a16:colId xmlns:a16="http://schemas.microsoft.com/office/drawing/2014/main" xmlns="" val="20002"/>
                    </a:ext>
                  </a:extLst>
                </a:gridCol>
                <a:gridCol w="2410697">
                  <a:extLst>
                    <a:ext uri="{9D8B030D-6E8A-4147-A177-3AD203B41FA5}">
                      <a16:colId xmlns:a16="http://schemas.microsoft.com/office/drawing/2014/main" xmlns="" val="20003"/>
                    </a:ext>
                  </a:extLst>
                </a:gridCol>
              </a:tblGrid>
              <a:tr h="370840">
                <a:tc>
                  <a:txBody>
                    <a:bodyPr/>
                    <a:lstStyle/>
                    <a:p>
                      <a:pPr algn="ctr"/>
                      <a:r>
                        <a:rPr lang="en-US" sz="2400" b="1" dirty="0" smtClean="0"/>
                        <a:t>Index</a:t>
                      </a:r>
                      <a:endParaRPr lang="en-US" sz="2400" b="1" dirty="0"/>
                    </a:p>
                  </a:txBody>
                  <a:tcPr/>
                </a:tc>
                <a:tc>
                  <a:txBody>
                    <a:bodyPr/>
                    <a:lstStyle/>
                    <a:p>
                      <a:pPr algn="ctr"/>
                      <a:r>
                        <a:rPr lang="en-US" sz="2400" b="1" dirty="0" smtClean="0"/>
                        <a:t>V</a:t>
                      </a:r>
                      <a:endParaRPr lang="en-US" sz="2400" b="1" dirty="0"/>
                    </a:p>
                  </a:txBody>
                  <a:tcPr/>
                </a:tc>
                <a:tc>
                  <a:txBody>
                    <a:bodyPr/>
                    <a:lstStyle/>
                    <a:p>
                      <a:pPr algn="ctr"/>
                      <a:r>
                        <a:rPr lang="en-US" sz="2400" b="1" dirty="0" smtClean="0"/>
                        <a:t>Tag</a:t>
                      </a:r>
                      <a:endParaRPr lang="en-US" sz="2400" b="1" dirty="0"/>
                    </a:p>
                  </a:txBody>
                  <a:tcPr/>
                </a:tc>
                <a:tc>
                  <a:txBody>
                    <a:bodyPr/>
                    <a:lstStyle/>
                    <a:p>
                      <a:pPr algn="ctr"/>
                      <a:r>
                        <a:rPr lang="en-US" sz="2400" b="1" dirty="0" smtClean="0"/>
                        <a:t>Data</a:t>
                      </a:r>
                      <a:endParaRPr lang="en-US" sz="2400" b="1" dirty="0"/>
                    </a:p>
                  </a:txBody>
                  <a:tcPr/>
                </a:tc>
                <a:extLst>
                  <a:ext uri="{0D108BD9-81ED-4DB2-BD59-A6C34878D82A}">
                    <a16:rowId xmlns:a16="http://schemas.microsoft.com/office/drawing/2014/main" xmlns="" val="10000"/>
                  </a:ext>
                </a:extLst>
              </a:tr>
              <a:tr h="370840">
                <a:tc>
                  <a:txBody>
                    <a:bodyPr/>
                    <a:lstStyle/>
                    <a:p>
                      <a:pPr algn="ctr"/>
                      <a:r>
                        <a:rPr lang="en-US" sz="2400" b="1" dirty="0" smtClean="0"/>
                        <a:t>000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1"/>
                  </a:ext>
                </a:extLst>
              </a:tr>
              <a:tr h="370840">
                <a:tc>
                  <a:txBody>
                    <a:bodyPr/>
                    <a:lstStyle/>
                    <a:p>
                      <a:pPr algn="ctr"/>
                      <a:r>
                        <a:rPr lang="en-US" sz="2400" b="1" dirty="0" smtClean="0"/>
                        <a:t>001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2"/>
                  </a:ext>
                </a:extLst>
              </a:tr>
              <a:tr h="370840">
                <a:tc>
                  <a:txBody>
                    <a:bodyPr/>
                    <a:lstStyle/>
                    <a:p>
                      <a:pPr algn="ctr"/>
                      <a:r>
                        <a:rPr lang="en-US" sz="2400" b="1" dirty="0" smtClean="0">
                          <a:solidFill>
                            <a:srgbClr val="FF0000"/>
                          </a:solidFill>
                        </a:rPr>
                        <a:t>010</a:t>
                      </a:r>
                      <a:endParaRPr lang="en-US" sz="2400" b="1" dirty="0">
                        <a:solidFill>
                          <a:srgbClr val="FF0000"/>
                        </a:solidFill>
                      </a:endParaRPr>
                    </a:p>
                  </a:txBody>
                  <a:tcPr/>
                </a:tc>
                <a:tc>
                  <a:txBody>
                    <a:bodyPr/>
                    <a:lstStyle/>
                    <a:p>
                      <a:pPr algn="ctr"/>
                      <a:r>
                        <a:rPr lang="en-US" sz="2400" b="1" dirty="0" smtClean="0">
                          <a:solidFill>
                            <a:srgbClr val="FF0000"/>
                          </a:solidFill>
                        </a:rPr>
                        <a:t>Y</a:t>
                      </a:r>
                      <a:endParaRPr lang="en-US" sz="2400" b="1" dirty="0">
                        <a:solidFill>
                          <a:srgbClr val="FF0000"/>
                        </a:solidFill>
                      </a:endParaRPr>
                    </a:p>
                  </a:txBody>
                  <a:tcPr/>
                </a:tc>
                <a:tc>
                  <a:txBody>
                    <a:bodyPr/>
                    <a:lstStyle/>
                    <a:p>
                      <a:pPr algn="ctr"/>
                      <a:r>
                        <a:rPr lang="en-US" sz="2400" b="1" dirty="0" smtClean="0">
                          <a:solidFill>
                            <a:srgbClr val="FF0000"/>
                          </a:solidFill>
                        </a:rPr>
                        <a:t>11</a:t>
                      </a:r>
                      <a:endParaRPr lang="en-US" sz="2400" b="1" dirty="0">
                        <a:solidFill>
                          <a:srgbClr val="FF0000"/>
                        </a:solidFill>
                      </a:endParaRPr>
                    </a:p>
                  </a:txBody>
                  <a:tcPr/>
                </a:tc>
                <a:tc>
                  <a:txBody>
                    <a:bodyPr/>
                    <a:lstStyle/>
                    <a:p>
                      <a:pPr algn="ctr"/>
                      <a:r>
                        <a:rPr lang="en-US" sz="2400" b="1" dirty="0" smtClean="0">
                          <a:solidFill>
                            <a:srgbClr val="FF0000"/>
                          </a:solidFill>
                        </a:rPr>
                        <a:t>[11010] = F</a:t>
                      </a:r>
                      <a:endParaRPr lang="en-US" sz="2400" b="1" dirty="0">
                        <a:solidFill>
                          <a:srgbClr val="FF0000"/>
                        </a:solidFill>
                      </a:endParaRPr>
                    </a:p>
                  </a:txBody>
                  <a:tcPr/>
                </a:tc>
                <a:extLst>
                  <a:ext uri="{0D108BD9-81ED-4DB2-BD59-A6C34878D82A}">
                    <a16:rowId xmlns:a16="http://schemas.microsoft.com/office/drawing/2014/main" xmlns="" val="10003"/>
                  </a:ext>
                </a:extLst>
              </a:tr>
              <a:tr h="370840">
                <a:tc>
                  <a:txBody>
                    <a:bodyPr/>
                    <a:lstStyle/>
                    <a:p>
                      <a:pPr algn="ctr"/>
                      <a:r>
                        <a:rPr lang="en-US" sz="2400" b="1" dirty="0" smtClean="0"/>
                        <a:t>011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4"/>
                  </a:ext>
                </a:extLst>
              </a:tr>
              <a:tr h="370840">
                <a:tc>
                  <a:txBody>
                    <a:bodyPr/>
                    <a:lstStyle/>
                    <a:p>
                      <a:pPr algn="ctr"/>
                      <a:r>
                        <a:rPr lang="en-US" sz="2400" b="1" dirty="0" smtClean="0"/>
                        <a:t>100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5"/>
                  </a:ext>
                </a:extLst>
              </a:tr>
              <a:tr h="370840">
                <a:tc>
                  <a:txBody>
                    <a:bodyPr/>
                    <a:lstStyle/>
                    <a:p>
                      <a:pPr algn="ctr"/>
                      <a:r>
                        <a:rPr lang="en-US" sz="2400" b="1" dirty="0" smtClean="0"/>
                        <a:t>101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6"/>
                  </a:ext>
                </a:extLst>
              </a:tr>
              <a:tr h="370840">
                <a:tc>
                  <a:txBody>
                    <a:bodyPr/>
                    <a:lstStyle/>
                    <a:p>
                      <a:pPr algn="ctr"/>
                      <a:r>
                        <a:rPr lang="en-US" sz="2400" b="1" dirty="0" smtClean="0">
                          <a:solidFill>
                            <a:schemeClr val="tx1"/>
                          </a:solidFill>
                        </a:rPr>
                        <a:t>110</a:t>
                      </a:r>
                      <a:endParaRPr lang="en-US" sz="2400" b="1" dirty="0">
                        <a:solidFill>
                          <a:schemeClr val="tx1"/>
                        </a:solidFill>
                      </a:endParaRPr>
                    </a:p>
                  </a:txBody>
                  <a:tcPr/>
                </a:tc>
                <a:tc>
                  <a:txBody>
                    <a:bodyPr/>
                    <a:lstStyle/>
                    <a:p>
                      <a:pPr algn="ctr"/>
                      <a:r>
                        <a:rPr lang="en-US" sz="2400" b="1" dirty="0" smtClean="0">
                          <a:solidFill>
                            <a:schemeClr val="tx1"/>
                          </a:solidFill>
                        </a:rPr>
                        <a:t>Y</a:t>
                      </a:r>
                      <a:endParaRPr lang="en-US" sz="2400" b="1" dirty="0">
                        <a:solidFill>
                          <a:schemeClr val="tx1"/>
                        </a:solidFill>
                      </a:endParaRPr>
                    </a:p>
                  </a:txBody>
                  <a:tcPr/>
                </a:tc>
                <a:tc>
                  <a:txBody>
                    <a:bodyPr/>
                    <a:lstStyle/>
                    <a:p>
                      <a:pPr algn="ctr"/>
                      <a:r>
                        <a:rPr lang="en-US" sz="2400" b="1" dirty="0" smtClean="0">
                          <a:solidFill>
                            <a:schemeClr val="tx1"/>
                          </a:solidFill>
                        </a:rPr>
                        <a:t>10</a:t>
                      </a:r>
                      <a:endParaRPr lang="en-US" sz="2400"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[10110] = E</a:t>
                      </a:r>
                    </a:p>
                  </a:txBody>
                  <a:tcPr/>
                </a:tc>
                <a:extLst>
                  <a:ext uri="{0D108BD9-81ED-4DB2-BD59-A6C34878D82A}">
                    <a16:rowId xmlns:a16="http://schemas.microsoft.com/office/drawing/2014/main" xmlns="" val="10007"/>
                  </a:ext>
                </a:extLst>
              </a:tr>
              <a:tr h="370840">
                <a:tc>
                  <a:txBody>
                    <a:bodyPr/>
                    <a:lstStyle/>
                    <a:p>
                      <a:pPr algn="ctr"/>
                      <a:r>
                        <a:rPr lang="en-US" sz="2400" b="1" dirty="0" smtClean="0"/>
                        <a:t>111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8"/>
                  </a:ext>
                </a:extLst>
              </a:tr>
            </a:tbl>
          </a:graphicData>
        </a:graphic>
      </p:graphicFrame>
      <p:sp>
        <p:nvSpPr>
          <p:cNvPr id="3" name="TextBox 2"/>
          <p:cNvSpPr txBox="1"/>
          <p:nvPr/>
        </p:nvSpPr>
        <p:spPr>
          <a:xfrm>
            <a:off x="706577" y="6233005"/>
            <a:ext cx="1643399" cy="461665"/>
          </a:xfrm>
          <a:prstGeom prst="rect">
            <a:avLst/>
          </a:prstGeom>
          <a:noFill/>
        </p:spPr>
        <p:txBody>
          <a:bodyPr wrap="none" rtlCol="0">
            <a:spAutoFit/>
          </a:bodyPr>
          <a:lstStyle/>
          <a:p>
            <a:r>
              <a:rPr lang="en-US" sz="2400" b="1" dirty="0" smtClean="0">
                <a:solidFill>
                  <a:srgbClr val="C00000"/>
                </a:solidFill>
              </a:rPr>
              <a:t>Cache Miss</a:t>
            </a:r>
            <a:endParaRPr lang="en-US" sz="2400" b="1" dirty="0">
              <a:solidFill>
                <a:srgbClr val="C00000"/>
              </a:solidFill>
            </a:endParaRPr>
          </a:p>
        </p:txBody>
      </p:sp>
      <p:cxnSp>
        <p:nvCxnSpPr>
          <p:cNvPr id="9" name="Straight Arrow Connector 8"/>
          <p:cNvCxnSpPr/>
          <p:nvPr/>
        </p:nvCxnSpPr>
        <p:spPr>
          <a:xfrm flipH="1" flipV="1">
            <a:off x="6636322" y="3034146"/>
            <a:ext cx="2050478" cy="29925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714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smtClean="0"/>
              <a:t>Accessing a Cache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48489479"/>
              </p:ext>
            </p:extLst>
          </p:nvPr>
        </p:nvGraphicFramePr>
        <p:xfrm>
          <a:off x="1004453" y="1425785"/>
          <a:ext cx="10577946" cy="5196688"/>
        </p:xfrm>
        <a:graphic>
          <a:graphicData uri="http://schemas.openxmlformats.org/drawingml/2006/table">
            <a:tbl>
              <a:tblPr firstRow="1" bandRow="1">
                <a:tableStyleId>{5C22544A-7EE6-4342-B048-85BDC9FD1C3A}</a:tableStyleId>
              </a:tblPr>
              <a:tblGrid>
                <a:gridCol w="1666808">
                  <a:extLst>
                    <a:ext uri="{9D8B030D-6E8A-4147-A177-3AD203B41FA5}">
                      <a16:colId xmlns:a16="http://schemas.microsoft.com/office/drawing/2014/main" xmlns="" val="20000"/>
                    </a:ext>
                  </a:extLst>
                </a:gridCol>
                <a:gridCol w="1711555">
                  <a:extLst>
                    <a:ext uri="{9D8B030D-6E8A-4147-A177-3AD203B41FA5}">
                      <a16:colId xmlns:a16="http://schemas.microsoft.com/office/drawing/2014/main" xmlns="" val="20001"/>
                    </a:ext>
                  </a:extLst>
                </a:gridCol>
                <a:gridCol w="3564842">
                  <a:extLst>
                    <a:ext uri="{9D8B030D-6E8A-4147-A177-3AD203B41FA5}">
                      <a16:colId xmlns:a16="http://schemas.microsoft.com/office/drawing/2014/main" xmlns="" val="20002"/>
                    </a:ext>
                  </a:extLst>
                </a:gridCol>
                <a:gridCol w="3634741">
                  <a:extLst>
                    <a:ext uri="{9D8B030D-6E8A-4147-A177-3AD203B41FA5}">
                      <a16:colId xmlns:a16="http://schemas.microsoft.com/office/drawing/2014/main" xmlns="" val="20003"/>
                    </a:ext>
                  </a:extLst>
                </a:gridCol>
              </a:tblGrid>
              <a:tr h="1382990">
                <a:tc>
                  <a:txBody>
                    <a:bodyPr/>
                    <a:lstStyle/>
                    <a:p>
                      <a:pPr algn="ctr"/>
                      <a:r>
                        <a:rPr lang="en-US" sz="2400" b="1" dirty="0" smtClean="0"/>
                        <a:t>Decimal address of reference</a:t>
                      </a:r>
                      <a:endParaRPr lang="en-US" sz="2400" b="1" dirty="0"/>
                    </a:p>
                  </a:txBody>
                  <a:tcPr anchor="ctr"/>
                </a:tc>
                <a:tc>
                  <a:txBody>
                    <a:bodyPr/>
                    <a:lstStyle/>
                    <a:p>
                      <a:pPr algn="ctr"/>
                      <a:r>
                        <a:rPr lang="en-US" sz="2400" b="1" dirty="0" smtClean="0"/>
                        <a:t>Binary address of reference</a:t>
                      </a:r>
                      <a:endParaRPr lang="en-US" sz="2400" b="1"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Assigned cache block (where found or placed)</a:t>
                      </a:r>
                    </a:p>
                    <a:p>
                      <a:pPr algn="ctr"/>
                      <a:endParaRPr lang="en-US" sz="2400" b="1"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Hit or miss in cache</a:t>
                      </a:r>
                    </a:p>
                  </a:txBody>
                  <a:tcPr anchor="ctr"/>
                </a:tc>
                <a:extLst>
                  <a:ext uri="{0D108BD9-81ED-4DB2-BD59-A6C34878D82A}">
                    <a16:rowId xmlns:a16="http://schemas.microsoft.com/office/drawing/2014/main" xmlns="" val="10000"/>
                  </a:ext>
                </a:extLst>
              </a:tr>
              <a:tr h="544814">
                <a:tc>
                  <a:txBody>
                    <a:bodyPr/>
                    <a:lstStyle/>
                    <a:p>
                      <a:pPr algn="ctr"/>
                      <a:r>
                        <a:rPr lang="en-US" sz="2400" b="1" dirty="0" smtClean="0"/>
                        <a:t>22</a:t>
                      </a:r>
                      <a:endParaRPr lang="en-US" sz="2400" b="1" dirty="0"/>
                    </a:p>
                  </a:txBody>
                  <a:tcPr/>
                </a:tc>
                <a:tc>
                  <a:txBody>
                    <a:bodyPr/>
                    <a:lstStyle/>
                    <a:p>
                      <a:pPr algn="ctr"/>
                      <a:r>
                        <a:rPr lang="en-US" sz="2400" b="1" dirty="0" smtClean="0">
                          <a:solidFill>
                            <a:schemeClr val="tx1"/>
                          </a:solidFill>
                        </a:rPr>
                        <a:t>10110</a:t>
                      </a:r>
                      <a:endParaRPr lang="en-US" sz="2400" b="1" dirty="0">
                        <a:solidFill>
                          <a:schemeClr val="tx1"/>
                        </a:solidFill>
                      </a:endParaRPr>
                    </a:p>
                  </a:txBody>
                  <a:tcPr/>
                </a:tc>
                <a:tc>
                  <a:txBody>
                    <a:bodyPr/>
                    <a:lstStyle/>
                    <a:p>
                      <a:pPr algn="ctr"/>
                      <a:r>
                        <a:rPr lang="en-US" sz="2400" b="1" dirty="0" smtClean="0">
                          <a:solidFill>
                            <a:schemeClr val="tx1"/>
                          </a:solidFill>
                        </a:rPr>
                        <a:t>(10110 mod 8) = 110</a:t>
                      </a:r>
                      <a:endParaRPr lang="en-US" sz="2400" b="1" dirty="0">
                        <a:solidFill>
                          <a:schemeClr val="tx1"/>
                        </a:solidFill>
                      </a:endParaRPr>
                    </a:p>
                  </a:txBody>
                  <a:tcPr/>
                </a:tc>
                <a:tc>
                  <a:txBody>
                    <a:bodyPr/>
                    <a:lstStyle/>
                    <a:p>
                      <a:pPr algn="ctr"/>
                      <a:r>
                        <a:rPr lang="en-US" sz="2400" b="1" dirty="0" smtClean="0">
                          <a:solidFill>
                            <a:schemeClr val="tx1"/>
                          </a:solidFill>
                        </a:rPr>
                        <a:t>miss</a:t>
                      </a:r>
                      <a:endParaRPr lang="en-US" sz="2400" b="1" dirty="0">
                        <a:solidFill>
                          <a:schemeClr val="tx1"/>
                        </a:solidFill>
                      </a:endParaRPr>
                    </a:p>
                  </a:txBody>
                  <a:tcPr/>
                </a:tc>
                <a:extLst>
                  <a:ext uri="{0D108BD9-81ED-4DB2-BD59-A6C34878D82A}">
                    <a16:rowId xmlns:a16="http://schemas.microsoft.com/office/drawing/2014/main" xmlns="" val="10001"/>
                  </a:ext>
                </a:extLst>
              </a:tr>
              <a:tr h="544814">
                <a:tc>
                  <a:txBody>
                    <a:bodyPr/>
                    <a:lstStyle/>
                    <a:p>
                      <a:pPr algn="ctr"/>
                      <a:r>
                        <a:rPr lang="en-US" sz="2400" b="1" dirty="0" smtClean="0"/>
                        <a:t>26</a:t>
                      </a:r>
                      <a:endParaRPr lang="en-US" sz="2400" b="1" dirty="0"/>
                    </a:p>
                  </a:txBody>
                  <a:tcPr/>
                </a:tc>
                <a:tc>
                  <a:txBody>
                    <a:bodyPr/>
                    <a:lstStyle/>
                    <a:p>
                      <a:pPr algn="ctr"/>
                      <a:r>
                        <a:rPr lang="en-US" sz="2400" b="1" dirty="0" smtClean="0"/>
                        <a:t>11010</a:t>
                      </a:r>
                      <a:endParaRPr lang="en-US" sz="2400" b="1" dirty="0"/>
                    </a:p>
                  </a:txBody>
                  <a:tcPr/>
                </a:tc>
                <a:tc>
                  <a:txBody>
                    <a:bodyPr/>
                    <a:lstStyle/>
                    <a:p>
                      <a:pPr algn="ctr"/>
                      <a:r>
                        <a:rPr lang="en-US" sz="2400" b="1" dirty="0" smtClean="0">
                          <a:solidFill>
                            <a:schemeClr val="tx1"/>
                          </a:solidFill>
                        </a:rPr>
                        <a:t>(11010 mod 8) = 010</a:t>
                      </a:r>
                      <a:endParaRPr lang="en-US" sz="2400" b="1" dirty="0">
                        <a:solidFill>
                          <a:schemeClr val="tx1"/>
                        </a:solidFill>
                      </a:endParaRPr>
                    </a:p>
                  </a:txBody>
                  <a:tcPr/>
                </a:tc>
                <a:tc>
                  <a:txBody>
                    <a:bodyPr/>
                    <a:lstStyle/>
                    <a:p>
                      <a:pPr algn="ctr"/>
                      <a:r>
                        <a:rPr lang="en-US" sz="2400" b="1" dirty="0" smtClean="0"/>
                        <a:t>miss</a:t>
                      </a:r>
                      <a:endParaRPr lang="en-US" sz="2400" b="1" dirty="0"/>
                    </a:p>
                  </a:txBody>
                  <a:tcPr/>
                </a:tc>
                <a:extLst>
                  <a:ext uri="{0D108BD9-81ED-4DB2-BD59-A6C34878D82A}">
                    <a16:rowId xmlns:a16="http://schemas.microsoft.com/office/drawing/2014/main" xmlns="" val="10002"/>
                  </a:ext>
                </a:extLst>
              </a:tr>
              <a:tr h="544814">
                <a:tc>
                  <a:txBody>
                    <a:bodyPr/>
                    <a:lstStyle/>
                    <a:p>
                      <a:pPr algn="ctr"/>
                      <a:r>
                        <a:rPr lang="en-US" sz="2400" b="1" dirty="0" smtClean="0"/>
                        <a:t>22</a:t>
                      </a:r>
                      <a:endParaRPr lang="en-US" sz="24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10110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(10</a:t>
                      </a:r>
                      <a:r>
                        <a:rPr lang="en-US" sz="2400" b="1" dirty="0" smtClean="0">
                          <a:solidFill>
                            <a:srgbClr val="FF0000"/>
                          </a:solidFill>
                        </a:rPr>
                        <a:t>110</a:t>
                      </a:r>
                      <a:r>
                        <a:rPr lang="en-US" sz="2400" b="1" dirty="0" smtClean="0">
                          <a:solidFill>
                            <a:schemeClr val="tx1"/>
                          </a:solidFill>
                        </a:rPr>
                        <a:t> mod 8) = </a:t>
                      </a:r>
                      <a:r>
                        <a:rPr lang="en-US" sz="2400" b="1" dirty="0" smtClean="0">
                          <a:solidFill>
                            <a:srgbClr val="FF0000"/>
                          </a:solidFill>
                        </a:rPr>
                        <a:t>110</a:t>
                      </a:r>
                    </a:p>
                  </a:txBody>
                  <a:tcPr/>
                </a:tc>
                <a:tc>
                  <a:txBody>
                    <a:bodyPr/>
                    <a:lstStyle/>
                    <a:p>
                      <a:pPr algn="ctr"/>
                      <a:r>
                        <a:rPr lang="en-US" sz="2400" b="1" dirty="0" smtClean="0">
                          <a:solidFill>
                            <a:srgbClr val="FF0000"/>
                          </a:solidFill>
                        </a:rPr>
                        <a:t>?</a:t>
                      </a:r>
                      <a:endParaRPr lang="en-US" sz="2400" b="1" dirty="0">
                        <a:solidFill>
                          <a:srgbClr val="FF0000"/>
                        </a:solidFill>
                      </a:endParaRPr>
                    </a:p>
                  </a:txBody>
                  <a:tcPr/>
                </a:tc>
                <a:extLst>
                  <a:ext uri="{0D108BD9-81ED-4DB2-BD59-A6C34878D82A}">
                    <a16:rowId xmlns:a16="http://schemas.microsoft.com/office/drawing/2014/main" xmlns="" val="10003"/>
                  </a:ext>
                </a:extLst>
              </a:tr>
              <a:tr h="544814">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4"/>
                  </a:ext>
                </a:extLst>
              </a:tr>
              <a:tr h="544814">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5"/>
                  </a:ext>
                </a:extLst>
              </a:tr>
              <a:tr h="544814">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6"/>
                  </a:ext>
                </a:extLst>
              </a:tr>
              <a:tr h="544814">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986675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smtClean="0"/>
              <a:t>Accessing a Cache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2601154"/>
              </p:ext>
            </p:extLst>
          </p:nvPr>
        </p:nvGraphicFramePr>
        <p:xfrm>
          <a:off x="8783782" y="747837"/>
          <a:ext cx="3260436" cy="5943600"/>
        </p:xfrm>
        <a:graphic>
          <a:graphicData uri="http://schemas.openxmlformats.org/drawingml/2006/table">
            <a:tbl>
              <a:tblPr firstRow="1" bandRow="1">
                <a:tableStyleId>{5C22544A-7EE6-4342-B048-85BDC9FD1C3A}</a:tableStyleId>
              </a:tblPr>
              <a:tblGrid>
                <a:gridCol w="1630218">
                  <a:extLst>
                    <a:ext uri="{9D8B030D-6E8A-4147-A177-3AD203B41FA5}">
                      <a16:colId xmlns:a16="http://schemas.microsoft.com/office/drawing/2014/main" xmlns="" val="20000"/>
                    </a:ext>
                  </a:extLst>
                </a:gridCol>
                <a:gridCol w="1630218">
                  <a:extLst>
                    <a:ext uri="{9D8B030D-6E8A-4147-A177-3AD203B41FA5}">
                      <a16:colId xmlns:a16="http://schemas.microsoft.com/office/drawing/2014/main" xmlns="" val="20001"/>
                    </a:ext>
                  </a:extLst>
                </a:gridCol>
              </a:tblGrid>
              <a:tr h="370840">
                <a:tc>
                  <a:txBody>
                    <a:bodyPr/>
                    <a:lstStyle/>
                    <a:p>
                      <a:pPr algn="r"/>
                      <a:r>
                        <a:rPr lang="en-US" sz="2400" dirty="0" smtClean="0"/>
                        <a:t>Address</a:t>
                      </a:r>
                      <a:endParaRPr lang="en-US" sz="2400" dirty="0"/>
                    </a:p>
                  </a:txBody>
                  <a:tcPr/>
                </a:tc>
                <a:tc>
                  <a:txBody>
                    <a:bodyPr/>
                    <a:lstStyle/>
                    <a:p>
                      <a:pPr algn="ctr"/>
                      <a:r>
                        <a:rPr lang="en-US" sz="2400" dirty="0" smtClean="0"/>
                        <a:t>Content</a:t>
                      </a:r>
                      <a:endParaRPr lang="en-US" sz="2400" dirty="0"/>
                    </a:p>
                  </a:txBody>
                  <a:tcPr/>
                </a:tc>
                <a:extLst>
                  <a:ext uri="{0D108BD9-81ED-4DB2-BD59-A6C34878D82A}">
                    <a16:rowId xmlns:a16="http://schemas.microsoft.com/office/drawing/2014/main" xmlns="" val="10000"/>
                  </a:ext>
                </a:extLst>
              </a:tr>
              <a:tr h="370840">
                <a:tc>
                  <a:txBody>
                    <a:bodyPr/>
                    <a:lstStyle/>
                    <a:p>
                      <a:pPr algn="r"/>
                      <a:r>
                        <a:rPr lang="en-US" sz="2400" b="1" dirty="0" smtClean="0"/>
                        <a:t>00000</a:t>
                      </a:r>
                      <a:endParaRPr lang="en-US" sz="2400" b="1" dirty="0"/>
                    </a:p>
                  </a:txBody>
                  <a:tcPr/>
                </a:tc>
                <a:tc>
                  <a:txBody>
                    <a:bodyPr/>
                    <a:lstStyle/>
                    <a:p>
                      <a:pPr algn="ctr"/>
                      <a:r>
                        <a:rPr lang="en-US" sz="2400" b="1" dirty="0" smtClean="0"/>
                        <a:t>A</a:t>
                      </a:r>
                      <a:endParaRPr lang="en-US" sz="2400" b="1" dirty="0"/>
                    </a:p>
                  </a:txBody>
                  <a:tcPr/>
                </a:tc>
                <a:extLst>
                  <a:ext uri="{0D108BD9-81ED-4DB2-BD59-A6C34878D82A}">
                    <a16:rowId xmlns:a16="http://schemas.microsoft.com/office/drawing/2014/main" xmlns="" val="1000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r"/>
                      <a:r>
                        <a:rPr lang="en-US" sz="2400" b="1" dirty="0" smtClean="0"/>
                        <a:t>3 =</a:t>
                      </a:r>
                      <a:r>
                        <a:rPr lang="en-US" sz="2400" b="1" baseline="0" dirty="0" smtClean="0"/>
                        <a:t> </a:t>
                      </a:r>
                      <a:r>
                        <a:rPr lang="en-US" sz="2400" b="1" dirty="0" smtClean="0"/>
                        <a:t>00011</a:t>
                      </a:r>
                      <a:endParaRPr lang="en-US" sz="2400" b="1" dirty="0"/>
                    </a:p>
                  </a:txBody>
                  <a:tcPr/>
                </a:tc>
                <a:tc>
                  <a:txBody>
                    <a:bodyPr/>
                    <a:lstStyle/>
                    <a:p>
                      <a:pPr algn="ctr"/>
                      <a:r>
                        <a:rPr lang="en-US" sz="2400" b="1" dirty="0" smtClean="0"/>
                        <a:t>B</a:t>
                      </a:r>
                      <a:endParaRPr lang="en-US" sz="2400" b="1" dirty="0"/>
                    </a:p>
                  </a:txBody>
                  <a:tcPr/>
                </a:tc>
                <a:extLst>
                  <a:ext uri="{0D108BD9-81ED-4DB2-BD59-A6C34878D82A}">
                    <a16:rowId xmlns:a16="http://schemas.microsoft.com/office/drawing/2014/main" xmlns="" val="10003"/>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4"/>
                  </a:ext>
                </a:extLst>
              </a:tr>
              <a:tr h="370840">
                <a:tc>
                  <a:txBody>
                    <a:bodyPr/>
                    <a:lstStyle/>
                    <a:p>
                      <a:pPr algn="r"/>
                      <a:r>
                        <a:rPr lang="en-US" sz="2400" b="1" dirty="0" smtClean="0"/>
                        <a:t>16 = 10000</a:t>
                      </a:r>
                      <a:endParaRPr lang="en-US" sz="2400" b="1" dirty="0"/>
                    </a:p>
                  </a:txBody>
                  <a:tcPr/>
                </a:tc>
                <a:tc>
                  <a:txBody>
                    <a:bodyPr/>
                    <a:lstStyle/>
                    <a:p>
                      <a:pPr algn="ctr"/>
                      <a:r>
                        <a:rPr lang="en-US" sz="2400" b="1" dirty="0" smtClean="0"/>
                        <a:t>C</a:t>
                      </a:r>
                      <a:endParaRPr lang="en-US" sz="2400" b="1" dirty="0"/>
                    </a:p>
                  </a:txBody>
                  <a:tcPr/>
                </a:tc>
                <a:extLst>
                  <a:ext uri="{0D108BD9-81ED-4DB2-BD59-A6C34878D82A}">
                    <a16:rowId xmlns:a16="http://schemas.microsoft.com/office/drawing/2014/main" xmlns="" val="10005"/>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r"/>
                      <a:r>
                        <a:rPr lang="en-US" sz="2400" b="1" dirty="0" smtClean="0">
                          <a:solidFill>
                            <a:schemeClr val="tx1"/>
                          </a:solidFill>
                        </a:rPr>
                        <a:t>18 = 10010</a:t>
                      </a:r>
                      <a:endParaRPr lang="en-US" sz="2400" b="1" dirty="0">
                        <a:solidFill>
                          <a:schemeClr val="tx1"/>
                        </a:solidFill>
                      </a:endParaRPr>
                    </a:p>
                  </a:txBody>
                  <a:tcPr/>
                </a:tc>
                <a:tc>
                  <a:txBody>
                    <a:bodyPr/>
                    <a:lstStyle/>
                    <a:p>
                      <a:pPr algn="ctr"/>
                      <a:r>
                        <a:rPr lang="en-US" sz="2400" b="1" dirty="0" smtClean="0"/>
                        <a:t>D</a:t>
                      </a:r>
                      <a:endParaRPr lang="en-US" sz="2400" b="1" dirty="0"/>
                    </a:p>
                  </a:txBody>
                  <a:tcPr/>
                </a:tc>
                <a:extLst>
                  <a:ext uri="{0D108BD9-81ED-4DB2-BD59-A6C34878D82A}">
                    <a16:rowId xmlns:a16="http://schemas.microsoft.com/office/drawing/2014/main" xmlns="" val="10007"/>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8"/>
                  </a:ext>
                </a:extLst>
              </a:tr>
              <a:tr h="370840">
                <a:tc>
                  <a:txBody>
                    <a:bodyPr/>
                    <a:lstStyle/>
                    <a:p>
                      <a:pPr algn="r"/>
                      <a:r>
                        <a:rPr lang="en-US" sz="2400" b="1" dirty="0" smtClean="0">
                          <a:solidFill>
                            <a:schemeClr val="tx1"/>
                          </a:solidFill>
                        </a:rPr>
                        <a:t>22 = 10110</a:t>
                      </a:r>
                      <a:endParaRPr lang="en-US" sz="2400" b="1" dirty="0">
                        <a:solidFill>
                          <a:schemeClr val="tx1"/>
                        </a:solidFill>
                      </a:endParaRPr>
                    </a:p>
                  </a:txBody>
                  <a:tcPr/>
                </a:tc>
                <a:tc>
                  <a:txBody>
                    <a:bodyPr/>
                    <a:lstStyle/>
                    <a:p>
                      <a:pPr algn="ctr"/>
                      <a:r>
                        <a:rPr lang="en-US" sz="2400" b="1" dirty="0" smtClean="0"/>
                        <a:t>E</a:t>
                      </a:r>
                      <a:endParaRPr lang="en-US" sz="2400" b="1" dirty="0"/>
                    </a:p>
                  </a:txBody>
                  <a:tcPr/>
                </a:tc>
                <a:extLst>
                  <a:ext uri="{0D108BD9-81ED-4DB2-BD59-A6C34878D82A}">
                    <a16:rowId xmlns:a16="http://schemas.microsoft.com/office/drawing/2014/main" xmlns="" val="10009"/>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0"/>
                  </a:ext>
                </a:extLst>
              </a:tr>
              <a:tr h="370840">
                <a:tc>
                  <a:txBody>
                    <a:bodyPr/>
                    <a:lstStyle/>
                    <a:p>
                      <a:pPr algn="r"/>
                      <a:r>
                        <a:rPr lang="en-US" sz="2400" b="1" dirty="0" smtClean="0"/>
                        <a:t>26 = 11010</a:t>
                      </a:r>
                      <a:endParaRPr lang="en-US" sz="2400" b="1" dirty="0"/>
                    </a:p>
                  </a:txBody>
                  <a:tcPr/>
                </a:tc>
                <a:tc>
                  <a:txBody>
                    <a:bodyPr/>
                    <a:lstStyle/>
                    <a:p>
                      <a:pPr algn="ctr"/>
                      <a:r>
                        <a:rPr lang="en-US" sz="2400" b="1" dirty="0" smtClean="0"/>
                        <a:t>F</a:t>
                      </a:r>
                      <a:endParaRPr lang="en-US" sz="2400" b="1" dirty="0"/>
                    </a:p>
                  </a:txBody>
                  <a:tcPr/>
                </a:tc>
                <a:extLst>
                  <a:ext uri="{0D108BD9-81ED-4DB2-BD59-A6C34878D82A}">
                    <a16:rowId xmlns:a16="http://schemas.microsoft.com/office/drawing/2014/main" xmlns="" val="1001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2"/>
                  </a:ext>
                </a:extLst>
              </a:tr>
            </a:tbl>
          </a:graphicData>
        </a:graphic>
      </p:graphicFrame>
      <p:sp>
        <p:nvSpPr>
          <p:cNvPr id="8" name="TextBox 7"/>
          <p:cNvSpPr txBox="1"/>
          <p:nvPr/>
        </p:nvSpPr>
        <p:spPr>
          <a:xfrm>
            <a:off x="9633177" y="378505"/>
            <a:ext cx="1561646" cy="369332"/>
          </a:xfrm>
          <a:prstGeom prst="rect">
            <a:avLst/>
          </a:prstGeom>
          <a:noFill/>
        </p:spPr>
        <p:txBody>
          <a:bodyPr wrap="none" rtlCol="0">
            <a:spAutoFit/>
          </a:bodyPr>
          <a:lstStyle/>
          <a:p>
            <a:r>
              <a:rPr lang="en-US" b="1" dirty="0" smtClean="0"/>
              <a:t>Main Memory</a:t>
            </a:r>
            <a:endParaRPr lang="en-US" b="1" dirty="0"/>
          </a:p>
        </p:txBody>
      </p:sp>
      <p:graphicFrame>
        <p:nvGraphicFramePr>
          <p:cNvPr id="10" name="Table 9"/>
          <p:cNvGraphicFramePr>
            <a:graphicFrameLocks noGrp="1"/>
          </p:cNvGraphicFramePr>
          <p:nvPr>
            <p:extLst>
              <p:ext uri="{D42A27DB-BD31-4B8C-83A1-F6EECF244321}">
                <p14:modId xmlns:p14="http://schemas.microsoft.com/office/powerpoint/2010/main" val="2783715608"/>
              </p:ext>
            </p:extLst>
          </p:nvPr>
        </p:nvGraphicFramePr>
        <p:xfrm>
          <a:off x="706577" y="1481666"/>
          <a:ext cx="6913423" cy="4114800"/>
        </p:xfrm>
        <a:graphic>
          <a:graphicData uri="http://schemas.openxmlformats.org/drawingml/2006/table">
            <a:tbl>
              <a:tblPr firstRow="1" bandRow="1">
                <a:tableStyleId>{5C22544A-7EE6-4342-B048-85BDC9FD1C3A}</a:tableStyleId>
              </a:tblPr>
              <a:tblGrid>
                <a:gridCol w="1482436">
                  <a:extLst>
                    <a:ext uri="{9D8B030D-6E8A-4147-A177-3AD203B41FA5}">
                      <a16:colId xmlns:a16="http://schemas.microsoft.com/office/drawing/2014/main" xmlns="" val="20000"/>
                    </a:ext>
                  </a:extLst>
                </a:gridCol>
                <a:gridCol w="1482436">
                  <a:extLst>
                    <a:ext uri="{9D8B030D-6E8A-4147-A177-3AD203B41FA5}">
                      <a16:colId xmlns:a16="http://schemas.microsoft.com/office/drawing/2014/main" xmlns="" val="20001"/>
                    </a:ext>
                  </a:extLst>
                </a:gridCol>
                <a:gridCol w="1482436">
                  <a:extLst>
                    <a:ext uri="{9D8B030D-6E8A-4147-A177-3AD203B41FA5}">
                      <a16:colId xmlns:a16="http://schemas.microsoft.com/office/drawing/2014/main" xmlns="" val="20002"/>
                    </a:ext>
                  </a:extLst>
                </a:gridCol>
                <a:gridCol w="2466115">
                  <a:extLst>
                    <a:ext uri="{9D8B030D-6E8A-4147-A177-3AD203B41FA5}">
                      <a16:colId xmlns:a16="http://schemas.microsoft.com/office/drawing/2014/main" xmlns="" val="20003"/>
                    </a:ext>
                  </a:extLst>
                </a:gridCol>
              </a:tblGrid>
              <a:tr h="370840">
                <a:tc>
                  <a:txBody>
                    <a:bodyPr/>
                    <a:lstStyle/>
                    <a:p>
                      <a:pPr algn="ctr"/>
                      <a:r>
                        <a:rPr lang="en-US" sz="2400" b="1" dirty="0" smtClean="0"/>
                        <a:t>Index</a:t>
                      </a:r>
                      <a:endParaRPr lang="en-US" sz="2400" b="1" dirty="0"/>
                    </a:p>
                  </a:txBody>
                  <a:tcPr/>
                </a:tc>
                <a:tc>
                  <a:txBody>
                    <a:bodyPr/>
                    <a:lstStyle/>
                    <a:p>
                      <a:pPr algn="ctr"/>
                      <a:r>
                        <a:rPr lang="en-US" sz="2400" b="1" dirty="0" smtClean="0"/>
                        <a:t>V</a:t>
                      </a:r>
                      <a:endParaRPr lang="en-US" sz="2400" b="1" dirty="0"/>
                    </a:p>
                  </a:txBody>
                  <a:tcPr/>
                </a:tc>
                <a:tc>
                  <a:txBody>
                    <a:bodyPr/>
                    <a:lstStyle/>
                    <a:p>
                      <a:pPr algn="ctr"/>
                      <a:r>
                        <a:rPr lang="en-US" sz="2400" b="1" dirty="0" smtClean="0"/>
                        <a:t>Tag</a:t>
                      </a:r>
                      <a:endParaRPr lang="en-US" sz="2400" b="1" dirty="0"/>
                    </a:p>
                  </a:txBody>
                  <a:tcPr/>
                </a:tc>
                <a:tc>
                  <a:txBody>
                    <a:bodyPr/>
                    <a:lstStyle/>
                    <a:p>
                      <a:pPr algn="ctr"/>
                      <a:r>
                        <a:rPr lang="en-US" sz="2400" b="1" dirty="0" smtClean="0"/>
                        <a:t>Data</a:t>
                      </a:r>
                      <a:endParaRPr lang="en-US" sz="2400" b="1" dirty="0"/>
                    </a:p>
                  </a:txBody>
                  <a:tcPr/>
                </a:tc>
                <a:extLst>
                  <a:ext uri="{0D108BD9-81ED-4DB2-BD59-A6C34878D82A}">
                    <a16:rowId xmlns:a16="http://schemas.microsoft.com/office/drawing/2014/main" xmlns="" val="10000"/>
                  </a:ext>
                </a:extLst>
              </a:tr>
              <a:tr h="370840">
                <a:tc>
                  <a:txBody>
                    <a:bodyPr/>
                    <a:lstStyle/>
                    <a:p>
                      <a:pPr algn="ctr"/>
                      <a:r>
                        <a:rPr lang="en-US" sz="2400" b="1" dirty="0" smtClean="0"/>
                        <a:t>000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1"/>
                  </a:ext>
                </a:extLst>
              </a:tr>
              <a:tr h="370840">
                <a:tc>
                  <a:txBody>
                    <a:bodyPr/>
                    <a:lstStyle/>
                    <a:p>
                      <a:pPr algn="ctr"/>
                      <a:r>
                        <a:rPr lang="en-US" sz="2400" b="1" dirty="0" smtClean="0"/>
                        <a:t>001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ctr"/>
                      <a:r>
                        <a:rPr lang="en-US" sz="2400" b="1" dirty="0" smtClean="0">
                          <a:solidFill>
                            <a:schemeClr val="tx1"/>
                          </a:solidFill>
                        </a:rPr>
                        <a:t>010</a:t>
                      </a:r>
                      <a:endParaRPr lang="en-US" sz="2400" b="1" dirty="0">
                        <a:solidFill>
                          <a:schemeClr val="tx1"/>
                        </a:solidFill>
                      </a:endParaRPr>
                    </a:p>
                  </a:txBody>
                  <a:tcPr/>
                </a:tc>
                <a:tc>
                  <a:txBody>
                    <a:bodyPr/>
                    <a:lstStyle/>
                    <a:p>
                      <a:pPr algn="ctr"/>
                      <a:r>
                        <a:rPr lang="en-US" sz="2400" b="1" dirty="0" smtClean="0">
                          <a:solidFill>
                            <a:schemeClr val="tx1"/>
                          </a:solidFill>
                        </a:rPr>
                        <a:t>Y</a:t>
                      </a:r>
                      <a:endParaRPr lang="en-US" sz="2400" b="1" dirty="0">
                        <a:solidFill>
                          <a:schemeClr val="tx1"/>
                        </a:solidFill>
                      </a:endParaRPr>
                    </a:p>
                  </a:txBody>
                  <a:tcPr/>
                </a:tc>
                <a:tc>
                  <a:txBody>
                    <a:bodyPr/>
                    <a:lstStyle/>
                    <a:p>
                      <a:pPr algn="ctr"/>
                      <a:r>
                        <a:rPr lang="en-US" sz="2400" b="1" dirty="0" smtClean="0">
                          <a:solidFill>
                            <a:schemeClr val="tx1"/>
                          </a:solidFill>
                        </a:rPr>
                        <a:t>11</a:t>
                      </a:r>
                      <a:endParaRPr lang="en-US" sz="2400" b="1" dirty="0">
                        <a:solidFill>
                          <a:schemeClr val="tx1"/>
                        </a:solidFill>
                      </a:endParaRPr>
                    </a:p>
                  </a:txBody>
                  <a:tcPr/>
                </a:tc>
                <a:tc>
                  <a:txBody>
                    <a:bodyPr/>
                    <a:lstStyle/>
                    <a:p>
                      <a:pPr algn="ctr"/>
                      <a:r>
                        <a:rPr lang="en-US" sz="2400" b="1" dirty="0" smtClean="0">
                          <a:solidFill>
                            <a:schemeClr val="tx1"/>
                          </a:solidFill>
                        </a:rPr>
                        <a:t>[11010] = F</a:t>
                      </a:r>
                      <a:endParaRPr lang="en-US" sz="2400" b="1" dirty="0">
                        <a:solidFill>
                          <a:schemeClr val="tx1"/>
                        </a:solidFill>
                      </a:endParaRPr>
                    </a:p>
                  </a:txBody>
                  <a:tcPr/>
                </a:tc>
                <a:extLst>
                  <a:ext uri="{0D108BD9-81ED-4DB2-BD59-A6C34878D82A}">
                    <a16:rowId xmlns:a16="http://schemas.microsoft.com/office/drawing/2014/main" xmlns="" val="10003"/>
                  </a:ext>
                </a:extLst>
              </a:tr>
              <a:tr h="370840">
                <a:tc>
                  <a:txBody>
                    <a:bodyPr/>
                    <a:lstStyle/>
                    <a:p>
                      <a:pPr algn="ctr"/>
                      <a:r>
                        <a:rPr lang="en-US" sz="2400" b="1" dirty="0" smtClean="0"/>
                        <a:t>011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4"/>
                  </a:ext>
                </a:extLst>
              </a:tr>
              <a:tr h="370840">
                <a:tc>
                  <a:txBody>
                    <a:bodyPr/>
                    <a:lstStyle/>
                    <a:p>
                      <a:pPr algn="ctr"/>
                      <a:r>
                        <a:rPr lang="en-US" sz="2400" b="1" dirty="0" smtClean="0"/>
                        <a:t>100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5"/>
                  </a:ext>
                </a:extLst>
              </a:tr>
              <a:tr h="370840">
                <a:tc>
                  <a:txBody>
                    <a:bodyPr/>
                    <a:lstStyle/>
                    <a:p>
                      <a:pPr algn="ctr"/>
                      <a:r>
                        <a:rPr lang="en-US" sz="2400" b="1" dirty="0" smtClean="0"/>
                        <a:t>101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ctr"/>
                      <a:r>
                        <a:rPr lang="en-US" sz="2400" b="1" dirty="0" smtClean="0">
                          <a:solidFill>
                            <a:srgbClr val="FF0000"/>
                          </a:solidFill>
                        </a:rPr>
                        <a:t>110</a:t>
                      </a:r>
                      <a:endParaRPr lang="en-US" sz="2400" b="1" dirty="0">
                        <a:solidFill>
                          <a:srgbClr val="FF0000"/>
                        </a:solidFill>
                      </a:endParaRPr>
                    </a:p>
                  </a:txBody>
                  <a:tcPr/>
                </a:tc>
                <a:tc>
                  <a:txBody>
                    <a:bodyPr/>
                    <a:lstStyle/>
                    <a:p>
                      <a:pPr algn="ctr"/>
                      <a:r>
                        <a:rPr lang="en-US" sz="2400" b="1" dirty="0" smtClean="0">
                          <a:solidFill>
                            <a:schemeClr val="tx1"/>
                          </a:solidFill>
                        </a:rPr>
                        <a:t>Y</a:t>
                      </a:r>
                      <a:endParaRPr lang="en-US" sz="2400" b="1" dirty="0">
                        <a:solidFill>
                          <a:schemeClr val="tx1"/>
                        </a:solidFill>
                      </a:endParaRPr>
                    </a:p>
                  </a:txBody>
                  <a:tcPr/>
                </a:tc>
                <a:tc>
                  <a:txBody>
                    <a:bodyPr/>
                    <a:lstStyle/>
                    <a:p>
                      <a:pPr algn="ctr"/>
                      <a:r>
                        <a:rPr lang="en-US" sz="2400" b="1" dirty="0" smtClean="0">
                          <a:solidFill>
                            <a:srgbClr val="FF0000"/>
                          </a:solidFill>
                        </a:rPr>
                        <a:t>10</a:t>
                      </a:r>
                      <a:endParaRPr lang="en-US" sz="2400" b="1" dirty="0">
                        <a:solidFill>
                          <a:srgbClr val="FF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[10110] = E</a:t>
                      </a:r>
                    </a:p>
                  </a:txBody>
                  <a:tcPr/>
                </a:tc>
                <a:extLst>
                  <a:ext uri="{0D108BD9-81ED-4DB2-BD59-A6C34878D82A}">
                    <a16:rowId xmlns:a16="http://schemas.microsoft.com/office/drawing/2014/main" xmlns="" val="10007"/>
                  </a:ext>
                </a:extLst>
              </a:tr>
              <a:tr h="370840">
                <a:tc>
                  <a:txBody>
                    <a:bodyPr/>
                    <a:lstStyle/>
                    <a:p>
                      <a:pPr algn="ctr"/>
                      <a:r>
                        <a:rPr lang="en-US" sz="2400" b="1" dirty="0" smtClean="0"/>
                        <a:t>111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8"/>
                  </a:ext>
                </a:extLst>
              </a:tr>
            </a:tbl>
          </a:graphicData>
        </a:graphic>
      </p:graphicFrame>
      <p:sp>
        <p:nvSpPr>
          <p:cNvPr id="3" name="TextBox 2"/>
          <p:cNvSpPr txBox="1"/>
          <p:nvPr/>
        </p:nvSpPr>
        <p:spPr>
          <a:xfrm>
            <a:off x="706577" y="6233005"/>
            <a:ext cx="4913525" cy="461665"/>
          </a:xfrm>
          <a:prstGeom prst="rect">
            <a:avLst/>
          </a:prstGeom>
          <a:noFill/>
        </p:spPr>
        <p:txBody>
          <a:bodyPr wrap="none" rtlCol="0">
            <a:spAutoFit/>
          </a:bodyPr>
          <a:lstStyle/>
          <a:p>
            <a:r>
              <a:rPr lang="en-US" sz="2400" b="1" dirty="0" smtClean="0">
                <a:solidFill>
                  <a:srgbClr val="C00000"/>
                </a:solidFill>
              </a:rPr>
              <a:t>Cache Hit: 10 110 is already in cache</a:t>
            </a:r>
            <a:endParaRPr lang="en-US" sz="2400" b="1" dirty="0">
              <a:solidFill>
                <a:srgbClr val="C00000"/>
              </a:solidFill>
            </a:endParaRPr>
          </a:p>
        </p:txBody>
      </p:sp>
      <p:cxnSp>
        <p:nvCxnSpPr>
          <p:cNvPr id="12" name="Straight Arrow Connector 11"/>
          <p:cNvCxnSpPr/>
          <p:nvPr/>
        </p:nvCxnSpPr>
        <p:spPr>
          <a:xfrm flipH="1">
            <a:off x="2410691" y="5060895"/>
            <a:ext cx="1745673" cy="12844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210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smtClean="0"/>
              <a:t>Accessing a Cache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65231775"/>
              </p:ext>
            </p:extLst>
          </p:nvPr>
        </p:nvGraphicFramePr>
        <p:xfrm>
          <a:off x="1004453" y="1425785"/>
          <a:ext cx="10577946" cy="5196688"/>
        </p:xfrm>
        <a:graphic>
          <a:graphicData uri="http://schemas.openxmlformats.org/drawingml/2006/table">
            <a:tbl>
              <a:tblPr firstRow="1" bandRow="1">
                <a:tableStyleId>{5C22544A-7EE6-4342-B048-85BDC9FD1C3A}</a:tableStyleId>
              </a:tblPr>
              <a:tblGrid>
                <a:gridCol w="1666808">
                  <a:extLst>
                    <a:ext uri="{9D8B030D-6E8A-4147-A177-3AD203B41FA5}">
                      <a16:colId xmlns:a16="http://schemas.microsoft.com/office/drawing/2014/main" xmlns="" val="20000"/>
                    </a:ext>
                  </a:extLst>
                </a:gridCol>
                <a:gridCol w="1711555">
                  <a:extLst>
                    <a:ext uri="{9D8B030D-6E8A-4147-A177-3AD203B41FA5}">
                      <a16:colId xmlns:a16="http://schemas.microsoft.com/office/drawing/2014/main" xmlns="" val="20001"/>
                    </a:ext>
                  </a:extLst>
                </a:gridCol>
                <a:gridCol w="3564842">
                  <a:extLst>
                    <a:ext uri="{9D8B030D-6E8A-4147-A177-3AD203B41FA5}">
                      <a16:colId xmlns:a16="http://schemas.microsoft.com/office/drawing/2014/main" xmlns="" val="20002"/>
                    </a:ext>
                  </a:extLst>
                </a:gridCol>
                <a:gridCol w="3634741">
                  <a:extLst>
                    <a:ext uri="{9D8B030D-6E8A-4147-A177-3AD203B41FA5}">
                      <a16:colId xmlns:a16="http://schemas.microsoft.com/office/drawing/2014/main" xmlns="" val="20003"/>
                    </a:ext>
                  </a:extLst>
                </a:gridCol>
              </a:tblGrid>
              <a:tr h="1382990">
                <a:tc>
                  <a:txBody>
                    <a:bodyPr/>
                    <a:lstStyle/>
                    <a:p>
                      <a:pPr algn="ctr"/>
                      <a:r>
                        <a:rPr lang="en-US" sz="2400" b="1" dirty="0" smtClean="0"/>
                        <a:t>Decimal address of reference</a:t>
                      </a:r>
                      <a:endParaRPr lang="en-US" sz="2400" b="1" dirty="0"/>
                    </a:p>
                  </a:txBody>
                  <a:tcPr anchor="ctr"/>
                </a:tc>
                <a:tc>
                  <a:txBody>
                    <a:bodyPr/>
                    <a:lstStyle/>
                    <a:p>
                      <a:pPr algn="ctr"/>
                      <a:r>
                        <a:rPr lang="en-US" sz="2400" b="1" dirty="0" smtClean="0"/>
                        <a:t>Binary address of reference</a:t>
                      </a:r>
                      <a:endParaRPr lang="en-US" sz="2400" b="1"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Assigned cache block (where found or placed)</a:t>
                      </a:r>
                    </a:p>
                    <a:p>
                      <a:pPr algn="ctr"/>
                      <a:endParaRPr lang="en-US" sz="2400" b="1"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Hit or miss in cache</a:t>
                      </a:r>
                    </a:p>
                  </a:txBody>
                  <a:tcPr anchor="ctr"/>
                </a:tc>
                <a:extLst>
                  <a:ext uri="{0D108BD9-81ED-4DB2-BD59-A6C34878D82A}">
                    <a16:rowId xmlns:a16="http://schemas.microsoft.com/office/drawing/2014/main" xmlns="" val="10000"/>
                  </a:ext>
                </a:extLst>
              </a:tr>
              <a:tr h="544814">
                <a:tc>
                  <a:txBody>
                    <a:bodyPr/>
                    <a:lstStyle/>
                    <a:p>
                      <a:pPr algn="ctr"/>
                      <a:r>
                        <a:rPr lang="en-US" sz="2400" b="1" dirty="0" smtClean="0"/>
                        <a:t>22</a:t>
                      </a:r>
                      <a:endParaRPr lang="en-US" sz="2400" b="1" dirty="0"/>
                    </a:p>
                  </a:txBody>
                  <a:tcPr/>
                </a:tc>
                <a:tc>
                  <a:txBody>
                    <a:bodyPr/>
                    <a:lstStyle/>
                    <a:p>
                      <a:pPr algn="ctr"/>
                      <a:r>
                        <a:rPr lang="en-US" sz="2400" b="1" dirty="0" smtClean="0">
                          <a:solidFill>
                            <a:schemeClr val="tx1"/>
                          </a:solidFill>
                        </a:rPr>
                        <a:t>10110</a:t>
                      </a:r>
                      <a:endParaRPr lang="en-US" sz="2400" b="1" dirty="0">
                        <a:solidFill>
                          <a:schemeClr val="tx1"/>
                        </a:solidFill>
                      </a:endParaRPr>
                    </a:p>
                  </a:txBody>
                  <a:tcPr/>
                </a:tc>
                <a:tc>
                  <a:txBody>
                    <a:bodyPr/>
                    <a:lstStyle/>
                    <a:p>
                      <a:pPr algn="ctr"/>
                      <a:r>
                        <a:rPr lang="en-US" sz="2400" b="1" dirty="0" smtClean="0">
                          <a:solidFill>
                            <a:schemeClr val="tx1"/>
                          </a:solidFill>
                        </a:rPr>
                        <a:t>(10110 mod 8) = 110</a:t>
                      </a:r>
                      <a:endParaRPr lang="en-US" sz="2400" b="1" dirty="0">
                        <a:solidFill>
                          <a:schemeClr val="tx1"/>
                        </a:solidFill>
                      </a:endParaRPr>
                    </a:p>
                  </a:txBody>
                  <a:tcPr/>
                </a:tc>
                <a:tc>
                  <a:txBody>
                    <a:bodyPr/>
                    <a:lstStyle/>
                    <a:p>
                      <a:pPr algn="ctr"/>
                      <a:r>
                        <a:rPr lang="en-US" sz="2400" b="1" dirty="0" smtClean="0">
                          <a:solidFill>
                            <a:schemeClr val="tx1"/>
                          </a:solidFill>
                        </a:rPr>
                        <a:t>miss</a:t>
                      </a:r>
                      <a:endParaRPr lang="en-US" sz="2400" b="1" dirty="0">
                        <a:solidFill>
                          <a:schemeClr val="tx1"/>
                        </a:solidFill>
                      </a:endParaRPr>
                    </a:p>
                  </a:txBody>
                  <a:tcPr/>
                </a:tc>
                <a:extLst>
                  <a:ext uri="{0D108BD9-81ED-4DB2-BD59-A6C34878D82A}">
                    <a16:rowId xmlns:a16="http://schemas.microsoft.com/office/drawing/2014/main" xmlns="" val="10001"/>
                  </a:ext>
                </a:extLst>
              </a:tr>
              <a:tr h="544814">
                <a:tc>
                  <a:txBody>
                    <a:bodyPr/>
                    <a:lstStyle/>
                    <a:p>
                      <a:pPr algn="ctr"/>
                      <a:r>
                        <a:rPr lang="en-US" sz="2400" b="1" dirty="0" smtClean="0"/>
                        <a:t>26</a:t>
                      </a:r>
                      <a:endParaRPr lang="en-US" sz="2400" b="1" dirty="0"/>
                    </a:p>
                  </a:txBody>
                  <a:tcPr/>
                </a:tc>
                <a:tc>
                  <a:txBody>
                    <a:bodyPr/>
                    <a:lstStyle/>
                    <a:p>
                      <a:pPr algn="ctr"/>
                      <a:r>
                        <a:rPr lang="en-US" sz="2400" b="1" dirty="0" smtClean="0"/>
                        <a:t>11010</a:t>
                      </a:r>
                      <a:endParaRPr lang="en-US" sz="2400" b="1" dirty="0"/>
                    </a:p>
                  </a:txBody>
                  <a:tcPr/>
                </a:tc>
                <a:tc>
                  <a:txBody>
                    <a:bodyPr/>
                    <a:lstStyle/>
                    <a:p>
                      <a:pPr algn="ctr"/>
                      <a:r>
                        <a:rPr lang="en-US" sz="2400" b="1" dirty="0" smtClean="0">
                          <a:solidFill>
                            <a:schemeClr val="tx1"/>
                          </a:solidFill>
                        </a:rPr>
                        <a:t>(11010 mod 8) = 010</a:t>
                      </a:r>
                      <a:endParaRPr lang="en-US" sz="2400" b="1" dirty="0">
                        <a:solidFill>
                          <a:schemeClr val="tx1"/>
                        </a:solidFill>
                      </a:endParaRPr>
                    </a:p>
                  </a:txBody>
                  <a:tcPr/>
                </a:tc>
                <a:tc>
                  <a:txBody>
                    <a:bodyPr/>
                    <a:lstStyle/>
                    <a:p>
                      <a:pPr algn="ctr"/>
                      <a:r>
                        <a:rPr lang="en-US" sz="2400" b="1" dirty="0" smtClean="0"/>
                        <a:t>miss</a:t>
                      </a:r>
                      <a:endParaRPr lang="en-US" sz="2400" b="1" dirty="0"/>
                    </a:p>
                  </a:txBody>
                  <a:tcPr/>
                </a:tc>
                <a:extLst>
                  <a:ext uri="{0D108BD9-81ED-4DB2-BD59-A6C34878D82A}">
                    <a16:rowId xmlns:a16="http://schemas.microsoft.com/office/drawing/2014/main" xmlns="" val="10002"/>
                  </a:ext>
                </a:extLst>
              </a:tr>
              <a:tr h="544814">
                <a:tc>
                  <a:txBody>
                    <a:bodyPr/>
                    <a:lstStyle/>
                    <a:p>
                      <a:pPr algn="ctr"/>
                      <a:r>
                        <a:rPr lang="en-US" sz="2400" b="1" dirty="0" smtClean="0">
                          <a:solidFill>
                            <a:schemeClr val="tx1"/>
                          </a:solidFill>
                        </a:rPr>
                        <a:t>22</a:t>
                      </a:r>
                      <a:endParaRPr lang="en-US" sz="2400"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10110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(10110 mod 8) = 110</a:t>
                      </a:r>
                    </a:p>
                  </a:txBody>
                  <a:tcPr/>
                </a:tc>
                <a:tc>
                  <a:txBody>
                    <a:bodyPr/>
                    <a:lstStyle/>
                    <a:p>
                      <a:pPr algn="ctr"/>
                      <a:r>
                        <a:rPr lang="en-US" sz="2400" b="1" dirty="0" smtClean="0">
                          <a:solidFill>
                            <a:schemeClr val="tx1"/>
                          </a:solidFill>
                        </a:rPr>
                        <a:t>hit</a:t>
                      </a:r>
                      <a:endParaRPr lang="en-US" sz="2400" b="1" dirty="0">
                        <a:solidFill>
                          <a:schemeClr val="tx1"/>
                        </a:solidFill>
                      </a:endParaRPr>
                    </a:p>
                  </a:txBody>
                  <a:tcPr/>
                </a:tc>
                <a:extLst>
                  <a:ext uri="{0D108BD9-81ED-4DB2-BD59-A6C34878D82A}">
                    <a16:rowId xmlns:a16="http://schemas.microsoft.com/office/drawing/2014/main" xmlns="" val="10003"/>
                  </a:ext>
                </a:extLst>
              </a:tr>
              <a:tr h="544814">
                <a:tc>
                  <a:txBody>
                    <a:bodyPr/>
                    <a:lstStyle/>
                    <a:p>
                      <a:pPr algn="ctr"/>
                      <a:r>
                        <a:rPr lang="en-US" sz="2400" b="1" dirty="0" smtClean="0"/>
                        <a:t>26</a:t>
                      </a:r>
                      <a:endParaRPr lang="en-US" sz="2400" b="1" dirty="0"/>
                    </a:p>
                  </a:txBody>
                  <a:tcPr/>
                </a:tc>
                <a:tc>
                  <a:txBody>
                    <a:bodyPr/>
                    <a:lstStyle/>
                    <a:p>
                      <a:pPr algn="ctr"/>
                      <a:r>
                        <a:rPr lang="en-US" sz="2400" b="1" dirty="0" smtClean="0"/>
                        <a:t>11010</a:t>
                      </a:r>
                      <a:endParaRPr lang="en-US" sz="2400" b="1" dirty="0"/>
                    </a:p>
                  </a:txBody>
                  <a:tcPr/>
                </a:tc>
                <a:tc>
                  <a:txBody>
                    <a:bodyPr/>
                    <a:lstStyle/>
                    <a:p>
                      <a:pPr algn="ctr"/>
                      <a:r>
                        <a:rPr lang="en-US" sz="2400" b="1" dirty="0" smtClean="0">
                          <a:solidFill>
                            <a:schemeClr val="tx1"/>
                          </a:solidFill>
                        </a:rPr>
                        <a:t>(11</a:t>
                      </a:r>
                      <a:r>
                        <a:rPr lang="en-US" sz="2400" b="1" dirty="0" smtClean="0">
                          <a:solidFill>
                            <a:srgbClr val="FF0000"/>
                          </a:solidFill>
                        </a:rPr>
                        <a:t>010</a:t>
                      </a:r>
                      <a:r>
                        <a:rPr lang="en-US" sz="2400" b="1" dirty="0" smtClean="0">
                          <a:solidFill>
                            <a:schemeClr val="tx1"/>
                          </a:solidFill>
                        </a:rPr>
                        <a:t> mod 8) = </a:t>
                      </a:r>
                      <a:r>
                        <a:rPr lang="en-US" sz="2400" b="1" dirty="0" smtClean="0">
                          <a:solidFill>
                            <a:srgbClr val="FF0000"/>
                          </a:solidFill>
                        </a:rPr>
                        <a:t>010</a:t>
                      </a:r>
                      <a:endParaRPr lang="en-US" sz="2400" b="1" dirty="0">
                        <a:solidFill>
                          <a:srgbClr val="FF0000"/>
                        </a:solidFill>
                      </a:endParaRPr>
                    </a:p>
                  </a:txBody>
                  <a:tcPr/>
                </a:tc>
                <a:tc>
                  <a:txBody>
                    <a:bodyPr/>
                    <a:lstStyle/>
                    <a:p>
                      <a:pPr algn="ctr"/>
                      <a:endParaRPr lang="en-US" sz="2400" b="1"/>
                    </a:p>
                  </a:txBody>
                  <a:tcPr/>
                </a:tc>
                <a:extLst>
                  <a:ext uri="{0D108BD9-81ED-4DB2-BD59-A6C34878D82A}">
                    <a16:rowId xmlns:a16="http://schemas.microsoft.com/office/drawing/2014/main" xmlns="" val="10004"/>
                  </a:ext>
                </a:extLst>
              </a:tr>
              <a:tr h="544814">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5"/>
                  </a:ext>
                </a:extLst>
              </a:tr>
              <a:tr h="544814">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6"/>
                  </a:ext>
                </a:extLst>
              </a:tr>
              <a:tr h="544814">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350788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smtClean="0"/>
              <a:t>Accessing a Cache</a:t>
            </a:r>
            <a:endParaRPr lang="en-US" dirty="0"/>
          </a:p>
        </p:txBody>
      </p:sp>
      <p:graphicFrame>
        <p:nvGraphicFramePr>
          <p:cNvPr id="7" name="Table 6"/>
          <p:cNvGraphicFramePr>
            <a:graphicFrameLocks noGrp="1"/>
          </p:cNvGraphicFramePr>
          <p:nvPr/>
        </p:nvGraphicFramePr>
        <p:xfrm>
          <a:off x="8783782" y="747837"/>
          <a:ext cx="3260436" cy="5943600"/>
        </p:xfrm>
        <a:graphic>
          <a:graphicData uri="http://schemas.openxmlformats.org/drawingml/2006/table">
            <a:tbl>
              <a:tblPr firstRow="1" bandRow="1">
                <a:tableStyleId>{5C22544A-7EE6-4342-B048-85BDC9FD1C3A}</a:tableStyleId>
              </a:tblPr>
              <a:tblGrid>
                <a:gridCol w="1630218">
                  <a:extLst>
                    <a:ext uri="{9D8B030D-6E8A-4147-A177-3AD203B41FA5}">
                      <a16:colId xmlns:a16="http://schemas.microsoft.com/office/drawing/2014/main" xmlns="" val="20000"/>
                    </a:ext>
                  </a:extLst>
                </a:gridCol>
                <a:gridCol w="1630218">
                  <a:extLst>
                    <a:ext uri="{9D8B030D-6E8A-4147-A177-3AD203B41FA5}">
                      <a16:colId xmlns:a16="http://schemas.microsoft.com/office/drawing/2014/main" xmlns="" val="20001"/>
                    </a:ext>
                  </a:extLst>
                </a:gridCol>
              </a:tblGrid>
              <a:tr h="370840">
                <a:tc>
                  <a:txBody>
                    <a:bodyPr/>
                    <a:lstStyle/>
                    <a:p>
                      <a:pPr algn="r"/>
                      <a:r>
                        <a:rPr lang="en-US" sz="2400" dirty="0" smtClean="0"/>
                        <a:t>Address</a:t>
                      </a:r>
                      <a:endParaRPr lang="en-US" sz="2400" dirty="0"/>
                    </a:p>
                  </a:txBody>
                  <a:tcPr/>
                </a:tc>
                <a:tc>
                  <a:txBody>
                    <a:bodyPr/>
                    <a:lstStyle/>
                    <a:p>
                      <a:pPr algn="ctr"/>
                      <a:r>
                        <a:rPr lang="en-US" sz="2400" dirty="0" smtClean="0"/>
                        <a:t>Content</a:t>
                      </a:r>
                      <a:endParaRPr lang="en-US" sz="2400" dirty="0"/>
                    </a:p>
                  </a:txBody>
                  <a:tcPr/>
                </a:tc>
                <a:extLst>
                  <a:ext uri="{0D108BD9-81ED-4DB2-BD59-A6C34878D82A}">
                    <a16:rowId xmlns:a16="http://schemas.microsoft.com/office/drawing/2014/main" xmlns="" val="10000"/>
                  </a:ext>
                </a:extLst>
              </a:tr>
              <a:tr h="370840">
                <a:tc>
                  <a:txBody>
                    <a:bodyPr/>
                    <a:lstStyle/>
                    <a:p>
                      <a:pPr algn="r"/>
                      <a:r>
                        <a:rPr lang="en-US" sz="2400" b="1" dirty="0" smtClean="0"/>
                        <a:t>00000</a:t>
                      </a:r>
                      <a:endParaRPr lang="en-US" sz="2400" b="1" dirty="0"/>
                    </a:p>
                  </a:txBody>
                  <a:tcPr/>
                </a:tc>
                <a:tc>
                  <a:txBody>
                    <a:bodyPr/>
                    <a:lstStyle/>
                    <a:p>
                      <a:pPr algn="ctr"/>
                      <a:r>
                        <a:rPr lang="en-US" sz="2400" b="1" dirty="0" smtClean="0"/>
                        <a:t>A</a:t>
                      </a:r>
                      <a:endParaRPr lang="en-US" sz="2400" b="1" dirty="0"/>
                    </a:p>
                  </a:txBody>
                  <a:tcPr/>
                </a:tc>
                <a:extLst>
                  <a:ext uri="{0D108BD9-81ED-4DB2-BD59-A6C34878D82A}">
                    <a16:rowId xmlns:a16="http://schemas.microsoft.com/office/drawing/2014/main" xmlns="" val="1000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r"/>
                      <a:r>
                        <a:rPr lang="en-US" sz="2400" b="1" dirty="0" smtClean="0"/>
                        <a:t>3 =</a:t>
                      </a:r>
                      <a:r>
                        <a:rPr lang="en-US" sz="2400" b="1" baseline="0" dirty="0" smtClean="0"/>
                        <a:t> </a:t>
                      </a:r>
                      <a:r>
                        <a:rPr lang="en-US" sz="2400" b="1" dirty="0" smtClean="0"/>
                        <a:t>00011</a:t>
                      </a:r>
                      <a:endParaRPr lang="en-US" sz="2400" b="1" dirty="0"/>
                    </a:p>
                  </a:txBody>
                  <a:tcPr/>
                </a:tc>
                <a:tc>
                  <a:txBody>
                    <a:bodyPr/>
                    <a:lstStyle/>
                    <a:p>
                      <a:pPr algn="ctr"/>
                      <a:r>
                        <a:rPr lang="en-US" sz="2400" b="1" dirty="0" smtClean="0"/>
                        <a:t>B</a:t>
                      </a:r>
                      <a:endParaRPr lang="en-US" sz="2400" b="1" dirty="0"/>
                    </a:p>
                  </a:txBody>
                  <a:tcPr/>
                </a:tc>
                <a:extLst>
                  <a:ext uri="{0D108BD9-81ED-4DB2-BD59-A6C34878D82A}">
                    <a16:rowId xmlns:a16="http://schemas.microsoft.com/office/drawing/2014/main" xmlns="" val="10003"/>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4"/>
                  </a:ext>
                </a:extLst>
              </a:tr>
              <a:tr h="370840">
                <a:tc>
                  <a:txBody>
                    <a:bodyPr/>
                    <a:lstStyle/>
                    <a:p>
                      <a:pPr algn="r"/>
                      <a:r>
                        <a:rPr lang="en-US" sz="2400" b="1" dirty="0" smtClean="0"/>
                        <a:t>16 = 10000</a:t>
                      </a:r>
                      <a:endParaRPr lang="en-US" sz="2400" b="1" dirty="0"/>
                    </a:p>
                  </a:txBody>
                  <a:tcPr/>
                </a:tc>
                <a:tc>
                  <a:txBody>
                    <a:bodyPr/>
                    <a:lstStyle/>
                    <a:p>
                      <a:pPr algn="ctr"/>
                      <a:r>
                        <a:rPr lang="en-US" sz="2400" b="1" dirty="0" smtClean="0"/>
                        <a:t>C</a:t>
                      </a:r>
                      <a:endParaRPr lang="en-US" sz="2400" b="1" dirty="0"/>
                    </a:p>
                  </a:txBody>
                  <a:tcPr/>
                </a:tc>
                <a:extLst>
                  <a:ext uri="{0D108BD9-81ED-4DB2-BD59-A6C34878D82A}">
                    <a16:rowId xmlns:a16="http://schemas.microsoft.com/office/drawing/2014/main" xmlns="" val="10005"/>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r"/>
                      <a:r>
                        <a:rPr lang="en-US" sz="2400" b="1" dirty="0" smtClean="0">
                          <a:solidFill>
                            <a:schemeClr val="tx1"/>
                          </a:solidFill>
                        </a:rPr>
                        <a:t>18 = 10010</a:t>
                      </a:r>
                      <a:endParaRPr lang="en-US" sz="2400" b="1" dirty="0">
                        <a:solidFill>
                          <a:schemeClr val="tx1"/>
                        </a:solidFill>
                      </a:endParaRPr>
                    </a:p>
                  </a:txBody>
                  <a:tcPr/>
                </a:tc>
                <a:tc>
                  <a:txBody>
                    <a:bodyPr/>
                    <a:lstStyle/>
                    <a:p>
                      <a:pPr algn="ctr"/>
                      <a:r>
                        <a:rPr lang="en-US" sz="2400" b="1" dirty="0" smtClean="0"/>
                        <a:t>D</a:t>
                      </a:r>
                      <a:endParaRPr lang="en-US" sz="2400" b="1" dirty="0"/>
                    </a:p>
                  </a:txBody>
                  <a:tcPr/>
                </a:tc>
                <a:extLst>
                  <a:ext uri="{0D108BD9-81ED-4DB2-BD59-A6C34878D82A}">
                    <a16:rowId xmlns:a16="http://schemas.microsoft.com/office/drawing/2014/main" xmlns="" val="10007"/>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8"/>
                  </a:ext>
                </a:extLst>
              </a:tr>
              <a:tr h="370840">
                <a:tc>
                  <a:txBody>
                    <a:bodyPr/>
                    <a:lstStyle/>
                    <a:p>
                      <a:pPr algn="r"/>
                      <a:r>
                        <a:rPr lang="en-US" sz="2400" b="1" dirty="0" smtClean="0">
                          <a:solidFill>
                            <a:schemeClr val="tx1"/>
                          </a:solidFill>
                        </a:rPr>
                        <a:t>22 = 10110</a:t>
                      </a:r>
                      <a:endParaRPr lang="en-US" sz="2400" b="1" dirty="0">
                        <a:solidFill>
                          <a:schemeClr val="tx1"/>
                        </a:solidFill>
                      </a:endParaRPr>
                    </a:p>
                  </a:txBody>
                  <a:tcPr/>
                </a:tc>
                <a:tc>
                  <a:txBody>
                    <a:bodyPr/>
                    <a:lstStyle/>
                    <a:p>
                      <a:pPr algn="ctr"/>
                      <a:r>
                        <a:rPr lang="en-US" sz="2400" b="1" dirty="0" smtClean="0"/>
                        <a:t>E</a:t>
                      </a:r>
                      <a:endParaRPr lang="en-US" sz="2400" b="1" dirty="0"/>
                    </a:p>
                  </a:txBody>
                  <a:tcPr/>
                </a:tc>
                <a:extLst>
                  <a:ext uri="{0D108BD9-81ED-4DB2-BD59-A6C34878D82A}">
                    <a16:rowId xmlns:a16="http://schemas.microsoft.com/office/drawing/2014/main" xmlns="" val="10009"/>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0"/>
                  </a:ext>
                </a:extLst>
              </a:tr>
              <a:tr h="370840">
                <a:tc>
                  <a:txBody>
                    <a:bodyPr/>
                    <a:lstStyle/>
                    <a:p>
                      <a:pPr algn="r"/>
                      <a:r>
                        <a:rPr lang="en-US" sz="2400" b="1" dirty="0" smtClean="0"/>
                        <a:t>26 = 11010</a:t>
                      </a:r>
                      <a:endParaRPr lang="en-US" sz="2400" b="1" dirty="0"/>
                    </a:p>
                  </a:txBody>
                  <a:tcPr/>
                </a:tc>
                <a:tc>
                  <a:txBody>
                    <a:bodyPr/>
                    <a:lstStyle/>
                    <a:p>
                      <a:pPr algn="ctr"/>
                      <a:r>
                        <a:rPr lang="en-US" sz="2400" b="1" dirty="0" smtClean="0"/>
                        <a:t>F</a:t>
                      </a:r>
                      <a:endParaRPr lang="en-US" sz="2400" b="1" dirty="0"/>
                    </a:p>
                  </a:txBody>
                  <a:tcPr/>
                </a:tc>
                <a:extLst>
                  <a:ext uri="{0D108BD9-81ED-4DB2-BD59-A6C34878D82A}">
                    <a16:rowId xmlns:a16="http://schemas.microsoft.com/office/drawing/2014/main" xmlns="" val="1001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2"/>
                  </a:ext>
                </a:extLst>
              </a:tr>
            </a:tbl>
          </a:graphicData>
        </a:graphic>
      </p:graphicFrame>
      <p:sp>
        <p:nvSpPr>
          <p:cNvPr id="8" name="TextBox 7"/>
          <p:cNvSpPr txBox="1"/>
          <p:nvPr/>
        </p:nvSpPr>
        <p:spPr>
          <a:xfrm>
            <a:off x="9633177" y="378505"/>
            <a:ext cx="1561646" cy="369332"/>
          </a:xfrm>
          <a:prstGeom prst="rect">
            <a:avLst/>
          </a:prstGeom>
          <a:noFill/>
        </p:spPr>
        <p:txBody>
          <a:bodyPr wrap="none" rtlCol="0">
            <a:spAutoFit/>
          </a:bodyPr>
          <a:lstStyle/>
          <a:p>
            <a:r>
              <a:rPr lang="en-US" b="1" dirty="0" smtClean="0"/>
              <a:t>Main Memory</a:t>
            </a:r>
            <a:endParaRPr lang="en-US" b="1" dirty="0"/>
          </a:p>
        </p:txBody>
      </p:sp>
      <p:graphicFrame>
        <p:nvGraphicFramePr>
          <p:cNvPr id="10" name="Table 9"/>
          <p:cNvGraphicFramePr>
            <a:graphicFrameLocks noGrp="1"/>
          </p:cNvGraphicFramePr>
          <p:nvPr>
            <p:extLst>
              <p:ext uri="{D42A27DB-BD31-4B8C-83A1-F6EECF244321}">
                <p14:modId xmlns:p14="http://schemas.microsoft.com/office/powerpoint/2010/main" val="765833851"/>
              </p:ext>
            </p:extLst>
          </p:nvPr>
        </p:nvGraphicFramePr>
        <p:xfrm>
          <a:off x="706577" y="1481666"/>
          <a:ext cx="7287496" cy="4114800"/>
        </p:xfrm>
        <a:graphic>
          <a:graphicData uri="http://schemas.openxmlformats.org/drawingml/2006/table">
            <a:tbl>
              <a:tblPr firstRow="1" bandRow="1">
                <a:tableStyleId>{5C22544A-7EE6-4342-B048-85BDC9FD1C3A}</a:tableStyleId>
              </a:tblPr>
              <a:tblGrid>
                <a:gridCol w="1821874">
                  <a:extLst>
                    <a:ext uri="{9D8B030D-6E8A-4147-A177-3AD203B41FA5}">
                      <a16:colId xmlns:a16="http://schemas.microsoft.com/office/drawing/2014/main" xmlns="" val="20000"/>
                    </a:ext>
                  </a:extLst>
                </a:gridCol>
                <a:gridCol w="921331">
                  <a:extLst>
                    <a:ext uri="{9D8B030D-6E8A-4147-A177-3AD203B41FA5}">
                      <a16:colId xmlns:a16="http://schemas.microsoft.com/office/drawing/2014/main" xmlns="" val="20001"/>
                    </a:ext>
                  </a:extLst>
                </a:gridCol>
                <a:gridCol w="1662545">
                  <a:extLst>
                    <a:ext uri="{9D8B030D-6E8A-4147-A177-3AD203B41FA5}">
                      <a16:colId xmlns:a16="http://schemas.microsoft.com/office/drawing/2014/main" xmlns="" val="20002"/>
                    </a:ext>
                  </a:extLst>
                </a:gridCol>
                <a:gridCol w="2881746">
                  <a:extLst>
                    <a:ext uri="{9D8B030D-6E8A-4147-A177-3AD203B41FA5}">
                      <a16:colId xmlns:a16="http://schemas.microsoft.com/office/drawing/2014/main" xmlns="" val="20003"/>
                    </a:ext>
                  </a:extLst>
                </a:gridCol>
              </a:tblGrid>
              <a:tr h="370840">
                <a:tc>
                  <a:txBody>
                    <a:bodyPr/>
                    <a:lstStyle/>
                    <a:p>
                      <a:pPr algn="ctr"/>
                      <a:r>
                        <a:rPr lang="en-US" sz="2400" b="1" dirty="0" smtClean="0"/>
                        <a:t>Index</a:t>
                      </a:r>
                      <a:endParaRPr lang="en-US" sz="2400" b="1" dirty="0"/>
                    </a:p>
                  </a:txBody>
                  <a:tcPr/>
                </a:tc>
                <a:tc>
                  <a:txBody>
                    <a:bodyPr/>
                    <a:lstStyle/>
                    <a:p>
                      <a:pPr algn="ctr"/>
                      <a:r>
                        <a:rPr lang="en-US" sz="2400" b="1" dirty="0" smtClean="0"/>
                        <a:t>V</a:t>
                      </a:r>
                      <a:endParaRPr lang="en-US" sz="2400" b="1" dirty="0"/>
                    </a:p>
                  </a:txBody>
                  <a:tcPr/>
                </a:tc>
                <a:tc>
                  <a:txBody>
                    <a:bodyPr/>
                    <a:lstStyle/>
                    <a:p>
                      <a:pPr algn="ctr"/>
                      <a:r>
                        <a:rPr lang="en-US" sz="2400" b="1" dirty="0" smtClean="0"/>
                        <a:t>Tag</a:t>
                      </a:r>
                      <a:endParaRPr lang="en-US" sz="2400" b="1" dirty="0"/>
                    </a:p>
                  </a:txBody>
                  <a:tcPr/>
                </a:tc>
                <a:tc>
                  <a:txBody>
                    <a:bodyPr/>
                    <a:lstStyle/>
                    <a:p>
                      <a:pPr algn="ctr"/>
                      <a:r>
                        <a:rPr lang="en-US" sz="2400" b="1" dirty="0" smtClean="0"/>
                        <a:t>Data</a:t>
                      </a:r>
                      <a:endParaRPr lang="en-US" sz="2400" b="1" dirty="0"/>
                    </a:p>
                  </a:txBody>
                  <a:tcPr/>
                </a:tc>
                <a:extLst>
                  <a:ext uri="{0D108BD9-81ED-4DB2-BD59-A6C34878D82A}">
                    <a16:rowId xmlns:a16="http://schemas.microsoft.com/office/drawing/2014/main" xmlns="" val="10000"/>
                  </a:ext>
                </a:extLst>
              </a:tr>
              <a:tr h="370840">
                <a:tc>
                  <a:txBody>
                    <a:bodyPr/>
                    <a:lstStyle/>
                    <a:p>
                      <a:pPr algn="ctr"/>
                      <a:r>
                        <a:rPr lang="en-US" sz="2400" b="1" dirty="0" smtClean="0"/>
                        <a:t>000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1"/>
                  </a:ext>
                </a:extLst>
              </a:tr>
              <a:tr h="370840">
                <a:tc>
                  <a:txBody>
                    <a:bodyPr/>
                    <a:lstStyle/>
                    <a:p>
                      <a:pPr algn="ctr"/>
                      <a:r>
                        <a:rPr lang="en-US" sz="2400" b="1" dirty="0" smtClean="0"/>
                        <a:t>001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ctr"/>
                      <a:r>
                        <a:rPr lang="en-US" sz="2400" b="1" dirty="0" smtClean="0">
                          <a:solidFill>
                            <a:srgbClr val="FF0000"/>
                          </a:solidFill>
                        </a:rPr>
                        <a:t>010</a:t>
                      </a:r>
                      <a:endParaRPr lang="en-US" sz="2400" b="1" dirty="0">
                        <a:solidFill>
                          <a:srgbClr val="FF0000"/>
                        </a:solidFill>
                      </a:endParaRPr>
                    </a:p>
                  </a:txBody>
                  <a:tcPr/>
                </a:tc>
                <a:tc>
                  <a:txBody>
                    <a:bodyPr/>
                    <a:lstStyle/>
                    <a:p>
                      <a:pPr algn="ctr"/>
                      <a:r>
                        <a:rPr lang="en-US" sz="2400" b="1" dirty="0" smtClean="0">
                          <a:solidFill>
                            <a:schemeClr val="tx1"/>
                          </a:solidFill>
                        </a:rPr>
                        <a:t>Y</a:t>
                      </a:r>
                      <a:endParaRPr lang="en-US" sz="2400" b="1" dirty="0">
                        <a:solidFill>
                          <a:schemeClr val="tx1"/>
                        </a:solidFill>
                      </a:endParaRPr>
                    </a:p>
                  </a:txBody>
                  <a:tcPr/>
                </a:tc>
                <a:tc>
                  <a:txBody>
                    <a:bodyPr/>
                    <a:lstStyle/>
                    <a:p>
                      <a:pPr algn="ctr"/>
                      <a:r>
                        <a:rPr lang="en-US" sz="2400" b="1" dirty="0" smtClean="0">
                          <a:solidFill>
                            <a:srgbClr val="FF0000"/>
                          </a:solidFill>
                        </a:rPr>
                        <a:t>11</a:t>
                      </a:r>
                      <a:endParaRPr lang="en-US" sz="2400" b="1" dirty="0">
                        <a:solidFill>
                          <a:srgbClr val="FF0000"/>
                        </a:solidFill>
                      </a:endParaRPr>
                    </a:p>
                  </a:txBody>
                  <a:tcPr/>
                </a:tc>
                <a:tc>
                  <a:txBody>
                    <a:bodyPr/>
                    <a:lstStyle/>
                    <a:p>
                      <a:pPr algn="ctr"/>
                      <a:r>
                        <a:rPr lang="en-US" sz="2400" b="1" dirty="0" smtClean="0">
                          <a:solidFill>
                            <a:schemeClr val="tx1"/>
                          </a:solidFill>
                        </a:rPr>
                        <a:t>[11010] = F</a:t>
                      </a:r>
                      <a:endParaRPr lang="en-US" sz="2400" b="1" dirty="0">
                        <a:solidFill>
                          <a:schemeClr val="tx1"/>
                        </a:solidFill>
                      </a:endParaRPr>
                    </a:p>
                  </a:txBody>
                  <a:tcPr/>
                </a:tc>
                <a:extLst>
                  <a:ext uri="{0D108BD9-81ED-4DB2-BD59-A6C34878D82A}">
                    <a16:rowId xmlns:a16="http://schemas.microsoft.com/office/drawing/2014/main" xmlns="" val="10003"/>
                  </a:ext>
                </a:extLst>
              </a:tr>
              <a:tr h="370840">
                <a:tc>
                  <a:txBody>
                    <a:bodyPr/>
                    <a:lstStyle/>
                    <a:p>
                      <a:pPr algn="ctr"/>
                      <a:r>
                        <a:rPr lang="en-US" sz="2400" b="1" dirty="0" smtClean="0"/>
                        <a:t>011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4"/>
                  </a:ext>
                </a:extLst>
              </a:tr>
              <a:tr h="370840">
                <a:tc>
                  <a:txBody>
                    <a:bodyPr/>
                    <a:lstStyle/>
                    <a:p>
                      <a:pPr algn="ctr"/>
                      <a:r>
                        <a:rPr lang="en-US" sz="2400" b="1" dirty="0" smtClean="0"/>
                        <a:t>100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5"/>
                  </a:ext>
                </a:extLst>
              </a:tr>
              <a:tr h="370840">
                <a:tc>
                  <a:txBody>
                    <a:bodyPr/>
                    <a:lstStyle/>
                    <a:p>
                      <a:pPr algn="ctr"/>
                      <a:r>
                        <a:rPr lang="en-US" sz="2400" b="1" dirty="0" smtClean="0"/>
                        <a:t>101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ctr"/>
                      <a:r>
                        <a:rPr lang="en-US" sz="2400" b="1" dirty="0" smtClean="0">
                          <a:solidFill>
                            <a:schemeClr val="tx1"/>
                          </a:solidFill>
                        </a:rPr>
                        <a:t>110</a:t>
                      </a:r>
                      <a:endParaRPr lang="en-US" sz="2400" b="1" dirty="0">
                        <a:solidFill>
                          <a:schemeClr val="tx1"/>
                        </a:solidFill>
                      </a:endParaRPr>
                    </a:p>
                  </a:txBody>
                  <a:tcPr/>
                </a:tc>
                <a:tc>
                  <a:txBody>
                    <a:bodyPr/>
                    <a:lstStyle/>
                    <a:p>
                      <a:pPr algn="ctr"/>
                      <a:r>
                        <a:rPr lang="en-US" sz="2400" b="1" dirty="0" smtClean="0">
                          <a:solidFill>
                            <a:schemeClr val="tx1"/>
                          </a:solidFill>
                        </a:rPr>
                        <a:t>Y</a:t>
                      </a:r>
                      <a:endParaRPr lang="en-US" sz="2400" b="1" dirty="0">
                        <a:solidFill>
                          <a:schemeClr val="tx1"/>
                        </a:solidFill>
                      </a:endParaRPr>
                    </a:p>
                  </a:txBody>
                  <a:tcPr/>
                </a:tc>
                <a:tc>
                  <a:txBody>
                    <a:bodyPr/>
                    <a:lstStyle/>
                    <a:p>
                      <a:pPr algn="ctr"/>
                      <a:r>
                        <a:rPr lang="en-US" sz="2400" b="1" dirty="0" smtClean="0">
                          <a:solidFill>
                            <a:schemeClr val="tx1"/>
                          </a:solidFill>
                        </a:rPr>
                        <a:t>10</a:t>
                      </a:r>
                      <a:endParaRPr lang="en-US" sz="2400"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[10110] = E</a:t>
                      </a:r>
                    </a:p>
                  </a:txBody>
                  <a:tcPr/>
                </a:tc>
                <a:extLst>
                  <a:ext uri="{0D108BD9-81ED-4DB2-BD59-A6C34878D82A}">
                    <a16:rowId xmlns:a16="http://schemas.microsoft.com/office/drawing/2014/main" xmlns="" val="10007"/>
                  </a:ext>
                </a:extLst>
              </a:tr>
              <a:tr h="370840">
                <a:tc>
                  <a:txBody>
                    <a:bodyPr/>
                    <a:lstStyle/>
                    <a:p>
                      <a:pPr algn="ctr"/>
                      <a:r>
                        <a:rPr lang="en-US" sz="2400" b="1" dirty="0" smtClean="0"/>
                        <a:t>111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8"/>
                  </a:ext>
                </a:extLst>
              </a:tr>
            </a:tbl>
          </a:graphicData>
        </a:graphic>
      </p:graphicFrame>
      <p:sp>
        <p:nvSpPr>
          <p:cNvPr id="3" name="TextBox 2"/>
          <p:cNvSpPr txBox="1"/>
          <p:nvPr/>
        </p:nvSpPr>
        <p:spPr>
          <a:xfrm>
            <a:off x="706577" y="6233005"/>
            <a:ext cx="4913525" cy="461665"/>
          </a:xfrm>
          <a:prstGeom prst="rect">
            <a:avLst/>
          </a:prstGeom>
          <a:noFill/>
        </p:spPr>
        <p:txBody>
          <a:bodyPr wrap="none" rtlCol="0">
            <a:spAutoFit/>
          </a:bodyPr>
          <a:lstStyle/>
          <a:p>
            <a:r>
              <a:rPr lang="en-US" sz="2400" b="1" dirty="0" smtClean="0">
                <a:solidFill>
                  <a:srgbClr val="C00000"/>
                </a:solidFill>
              </a:rPr>
              <a:t>Cache Hit: </a:t>
            </a:r>
            <a:r>
              <a:rPr lang="en-US" sz="2400" b="1" dirty="0" smtClean="0">
                <a:solidFill>
                  <a:srgbClr val="FF0000"/>
                </a:solidFill>
              </a:rPr>
              <a:t>11</a:t>
            </a:r>
            <a:r>
              <a:rPr lang="en-US" sz="2400" b="1" dirty="0" smtClean="0"/>
              <a:t> </a:t>
            </a:r>
            <a:r>
              <a:rPr lang="en-US" sz="2400" b="1" dirty="0" smtClean="0">
                <a:solidFill>
                  <a:srgbClr val="FF0000"/>
                </a:solidFill>
              </a:rPr>
              <a:t>010</a:t>
            </a:r>
            <a:r>
              <a:rPr lang="en-US" sz="2400" b="1" dirty="0" smtClean="0">
                <a:solidFill>
                  <a:srgbClr val="C00000"/>
                </a:solidFill>
              </a:rPr>
              <a:t> is already in cache</a:t>
            </a:r>
            <a:endParaRPr lang="en-US" sz="2400" b="1" dirty="0">
              <a:solidFill>
                <a:srgbClr val="C00000"/>
              </a:solidFill>
            </a:endParaRPr>
          </a:p>
        </p:txBody>
      </p:sp>
      <p:cxnSp>
        <p:nvCxnSpPr>
          <p:cNvPr id="12" name="Straight Arrow Connector 11"/>
          <p:cNvCxnSpPr/>
          <p:nvPr/>
        </p:nvCxnSpPr>
        <p:spPr>
          <a:xfrm flipH="1">
            <a:off x="2410692" y="3228109"/>
            <a:ext cx="1828799" cy="31172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921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smtClean="0"/>
              <a:t>Accessing a Cache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15066030"/>
              </p:ext>
            </p:extLst>
          </p:nvPr>
        </p:nvGraphicFramePr>
        <p:xfrm>
          <a:off x="1004453" y="1425785"/>
          <a:ext cx="10577946" cy="5196688"/>
        </p:xfrm>
        <a:graphic>
          <a:graphicData uri="http://schemas.openxmlformats.org/drawingml/2006/table">
            <a:tbl>
              <a:tblPr firstRow="1" bandRow="1">
                <a:tableStyleId>{5C22544A-7EE6-4342-B048-85BDC9FD1C3A}</a:tableStyleId>
              </a:tblPr>
              <a:tblGrid>
                <a:gridCol w="1666808">
                  <a:extLst>
                    <a:ext uri="{9D8B030D-6E8A-4147-A177-3AD203B41FA5}">
                      <a16:colId xmlns:a16="http://schemas.microsoft.com/office/drawing/2014/main" xmlns="" val="20000"/>
                    </a:ext>
                  </a:extLst>
                </a:gridCol>
                <a:gridCol w="1711555">
                  <a:extLst>
                    <a:ext uri="{9D8B030D-6E8A-4147-A177-3AD203B41FA5}">
                      <a16:colId xmlns:a16="http://schemas.microsoft.com/office/drawing/2014/main" xmlns="" val="20001"/>
                    </a:ext>
                  </a:extLst>
                </a:gridCol>
                <a:gridCol w="3564842">
                  <a:extLst>
                    <a:ext uri="{9D8B030D-6E8A-4147-A177-3AD203B41FA5}">
                      <a16:colId xmlns:a16="http://schemas.microsoft.com/office/drawing/2014/main" xmlns="" val="20002"/>
                    </a:ext>
                  </a:extLst>
                </a:gridCol>
                <a:gridCol w="3634741">
                  <a:extLst>
                    <a:ext uri="{9D8B030D-6E8A-4147-A177-3AD203B41FA5}">
                      <a16:colId xmlns:a16="http://schemas.microsoft.com/office/drawing/2014/main" xmlns="" val="20003"/>
                    </a:ext>
                  </a:extLst>
                </a:gridCol>
              </a:tblGrid>
              <a:tr h="1382990">
                <a:tc>
                  <a:txBody>
                    <a:bodyPr/>
                    <a:lstStyle/>
                    <a:p>
                      <a:pPr algn="ctr"/>
                      <a:r>
                        <a:rPr lang="en-US" sz="2400" b="1" dirty="0" smtClean="0"/>
                        <a:t>Decimal address of reference</a:t>
                      </a:r>
                      <a:endParaRPr lang="en-US" sz="2400" b="1" dirty="0"/>
                    </a:p>
                  </a:txBody>
                  <a:tcPr anchor="ctr"/>
                </a:tc>
                <a:tc>
                  <a:txBody>
                    <a:bodyPr/>
                    <a:lstStyle/>
                    <a:p>
                      <a:pPr algn="ctr"/>
                      <a:r>
                        <a:rPr lang="en-US" sz="2400" b="1" dirty="0" smtClean="0"/>
                        <a:t>Binary address of reference</a:t>
                      </a:r>
                      <a:endParaRPr lang="en-US" sz="2400" b="1"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Assigned cache block (where found or placed)</a:t>
                      </a:r>
                    </a:p>
                    <a:p>
                      <a:pPr algn="ctr"/>
                      <a:endParaRPr lang="en-US" sz="2400" b="1"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Hit or miss in cache</a:t>
                      </a:r>
                    </a:p>
                  </a:txBody>
                  <a:tcPr anchor="ctr"/>
                </a:tc>
                <a:extLst>
                  <a:ext uri="{0D108BD9-81ED-4DB2-BD59-A6C34878D82A}">
                    <a16:rowId xmlns:a16="http://schemas.microsoft.com/office/drawing/2014/main" xmlns="" val="10000"/>
                  </a:ext>
                </a:extLst>
              </a:tr>
              <a:tr h="544814">
                <a:tc>
                  <a:txBody>
                    <a:bodyPr/>
                    <a:lstStyle/>
                    <a:p>
                      <a:pPr algn="ctr"/>
                      <a:r>
                        <a:rPr lang="en-US" sz="2400" b="1" dirty="0" smtClean="0"/>
                        <a:t>22</a:t>
                      </a:r>
                      <a:endParaRPr lang="en-US" sz="2400" b="1" dirty="0"/>
                    </a:p>
                  </a:txBody>
                  <a:tcPr/>
                </a:tc>
                <a:tc>
                  <a:txBody>
                    <a:bodyPr/>
                    <a:lstStyle/>
                    <a:p>
                      <a:pPr algn="ctr"/>
                      <a:r>
                        <a:rPr lang="en-US" sz="2400" b="1" dirty="0" smtClean="0">
                          <a:solidFill>
                            <a:schemeClr val="tx1"/>
                          </a:solidFill>
                        </a:rPr>
                        <a:t>10110</a:t>
                      </a:r>
                      <a:endParaRPr lang="en-US" sz="2400" b="1" dirty="0">
                        <a:solidFill>
                          <a:schemeClr val="tx1"/>
                        </a:solidFill>
                      </a:endParaRPr>
                    </a:p>
                  </a:txBody>
                  <a:tcPr/>
                </a:tc>
                <a:tc>
                  <a:txBody>
                    <a:bodyPr/>
                    <a:lstStyle/>
                    <a:p>
                      <a:pPr algn="ctr"/>
                      <a:r>
                        <a:rPr lang="en-US" sz="2400" b="1" dirty="0" smtClean="0">
                          <a:solidFill>
                            <a:schemeClr val="tx1"/>
                          </a:solidFill>
                        </a:rPr>
                        <a:t>(10110 mod 8) = 110</a:t>
                      </a:r>
                      <a:endParaRPr lang="en-US" sz="2400" b="1" dirty="0">
                        <a:solidFill>
                          <a:schemeClr val="tx1"/>
                        </a:solidFill>
                      </a:endParaRPr>
                    </a:p>
                  </a:txBody>
                  <a:tcPr/>
                </a:tc>
                <a:tc>
                  <a:txBody>
                    <a:bodyPr/>
                    <a:lstStyle/>
                    <a:p>
                      <a:pPr algn="ctr"/>
                      <a:r>
                        <a:rPr lang="en-US" sz="2400" b="1" dirty="0" smtClean="0">
                          <a:solidFill>
                            <a:schemeClr val="tx1"/>
                          </a:solidFill>
                        </a:rPr>
                        <a:t>miss</a:t>
                      </a:r>
                      <a:endParaRPr lang="en-US" sz="2400" b="1" dirty="0">
                        <a:solidFill>
                          <a:schemeClr val="tx1"/>
                        </a:solidFill>
                      </a:endParaRPr>
                    </a:p>
                  </a:txBody>
                  <a:tcPr/>
                </a:tc>
                <a:extLst>
                  <a:ext uri="{0D108BD9-81ED-4DB2-BD59-A6C34878D82A}">
                    <a16:rowId xmlns:a16="http://schemas.microsoft.com/office/drawing/2014/main" xmlns="" val="10001"/>
                  </a:ext>
                </a:extLst>
              </a:tr>
              <a:tr h="544814">
                <a:tc>
                  <a:txBody>
                    <a:bodyPr/>
                    <a:lstStyle/>
                    <a:p>
                      <a:pPr algn="ctr"/>
                      <a:r>
                        <a:rPr lang="en-US" sz="2400" b="1" dirty="0" smtClean="0"/>
                        <a:t>26</a:t>
                      </a:r>
                      <a:endParaRPr lang="en-US" sz="2400" b="1" dirty="0"/>
                    </a:p>
                  </a:txBody>
                  <a:tcPr/>
                </a:tc>
                <a:tc>
                  <a:txBody>
                    <a:bodyPr/>
                    <a:lstStyle/>
                    <a:p>
                      <a:pPr algn="ctr"/>
                      <a:r>
                        <a:rPr lang="en-US" sz="2400" b="1" dirty="0" smtClean="0"/>
                        <a:t>11010</a:t>
                      </a:r>
                      <a:endParaRPr lang="en-US" sz="2400" b="1" dirty="0"/>
                    </a:p>
                  </a:txBody>
                  <a:tcPr/>
                </a:tc>
                <a:tc>
                  <a:txBody>
                    <a:bodyPr/>
                    <a:lstStyle/>
                    <a:p>
                      <a:pPr algn="ctr"/>
                      <a:r>
                        <a:rPr lang="en-US" sz="2400" b="1" dirty="0" smtClean="0">
                          <a:solidFill>
                            <a:schemeClr val="tx1"/>
                          </a:solidFill>
                        </a:rPr>
                        <a:t>(11010 mod 8) = 010</a:t>
                      </a:r>
                      <a:endParaRPr lang="en-US" sz="2400" b="1" dirty="0">
                        <a:solidFill>
                          <a:schemeClr val="tx1"/>
                        </a:solidFill>
                      </a:endParaRPr>
                    </a:p>
                  </a:txBody>
                  <a:tcPr/>
                </a:tc>
                <a:tc>
                  <a:txBody>
                    <a:bodyPr/>
                    <a:lstStyle/>
                    <a:p>
                      <a:pPr algn="ctr"/>
                      <a:r>
                        <a:rPr lang="en-US" sz="2400" b="1" dirty="0" smtClean="0"/>
                        <a:t>miss</a:t>
                      </a:r>
                      <a:endParaRPr lang="en-US" sz="2400" b="1" dirty="0"/>
                    </a:p>
                  </a:txBody>
                  <a:tcPr/>
                </a:tc>
                <a:extLst>
                  <a:ext uri="{0D108BD9-81ED-4DB2-BD59-A6C34878D82A}">
                    <a16:rowId xmlns:a16="http://schemas.microsoft.com/office/drawing/2014/main" xmlns="" val="10002"/>
                  </a:ext>
                </a:extLst>
              </a:tr>
              <a:tr h="544814">
                <a:tc>
                  <a:txBody>
                    <a:bodyPr/>
                    <a:lstStyle/>
                    <a:p>
                      <a:pPr algn="ctr"/>
                      <a:r>
                        <a:rPr lang="en-US" sz="2400" b="1" dirty="0" smtClean="0">
                          <a:solidFill>
                            <a:schemeClr val="tx1"/>
                          </a:solidFill>
                        </a:rPr>
                        <a:t>22</a:t>
                      </a:r>
                      <a:endParaRPr lang="en-US" sz="2400"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10110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(10110 mod 8) = 110</a:t>
                      </a:r>
                    </a:p>
                  </a:txBody>
                  <a:tcPr/>
                </a:tc>
                <a:tc>
                  <a:txBody>
                    <a:bodyPr/>
                    <a:lstStyle/>
                    <a:p>
                      <a:pPr algn="ctr"/>
                      <a:r>
                        <a:rPr lang="en-US" sz="2400" b="1" dirty="0" smtClean="0">
                          <a:solidFill>
                            <a:schemeClr val="tx1"/>
                          </a:solidFill>
                        </a:rPr>
                        <a:t>hit</a:t>
                      </a:r>
                      <a:endParaRPr lang="en-US" sz="2400" b="1" dirty="0">
                        <a:solidFill>
                          <a:schemeClr val="tx1"/>
                        </a:solidFill>
                      </a:endParaRPr>
                    </a:p>
                  </a:txBody>
                  <a:tcPr/>
                </a:tc>
                <a:extLst>
                  <a:ext uri="{0D108BD9-81ED-4DB2-BD59-A6C34878D82A}">
                    <a16:rowId xmlns:a16="http://schemas.microsoft.com/office/drawing/2014/main" xmlns="" val="10003"/>
                  </a:ext>
                </a:extLst>
              </a:tr>
              <a:tr h="544814">
                <a:tc>
                  <a:txBody>
                    <a:bodyPr/>
                    <a:lstStyle/>
                    <a:p>
                      <a:pPr algn="ctr"/>
                      <a:r>
                        <a:rPr lang="en-US" sz="2400" b="1" dirty="0" smtClean="0"/>
                        <a:t>26</a:t>
                      </a:r>
                      <a:endParaRPr lang="en-US" sz="2400" b="1" dirty="0"/>
                    </a:p>
                  </a:txBody>
                  <a:tcPr/>
                </a:tc>
                <a:tc>
                  <a:txBody>
                    <a:bodyPr/>
                    <a:lstStyle/>
                    <a:p>
                      <a:pPr algn="ctr"/>
                      <a:r>
                        <a:rPr lang="en-US" sz="2400" b="1" dirty="0" smtClean="0"/>
                        <a:t>11010</a:t>
                      </a:r>
                      <a:endParaRPr lang="en-US" sz="2400" b="1" dirty="0"/>
                    </a:p>
                  </a:txBody>
                  <a:tcPr/>
                </a:tc>
                <a:tc>
                  <a:txBody>
                    <a:bodyPr/>
                    <a:lstStyle/>
                    <a:p>
                      <a:pPr algn="ctr"/>
                      <a:r>
                        <a:rPr lang="en-US" sz="2400" b="1" dirty="0" smtClean="0">
                          <a:solidFill>
                            <a:schemeClr val="tx1"/>
                          </a:solidFill>
                        </a:rPr>
                        <a:t>(11010 mod 8) = 010</a:t>
                      </a:r>
                      <a:endParaRPr lang="en-US" sz="2400"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hit</a:t>
                      </a:r>
                    </a:p>
                  </a:txBody>
                  <a:tcPr/>
                </a:tc>
                <a:extLst>
                  <a:ext uri="{0D108BD9-81ED-4DB2-BD59-A6C34878D82A}">
                    <a16:rowId xmlns:a16="http://schemas.microsoft.com/office/drawing/2014/main" xmlns="" val="10004"/>
                  </a:ext>
                </a:extLst>
              </a:tr>
              <a:tr h="544814">
                <a:tc>
                  <a:txBody>
                    <a:bodyPr/>
                    <a:lstStyle/>
                    <a:p>
                      <a:pPr algn="ctr"/>
                      <a:r>
                        <a:rPr lang="en-US" sz="2400" b="1" dirty="0" smtClean="0"/>
                        <a:t>16</a:t>
                      </a:r>
                      <a:endParaRPr lang="en-US" sz="2400" b="1" dirty="0"/>
                    </a:p>
                  </a:txBody>
                  <a:tcPr/>
                </a:tc>
                <a:tc>
                  <a:txBody>
                    <a:bodyPr/>
                    <a:lstStyle/>
                    <a:p>
                      <a:pPr algn="ctr"/>
                      <a:r>
                        <a:rPr lang="en-US" sz="2400" b="1" dirty="0" smtClean="0"/>
                        <a:t>10000</a:t>
                      </a:r>
                      <a:endParaRPr lang="en-US" sz="2400" b="1" dirty="0"/>
                    </a:p>
                  </a:txBody>
                  <a:tcPr/>
                </a:tc>
                <a:tc>
                  <a:txBody>
                    <a:bodyPr/>
                    <a:lstStyle/>
                    <a:p>
                      <a:pPr algn="ctr"/>
                      <a:r>
                        <a:rPr lang="en-US" sz="2400" b="1" dirty="0" smtClean="0"/>
                        <a:t>(10000 mod 8) = 000</a:t>
                      </a:r>
                      <a:endParaRPr lang="en-US" sz="2400" b="1" dirty="0"/>
                    </a:p>
                  </a:txBody>
                  <a:tcPr/>
                </a:tc>
                <a:tc>
                  <a:txBody>
                    <a:bodyPr/>
                    <a:lstStyle/>
                    <a:p>
                      <a:pPr algn="ctr"/>
                      <a:r>
                        <a:rPr lang="en-US" sz="2400" b="1" dirty="0" smtClean="0"/>
                        <a:t>miss</a:t>
                      </a:r>
                      <a:endParaRPr lang="en-US" sz="2400" b="1" dirty="0"/>
                    </a:p>
                  </a:txBody>
                  <a:tcPr/>
                </a:tc>
                <a:extLst>
                  <a:ext uri="{0D108BD9-81ED-4DB2-BD59-A6C34878D82A}">
                    <a16:rowId xmlns:a16="http://schemas.microsoft.com/office/drawing/2014/main" xmlns="" val="10005"/>
                  </a:ext>
                </a:extLst>
              </a:tr>
              <a:tr h="544814">
                <a:tc>
                  <a:txBody>
                    <a:bodyPr/>
                    <a:lstStyle/>
                    <a:p>
                      <a:pPr algn="ctr"/>
                      <a:r>
                        <a:rPr lang="en-US" sz="2400" b="1" dirty="0" smtClean="0"/>
                        <a:t>3</a:t>
                      </a:r>
                      <a:endParaRPr lang="en-US" sz="2400" b="1" dirty="0"/>
                    </a:p>
                  </a:txBody>
                  <a:tcPr/>
                </a:tc>
                <a:tc>
                  <a:txBody>
                    <a:bodyPr/>
                    <a:lstStyle/>
                    <a:p>
                      <a:pPr algn="ctr"/>
                      <a:r>
                        <a:rPr lang="en-US" sz="2400" b="1" dirty="0" smtClean="0"/>
                        <a:t>00011</a:t>
                      </a:r>
                      <a:endParaRPr lang="en-US" sz="2400" b="1" dirty="0"/>
                    </a:p>
                  </a:txBody>
                  <a:tcPr/>
                </a:tc>
                <a:tc>
                  <a:txBody>
                    <a:bodyPr/>
                    <a:lstStyle/>
                    <a:p>
                      <a:pPr algn="ctr"/>
                      <a:r>
                        <a:rPr lang="en-US" sz="2400" b="1" dirty="0" smtClean="0"/>
                        <a:t>(00011 mod 8) = 011</a:t>
                      </a:r>
                      <a:endParaRPr lang="en-US" sz="2400" b="1" dirty="0"/>
                    </a:p>
                  </a:txBody>
                  <a:tcPr/>
                </a:tc>
                <a:tc>
                  <a:txBody>
                    <a:bodyPr/>
                    <a:lstStyle/>
                    <a:p>
                      <a:pPr algn="ctr"/>
                      <a:r>
                        <a:rPr lang="en-US" sz="2400" b="1" dirty="0" smtClean="0"/>
                        <a:t>miss</a:t>
                      </a:r>
                      <a:endParaRPr lang="en-US" sz="2400" b="1" dirty="0"/>
                    </a:p>
                  </a:txBody>
                  <a:tcPr/>
                </a:tc>
                <a:extLst>
                  <a:ext uri="{0D108BD9-81ED-4DB2-BD59-A6C34878D82A}">
                    <a16:rowId xmlns:a16="http://schemas.microsoft.com/office/drawing/2014/main" xmlns="" val="10006"/>
                  </a:ext>
                </a:extLst>
              </a:tr>
              <a:tr h="544814">
                <a:tc>
                  <a:txBody>
                    <a:bodyPr/>
                    <a:lstStyle/>
                    <a:p>
                      <a:pPr algn="ctr"/>
                      <a:r>
                        <a:rPr lang="en-US" sz="2400" b="1" dirty="0" smtClean="0"/>
                        <a:t>16</a:t>
                      </a:r>
                      <a:endParaRPr lang="en-US" sz="2400" b="1" dirty="0"/>
                    </a:p>
                  </a:txBody>
                  <a:tcPr/>
                </a:tc>
                <a:tc>
                  <a:txBody>
                    <a:bodyPr/>
                    <a:lstStyle/>
                    <a:p>
                      <a:pPr algn="ctr"/>
                      <a:r>
                        <a:rPr lang="en-US" sz="2400" b="1" dirty="0" smtClean="0"/>
                        <a:t>10000</a:t>
                      </a:r>
                      <a:endParaRPr lang="en-US" sz="2400" b="1" dirty="0"/>
                    </a:p>
                  </a:txBody>
                  <a:tcPr/>
                </a:tc>
                <a:tc>
                  <a:txBody>
                    <a:bodyPr/>
                    <a:lstStyle/>
                    <a:p>
                      <a:pPr algn="ctr"/>
                      <a:r>
                        <a:rPr lang="en-US" sz="2400" b="1" dirty="0" smtClean="0"/>
                        <a:t>(10000 mod 8) = 000</a:t>
                      </a:r>
                      <a:endParaRPr lang="en-US" sz="2400" b="1" dirty="0"/>
                    </a:p>
                  </a:txBody>
                  <a:tcPr/>
                </a:tc>
                <a:tc>
                  <a:txBody>
                    <a:bodyPr/>
                    <a:lstStyle/>
                    <a:p>
                      <a:pPr algn="ctr"/>
                      <a:r>
                        <a:rPr lang="en-US" sz="2400" b="1" dirty="0" smtClean="0"/>
                        <a:t>hit</a:t>
                      </a:r>
                      <a:endParaRPr lang="en-US" sz="2400" b="1"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048177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smtClean="0"/>
              <a:t>Accessing a Cache</a:t>
            </a:r>
            <a:endParaRPr lang="en-US" dirty="0"/>
          </a:p>
        </p:txBody>
      </p:sp>
      <p:graphicFrame>
        <p:nvGraphicFramePr>
          <p:cNvPr id="7" name="Table 6"/>
          <p:cNvGraphicFramePr>
            <a:graphicFrameLocks noGrp="1"/>
          </p:cNvGraphicFramePr>
          <p:nvPr/>
        </p:nvGraphicFramePr>
        <p:xfrm>
          <a:off x="8783782" y="747837"/>
          <a:ext cx="3260436" cy="5943600"/>
        </p:xfrm>
        <a:graphic>
          <a:graphicData uri="http://schemas.openxmlformats.org/drawingml/2006/table">
            <a:tbl>
              <a:tblPr firstRow="1" bandRow="1">
                <a:tableStyleId>{5C22544A-7EE6-4342-B048-85BDC9FD1C3A}</a:tableStyleId>
              </a:tblPr>
              <a:tblGrid>
                <a:gridCol w="1630218">
                  <a:extLst>
                    <a:ext uri="{9D8B030D-6E8A-4147-A177-3AD203B41FA5}">
                      <a16:colId xmlns:a16="http://schemas.microsoft.com/office/drawing/2014/main" xmlns="" val="20000"/>
                    </a:ext>
                  </a:extLst>
                </a:gridCol>
                <a:gridCol w="1630218">
                  <a:extLst>
                    <a:ext uri="{9D8B030D-6E8A-4147-A177-3AD203B41FA5}">
                      <a16:colId xmlns:a16="http://schemas.microsoft.com/office/drawing/2014/main" xmlns="" val="20001"/>
                    </a:ext>
                  </a:extLst>
                </a:gridCol>
              </a:tblGrid>
              <a:tr h="370840">
                <a:tc>
                  <a:txBody>
                    <a:bodyPr/>
                    <a:lstStyle/>
                    <a:p>
                      <a:pPr algn="r"/>
                      <a:r>
                        <a:rPr lang="en-US" sz="2400" dirty="0" smtClean="0"/>
                        <a:t>Address</a:t>
                      </a:r>
                      <a:endParaRPr lang="en-US" sz="2400" dirty="0"/>
                    </a:p>
                  </a:txBody>
                  <a:tcPr/>
                </a:tc>
                <a:tc>
                  <a:txBody>
                    <a:bodyPr/>
                    <a:lstStyle/>
                    <a:p>
                      <a:pPr algn="ctr"/>
                      <a:r>
                        <a:rPr lang="en-US" sz="2400" dirty="0" smtClean="0"/>
                        <a:t>Content</a:t>
                      </a:r>
                      <a:endParaRPr lang="en-US" sz="2400" dirty="0"/>
                    </a:p>
                  </a:txBody>
                  <a:tcPr/>
                </a:tc>
                <a:extLst>
                  <a:ext uri="{0D108BD9-81ED-4DB2-BD59-A6C34878D82A}">
                    <a16:rowId xmlns:a16="http://schemas.microsoft.com/office/drawing/2014/main" xmlns="" val="10000"/>
                  </a:ext>
                </a:extLst>
              </a:tr>
              <a:tr h="370840">
                <a:tc>
                  <a:txBody>
                    <a:bodyPr/>
                    <a:lstStyle/>
                    <a:p>
                      <a:pPr algn="r"/>
                      <a:r>
                        <a:rPr lang="en-US" sz="2400" b="1" dirty="0" smtClean="0"/>
                        <a:t>00000</a:t>
                      </a:r>
                      <a:endParaRPr lang="en-US" sz="2400" b="1" dirty="0"/>
                    </a:p>
                  </a:txBody>
                  <a:tcPr/>
                </a:tc>
                <a:tc>
                  <a:txBody>
                    <a:bodyPr/>
                    <a:lstStyle/>
                    <a:p>
                      <a:pPr algn="ctr"/>
                      <a:r>
                        <a:rPr lang="en-US" sz="2400" b="1" dirty="0" smtClean="0"/>
                        <a:t>A</a:t>
                      </a:r>
                      <a:endParaRPr lang="en-US" sz="2400" b="1" dirty="0"/>
                    </a:p>
                  </a:txBody>
                  <a:tcPr/>
                </a:tc>
                <a:extLst>
                  <a:ext uri="{0D108BD9-81ED-4DB2-BD59-A6C34878D82A}">
                    <a16:rowId xmlns:a16="http://schemas.microsoft.com/office/drawing/2014/main" xmlns="" val="1000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r"/>
                      <a:r>
                        <a:rPr lang="en-US" sz="2400" b="1" dirty="0" smtClean="0"/>
                        <a:t>3 =</a:t>
                      </a:r>
                      <a:r>
                        <a:rPr lang="en-US" sz="2400" b="1" baseline="0" dirty="0" smtClean="0"/>
                        <a:t> </a:t>
                      </a:r>
                      <a:r>
                        <a:rPr lang="en-US" sz="2400" b="1" dirty="0" smtClean="0"/>
                        <a:t>00011</a:t>
                      </a:r>
                      <a:endParaRPr lang="en-US" sz="2400" b="1" dirty="0"/>
                    </a:p>
                  </a:txBody>
                  <a:tcPr/>
                </a:tc>
                <a:tc>
                  <a:txBody>
                    <a:bodyPr/>
                    <a:lstStyle/>
                    <a:p>
                      <a:pPr algn="ctr"/>
                      <a:r>
                        <a:rPr lang="en-US" sz="2400" b="1" dirty="0" smtClean="0"/>
                        <a:t>B</a:t>
                      </a:r>
                      <a:endParaRPr lang="en-US" sz="2400" b="1" dirty="0"/>
                    </a:p>
                  </a:txBody>
                  <a:tcPr/>
                </a:tc>
                <a:extLst>
                  <a:ext uri="{0D108BD9-81ED-4DB2-BD59-A6C34878D82A}">
                    <a16:rowId xmlns:a16="http://schemas.microsoft.com/office/drawing/2014/main" xmlns="" val="10003"/>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4"/>
                  </a:ext>
                </a:extLst>
              </a:tr>
              <a:tr h="370840">
                <a:tc>
                  <a:txBody>
                    <a:bodyPr/>
                    <a:lstStyle/>
                    <a:p>
                      <a:pPr algn="r"/>
                      <a:r>
                        <a:rPr lang="en-US" sz="2400" b="1" dirty="0" smtClean="0"/>
                        <a:t>16 = 10000</a:t>
                      </a:r>
                      <a:endParaRPr lang="en-US" sz="2400" b="1" dirty="0"/>
                    </a:p>
                  </a:txBody>
                  <a:tcPr/>
                </a:tc>
                <a:tc>
                  <a:txBody>
                    <a:bodyPr/>
                    <a:lstStyle/>
                    <a:p>
                      <a:pPr algn="ctr"/>
                      <a:r>
                        <a:rPr lang="en-US" sz="2400" b="1" dirty="0" smtClean="0"/>
                        <a:t>C</a:t>
                      </a:r>
                      <a:endParaRPr lang="en-US" sz="2400" b="1" dirty="0"/>
                    </a:p>
                  </a:txBody>
                  <a:tcPr/>
                </a:tc>
                <a:extLst>
                  <a:ext uri="{0D108BD9-81ED-4DB2-BD59-A6C34878D82A}">
                    <a16:rowId xmlns:a16="http://schemas.microsoft.com/office/drawing/2014/main" xmlns="" val="10005"/>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r"/>
                      <a:r>
                        <a:rPr lang="en-US" sz="2400" b="1" dirty="0" smtClean="0">
                          <a:solidFill>
                            <a:schemeClr val="tx1"/>
                          </a:solidFill>
                        </a:rPr>
                        <a:t>18 = 10010</a:t>
                      </a:r>
                      <a:endParaRPr lang="en-US" sz="2400" b="1" dirty="0">
                        <a:solidFill>
                          <a:schemeClr val="tx1"/>
                        </a:solidFill>
                      </a:endParaRPr>
                    </a:p>
                  </a:txBody>
                  <a:tcPr/>
                </a:tc>
                <a:tc>
                  <a:txBody>
                    <a:bodyPr/>
                    <a:lstStyle/>
                    <a:p>
                      <a:pPr algn="ctr"/>
                      <a:r>
                        <a:rPr lang="en-US" sz="2400" b="1" dirty="0" smtClean="0"/>
                        <a:t>D</a:t>
                      </a:r>
                      <a:endParaRPr lang="en-US" sz="2400" b="1" dirty="0"/>
                    </a:p>
                  </a:txBody>
                  <a:tcPr/>
                </a:tc>
                <a:extLst>
                  <a:ext uri="{0D108BD9-81ED-4DB2-BD59-A6C34878D82A}">
                    <a16:rowId xmlns:a16="http://schemas.microsoft.com/office/drawing/2014/main" xmlns="" val="10007"/>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8"/>
                  </a:ext>
                </a:extLst>
              </a:tr>
              <a:tr h="370840">
                <a:tc>
                  <a:txBody>
                    <a:bodyPr/>
                    <a:lstStyle/>
                    <a:p>
                      <a:pPr algn="r"/>
                      <a:r>
                        <a:rPr lang="en-US" sz="2400" b="1" dirty="0" smtClean="0">
                          <a:solidFill>
                            <a:schemeClr val="tx1"/>
                          </a:solidFill>
                        </a:rPr>
                        <a:t>22 = 10110</a:t>
                      </a:r>
                      <a:endParaRPr lang="en-US" sz="2400" b="1" dirty="0">
                        <a:solidFill>
                          <a:schemeClr val="tx1"/>
                        </a:solidFill>
                      </a:endParaRPr>
                    </a:p>
                  </a:txBody>
                  <a:tcPr/>
                </a:tc>
                <a:tc>
                  <a:txBody>
                    <a:bodyPr/>
                    <a:lstStyle/>
                    <a:p>
                      <a:pPr algn="ctr"/>
                      <a:r>
                        <a:rPr lang="en-US" sz="2400" b="1" dirty="0" smtClean="0"/>
                        <a:t>E</a:t>
                      </a:r>
                      <a:endParaRPr lang="en-US" sz="2400" b="1" dirty="0"/>
                    </a:p>
                  </a:txBody>
                  <a:tcPr/>
                </a:tc>
                <a:extLst>
                  <a:ext uri="{0D108BD9-81ED-4DB2-BD59-A6C34878D82A}">
                    <a16:rowId xmlns:a16="http://schemas.microsoft.com/office/drawing/2014/main" xmlns="" val="10009"/>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0"/>
                  </a:ext>
                </a:extLst>
              </a:tr>
              <a:tr h="370840">
                <a:tc>
                  <a:txBody>
                    <a:bodyPr/>
                    <a:lstStyle/>
                    <a:p>
                      <a:pPr algn="r"/>
                      <a:r>
                        <a:rPr lang="en-US" sz="2400" b="1" dirty="0" smtClean="0"/>
                        <a:t>26 = 11010</a:t>
                      </a:r>
                      <a:endParaRPr lang="en-US" sz="2400" b="1" dirty="0"/>
                    </a:p>
                  </a:txBody>
                  <a:tcPr/>
                </a:tc>
                <a:tc>
                  <a:txBody>
                    <a:bodyPr/>
                    <a:lstStyle/>
                    <a:p>
                      <a:pPr algn="ctr"/>
                      <a:r>
                        <a:rPr lang="en-US" sz="2400" b="1" dirty="0" smtClean="0"/>
                        <a:t>F</a:t>
                      </a:r>
                      <a:endParaRPr lang="en-US" sz="2400" b="1" dirty="0"/>
                    </a:p>
                  </a:txBody>
                  <a:tcPr/>
                </a:tc>
                <a:extLst>
                  <a:ext uri="{0D108BD9-81ED-4DB2-BD59-A6C34878D82A}">
                    <a16:rowId xmlns:a16="http://schemas.microsoft.com/office/drawing/2014/main" xmlns="" val="1001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2"/>
                  </a:ext>
                </a:extLst>
              </a:tr>
            </a:tbl>
          </a:graphicData>
        </a:graphic>
      </p:graphicFrame>
      <p:sp>
        <p:nvSpPr>
          <p:cNvPr id="8" name="TextBox 7"/>
          <p:cNvSpPr txBox="1"/>
          <p:nvPr/>
        </p:nvSpPr>
        <p:spPr>
          <a:xfrm>
            <a:off x="9633177" y="378505"/>
            <a:ext cx="1561646" cy="369332"/>
          </a:xfrm>
          <a:prstGeom prst="rect">
            <a:avLst/>
          </a:prstGeom>
          <a:noFill/>
        </p:spPr>
        <p:txBody>
          <a:bodyPr wrap="none" rtlCol="0">
            <a:spAutoFit/>
          </a:bodyPr>
          <a:lstStyle/>
          <a:p>
            <a:r>
              <a:rPr lang="en-US" b="1" dirty="0" smtClean="0"/>
              <a:t>Main Memory</a:t>
            </a:r>
            <a:endParaRPr lang="en-US" b="1" dirty="0"/>
          </a:p>
        </p:txBody>
      </p:sp>
      <p:graphicFrame>
        <p:nvGraphicFramePr>
          <p:cNvPr id="10" name="Table 9"/>
          <p:cNvGraphicFramePr>
            <a:graphicFrameLocks noGrp="1"/>
          </p:cNvGraphicFramePr>
          <p:nvPr>
            <p:extLst>
              <p:ext uri="{D42A27DB-BD31-4B8C-83A1-F6EECF244321}">
                <p14:modId xmlns:p14="http://schemas.microsoft.com/office/powerpoint/2010/main" val="3651538363"/>
              </p:ext>
            </p:extLst>
          </p:nvPr>
        </p:nvGraphicFramePr>
        <p:xfrm>
          <a:off x="69263" y="1481666"/>
          <a:ext cx="7287500" cy="4114800"/>
        </p:xfrm>
        <a:graphic>
          <a:graphicData uri="http://schemas.openxmlformats.org/drawingml/2006/table">
            <a:tbl>
              <a:tblPr firstRow="1" bandRow="1">
                <a:tableStyleId>{5C22544A-7EE6-4342-B048-85BDC9FD1C3A}</a:tableStyleId>
              </a:tblPr>
              <a:tblGrid>
                <a:gridCol w="1821875">
                  <a:extLst>
                    <a:ext uri="{9D8B030D-6E8A-4147-A177-3AD203B41FA5}">
                      <a16:colId xmlns:a16="http://schemas.microsoft.com/office/drawing/2014/main" xmlns="" val="20000"/>
                    </a:ext>
                  </a:extLst>
                </a:gridCol>
                <a:gridCol w="1239989">
                  <a:extLst>
                    <a:ext uri="{9D8B030D-6E8A-4147-A177-3AD203B41FA5}">
                      <a16:colId xmlns:a16="http://schemas.microsoft.com/office/drawing/2014/main" xmlns="" val="20001"/>
                    </a:ext>
                  </a:extLst>
                </a:gridCol>
                <a:gridCol w="1440873">
                  <a:extLst>
                    <a:ext uri="{9D8B030D-6E8A-4147-A177-3AD203B41FA5}">
                      <a16:colId xmlns:a16="http://schemas.microsoft.com/office/drawing/2014/main" xmlns="" val="20002"/>
                    </a:ext>
                  </a:extLst>
                </a:gridCol>
                <a:gridCol w="2784763">
                  <a:extLst>
                    <a:ext uri="{9D8B030D-6E8A-4147-A177-3AD203B41FA5}">
                      <a16:colId xmlns:a16="http://schemas.microsoft.com/office/drawing/2014/main" xmlns="" val="20003"/>
                    </a:ext>
                  </a:extLst>
                </a:gridCol>
              </a:tblGrid>
              <a:tr h="370840">
                <a:tc>
                  <a:txBody>
                    <a:bodyPr/>
                    <a:lstStyle/>
                    <a:p>
                      <a:pPr algn="ctr"/>
                      <a:r>
                        <a:rPr lang="en-US" sz="2400" b="1" dirty="0" smtClean="0"/>
                        <a:t>Index</a:t>
                      </a:r>
                      <a:endParaRPr lang="en-US" sz="2400" b="1" dirty="0"/>
                    </a:p>
                  </a:txBody>
                  <a:tcPr/>
                </a:tc>
                <a:tc>
                  <a:txBody>
                    <a:bodyPr/>
                    <a:lstStyle/>
                    <a:p>
                      <a:pPr algn="ctr"/>
                      <a:r>
                        <a:rPr lang="en-US" sz="2400" b="1" dirty="0" smtClean="0"/>
                        <a:t>V</a:t>
                      </a:r>
                      <a:endParaRPr lang="en-US" sz="2400" b="1" dirty="0"/>
                    </a:p>
                  </a:txBody>
                  <a:tcPr/>
                </a:tc>
                <a:tc>
                  <a:txBody>
                    <a:bodyPr/>
                    <a:lstStyle/>
                    <a:p>
                      <a:pPr algn="ctr"/>
                      <a:r>
                        <a:rPr lang="en-US" sz="2400" b="1" dirty="0" smtClean="0"/>
                        <a:t>Tag</a:t>
                      </a:r>
                      <a:endParaRPr lang="en-US" sz="2400" b="1" dirty="0"/>
                    </a:p>
                  </a:txBody>
                  <a:tcPr/>
                </a:tc>
                <a:tc>
                  <a:txBody>
                    <a:bodyPr/>
                    <a:lstStyle/>
                    <a:p>
                      <a:pPr algn="ctr"/>
                      <a:r>
                        <a:rPr lang="en-US" sz="2400" b="1" dirty="0" smtClean="0"/>
                        <a:t>Data</a:t>
                      </a:r>
                      <a:endParaRPr lang="en-US" sz="2400" b="1" dirty="0"/>
                    </a:p>
                  </a:txBody>
                  <a:tcPr/>
                </a:tc>
                <a:extLst>
                  <a:ext uri="{0D108BD9-81ED-4DB2-BD59-A6C34878D82A}">
                    <a16:rowId xmlns:a16="http://schemas.microsoft.com/office/drawing/2014/main" xmlns="" val="10000"/>
                  </a:ext>
                </a:extLst>
              </a:tr>
              <a:tr h="370840">
                <a:tc>
                  <a:txBody>
                    <a:bodyPr/>
                    <a:lstStyle/>
                    <a:p>
                      <a:pPr algn="ctr"/>
                      <a:r>
                        <a:rPr lang="en-US" sz="2400" b="1" dirty="0" smtClean="0"/>
                        <a:t>000</a:t>
                      </a:r>
                      <a:endParaRPr lang="en-US" sz="2400" b="1" dirty="0"/>
                    </a:p>
                  </a:txBody>
                  <a:tcPr/>
                </a:tc>
                <a:tc>
                  <a:txBody>
                    <a:bodyPr/>
                    <a:lstStyle/>
                    <a:p>
                      <a:pPr algn="ctr"/>
                      <a:r>
                        <a:rPr lang="en-US" sz="2400" b="1" dirty="0" smtClean="0"/>
                        <a:t>Y</a:t>
                      </a:r>
                      <a:endParaRPr lang="en-US" sz="2400" b="1" dirty="0"/>
                    </a:p>
                  </a:txBody>
                  <a:tcPr/>
                </a:tc>
                <a:tc>
                  <a:txBody>
                    <a:bodyPr/>
                    <a:lstStyle/>
                    <a:p>
                      <a:pPr algn="ctr"/>
                      <a:r>
                        <a:rPr lang="en-US" sz="2400" b="1" dirty="0" smtClean="0"/>
                        <a:t>10</a:t>
                      </a:r>
                      <a:endParaRPr lang="en-US" sz="2400" b="1" dirty="0"/>
                    </a:p>
                  </a:txBody>
                  <a:tcPr/>
                </a:tc>
                <a:tc>
                  <a:txBody>
                    <a:bodyPr/>
                    <a:lstStyle/>
                    <a:p>
                      <a:pPr algn="ctr"/>
                      <a:r>
                        <a:rPr lang="en-US" sz="2400" b="1" dirty="0" smtClean="0"/>
                        <a:t>[10000] = C</a:t>
                      </a:r>
                      <a:endParaRPr lang="en-US" sz="2400" b="1" dirty="0"/>
                    </a:p>
                  </a:txBody>
                  <a:tcPr/>
                </a:tc>
                <a:extLst>
                  <a:ext uri="{0D108BD9-81ED-4DB2-BD59-A6C34878D82A}">
                    <a16:rowId xmlns:a16="http://schemas.microsoft.com/office/drawing/2014/main" xmlns="" val="10001"/>
                  </a:ext>
                </a:extLst>
              </a:tr>
              <a:tr h="370840">
                <a:tc>
                  <a:txBody>
                    <a:bodyPr/>
                    <a:lstStyle/>
                    <a:p>
                      <a:pPr algn="ctr"/>
                      <a:r>
                        <a:rPr lang="en-US" sz="2400" b="1" dirty="0" smtClean="0"/>
                        <a:t>001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ctr"/>
                      <a:r>
                        <a:rPr lang="en-US" sz="2400" b="1" dirty="0" smtClean="0">
                          <a:solidFill>
                            <a:schemeClr val="tx1"/>
                          </a:solidFill>
                        </a:rPr>
                        <a:t>010</a:t>
                      </a:r>
                      <a:endParaRPr lang="en-US" sz="2400" b="1" dirty="0">
                        <a:solidFill>
                          <a:schemeClr val="tx1"/>
                        </a:solidFill>
                      </a:endParaRPr>
                    </a:p>
                  </a:txBody>
                  <a:tcPr/>
                </a:tc>
                <a:tc>
                  <a:txBody>
                    <a:bodyPr/>
                    <a:lstStyle/>
                    <a:p>
                      <a:pPr algn="ctr"/>
                      <a:r>
                        <a:rPr lang="en-US" sz="2400" b="1" dirty="0" smtClean="0">
                          <a:solidFill>
                            <a:schemeClr val="tx1"/>
                          </a:solidFill>
                        </a:rPr>
                        <a:t>Y</a:t>
                      </a:r>
                      <a:endParaRPr lang="en-US" sz="2400" b="1" dirty="0">
                        <a:solidFill>
                          <a:schemeClr val="tx1"/>
                        </a:solidFill>
                      </a:endParaRPr>
                    </a:p>
                  </a:txBody>
                  <a:tcPr/>
                </a:tc>
                <a:tc>
                  <a:txBody>
                    <a:bodyPr/>
                    <a:lstStyle/>
                    <a:p>
                      <a:pPr algn="ctr"/>
                      <a:r>
                        <a:rPr lang="en-US" sz="2400" b="1" dirty="0" smtClean="0">
                          <a:solidFill>
                            <a:schemeClr val="tx1"/>
                          </a:solidFill>
                        </a:rPr>
                        <a:t>11</a:t>
                      </a:r>
                      <a:endParaRPr lang="en-US" sz="2400" b="1" dirty="0">
                        <a:solidFill>
                          <a:schemeClr val="tx1"/>
                        </a:solidFill>
                      </a:endParaRPr>
                    </a:p>
                  </a:txBody>
                  <a:tcPr/>
                </a:tc>
                <a:tc>
                  <a:txBody>
                    <a:bodyPr/>
                    <a:lstStyle/>
                    <a:p>
                      <a:pPr algn="ctr"/>
                      <a:r>
                        <a:rPr lang="en-US" sz="2400" b="1" dirty="0" smtClean="0">
                          <a:solidFill>
                            <a:schemeClr val="tx1"/>
                          </a:solidFill>
                        </a:rPr>
                        <a:t>[11010] = F</a:t>
                      </a:r>
                      <a:endParaRPr lang="en-US" sz="2400" b="1" dirty="0">
                        <a:solidFill>
                          <a:schemeClr val="tx1"/>
                        </a:solidFill>
                      </a:endParaRPr>
                    </a:p>
                  </a:txBody>
                  <a:tcPr/>
                </a:tc>
                <a:extLst>
                  <a:ext uri="{0D108BD9-81ED-4DB2-BD59-A6C34878D82A}">
                    <a16:rowId xmlns:a16="http://schemas.microsoft.com/office/drawing/2014/main" xmlns="" val="10003"/>
                  </a:ext>
                </a:extLst>
              </a:tr>
              <a:tr h="370840">
                <a:tc>
                  <a:txBody>
                    <a:bodyPr/>
                    <a:lstStyle/>
                    <a:p>
                      <a:pPr algn="ctr"/>
                      <a:r>
                        <a:rPr lang="en-US" sz="2400" b="1" dirty="0" smtClean="0"/>
                        <a:t>011</a:t>
                      </a:r>
                      <a:endParaRPr lang="en-US" sz="2400" b="1" dirty="0"/>
                    </a:p>
                  </a:txBody>
                  <a:tcPr/>
                </a:tc>
                <a:tc>
                  <a:txBody>
                    <a:bodyPr/>
                    <a:lstStyle/>
                    <a:p>
                      <a:pPr algn="ctr"/>
                      <a:r>
                        <a:rPr lang="en-US" sz="2400" b="1" dirty="0" smtClean="0"/>
                        <a:t>Y</a:t>
                      </a:r>
                      <a:endParaRPr lang="en-US" sz="2400" b="1" dirty="0"/>
                    </a:p>
                  </a:txBody>
                  <a:tcPr/>
                </a:tc>
                <a:tc>
                  <a:txBody>
                    <a:bodyPr/>
                    <a:lstStyle/>
                    <a:p>
                      <a:pPr algn="ctr"/>
                      <a:r>
                        <a:rPr lang="en-US" sz="2400" b="1" dirty="0" smtClean="0"/>
                        <a:t>00</a:t>
                      </a:r>
                      <a:endParaRPr lang="en-US" sz="2400" b="1" dirty="0"/>
                    </a:p>
                  </a:txBody>
                  <a:tcPr/>
                </a:tc>
                <a:tc>
                  <a:txBody>
                    <a:bodyPr/>
                    <a:lstStyle/>
                    <a:p>
                      <a:pPr algn="ctr"/>
                      <a:r>
                        <a:rPr lang="en-US" sz="2400" b="1" dirty="0" smtClean="0"/>
                        <a:t>[00011] = B</a:t>
                      </a:r>
                      <a:endParaRPr lang="en-US" sz="2400" b="1" dirty="0"/>
                    </a:p>
                  </a:txBody>
                  <a:tcPr/>
                </a:tc>
                <a:extLst>
                  <a:ext uri="{0D108BD9-81ED-4DB2-BD59-A6C34878D82A}">
                    <a16:rowId xmlns:a16="http://schemas.microsoft.com/office/drawing/2014/main" xmlns="" val="10004"/>
                  </a:ext>
                </a:extLst>
              </a:tr>
              <a:tr h="370840">
                <a:tc>
                  <a:txBody>
                    <a:bodyPr/>
                    <a:lstStyle/>
                    <a:p>
                      <a:pPr algn="ctr"/>
                      <a:r>
                        <a:rPr lang="en-US" sz="2400" b="1" dirty="0" smtClean="0"/>
                        <a:t>100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5"/>
                  </a:ext>
                </a:extLst>
              </a:tr>
              <a:tr h="370840">
                <a:tc>
                  <a:txBody>
                    <a:bodyPr/>
                    <a:lstStyle/>
                    <a:p>
                      <a:pPr algn="ctr"/>
                      <a:r>
                        <a:rPr lang="en-US" sz="2400" b="1" dirty="0" smtClean="0"/>
                        <a:t>101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ctr"/>
                      <a:r>
                        <a:rPr lang="en-US" sz="2400" b="1" dirty="0" smtClean="0">
                          <a:solidFill>
                            <a:schemeClr val="tx1"/>
                          </a:solidFill>
                        </a:rPr>
                        <a:t>110</a:t>
                      </a:r>
                      <a:endParaRPr lang="en-US" sz="2400" b="1" dirty="0">
                        <a:solidFill>
                          <a:schemeClr val="tx1"/>
                        </a:solidFill>
                      </a:endParaRPr>
                    </a:p>
                  </a:txBody>
                  <a:tcPr/>
                </a:tc>
                <a:tc>
                  <a:txBody>
                    <a:bodyPr/>
                    <a:lstStyle/>
                    <a:p>
                      <a:pPr algn="ctr"/>
                      <a:r>
                        <a:rPr lang="en-US" sz="2400" b="1" dirty="0" smtClean="0">
                          <a:solidFill>
                            <a:schemeClr val="tx1"/>
                          </a:solidFill>
                        </a:rPr>
                        <a:t>Y</a:t>
                      </a:r>
                      <a:endParaRPr lang="en-US" sz="2400" b="1" dirty="0">
                        <a:solidFill>
                          <a:schemeClr val="tx1"/>
                        </a:solidFill>
                      </a:endParaRPr>
                    </a:p>
                  </a:txBody>
                  <a:tcPr/>
                </a:tc>
                <a:tc>
                  <a:txBody>
                    <a:bodyPr/>
                    <a:lstStyle/>
                    <a:p>
                      <a:pPr algn="ctr"/>
                      <a:r>
                        <a:rPr lang="en-US" sz="2400" b="1" dirty="0" smtClean="0">
                          <a:solidFill>
                            <a:schemeClr val="tx1"/>
                          </a:solidFill>
                        </a:rPr>
                        <a:t>10</a:t>
                      </a:r>
                      <a:endParaRPr lang="en-US" sz="2400"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[10110] = E</a:t>
                      </a:r>
                    </a:p>
                  </a:txBody>
                  <a:tcPr/>
                </a:tc>
                <a:extLst>
                  <a:ext uri="{0D108BD9-81ED-4DB2-BD59-A6C34878D82A}">
                    <a16:rowId xmlns:a16="http://schemas.microsoft.com/office/drawing/2014/main" xmlns="" val="10007"/>
                  </a:ext>
                </a:extLst>
              </a:tr>
              <a:tr h="370840">
                <a:tc>
                  <a:txBody>
                    <a:bodyPr/>
                    <a:lstStyle/>
                    <a:p>
                      <a:pPr algn="ctr"/>
                      <a:r>
                        <a:rPr lang="en-US" sz="2400" b="1" dirty="0" smtClean="0"/>
                        <a:t>111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8"/>
                  </a:ext>
                </a:extLst>
              </a:tr>
            </a:tbl>
          </a:graphicData>
        </a:graphic>
      </p:graphicFrame>
      <p:sp>
        <p:nvSpPr>
          <p:cNvPr id="3" name="TextBox 2"/>
          <p:cNvSpPr txBox="1"/>
          <p:nvPr/>
        </p:nvSpPr>
        <p:spPr>
          <a:xfrm>
            <a:off x="2050468" y="5771340"/>
            <a:ext cx="2897716" cy="461665"/>
          </a:xfrm>
          <a:prstGeom prst="rect">
            <a:avLst/>
          </a:prstGeom>
          <a:noFill/>
        </p:spPr>
        <p:txBody>
          <a:bodyPr wrap="none" rtlCol="0">
            <a:spAutoFit/>
          </a:bodyPr>
          <a:lstStyle/>
          <a:p>
            <a:r>
              <a:rPr lang="en-US" sz="2400" b="1" dirty="0" smtClean="0"/>
              <a:t>State of Cache so far</a:t>
            </a:r>
            <a:endParaRPr lang="en-US" sz="2400" b="1" dirty="0"/>
          </a:p>
        </p:txBody>
      </p:sp>
      <p:cxnSp>
        <p:nvCxnSpPr>
          <p:cNvPr id="9" name="Straight Arrow Connector 8"/>
          <p:cNvCxnSpPr/>
          <p:nvPr/>
        </p:nvCxnSpPr>
        <p:spPr>
          <a:xfrm flipH="1" flipV="1">
            <a:off x="6915711" y="2132923"/>
            <a:ext cx="1921189" cy="113607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929559" y="3021640"/>
            <a:ext cx="1907341" cy="29787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915710" y="2377966"/>
            <a:ext cx="1921190" cy="111353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6996545" y="4959927"/>
            <a:ext cx="1840355" cy="1593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176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5641" y="0"/>
            <a:ext cx="10742903" cy="6806149"/>
          </a:xfrm>
          <a:prstGeom prst="rect">
            <a:avLst/>
          </a:prstGeom>
        </p:spPr>
      </p:pic>
      <p:sp>
        <p:nvSpPr>
          <p:cNvPr id="5" name="Title 1"/>
          <p:cNvSpPr>
            <a:spLocks noGrp="1"/>
          </p:cNvSpPr>
          <p:nvPr>
            <p:ph type="title"/>
          </p:nvPr>
        </p:nvSpPr>
        <p:spPr>
          <a:xfrm>
            <a:off x="811204" y="13855"/>
            <a:ext cx="2452255" cy="1752599"/>
          </a:xfrm>
        </p:spPr>
        <p:txBody>
          <a:bodyPr/>
          <a:lstStyle/>
          <a:p>
            <a:r>
              <a:rPr lang="en-US" dirty="0" smtClean="0"/>
              <a:t>Memory Hierarchy</a:t>
            </a:r>
            <a:endParaRPr lang="en-US" dirty="0"/>
          </a:p>
        </p:txBody>
      </p:sp>
    </p:spTree>
    <p:extLst>
      <p:ext uri="{BB962C8B-B14F-4D97-AF65-F5344CB8AC3E}">
        <p14:creationId xmlns:p14="http://schemas.microsoft.com/office/powerpoint/2010/main" val="2401214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71684"/>
          </a:xfrm>
        </p:spPr>
        <p:txBody>
          <a:bodyPr>
            <a:normAutofit fontScale="90000"/>
          </a:bodyPr>
          <a:lstStyle/>
          <a:p>
            <a:r>
              <a:rPr lang="en-US" dirty="0" smtClean="0"/>
              <a:t>Accessing a Cache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89596558"/>
              </p:ext>
            </p:extLst>
          </p:nvPr>
        </p:nvGraphicFramePr>
        <p:xfrm>
          <a:off x="962889" y="571684"/>
          <a:ext cx="10577946" cy="6286316"/>
        </p:xfrm>
        <a:graphic>
          <a:graphicData uri="http://schemas.openxmlformats.org/drawingml/2006/table">
            <a:tbl>
              <a:tblPr firstRow="1" bandRow="1">
                <a:tableStyleId>{5C22544A-7EE6-4342-B048-85BDC9FD1C3A}</a:tableStyleId>
              </a:tblPr>
              <a:tblGrid>
                <a:gridCol w="1666808">
                  <a:extLst>
                    <a:ext uri="{9D8B030D-6E8A-4147-A177-3AD203B41FA5}">
                      <a16:colId xmlns:a16="http://schemas.microsoft.com/office/drawing/2014/main" xmlns="" val="20000"/>
                    </a:ext>
                  </a:extLst>
                </a:gridCol>
                <a:gridCol w="1711555">
                  <a:extLst>
                    <a:ext uri="{9D8B030D-6E8A-4147-A177-3AD203B41FA5}">
                      <a16:colId xmlns:a16="http://schemas.microsoft.com/office/drawing/2014/main" xmlns="" val="20001"/>
                    </a:ext>
                  </a:extLst>
                </a:gridCol>
                <a:gridCol w="3564842">
                  <a:extLst>
                    <a:ext uri="{9D8B030D-6E8A-4147-A177-3AD203B41FA5}">
                      <a16:colId xmlns:a16="http://schemas.microsoft.com/office/drawing/2014/main" xmlns="" val="20002"/>
                    </a:ext>
                  </a:extLst>
                </a:gridCol>
                <a:gridCol w="3634741">
                  <a:extLst>
                    <a:ext uri="{9D8B030D-6E8A-4147-A177-3AD203B41FA5}">
                      <a16:colId xmlns:a16="http://schemas.microsoft.com/office/drawing/2014/main" xmlns="" val="20003"/>
                    </a:ext>
                  </a:extLst>
                </a:gridCol>
              </a:tblGrid>
              <a:tr h="1382990">
                <a:tc>
                  <a:txBody>
                    <a:bodyPr/>
                    <a:lstStyle/>
                    <a:p>
                      <a:pPr algn="ctr"/>
                      <a:r>
                        <a:rPr lang="en-US" sz="2400" b="1" dirty="0" smtClean="0"/>
                        <a:t>Decimal address of reference</a:t>
                      </a:r>
                      <a:endParaRPr lang="en-US" sz="2400" b="1" dirty="0"/>
                    </a:p>
                  </a:txBody>
                  <a:tcPr anchor="ctr"/>
                </a:tc>
                <a:tc>
                  <a:txBody>
                    <a:bodyPr/>
                    <a:lstStyle/>
                    <a:p>
                      <a:pPr algn="ctr"/>
                      <a:r>
                        <a:rPr lang="en-US" sz="2400" b="1" dirty="0" smtClean="0"/>
                        <a:t>Binary address of reference</a:t>
                      </a:r>
                      <a:endParaRPr lang="en-US" sz="2400" b="1"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Assigned cache block (where found or placed)</a:t>
                      </a:r>
                    </a:p>
                    <a:p>
                      <a:pPr algn="ctr"/>
                      <a:endParaRPr lang="en-US" sz="2400" b="1"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Hit or miss in cache</a:t>
                      </a:r>
                    </a:p>
                  </a:txBody>
                  <a:tcPr anchor="ctr"/>
                </a:tc>
                <a:extLst>
                  <a:ext uri="{0D108BD9-81ED-4DB2-BD59-A6C34878D82A}">
                    <a16:rowId xmlns:a16="http://schemas.microsoft.com/office/drawing/2014/main" xmlns="" val="10000"/>
                  </a:ext>
                </a:extLst>
              </a:tr>
              <a:tr h="544814">
                <a:tc>
                  <a:txBody>
                    <a:bodyPr/>
                    <a:lstStyle/>
                    <a:p>
                      <a:pPr algn="ctr"/>
                      <a:r>
                        <a:rPr lang="en-US" sz="2400" b="1" dirty="0" smtClean="0"/>
                        <a:t>22</a:t>
                      </a:r>
                      <a:endParaRPr lang="en-US" sz="2400" b="1" dirty="0"/>
                    </a:p>
                  </a:txBody>
                  <a:tcPr/>
                </a:tc>
                <a:tc>
                  <a:txBody>
                    <a:bodyPr/>
                    <a:lstStyle/>
                    <a:p>
                      <a:pPr algn="ctr"/>
                      <a:r>
                        <a:rPr lang="en-US" sz="2400" b="1" dirty="0" smtClean="0">
                          <a:solidFill>
                            <a:schemeClr val="tx1"/>
                          </a:solidFill>
                        </a:rPr>
                        <a:t>10110</a:t>
                      </a:r>
                      <a:endParaRPr lang="en-US" sz="2400" b="1" dirty="0">
                        <a:solidFill>
                          <a:schemeClr val="tx1"/>
                        </a:solidFill>
                      </a:endParaRPr>
                    </a:p>
                  </a:txBody>
                  <a:tcPr/>
                </a:tc>
                <a:tc>
                  <a:txBody>
                    <a:bodyPr/>
                    <a:lstStyle/>
                    <a:p>
                      <a:pPr algn="ctr"/>
                      <a:r>
                        <a:rPr lang="en-US" sz="2400" b="1" dirty="0" smtClean="0">
                          <a:solidFill>
                            <a:schemeClr val="tx1"/>
                          </a:solidFill>
                        </a:rPr>
                        <a:t>(10110 mod 8) = 110</a:t>
                      </a:r>
                      <a:endParaRPr lang="en-US" sz="2400" b="1" dirty="0">
                        <a:solidFill>
                          <a:schemeClr val="tx1"/>
                        </a:solidFill>
                      </a:endParaRPr>
                    </a:p>
                  </a:txBody>
                  <a:tcPr/>
                </a:tc>
                <a:tc>
                  <a:txBody>
                    <a:bodyPr/>
                    <a:lstStyle/>
                    <a:p>
                      <a:pPr algn="ctr"/>
                      <a:r>
                        <a:rPr lang="en-US" sz="2400" b="1" dirty="0" smtClean="0">
                          <a:solidFill>
                            <a:schemeClr val="tx1"/>
                          </a:solidFill>
                        </a:rPr>
                        <a:t>miss</a:t>
                      </a:r>
                      <a:endParaRPr lang="en-US" sz="2400" b="1" dirty="0">
                        <a:solidFill>
                          <a:schemeClr val="tx1"/>
                        </a:solidFill>
                      </a:endParaRPr>
                    </a:p>
                  </a:txBody>
                  <a:tcPr/>
                </a:tc>
                <a:extLst>
                  <a:ext uri="{0D108BD9-81ED-4DB2-BD59-A6C34878D82A}">
                    <a16:rowId xmlns:a16="http://schemas.microsoft.com/office/drawing/2014/main" xmlns="" val="10001"/>
                  </a:ext>
                </a:extLst>
              </a:tr>
              <a:tr h="544814">
                <a:tc>
                  <a:txBody>
                    <a:bodyPr/>
                    <a:lstStyle/>
                    <a:p>
                      <a:pPr algn="ctr"/>
                      <a:r>
                        <a:rPr lang="en-US" sz="2400" b="1" dirty="0" smtClean="0"/>
                        <a:t>26</a:t>
                      </a:r>
                      <a:endParaRPr lang="en-US" sz="2400" b="1" dirty="0"/>
                    </a:p>
                  </a:txBody>
                  <a:tcPr/>
                </a:tc>
                <a:tc>
                  <a:txBody>
                    <a:bodyPr/>
                    <a:lstStyle/>
                    <a:p>
                      <a:pPr algn="ctr"/>
                      <a:r>
                        <a:rPr lang="en-US" sz="2400" b="1" dirty="0" smtClean="0"/>
                        <a:t>11010</a:t>
                      </a:r>
                      <a:endParaRPr lang="en-US" sz="2400" b="1" dirty="0"/>
                    </a:p>
                  </a:txBody>
                  <a:tcPr/>
                </a:tc>
                <a:tc>
                  <a:txBody>
                    <a:bodyPr/>
                    <a:lstStyle/>
                    <a:p>
                      <a:pPr algn="ctr"/>
                      <a:r>
                        <a:rPr lang="en-US" sz="2400" b="1" dirty="0" smtClean="0">
                          <a:solidFill>
                            <a:schemeClr val="tx1"/>
                          </a:solidFill>
                        </a:rPr>
                        <a:t>(11010 mod 8) = 010</a:t>
                      </a:r>
                      <a:endParaRPr lang="en-US" sz="2400" b="1" dirty="0">
                        <a:solidFill>
                          <a:schemeClr val="tx1"/>
                        </a:solidFill>
                      </a:endParaRPr>
                    </a:p>
                  </a:txBody>
                  <a:tcPr/>
                </a:tc>
                <a:tc>
                  <a:txBody>
                    <a:bodyPr/>
                    <a:lstStyle/>
                    <a:p>
                      <a:pPr algn="ctr"/>
                      <a:r>
                        <a:rPr lang="en-US" sz="2400" b="1" dirty="0" smtClean="0"/>
                        <a:t>miss</a:t>
                      </a:r>
                      <a:endParaRPr lang="en-US" sz="2400" b="1" dirty="0"/>
                    </a:p>
                  </a:txBody>
                  <a:tcPr/>
                </a:tc>
                <a:extLst>
                  <a:ext uri="{0D108BD9-81ED-4DB2-BD59-A6C34878D82A}">
                    <a16:rowId xmlns:a16="http://schemas.microsoft.com/office/drawing/2014/main" xmlns="" val="10002"/>
                  </a:ext>
                </a:extLst>
              </a:tr>
              <a:tr h="544814">
                <a:tc>
                  <a:txBody>
                    <a:bodyPr/>
                    <a:lstStyle/>
                    <a:p>
                      <a:pPr algn="ctr"/>
                      <a:r>
                        <a:rPr lang="en-US" sz="2400" b="1" dirty="0" smtClean="0">
                          <a:solidFill>
                            <a:schemeClr val="tx1"/>
                          </a:solidFill>
                        </a:rPr>
                        <a:t>22</a:t>
                      </a:r>
                      <a:endParaRPr lang="en-US" sz="2400"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10110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(10110 mod 8) = 110</a:t>
                      </a:r>
                    </a:p>
                  </a:txBody>
                  <a:tcPr/>
                </a:tc>
                <a:tc>
                  <a:txBody>
                    <a:bodyPr/>
                    <a:lstStyle/>
                    <a:p>
                      <a:pPr algn="ctr"/>
                      <a:r>
                        <a:rPr lang="en-US" sz="2400" b="1" dirty="0" smtClean="0">
                          <a:solidFill>
                            <a:schemeClr val="tx1"/>
                          </a:solidFill>
                        </a:rPr>
                        <a:t>hit</a:t>
                      </a:r>
                      <a:endParaRPr lang="en-US" sz="2400" b="1" dirty="0">
                        <a:solidFill>
                          <a:schemeClr val="tx1"/>
                        </a:solidFill>
                      </a:endParaRPr>
                    </a:p>
                  </a:txBody>
                  <a:tcPr/>
                </a:tc>
                <a:extLst>
                  <a:ext uri="{0D108BD9-81ED-4DB2-BD59-A6C34878D82A}">
                    <a16:rowId xmlns:a16="http://schemas.microsoft.com/office/drawing/2014/main" xmlns="" val="10003"/>
                  </a:ext>
                </a:extLst>
              </a:tr>
              <a:tr h="544814">
                <a:tc>
                  <a:txBody>
                    <a:bodyPr/>
                    <a:lstStyle/>
                    <a:p>
                      <a:pPr algn="ctr"/>
                      <a:r>
                        <a:rPr lang="en-US" sz="2400" b="1" dirty="0" smtClean="0"/>
                        <a:t>26</a:t>
                      </a:r>
                      <a:endParaRPr lang="en-US" sz="2400" b="1" dirty="0"/>
                    </a:p>
                  </a:txBody>
                  <a:tcPr/>
                </a:tc>
                <a:tc>
                  <a:txBody>
                    <a:bodyPr/>
                    <a:lstStyle/>
                    <a:p>
                      <a:pPr algn="ctr"/>
                      <a:r>
                        <a:rPr lang="en-US" sz="2400" b="1" dirty="0" smtClean="0"/>
                        <a:t>11010</a:t>
                      </a:r>
                      <a:endParaRPr lang="en-US" sz="2400" b="1" dirty="0"/>
                    </a:p>
                  </a:txBody>
                  <a:tcPr/>
                </a:tc>
                <a:tc>
                  <a:txBody>
                    <a:bodyPr/>
                    <a:lstStyle/>
                    <a:p>
                      <a:pPr algn="ctr"/>
                      <a:r>
                        <a:rPr lang="en-US" sz="2400" b="1" dirty="0" smtClean="0">
                          <a:solidFill>
                            <a:schemeClr val="tx1"/>
                          </a:solidFill>
                        </a:rPr>
                        <a:t>(11010 mod 8) = 010</a:t>
                      </a:r>
                      <a:endParaRPr lang="en-US" sz="2400"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hit</a:t>
                      </a:r>
                    </a:p>
                  </a:txBody>
                  <a:tcPr/>
                </a:tc>
                <a:extLst>
                  <a:ext uri="{0D108BD9-81ED-4DB2-BD59-A6C34878D82A}">
                    <a16:rowId xmlns:a16="http://schemas.microsoft.com/office/drawing/2014/main" xmlns="" val="10004"/>
                  </a:ext>
                </a:extLst>
              </a:tr>
              <a:tr h="544814">
                <a:tc>
                  <a:txBody>
                    <a:bodyPr/>
                    <a:lstStyle/>
                    <a:p>
                      <a:pPr algn="ctr"/>
                      <a:r>
                        <a:rPr lang="en-US" sz="2400" b="1" dirty="0" smtClean="0"/>
                        <a:t>16</a:t>
                      </a:r>
                      <a:endParaRPr lang="en-US" sz="2400" b="1" dirty="0"/>
                    </a:p>
                  </a:txBody>
                  <a:tcPr/>
                </a:tc>
                <a:tc>
                  <a:txBody>
                    <a:bodyPr/>
                    <a:lstStyle/>
                    <a:p>
                      <a:pPr algn="ctr"/>
                      <a:r>
                        <a:rPr lang="en-US" sz="2400" b="1" dirty="0" smtClean="0"/>
                        <a:t>10000</a:t>
                      </a:r>
                      <a:endParaRPr lang="en-US" sz="2400" b="1" dirty="0"/>
                    </a:p>
                  </a:txBody>
                  <a:tcPr/>
                </a:tc>
                <a:tc>
                  <a:txBody>
                    <a:bodyPr/>
                    <a:lstStyle/>
                    <a:p>
                      <a:pPr algn="ctr"/>
                      <a:r>
                        <a:rPr lang="en-US" sz="2400" b="1" dirty="0" smtClean="0"/>
                        <a:t>(10000 mod 8) = 000</a:t>
                      </a:r>
                      <a:endParaRPr lang="en-US" sz="2400" b="1" dirty="0"/>
                    </a:p>
                  </a:txBody>
                  <a:tcPr/>
                </a:tc>
                <a:tc>
                  <a:txBody>
                    <a:bodyPr/>
                    <a:lstStyle/>
                    <a:p>
                      <a:pPr algn="ctr"/>
                      <a:r>
                        <a:rPr lang="en-US" sz="2400" b="1" dirty="0" smtClean="0"/>
                        <a:t>miss</a:t>
                      </a:r>
                      <a:endParaRPr lang="en-US" sz="2400" b="1" dirty="0"/>
                    </a:p>
                  </a:txBody>
                  <a:tcPr/>
                </a:tc>
                <a:extLst>
                  <a:ext uri="{0D108BD9-81ED-4DB2-BD59-A6C34878D82A}">
                    <a16:rowId xmlns:a16="http://schemas.microsoft.com/office/drawing/2014/main" xmlns="" val="10005"/>
                  </a:ext>
                </a:extLst>
              </a:tr>
              <a:tr h="544814">
                <a:tc>
                  <a:txBody>
                    <a:bodyPr/>
                    <a:lstStyle/>
                    <a:p>
                      <a:pPr algn="ctr"/>
                      <a:r>
                        <a:rPr lang="en-US" sz="2400" b="1" dirty="0" smtClean="0"/>
                        <a:t>3</a:t>
                      </a:r>
                      <a:endParaRPr lang="en-US" sz="2400" b="1" dirty="0"/>
                    </a:p>
                  </a:txBody>
                  <a:tcPr/>
                </a:tc>
                <a:tc>
                  <a:txBody>
                    <a:bodyPr/>
                    <a:lstStyle/>
                    <a:p>
                      <a:pPr algn="ctr"/>
                      <a:r>
                        <a:rPr lang="en-US" sz="2400" b="1" dirty="0" smtClean="0"/>
                        <a:t>00011</a:t>
                      </a:r>
                      <a:endParaRPr lang="en-US" sz="2400" b="1" dirty="0"/>
                    </a:p>
                  </a:txBody>
                  <a:tcPr/>
                </a:tc>
                <a:tc>
                  <a:txBody>
                    <a:bodyPr/>
                    <a:lstStyle/>
                    <a:p>
                      <a:pPr algn="ctr"/>
                      <a:r>
                        <a:rPr lang="en-US" sz="2400" b="1" dirty="0" smtClean="0"/>
                        <a:t>(00011 mod 8) = 011</a:t>
                      </a:r>
                      <a:endParaRPr lang="en-US" sz="2400" b="1" dirty="0"/>
                    </a:p>
                  </a:txBody>
                  <a:tcPr/>
                </a:tc>
                <a:tc>
                  <a:txBody>
                    <a:bodyPr/>
                    <a:lstStyle/>
                    <a:p>
                      <a:pPr algn="ctr"/>
                      <a:r>
                        <a:rPr lang="en-US" sz="2400" b="1" dirty="0" smtClean="0"/>
                        <a:t>miss</a:t>
                      </a:r>
                      <a:endParaRPr lang="en-US" sz="2400" b="1" dirty="0"/>
                    </a:p>
                  </a:txBody>
                  <a:tcPr/>
                </a:tc>
                <a:extLst>
                  <a:ext uri="{0D108BD9-81ED-4DB2-BD59-A6C34878D82A}">
                    <a16:rowId xmlns:a16="http://schemas.microsoft.com/office/drawing/2014/main" xmlns="" val="10006"/>
                  </a:ext>
                </a:extLst>
              </a:tr>
              <a:tr h="544814">
                <a:tc>
                  <a:txBody>
                    <a:bodyPr/>
                    <a:lstStyle/>
                    <a:p>
                      <a:pPr algn="ctr"/>
                      <a:r>
                        <a:rPr lang="en-US" sz="2400" b="1" dirty="0" smtClean="0"/>
                        <a:t>16</a:t>
                      </a:r>
                      <a:endParaRPr lang="en-US" sz="2400" b="1" dirty="0"/>
                    </a:p>
                  </a:txBody>
                  <a:tcPr/>
                </a:tc>
                <a:tc>
                  <a:txBody>
                    <a:bodyPr/>
                    <a:lstStyle/>
                    <a:p>
                      <a:pPr algn="ctr"/>
                      <a:r>
                        <a:rPr lang="en-US" sz="2400" b="1" dirty="0" smtClean="0"/>
                        <a:t>10000</a:t>
                      </a:r>
                      <a:endParaRPr lang="en-US" sz="2400" b="1" dirty="0"/>
                    </a:p>
                  </a:txBody>
                  <a:tcPr/>
                </a:tc>
                <a:tc>
                  <a:txBody>
                    <a:bodyPr/>
                    <a:lstStyle/>
                    <a:p>
                      <a:pPr algn="ctr"/>
                      <a:r>
                        <a:rPr lang="en-US" sz="2400" b="1" dirty="0" smtClean="0"/>
                        <a:t>(10000 mod 8) = 000</a:t>
                      </a:r>
                      <a:endParaRPr lang="en-US" sz="2400" b="1" dirty="0"/>
                    </a:p>
                  </a:txBody>
                  <a:tcPr/>
                </a:tc>
                <a:tc>
                  <a:txBody>
                    <a:bodyPr/>
                    <a:lstStyle/>
                    <a:p>
                      <a:pPr algn="ctr"/>
                      <a:r>
                        <a:rPr lang="en-US" sz="2400" b="1" dirty="0" smtClean="0"/>
                        <a:t>hit</a:t>
                      </a:r>
                      <a:endParaRPr lang="en-US" sz="2400" b="1" dirty="0"/>
                    </a:p>
                  </a:txBody>
                  <a:tcPr/>
                </a:tc>
                <a:extLst>
                  <a:ext uri="{0D108BD9-81ED-4DB2-BD59-A6C34878D82A}">
                    <a16:rowId xmlns:a16="http://schemas.microsoft.com/office/drawing/2014/main" xmlns="" val="10007"/>
                  </a:ext>
                </a:extLst>
              </a:tr>
              <a:tr h="544814">
                <a:tc>
                  <a:txBody>
                    <a:bodyPr/>
                    <a:lstStyle/>
                    <a:p>
                      <a:pPr algn="ctr"/>
                      <a:r>
                        <a:rPr lang="en-US" sz="2400" b="1" dirty="0" smtClean="0"/>
                        <a:t>18</a:t>
                      </a:r>
                      <a:endParaRPr lang="en-US" sz="2400" b="1" dirty="0"/>
                    </a:p>
                  </a:txBody>
                  <a:tcPr/>
                </a:tc>
                <a:tc>
                  <a:txBody>
                    <a:bodyPr/>
                    <a:lstStyle/>
                    <a:p>
                      <a:pPr algn="ctr"/>
                      <a:r>
                        <a:rPr lang="en-US" sz="2400" b="1" dirty="0" smtClean="0"/>
                        <a:t>10010</a:t>
                      </a:r>
                      <a:endParaRPr lang="en-US" sz="2400" b="1" dirty="0"/>
                    </a:p>
                  </a:txBody>
                  <a:tcPr/>
                </a:tc>
                <a:tc>
                  <a:txBody>
                    <a:bodyPr/>
                    <a:lstStyle/>
                    <a:p>
                      <a:pPr algn="ctr"/>
                      <a:r>
                        <a:rPr lang="en-US" sz="2400" b="1" dirty="0" smtClean="0"/>
                        <a:t>(10</a:t>
                      </a:r>
                      <a:r>
                        <a:rPr lang="en-US" sz="2400" b="1" dirty="0" smtClean="0">
                          <a:solidFill>
                            <a:srgbClr val="FF0000"/>
                          </a:solidFill>
                        </a:rPr>
                        <a:t>010</a:t>
                      </a:r>
                      <a:r>
                        <a:rPr lang="en-US" sz="2400" b="1" dirty="0" smtClean="0"/>
                        <a:t> mod 8) = </a:t>
                      </a:r>
                      <a:r>
                        <a:rPr lang="en-US" sz="2400" b="1" dirty="0" smtClean="0">
                          <a:solidFill>
                            <a:srgbClr val="FF0000"/>
                          </a:solidFill>
                        </a:rPr>
                        <a:t>010</a:t>
                      </a:r>
                      <a:endParaRPr lang="en-US" sz="2400" b="1" dirty="0">
                        <a:solidFill>
                          <a:srgbClr val="FF0000"/>
                        </a:solidFill>
                      </a:endParaRPr>
                    </a:p>
                  </a:txBody>
                  <a:tcPr/>
                </a:tc>
                <a:tc>
                  <a:txBody>
                    <a:bodyPr/>
                    <a:lstStyle/>
                    <a:p>
                      <a:pPr algn="ctr"/>
                      <a:r>
                        <a:rPr lang="en-US" sz="2400" b="1" dirty="0" smtClean="0">
                          <a:solidFill>
                            <a:srgbClr val="FF0000"/>
                          </a:solidFill>
                        </a:rPr>
                        <a:t>?</a:t>
                      </a:r>
                      <a:endParaRPr lang="en-US" sz="2400" b="1" dirty="0">
                        <a:solidFill>
                          <a:srgbClr val="FF0000"/>
                        </a:solidFill>
                      </a:endParaRPr>
                    </a:p>
                  </a:txBody>
                  <a:tcPr/>
                </a:tc>
                <a:extLst>
                  <a:ext uri="{0D108BD9-81ED-4DB2-BD59-A6C34878D82A}">
                    <a16:rowId xmlns:a16="http://schemas.microsoft.com/office/drawing/2014/main" xmlns="" val="10008"/>
                  </a:ext>
                </a:extLst>
              </a:tr>
              <a:tr h="544814">
                <a:tc>
                  <a:txBody>
                    <a:bodyPr/>
                    <a:lstStyle/>
                    <a:p>
                      <a:pPr algn="ctr"/>
                      <a:endParaRPr lang="en-US" sz="2400" b="1" dirty="0"/>
                    </a:p>
                  </a:txBody>
                  <a:tcPr/>
                </a:tc>
                <a:tc>
                  <a:txBody>
                    <a:bodyPr/>
                    <a:lstStyle/>
                    <a:p>
                      <a:pPr algn="ctr"/>
                      <a:endParaRPr lang="en-US" sz="2400" b="1" dirty="0"/>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282137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smtClean="0"/>
              <a:t>Accessing a Cache</a:t>
            </a:r>
            <a:endParaRPr lang="en-US" dirty="0"/>
          </a:p>
        </p:txBody>
      </p:sp>
      <p:graphicFrame>
        <p:nvGraphicFramePr>
          <p:cNvPr id="7" name="Table 6"/>
          <p:cNvGraphicFramePr>
            <a:graphicFrameLocks noGrp="1"/>
          </p:cNvGraphicFramePr>
          <p:nvPr/>
        </p:nvGraphicFramePr>
        <p:xfrm>
          <a:off x="8783782" y="747837"/>
          <a:ext cx="3260436" cy="5943600"/>
        </p:xfrm>
        <a:graphic>
          <a:graphicData uri="http://schemas.openxmlformats.org/drawingml/2006/table">
            <a:tbl>
              <a:tblPr firstRow="1" bandRow="1">
                <a:tableStyleId>{5C22544A-7EE6-4342-B048-85BDC9FD1C3A}</a:tableStyleId>
              </a:tblPr>
              <a:tblGrid>
                <a:gridCol w="1630218">
                  <a:extLst>
                    <a:ext uri="{9D8B030D-6E8A-4147-A177-3AD203B41FA5}">
                      <a16:colId xmlns:a16="http://schemas.microsoft.com/office/drawing/2014/main" xmlns="" val="20000"/>
                    </a:ext>
                  </a:extLst>
                </a:gridCol>
                <a:gridCol w="1630218">
                  <a:extLst>
                    <a:ext uri="{9D8B030D-6E8A-4147-A177-3AD203B41FA5}">
                      <a16:colId xmlns:a16="http://schemas.microsoft.com/office/drawing/2014/main" xmlns="" val="20001"/>
                    </a:ext>
                  </a:extLst>
                </a:gridCol>
              </a:tblGrid>
              <a:tr h="370840">
                <a:tc>
                  <a:txBody>
                    <a:bodyPr/>
                    <a:lstStyle/>
                    <a:p>
                      <a:pPr algn="r"/>
                      <a:r>
                        <a:rPr lang="en-US" sz="2400" dirty="0" smtClean="0"/>
                        <a:t>Address</a:t>
                      </a:r>
                      <a:endParaRPr lang="en-US" sz="2400" dirty="0"/>
                    </a:p>
                  </a:txBody>
                  <a:tcPr/>
                </a:tc>
                <a:tc>
                  <a:txBody>
                    <a:bodyPr/>
                    <a:lstStyle/>
                    <a:p>
                      <a:pPr algn="ctr"/>
                      <a:r>
                        <a:rPr lang="en-US" sz="2400" dirty="0" smtClean="0"/>
                        <a:t>Content</a:t>
                      </a:r>
                      <a:endParaRPr lang="en-US" sz="2400" dirty="0"/>
                    </a:p>
                  </a:txBody>
                  <a:tcPr/>
                </a:tc>
                <a:extLst>
                  <a:ext uri="{0D108BD9-81ED-4DB2-BD59-A6C34878D82A}">
                    <a16:rowId xmlns:a16="http://schemas.microsoft.com/office/drawing/2014/main" xmlns="" val="10000"/>
                  </a:ext>
                </a:extLst>
              </a:tr>
              <a:tr h="370840">
                <a:tc>
                  <a:txBody>
                    <a:bodyPr/>
                    <a:lstStyle/>
                    <a:p>
                      <a:pPr algn="r"/>
                      <a:r>
                        <a:rPr lang="en-US" sz="2400" b="1" dirty="0" smtClean="0"/>
                        <a:t>00000</a:t>
                      </a:r>
                      <a:endParaRPr lang="en-US" sz="2400" b="1" dirty="0"/>
                    </a:p>
                  </a:txBody>
                  <a:tcPr/>
                </a:tc>
                <a:tc>
                  <a:txBody>
                    <a:bodyPr/>
                    <a:lstStyle/>
                    <a:p>
                      <a:pPr algn="ctr"/>
                      <a:r>
                        <a:rPr lang="en-US" sz="2400" b="1" dirty="0" smtClean="0"/>
                        <a:t>A</a:t>
                      </a:r>
                      <a:endParaRPr lang="en-US" sz="2400" b="1" dirty="0"/>
                    </a:p>
                  </a:txBody>
                  <a:tcPr/>
                </a:tc>
                <a:extLst>
                  <a:ext uri="{0D108BD9-81ED-4DB2-BD59-A6C34878D82A}">
                    <a16:rowId xmlns:a16="http://schemas.microsoft.com/office/drawing/2014/main" xmlns="" val="1000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r"/>
                      <a:r>
                        <a:rPr lang="en-US" sz="2400" b="1" dirty="0" smtClean="0"/>
                        <a:t>3 =</a:t>
                      </a:r>
                      <a:r>
                        <a:rPr lang="en-US" sz="2400" b="1" baseline="0" dirty="0" smtClean="0"/>
                        <a:t> </a:t>
                      </a:r>
                      <a:r>
                        <a:rPr lang="en-US" sz="2400" b="1" dirty="0" smtClean="0"/>
                        <a:t>00011</a:t>
                      </a:r>
                      <a:endParaRPr lang="en-US" sz="2400" b="1" dirty="0"/>
                    </a:p>
                  </a:txBody>
                  <a:tcPr/>
                </a:tc>
                <a:tc>
                  <a:txBody>
                    <a:bodyPr/>
                    <a:lstStyle/>
                    <a:p>
                      <a:pPr algn="ctr"/>
                      <a:r>
                        <a:rPr lang="en-US" sz="2400" b="1" dirty="0" smtClean="0"/>
                        <a:t>B</a:t>
                      </a:r>
                      <a:endParaRPr lang="en-US" sz="2400" b="1" dirty="0"/>
                    </a:p>
                  </a:txBody>
                  <a:tcPr/>
                </a:tc>
                <a:extLst>
                  <a:ext uri="{0D108BD9-81ED-4DB2-BD59-A6C34878D82A}">
                    <a16:rowId xmlns:a16="http://schemas.microsoft.com/office/drawing/2014/main" xmlns="" val="10003"/>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4"/>
                  </a:ext>
                </a:extLst>
              </a:tr>
              <a:tr h="370840">
                <a:tc>
                  <a:txBody>
                    <a:bodyPr/>
                    <a:lstStyle/>
                    <a:p>
                      <a:pPr algn="r"/>
                      <a:r>
                        <a:rPr lang="en-US" sz="2400" b="1" dirty="0" smtClean="0"/>
                        <a:t>16 = 10000</a:t>
                      </a:r>
                      <a:endParaRPr lang="en-US" sz="2400" b="1" dirty="0"/>
                    </a:p>
                  </a:txBody>
                  <a:tcPr/>
                </a:tc>
                <a:tc>
                  <a:txBody>
                    <a:bodyPr/>
                    <a:lstStyle/>
                    <a:p>
                      <a:pPr algn="ctr"/>
                      <a:r>
                        <a:rPr lang="en-US" sz="2400" b="1" dirty="0" smtClean="0"/>
                        <a:t>C</a:t>
                      </a:r>
                      <a:endParaRPr lang="en-US" sz="2400" b="1" dirty="0"/>
                    </a:p>
                  </a:txBody>
                  <a:tcPr/>
                </a:tc>
                <a:extLst>
                  <a:ext uri="{0D108BD9-81ED-4DB2-BD59-A6C34878D82A}">
                    <a16:rowId xmlns:a16="http://schemas.microsoft.com/office/drawing/2014/main" xmlns="" val="10005"/>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r"/>
                      <a:r>
                        <a:rPr lang="en-US" sz="2400" b="1" dirty="0" smtClean="0">
                          <a:solidFill>
                            <a:schemeClr val="tx1"/>
                          </a:solidFill>
                        </a:rPr>
                        <a:t>18 = 10010</a:t>
                      </a:r>
                      <a:endParaRPr lang="en-US" sz="2400" b="1" dirty="0">
                        <a:solidFill>
                          <a:schemeClr val="tx1"/>
                        </a:solidFill>
                      </a:endParaRPr>
                    </a:p>
                  </a:txBody>
                  <a:tcPr/>
                </a:tc>
                <a:tc>
                  <a:txBody>
                    <a:bodyPr/>
                    <a:lstStyle/>
                    <a:p>
                      <a:pPr algn="ctr"/>
                      <a:r>
                        <a:rPr lang="en-US" sz="2400" b="1" dirty="0" smtClean="0"/>
                        <a:t>D</a:t>
                      </a:r>
                      <a:endParaRPr lang="en-US" sz="2400" b="1" dirty="0"/>
                    </a:p>
                  </a:txBody>
                  <a:tcPr/>
                </a:tc>
                <a:extLst>
                  <a:ext uri="{0D108BD9-81ED-4DB2-BD59-A6C34878D82A}">
                    <a16:rowId xmlns:a16="http://schemas.microsoft.com/office/drawing/2014/main" xmlns="" val="10007"/>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8"/>
                  </a:ext>
                </a:extLst>
              </a:tr>
              <a:tr h="370840">
                <a:tc>
                  <a:txBody>
                    <a:bodyPr/>
                    <a:lstStyle/>
                    <a:p>
                      <a:pPr algn="r"/>
                      <a:r>
                        <a:rPr lang="en-US" sz="2400" b="1" dirty="0" smtClean="0">
                          <a:solidFill>
                            <a:schemeClr val="tx1"/>
                          </a:solidFill>
                        </a:rPr>
                        <a:t>22 = 10110</a:t>
                      </a:r>
                      <a:endParaRPr lang="en-US" sz="2400" b="1" dirty="0">
                        <a:solidFill>
                          <a:schemeClr val="tx1"/>
                        </a:solidFill>
                      </a:endParaRPr>
                    </a:p>
                  </a:txBody>
                  <a:tcPr/>
                </a:tc>
                <a:tc>
                  <a:txBody>
                    <a:bodyPr/>
                    <a:lstStyle/>
                    <a:p>
                      <a:pPr algn="ctr"/>
                      <a:r>
                        <a:rPr lang="en-US" sz="2400" b="1" dirty="0" smtClean="0"/>
                        <a:t>E</a:t>
                      </a:r>
                      <a:endParaRPr lang="en-US" sz="2400" b="1" dirty="0"/>
                    </a:p>
                  </a:txBody>
                  <a:tcPr/>
                </a:tc>
                <a:extLst>
                  <a:ext uri="{0D108BD9-81ED-4DB2-BD59-A6C34878D82A}">
                    <a16:rowId xmlns:a16="http://schemas.microsoft.com/office/drawing/2014/main" xmlns="" val="10009"/>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0"/>
                  </a:ext>
                </a:extLst>
              </a:tr>
              <a:tr h="370840">
                <a:tc>
                  <a:txBody>
                    <a:bodyPr/>
                    <a:lstStyle/>
                    <a:p>
                      <a:pPr algn="r"/>
                      <a:r>
                        <a:rPr lang="en-US" sz="2400" b="1" dirty="0" smtClean="0"/>
                        <a:t>26 = 11010</a:t>
                      </a:r>
                      <a:endParaRPr lang="en-US" sz="2400" b="1" dirty="0"/>
                    </a:p>
                  </a:txBody>
                  <a:tcPr/>
                </a:tc>
                <a:tc>
                  <a:txBody>
                    <a:bodyPr/>
                    <a:lstStyle/>
                    <a:p>
                      <a:pPr algn="ctr"/>
                      <a:r>
                        <a:rPr lang="en-US" sz="2400" b="1" dirty="0" smtClean="0"/>
                        <a:t>F</a:t>
                      </a:r>
                      <a:endParaRPr lang="en-US" sz="2400" b="1" dirty="0"/>
                    </a:p>
                  </a:txBody>
                  <a:tcPr/>
                </a:tc>
                <a:extLst>
                  <a:ext uri="{0D108BD9-81ED-4DB2-BD59-A6C34878D82A}">
                    <a16:rowId xmlns:a16="http://schemas.microsoft.com/office/drawing/2014/main" xmlns="" val="1001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2"/>
                  </a:ext>
                </a:extLst>
              </a:tr>
            </a:tbl>
          </a:graphicData>
        </a:graphic>
      </p:graphicFrame>
      <p:sp>
        <p:nvSpPr>
          <p:cNvPr id="8" name="TextBox 7"/>
          <p:cNvSpPr txBox="1"/>
          <p:nvPr/>
        </p:nvSpPr>
        <p:spPr>
          <a:xfrm>
            <a:off x="9633177" y="378505"/>
            <a:ext cx="1561646" cy="369332"/>
          </a:xfrm>
          <a:prstGeom prst="rect">
            <a:avLst/>
          </a:prstGeom>
          <a:noFill/>
        </p:spPr>
        <p:txBody>
          <a:bodyPr wrap="none" rtlCol="0">
            <a:spAutoFit/>
          </a:bodyPr>
          <a:lstStyle/>
          <a:p>
            <a:r>
              <a:rPr lang="en-US" b="1" dirty="0" smtClean="0"/>
              <a:t>Main Memory</a:t>
            </a:r>
            <a:endParaRPr lang="en-US" b="1" dirty="0"/>
          </a:p>
        </p:txBody>
      </p:sp>
      <p:graphicFrame>
        <p:nvGraphicFramePr>
          <p:cNvPr id="10" name="Table 9"/>
          <p:cNvGraphicFramePr>
            <a:graphicFrameLocks noGrp="1"/>
          </p:cNvGraphicFramePr>
          <p:nvPr>
            <p:extLst>
              <p:ext uri="{D42A27DB-BD31-4B8C-83A1-F6EECF244321}">
                <p14:modId xmlns:p14="http://schemas.microsoft.com/office/powerpoint/2010/main" val="3677278661"/>
              </p:ext>
            </p:extLst>
          </p:nvPr>
        </p:nvGraphicFramePr>
        <p:xfrm>
          <a:off x="16175" y="1481666"/>
          <a:ext cx="6758700" cy="4114800"/>
        </p:xfrm>
        <a:graphic>
          <a:graphicData uri="http://schemas.openxmlformats.org/drawingml/2006/table">
            <a:tbl>
              <a:tblPr firstRow="1" bandRow="1">
                <a:tableStyleId>{5C22544A-7EE6-4342-B048-85BDC9FD1C3A}</a:tableStyleId>
              </a:tblPr>
              <a:tblGrid>
                <a:gridCol w="1689675">
                  <a:extLst>
                    <a:ext uri="{9D8B030D-6E8A-4147-A177-3AD203B41FA5}">
                      <a16:colId xmlns:a16="http://schemas.microsoft.com/office/drawing/2014/main" xmlns="" val="20000"/>
                    </a:ext>
                  </a:extLst>
                </a:gridCol>
                <a:gridCol w="1328295">
                  <a:extLst>
                    <a:ext uri="{9D8B030D-6E8A-4147-A177-3AD203B41FA5}">
                      <a16:colId xmlns:a16="http://schemas.microsoft.com/office/drawing/2014/main" xmlns="" val="20001"/>
                    </a:ext>
                  </a:extLst>
                </a:gridCol>
                <a:gridCol w="1177637">
                  <a:extLst>
                    <a:ext uri="{9D8B030D-6E8A-4147-A177-3AD203B41FA5}">
                      <a16:colId xmlns:a16="http://schemas.microsoft.com/office/drawing/2014/main" xmlns="" val="20002"/>
                    </a:ext>
                  </a:extLst>
                </a:gridCol>
                <a:gridCol w="2563093">
                  <a:extLst>
                    <a:ext uri="{9D8B030D-6E8A-4147-A177-3AD203B41FA5}">
                      <a16:colId xmlns:a16="http://schemas.microsoft.com/office/drawing/2014/main" xmlns="" val="20003"/>
                    </a:ext>
                  </a:extLst>
                </a:gridCol>
              </a:tblGrid>
              <a:tr h="370840">
                <a:tc>
                  <a:txBody>
                    <a:bodyPr/>
                    <a:lstStyle/>
                    <a:p>
                      <a:pPr algn="ctr"/>
                      <a:r>
                        <a:rPr lang="en-US" sz="2400" b="1" dirty="0" smtClean="0"/>
                        <a:t>Index</a:t>
                      </a:r>
                      <a:endParaRPr lang="en-US" sz="2400" b="1" dirty="0"/>
                    </a:p>
                  </a:txBody>
                  <a:tcPr/>
                </a:tc>
                <a:tc>
                  <a:txBody>
                    <a:bodyPr/>
                    <a:lstStyle/>
                    <a:p>
                      <a:pPr algn="ctr"/>
                      <a:r>
                        <a:rPr lang="en-US" sz="2400" b="1" dirty="0" smtClean="0"/>
                        <a:t>V</a:t>
                      </a:r>
                      <a:endParaRPr lang="en-US" sz="2400" b="1" dirty="0"/>
                    </a:p>
                  </a:txBody>
                  <a:tcPr/>
                </a:tc>
                <a:tc>
                  <a:txBody>
                    <a:bodyPr/>
                    <a:lstStyle/>
                    <a:p>
                      <a:pPr algn="ctr"/>
                      <a:r>
                        <a:rPr lang="en-US" sz="2400" b="1" dirty="0" smtClean="0"/>
                        <a:t>Tag</a:t>
                      </a:r>
                      <a:endParaRPr lang="en-US" sz="2400" b="1" dirty="0"/>
                    </a:p>
                  </a:txBody>
                  <a:tcPr/>
                </a:tc>
                <a:tc>
                  <a:txBody>
                    <a:bodyPr/>
                    <a:lstStyle/>
                    <a:p>
                      <a:pPr algn="ctr"/>
                      <a:r>
                        <a:rPr lang="en-US" sz="2400" b="1" dirty="0" smtClean="0"/>
                        <a:t>Data</a:t>
                      </a:r>
                      <a:endParaRPr lang="en-US" sz="2400" b="1" dirty="0"/>
                    </a:p>
                  </a:txBody>
                  <a:tcPr/>
                </a:tc>
                <a:extLst>
                  <a:ext uri="{0D108BD9-81ED-4DB2-BD59-A6C34878D82A}">
                    <a16:rowId xmlns:a16="http://schemas.microsoft.com/office/drawing/2014/main" xmlns="" val="10000"/>
                  </a:ext>
                </a:extLst>
              </a:tr>
              <a:tr h="370840">
                <a:tc>
                  <a:txBody>
                    <a:bodyPr/>
                    <a:lstStyle/>
                    <a:p>
                      <a:pPr algn="ctr"/>
                      <a:r>
                        <a:rPr lang="en-US" sz="2400" b="1" dirty="0" smtClean="0"/>
                        <a:t>000</a:t>
                      </a:r>
                      <a:endParaRPr lang="en-US" sz="2400" b="1" dirty="0"/>
                    </a:p>
                  </a:txBody>
                  <a:tcPr/>
                </a:tc>
                <a:tc>
                  <a:txBody>
                    <a:bodyPr/>
                    <a:lstStyle/>
                    <a:p>
                      <a:pPr algn="ctr"/>
                      <a:r>
                        <a:rPr lang="en-US" sz="2400" b="1" dirty="0" smtClean="0"/>
                        <a:t>Y</a:t>
                      </a:r>
                      <a:endParaRPr lang="en-US" sz="2400" b="1" dirty="0"/>
                    </a:p>
                  </a:txBody>
                  <a:tcPr/>
                </a:tc>
                <a:tc>
                  <a:txBody>
                    <a:bodyPr/>
                    <a:lstStyle/>
                    <a:p>
                      <a:pPr algn="ctr"/>
                      <a:r>
                        <a:rPr lang="en-US" sz="2400" b="1" dirty="0" smtClean="0"/>
                        <a:t>10</a:t>
                      </a:r>
                      <a:endParaRPr lang="en-US" sz="2400" b="1" dirty="0"/>
                    </a:p>
                  </a:txBody>
                  <a:tcPr/>
                </a:tc>
                <a:tc>
                  <a:txBody>
                    <a:bodyPr/>
                    <a:lstStyle/>
                    <a:p>
                      <a:pPr algn="ctr"/>
                      <a:r>
                        <a:rPr lang="en-US" sz="2400" b="1" dirty="0" smtClean="0"/>
                        <a:t>[10000] = C</a:t>
                      </a:r>
                      <a:endParaRPr lang="en-US" sz="2400" b="1" dirty="0"/>
                    </a:p>
                  </a:txBody>
                  <a:tcPr/>
                </a:tc>
                <a:extLst>
                  <a:ext uri="{0D108BD9-81ED-4DB2-BD59-A6C34878D82A}">
                    <a16:rowId xmlns:a16="http://schemas.microsoft.com/office/drawing/2014/main" xmlns="" val="10001"/>
                  </a:ext>
                </a:extLst>
              </a:tr>
              <a:tr h="370840">
                <a:tc>
                  <a:txBody>
                    <a:bodyPr/>
                    <a:lstStyle/>
                    <a:p>
                      <a:pPr algn="ctr"/>
                      <a:r>
                        <a:rPr lang="en-US" sz="2400" b="1" dirty="0" smtClean="0"/>
                        <a:t>001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ctr"/>
                      <a:r>
                        <a:rPr lang="en-US" sz="2400" b="1" dirty="0" smtClean="0">
                          <a:solidFill>
                            <a:srgbClr val="FF0000"/>
                          </a:solidFill>
                        </a:rPr>
                        <a:t>010</a:t>
                      </a:r>
                      <a:endParaRPr lang="en-US" sz="2400" b="1" dirty="0">
                        <a:solidFill>
                          <a:srgbClr val="FF0000"/>
                        </a:solidFill>
                      </a:endParaRPr>
                    </a:p>
                  </a:txBody>
                  <a:tcPr/>
                </a:tc>
                <a:tc>
                  <a:txBody>
                    <a:bodyPr/>
                    <a:lstStyle/>
                    <a:p>
                      <a:pPr algn="ctr"/>
                      <a:r>
                        <a:rPr lang="en-US" sz="2400" b="1" dirty="0" smtClean="0">
                          <a:solidFill>
                            <a:schemeClr val="tx1"/>
                          </a:solidFill>
                        </a:rPr>
                        <a:t>Y</a:t>
                      </a:r>
                      <a:endParaRPr lang="en-US" sz="2400" b="1" dirty="0">
                        <a:solidFill>
                          <a:schemeClr val="tx1"/>
                        </a:solidFill>
                      </a:endParaRPr>
                    </a:p>
                  </a:txBody>
                  <a:tcPr/>
                </a:tc>
                <a:tc>
                  <a:txBody>
                    <a:bodyPr/>
                    <a:lstStyle/>
                    <a:p>
                      <a:pPr algn="ctr"/>
                      <a:r>
                        <a:rPr lang="en-US" sz="2400" b="1" dirty="0" smtClean="0">
                          <a:solidFill>
                            <a:srgbClr val="FC24F2"/>
                          </a:solidFill>
                        </a:rPr>
                        <a:t>11</a:t>
                      </a:r>
                      <a:endParaRPr lang="en-US" sz="2400" b="1" dirty="0">
                        <a:solidFill>
                          <a:srgbClr val="FC24F2"/>
                        </a:solidFill>
                      </a:endParaRPr>
                    </a:p>
                  </a:txBody>
                  <a:tcPr/>
                </a:tc>
                <a:tc>
                  <a:txBody>
                    <a:bodyPr/>
                    <a:lstStyle/>
                    <a:p>
                      <a:pPr algn="ctr"/>
                      <a:r>
                        <a:rPr lang="en-US" sz="2400" b="1" dirty="0" smtClean="0">
                          <a:solidFill>
                            <a:schemeClr val="tx1"/>
                          </a:solidFill>
                        </a:rPr>
                        <a:t>[11010] = F</a:t>
                      </a:r>
                      <a:endParaRPr lang="en-US" sz="2400" b="1" dirty="0">
                        <a:solidFill>
                          <a:schemeClr val="tx1"/>
                        </a:solidFill>
                      </a:endParaRPr>
                    </a:p>
                  </a:txBody>
                  <a:tcPr/>
                </a:tc>
                <a:extLst>
                  <a:ext uri="{0D108BD9-81ED-4DB2-BD59-A6C34878D82A}">
                    <a16:rowId xmlns:a16="http://schemas.microsoft.com/office/drawing/2014/main" xmlns="" val="10003"/>
                  </a:ext>
                </a:extLst>
              </a:tr>
              <a:tr h="370840">
                <a:tc>
                  <a:txBody>
                    <a:bodyPr/>
                    <a:lstStyle/>
                    <a:p>
                      <a:pPr algn="ctr"/>
                      <a:r>
                        <a:rPr lang="en-US" sz="2400" b="1" dirty="0" smtClean="0"/>
                        <a:t>011</a:t>
                      </a:r>
                      <a:endParaRPr lang="en-US" sz="2400" b="1" dirty="0"/>
                    </a:p>
                  </a:txBody>
                  <a:tcPr/>
                </a:tc>
                <a:tc>
                  <a:txBody>
                    <a:bodyPr/>
                    <a:lstStyle/>
                    <a:p>
                      <a:pPr algn="ctr"/>
                      <a:r>
                        <a:rPr lang="en-US" sz="2400" b="1" dirty="0" smtClean="0"/>
                        <a:t>Y</a:t>
                      </a:r>
                      <a:endParaRPr lang="en-US" sz="2400" b="1" dirty="0"/>
                    </a:p>
                  </a:txBody>
                  <a:tcPr/>
                </a:tc>
                <a:tc>
                  <a:txBody>
                    <a:bodyPr/>
                    <a:lstStyle/>
                    <a:p>
                      <a:pPr algn="ctr"/>
                      <a:r>
                        <a:rPr lang="en-US" sz="2400" b="1" dirty="0" smtClean="0"/>
                        <a:t>00</a:t>
                      </a:r>
                      <a:endParaRPr lang="en-US" sz="2400" b="1" dirty="0"/>
                    </a:p>
                  </a:txBody>
                  <a:tcPr/>
                </a:tc>
                <a:tc>
                  <a:txBody>
                    <a:bodyPr/>
                    <a:lstStyle/>
                    <a:p>
                      <a:pPr algn="ctr"/>
                      <a:r>
                        <a:rPr lang="en-US" sz="2400" b="1" dirty="0" smtClean="0"/>
                        <a:t>[00011] = B</a:t>
                      </a:r>
                      <a:endParaRPr lang="en-US" sz="2400" b="1" dirty="0"/>
                    </a:p>
                  </a:txBody>
                  <a:tcPr/>
                </a:tc>
                <a:extLst>
                  <a:ext uri="{0D108BD9-81ED-4DB2-BD59-A6C34878D82A}">
                    <a16:rowId xmlns:a16="http://schemas.microsoft.com/office/drawing/2014/main" xmlns="" val="10004"/>
                  </a:ext>
                </a:extLst>
              </a:tr>
              <a:tr h="370840">
                <a:tc>
                  <a:txBody>
                    <a:bodyPr/>
                    <a:lstStyle/>
                    <a:p>
                      <a:pPr algn="ctr"/>
                      <a:r>
                        <a:rPr lang="en-US" sz="2400" b="1" dirty="0" smtClean="0"/>
                        <a:t>100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5"/>
                  </a:ext>
                </a:extLst>
              </a:tr>
              <a:tr h="370840">
                <a:tc>
                  <a:txBody>
                    <a:bodyPr/>
                    <a:lstStyle/>
                    <a:p>
                      <a:pPr algn="ctr"/>
                      <a:r>
                        <a:rPr lang="en-US" sz="2400" b="1" dirty="0" smtClean="0"/>
                        <a:t>101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ctr"/>
                      <a:r>
                        <a:rPr lang="en-US" sz="2400" b="1" dirty="0" smtClean="0">
                          <a:solidFill>
                            <a:schemeClr val="tx1"/>
                          </a:solidFill>
                        </a:rPr>
                        <a:t>110</a:t>
                      </a:r>
                      <a:endParaRPr lang="en-US" sz="2400" b="1" dirty="0">
                        <a:solidFill>
                          <a:schemeClr val="tx1"/>
                        </a:solidFill>
                      </a:endParaRPr>
                    </a:p>
                  </a:txBody>
                  <a:tcPr/>
                </a:tc>
                <a:tc>
                  <a:txBody>
                    <a:bodyPr/>
                    <a:lstStyle/>
                    <a:p>
                      <a:pPr algn="ctr"/>
                      <a:r>
                        <a:rPr lang="en-US" sz="2400" b="1" dirty="0" smtClean="0">
                          <a:solidFill>
                            <a:schemeClr val="tx1"/>
                          </a:solidFill>
                        </a:rPr>
                        <a:t>Y</a:t>
                      </a:r>
                      <a:endParaRPr lang="en-US" sz="2400" b="1" dirty="0">
                        <a:solidFill>
                          <a:schemeClr val="tx1"/>
                        </a:solidFill>
                      </a:endParaRPr>
                    </a:p>
                  </a:txBody>
                  <a:tcPr/>
                </a:tc>
                <a:tc>
                  <a:txBody>
                    <a:bodyPr/>
                    <a:lstStyle/>
                    <a:p>
                      <a:pPr algn="ctr"/>
                      <a:r>
                        <a:rPr lang="en-US" sz="2400" b="1" dirty="0" smtClean="0">
                          <a:solidFill>
                            <a:schemeClr val="tx1"/>
                          </a:solidFill>
                        </a:rPr>
                        <a:t>10</a:t>
                      </a:r>
                      <a:endParaRPr lang="en-US" sz="2400"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[10110] = E</a:t>
                      </a:r>
                    </a:p>
                  </a:txBody>
                  <a:tcPr/>
                </a:tc>
                <a:extLst>
                  <a:ext uri="{0D108BD9-81ED-4DB2-BD59-A6C34878D82A}">
                    <a16:rowId xmlns:a16="http://schemas.microsoft.com/office/drawing/2014/main" xmlns="" val="10007"/>
                  </a:ext>
                </a:extLst>
              </a:tr>
              <a:tr h="370840">
                <a:tc>
                  <a:txBody>
                    <a:bodyPr/>
                    <a:lstStyle/>
                    <a:p>
                      <a:pPr algn="ctr"/>
                      <a:r>
                        <a:rPr lang="en-US" sz="2400" b="1" dirty="0" smtClean="0"/>
                        <a:t>111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8"/>
                  </a:ext>
                </a:extLst>
              </a:tr>
            </a:tbl>
          </a:graphicData>
        </a:graphic>
      </p:graphicFrame>
      <p:cxnSp>
        <p:nvCxnSpPr>
          <p:cNvPr id="9" name="Straight Arrow Connector 8"/>
          <p:cNvCxnSpPr/>
          <p:nvPr/>
        </p:nvCxnSpPr>
        <p:spPr>
          <a:xfrm flipH="1" flipV="1">
            <a:off x="6636321" y="2161309"/>
            <a:ext cx="2147461" cy="11360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583203" y="3151601"/>
            <a:ext cx="2200579" cy="28505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583203" y="2342996"/>
            <a:ext cx="2253697" cy="11779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6476968" y="4970727"/>
            <a:ext cx="2359932" cy="1485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06577" y="6233005"/>
            <a:ext cx="3698448" cy="461665"/>
          </a:xfrm>
          <a:prstGeom prst="rect">
            <a:avLst/>
          </a:prstGeom>
          <a:noFill/>
        </p:spPr>
        <p:txBody>
          <a:bodyPr wrap="none" rtlCol="0">
            <a:spAutoFit/>
          </a:bodyPr>
          <a:lstStyle/>
          <a:p>
            <a:r>
              <a:rPr lang="en-US" sz="2400" b="1" dirty="0" smtClean="0">
                <a:solidFill>
                  <a:srgbClr val="FC24F2"/>
                </a:solidFill>
              </a:rPr>
              <a:t>10</a:t>
            </a:r>
            <a:r>
              <a:rPr lang="en-US" sz="2400" b="1" dirty="0" smtClean="0"/>
              <a:t> </a:t>
            </a:r>
            <a:r>
              <a:rPr lang="en-US" sz="2400" b="1" dirty="0" smtClean="0">
                <a:solidFill>
                  <a:srgbClr val="FF0000"/>
                </a:solidFill>
              </a:rPr>
              <a:t>010</a:t>
            </a:r>
            <a:r>
              <a:rPr lang="en-US" sz="2400" b="1" dirty="0">
                <a:solidFill>
                  <a:srgbClr val="C00000"/>
                </a:solidFill>
              </a:rPr>
              <a:t> </a:t>
            </a:r>
            <a:r>
              <a:rPr lang="en-US" sz="2400" b="1" dirty="0" smtClean="0">
                <a:solidFill>
                  <a:srgbClr val="C00000"/>
                </a:solidFill>
              </a:rPr>
              <a:t>Is this a Hit or Miss?</a:t>
            </a:r>
            <a:endParaRPr lang="en-US" sz="2400" b="1" dirty="0">
              <a:solidFill>
                <a:srgbClr val="C00000"/>
              </a:solidFill>
            </a:endParaRPr>
          </a:p>
        </p:txBody>
      </p:sp>
      <p:cxnSp>
        <p:nvCxnSpPr>
          <p:cNvPr id="14" name="Straight Arrow Connector 13"/>
          <p:cNvCxnSpPr/>
          <p:nvPr/>
        </p:nvCxnSpPr>
        <p:spPr>
          <a:xfrm flipH="1">
            <a:off x="983674" y="3297382"/>
            <a:ext cx="2563090" cy="30618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3556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smtClean="0"/>
              <a:t>Accessing a Cache</a:t>
            </a:r>
            <a:endParaRPr lang="en-US" dirty="0"/>
          </a:p>
        </p:txBody>
      </p:sp>
      <p:graphicFrame>
        <p:nvGraphicFramePr>
          <p:cNvPr id="7" name="Table 6"/>
          <p:cNvGraphicFramePr>
            <a:graphicFrameLocks noGrp="1"/>
          </p:cNvGraphicFramePr>
          <p:nvPr/>
        </p:nvGraphicFramePr>
        <p:xfrm>
          <a:off x="8783782" y="747837"/>
          <a:ext cx="3260436" cy="5943600"/>
        </p:xfrm>
        <a:graphic>
          <a:graphicData uri="http://schemas.openxmlformats.org/drawingml/2006/table">
            <a:tbl>
              <a:tblPr firstRow="1" bandRow="1">
                <a:tableStyleId>{5C22544A-7EE6-4342-B048-85BDC9FD1C3A}</a:tableStyleId>
              </a:tblPr>
              <a:tblGrid>
                <a:gridCol w="1630218">
                  <a:extLst>
                    <a:ext uri="{9D8B030D-6E8A-4147-A177-3AD203B41FA5}">
                      <a16:colId xmlns:a16="http://schemas.microsoft.com/office/drawing/2014/main" xmlns="" val="20000"/>
                    </a:ext>
                  </a:extLst>
                </a:gridCol>
                <a:gridCol w="1630218">
                  <a:extLst>
                    <a:ext uri="{9D8B030D-6E8A-4147-A177-3AD203B41FA5}">
                      <a16:colId xmlns:a16="http://schemas.microsoft.com/office/drawing/2014/main" xmlns="" val="20001"/>
                    </a:ext>
                  </a:extLst>
                </a:gridCol>
              </a:tblGrid>
              <a:tr h="370840">
                <a:tc>
                  <a:txBody>
                    <a:bodyPr/>
                    <a:lstStyle/>
                    <a:p>
                      <a:pPr algn="r"/>
                      <a:r>
                        <a:rPr lang="en-US" sz="2400" dirty="0" smtClean="0"/>
                        <a:t>Address</a:t>
                      </a:r>
                      <a:endParaRPr lang="en-US" sz="2400" dirty="0"/>
                    </a:p>
                  </a:txBody>
                  <a:tcPr/>
                </a:tc>
                <a:tc>
                  <a:txBody>
                    <a:bodyPr/>
                    <a:lstStyle/>
                    <a:p>
                      <a:pPr algn="ctr"/>
                      <a:r>
                        <a:rPr lang="en-US" sz="2400" dirty="0" smtClean="0"/>
                        <a:t>Content</a:t>
                      </a:r>
                      <a:endParaRPr lang="en-US" sz="2400" dirty="0"/>
                    </a:p>
                  </a:txBody>
                  <a:tcPr/>
                </a:tc>
                <a:extLst>
                  <a:ext uri="{0D108BD9-81ED-4DB2-BD59-A6C34878D82A}">
                    <a16:rowId xmlns:a16="http://schemas.microsoft.com/office/drawing/2014/main" xmlns="" val="10000"/>
                  </a:ext>
                </a:extLst>
              </a:tr>
              <a:tr h="370840">
                <a:tc>
                  <a:txBody>
                    <a:bodyPr/>
                    <a:lstStyle/>
                    <a:p>
                      <a:pPr algn="r"/>
                      <a:r>
                        <a:rPr lang="en-US" sz="2400" b="1" dirty="0" smtClean="0"/>
                        <a:t>00000</a:t>
                      </a:r>
                      <a:endParaRPr lang="en-US" sz="2400" b="1" dirty="0"/>
                    </a:p>
                  </a:txBody>
                  <a:tcPr/>
                </a:tc>
                <a:tc>
                  <a:txBody>
                    <a:bodyPr/>
                    <a:lstStyle/>
                    <a:p>
                      <a:pPr algn="ctr"/>
                      <a:r>
                        <a:rPr lang="en-US" sz="2400" b="1" dirty="0" smtClean="0"/>
                        <a:t>A</a:t>
                      </a:r>
                      <a:endParaRPr lang="en-US" sz="2400" b="1" dirty="0"/>
                    </a:p>
                  </a:txBody>
                  <a:tcPr/>
                </a:tc>
                <a:extLst>
                  <a:ext uri="{0D108BD9-81ED-4DB2-BD59-A6C34878D82A}">
                    <a16:rowId xmlns:a16="http://schemas.microsoft.com/office/drawing/2014/main" xmlns="" val="1000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r"/>
                      <a:r>
                        <a:rPr lang="en-US" sz="2400" b="1" dirty="0" smtClean="0"/>
                        <a:t>3 =</a:t>
                      </a:r>
                      <a:r>
                        <a:rPr lang="en-US" sz="2400" b="1" baseline="0" dirty="0" smtClean="0"/>
                        <a:t> </a:t>
                      </a:r>
                      <a:r>
                        <a:rPr lang="en-US" sz="2400" b="1" dirty="0" smtClean="0"/>
                        <a:t>00011</a:t>
                      </a:r>
                      <a:endParaRPr lang="en-US" sz="2400" b="1" dirty="0"/>
                    </a:p>
                  </a:txBody>
                  <a:tcPr/>
                </a:tc>
                <a:tc>
                  <a:txBody>
                    <a:bodyPr/>
                    <a:lstStyle/>
                    <a:p>
                      <a:pPr algn="ctr"/>
                      <a:r>
                        <a:rPr lang="en-US" sz="2400" b="1" dirty="0" smtClean="0"/>
                        <a:t>B</a:t>
                      </a:r>
                      <a:endParaRPr lang="en-US" sz="2400" b="1" dirty="0"/>
                    </a:p>
                  </a:txBody>
                  <a:tcPr/>
                </a:tc>
                <a:extLst>
                  <a:ext uri="{0D108BD9-81ED-4DB2-BD59-A6C34878D82A}">
                    <a16:rowId xmlns:a16="http://schemas.microsoft.com/office/drawing/2014/main" xmlns="" val="10003"/>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4"/>
                  </a:ext>
                </a:extLst>
              </a:tr>
              <a:tr h="370840">
                <a:tc>
                  <a:txBody>
                    <a:bodyPr/>
                    <a:lstStyle/>
                    <a:p>
                      <a:pPr algn="r"/>
                      <a:r>
                        <a:rPr lang="en-US" sz="2400" b="1" dirty="0" smtClean="0"/>
                        <a:t>16 = 10000</a:t>
                      </a:r>
                      <a:endParaRPr lang="en-US" sz="2400" b="1" dirty="0"/>
                    </a:p>
                  </a:txBody>
                  <a:tcPr/>
                </a:tc>
                <a:tc>
                  <a:txBody>
                    <a:bodyPr/>
                    <a:lstStyle/>
                    <a:p>
                      <a:pPr algn="ctr"/>
                      <a:r>
                        <a:rPr lang="en-US" sz="2400" b="1" dirty="0" smtClean="0"/>
                        <a:t>C</a:t>
                      </a:r>
                      <a:endParaRPr lang="en-US" sz="2400" b="1" dirty="0"/>
                    </a:p>
                  </a:txBody>
                  <a:tcPr/>
                </a:tc>
                <a:extLst>
                  <a:ext uri="{0D108BD9-81ED-4DB2-BD59-A6C34878D82A}">
                    <a16:rowId xmlns:a16="http://schemas.microsoft.com/office/drawing/2014/main" xmlns="" val="10005"/>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r"/>
                      <a:r>
                        <a:rPr lang="en-US" sz="2400" b="1" dirty="0" smtClean="0">
                          <a:solidFill>
                            <a:schemeClr val="tx1"/>
                          </a:solidFill>
                        </a:rPr>
                        <a:t>18 = 10010</a:t>
                      </a:r>
                      <a:endParaRPr lang="en-US" sz="2400" b="1" dirty="0">
                        <a:solidFill>
                          <a:schemeClr val="tx1"/>
                        </a:solidFill>
                      </a:endParaRPr>
                    </a:p>
                  </a:txBody>
                  <a:tcPr/>
                </a:tc>
                <a:tc>
                  <a:txBody>
                    <a:bodyPr/>
                    <a:lstStyle/>
                    <a:p>
                      <a:pPr algn="ctr"/>
                      <a:r>
                        <a:rPr lang="en-US" sz="2400" b="1" dirty="0" smtClean="0"/>
                        <a:t>D</a:t>
                      </a:r>
                      <a:endParaRPr lang="en-US" sz="2400" b="1" dirty="0"/>
                    </a:p>
                  </a:txBody>
                  <a:tcPr/>
                </a:tc>
                <a:extLst>
                  <a:ext uri="{0D108BD9-81ED-4DB2-BD59-A6C34878D82A}">
                    <a16:rowId xmlns:a16="http://schemas.microsoft.com/office/drawing/2014/main" xmlns="" val="10007"/>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8"/>
                  </a:ext>
                </a:extLst>
              </a:tr>
              <a:tr h="370840">
                <a:tc>
                  <a:txBody>
                    <a:bodyPr/>
                    <a:lstStyle/>
                    <a:p>
                      <a:pPr algn="r"/>
                      <a:r>
                        <a:rPr lang="en-US" sz="2400" b="1" dirty="0" smtClean="0">
                          <a:solidFill>
                            <a:schemeClr val="tx1"/>
                          </a:solidFill>
                        </a:rPr>
                        <a:t>22 = 10110</a:t>
                      </a:r>
                      <a:endParaRPr lang="en-US" sz="2400" b="1" dirty="0">
                        <a:solidFill>
                          <a:schemeClr val="tx1"/>
                        </a:solidFill>
                      </a:endParaRPr>
                    </a:p>
                  </a:txBody>
                  <a:tcPr/>
                </a:tc>
                <a:tc>
                  <a:txBody>
                    <a:bodyPr/>
                    <a:lstStyle/>
                    <a:p>
                      <a:pPr algn="ctr"/>
                      <a:r>
                        <a:rPr lang="en-US" sz="2400" b="1" dirty="0" smtClean="0"/>
                        <a:t>E</a:t>
                      </a:r>
                      <a:endParaRPr lang="en-US" sz="2400" b="1" dirty="0"/>
                    </a:p>
                  </a:txBody>
                  <a:tcPr/>
                </a:tc>
                <a:extLst>
                  <a:ext uri="{0D108BD9-81ED-4DB2-BD59-A6C34878D82A}">
                    <a16:rowId xmlns:a16="http://schemas.microsoft.com/office/drawing/2014/main" xmlns="" val="10009"/>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0"/>
                  </a:ext>
                </a:extLst>
              </a:tr>
              <a:tr h="370840">
                <a:tc>
                  <a:txBody>
                    <a:bodyPr/>
                    <a:lstStyle/>
                    <a:p>
                      <a:pPr algn="r"/>
                      <a:r>
                        <a:rPr lang="en-US" sz="2400" b="1" dirty="0" smtClean="0"/>
                        <a:t>26 = 11010</a:t>
                      </a:r>
                      <a:endParaRPr lang="en-US" sz="2400" b="1" dirty="0"/>
                    </a:p>
                  </a:txBody>
                  <a:tcPr/>
                </a:tc>
                <a:tc>
                  <a:txBody>
                    <a:bodyPr/>
                    <a:lstStyle/>
                    <a:p>
                      <a:pPr algn="ctr"/>
                      <a:r>
                        <a:rPr lang="en-US" sz="2400" b="1" dirty="0" smtClean="0"/>
                        <a:t>F</a:t>
                      </a:r>
                      <a:endParaRPr lang="en-US" sz="2400" b="1" dirty="0"/>
                    </a:p>
                  </a:txBody>
                  <a:tcPr/>
                </a:tc>
                <a:extLst>
                  <a:ext uri="{0D108BD9-81ED-4DB2-BD59-A6C34878D82A}">
                    <a16:rowId xmlns:a16="http://schemas.microsoft.com/office/drawing/2014/main" xmlns="" val="1001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2"/>
                  </a:ext>
                </a:extLst>
              </a:tr>
            </a:tbl>
          </a:graphicData>
        </a:graphic>
      </p:graphicFrame>
      <p:sp>
        <p:nvSpPr>
          <p:cNvPr id="8" name="TextBox 7"/>
          <p:cNvSpPr txBox="1"/>
          <p:nvPr/>
        </p:nvSpPr>
        <p:spPr>
          <a:xfrm>
            <a:off x="9633177" y="378505"/>
            <a:ext cx="1561646" cy="369332"/>
          </a:xfrm>
          <a:prstGeom prst="rect">
            <a:avLst/>
          </a:prstGeom>
          <a:noFill/>
        </p:spPr>
        <p:txBody>
          <a:bodyPr wrap="none" rtlCol="0">
            <a:spAutoFit/>
          </a:bodyPr>
          <a:lstStyle/>
          <a:p>
            <a:r>
              <a:rPr lang="en-US" b="1" dirty="0" smtClean="0"/>
              <a:t>Main Memory</a:t>
            </a:r>
            <a:endParaRPr lang="en-US" b="1" dirty="0"/>
          </a:p>
        </p:txBody>
      </p:sp>
      <p:graphicFrame>
        <p:nvGraphicFramePr>
          <p:cNvPr id="10" name="Table 9"/>
          <p:cNvGraphicFramePr>
            <a:graphicFrameLocks noGrp="1"/>
          </p:cNvGraphicFramePr>
          <p:nvPr>
            <p:extLst>
              <p:ext uri="{D42A27DB-BD31-4B8C-83A1-F6EECF244321}">
                <p14:modId xmlns:p14="http://schemas.microsoft.com/office/powerpoint/2010/main" val="3106710870"/>
              </p:ext>
            </p:extLst>
          </p:nvPr>
        </p:nvGraphicFramePr>
        <p:xfrm>
          <a:off x="16175" y="1481666"/>
          <a:ext cx="6758700" cy="4114800"/>
        </p:xfrm>
        <a:graphic>
          <a:graphicData uri="http://schemas.openxmlformats.org/drawingml/2006/table">
            <a:tbl>
              <a:tblPr firstRow="1" bandRow="1">
                <a:tableStyleId>{5C22544A-7EE6-4342-B048-85BDC9FD1C3A}</a:tableStyleId>
              </a:tblPr>
              <a:tblGrid>
                <a:gridCol w="1689675">
                  <a:extLst>
                    <a:ext uri="{9D8B030D-6E8A-4147-A177-3AD203B41FA5}">
                      <a16:colId xmlns:a16="http://schemas.microsoft.com/office/drawing/2014/main" xmlns="" val="20000"/>
                    </a:ext>
                  </a:extLst>
                </a:gridCol>
                <a:gridCol w="1328295">
                  <a:extLst>
                    <a:ext uri="{9D8B030D-6E8A-4147-A177-3AD203B41FA5}">
                      <a16:colId xmlns:a16="http://schemas.microsoft.com/office/drawing/2014/main" xmlns="" val="20001"/>
                    </a:ext>
                  </a:extLst>
                </a:gridCol>
                <a:gridCol w="1177637">
                  <a:extLst>
                    <a:ext uri="{9D8B030D-6E8A-4147-A177-3AD203B41FA5}">
                      <a16:colId xmlns:a16="http://schemas.microsoft.com/office/drawing/2014/main" xmlns="" val="20002"/>
                    </a:ext>
                  </a:extLst>
                </a:gridCol>
                <a:gridCol w="2563093">
                  <a:extLst>
                    <a:ext uri="{9D8B030D-6E8A-4147-A177-3AD203B41FA5}">
                      <a16:colId xmlns:a16="http://schemas.microsoft.com/office/drawing/2014/main" xmlns="" val="20003"/>
                    </a:ext>
                  </a:extLst>
                </a:gridCol>
              </a:tblGrid>
              <a:tr h="370840">
                <a:tc>
                  <a:txBody>
                    <a:bodyPr/>
                    <a:lstStyle/>
                    <a:p>
                      <a:pPr algn="ctr"/>
                      <a:r>
                        <a:rPr lang="en-US" sz="2400" b="1" dirty="0" smtClean="0"/>
                        <a:t>Index</a:t>
                      </a:r>
                      <a:endParaRPr lang="en-US" sz="2400" b="1" dirty="0"/>
                    </a:p>
                  </a:txBody>
                  <a:tcPr/>
                </a:tc>
                <a:tc>
                  <a:txBody>
                    <a:bodyPr/>
                    <a:lstStyle/>
                    <a:p>
                      <a:pPr algn="ctr"/>
                      <a:r>
                        <a:rPr lang="en-US" sz="2400" b="1" dirty="0" smtClean="0"/>
                        <a:t>V</a:t>
                      </a:r>
                      <a:endParaRPr lang="en-US" sz="2400" b="1" dirty="0"/>
                    </a:p>
                  </a:txBody>
                  <a:tcPr/>
                </a:tc>
                <a:tc>
                  <a:txBody>
                    <a:bodyPr/>
                    <a:lstStyle/>
                    <a:p>
                      <a:pPr algn="ctr"/>
                      <a:r>
                        <a:rPr lang="en-US" sz="2400" b="1" dirty="0" smtClean="0"/>
                        <a:t>Tag</a:t>
                      </a:r>
                      <a:endParaRPr lang="en-US" sz="2400" b="1" dirty="0"/>
                    </a:p>
                  </a:txBody>
                  <a:tcPr/>
                </a:tc>
                <a:tc>
                  <a:txBody>
                    <a:bodyPr/>
                    <a:lstStyle/>
                    <a:p>
                      <a:pPr algn="ctr"/>
                      <a:r>
                        <a:rPr lang="en-US" sz="2400" b="1" dirty="0" smtClean="0"/>
                        <a:t>Data</a:t>
                      </a:r>
                      <a:endParaRPr lang="en-US" sz="2400" b="1" dirty="0"/>
                    </a:p>
                  </a:txBody>
                  <a:tcPr/>
                </a:tc>
                <a:extLst>
                  <a:ext uri="{0D108BD9-81ED-4DB2-BD59-A6C34878D82A}">
                    <a16:rowId xmlns:a16="http://schemas.microsoft.com/office/drawing/2014/main" xmlns="" val="10000"/>
                  </a:ext>
                </a:extLst>
              </a:tr>
              <a:tr h="370840">
                <a:tc>
                  <a:txBody>
                    <a:bodyPr/>
                    <a:lstStyle/>
                    <a:p>
                      <a:pPr algn="ctr"/>
                      <a:r>
                        <a:rPr lang="en-US" sz="2400" b="1" dirty="0" smtClean="0"/>
                        <a:t>000</a:t>
                      </a:r>
                      <a:endParaRPr lang="en-US" sz="2400" b="1" dirty="0"/>
                    </a:p>
                  </a:txBody>
                  <a:tcPr/>
                </a:tc>
                <a:tc>
                  <a:txBody>
                    <a:bodyPr/>
                    <a:lstStyle/>
                    <a:p>
                      <a:pPr algn="ctr"/>
                      <a:r>
                        <a:rPr lang="en-US" sz="2400" b="1" dirty="0" smtClean="0"/>
                        <a:t>Y</a:t>
                      </a:r>
                      <a:endParaRPr lang="en-US" sz="2400" b="1" dirty="0"/>
                    </a:p>
                  </a:txBody>
                  <a:tcPr/>
                </a:tc>
                <a:tc>
                  <a:txBody>
                    <a:bodyPr/>
                    <a:lstStyle/>
                    <a:p>
                      <a:pPr algn="ctr"/>
                      <a:r>
                        <a:rPr lang="en-US" sz="2400" b="1" dirty="0" smtClean="0"/>
                        <a:t>10</a:t>
                      </a:r>
                      <a:endParaRPr lang="en-US" sz="2400" b="1" dirty="0"/>
                    </a:p>
                  </a:txBody>
                  <a:tcPr/>
                </a:tc>
                <a:tc>
                  <a:txBody>
                    <a:bodyPr/>
                    <a:lstStyle/>
                    <a:p>
                      <a:pPr algn="ctr"/>
                      <a:r>
                        <a:rPr lang="en-US" sz="2400" b="1" dirty="0" smtClean="0"/>
                        <a:t>[10000] = C</a:t>
                      </a:r>
                      <a:endParaRPr lang="en-US" sz="2400" b="1" dirty="0"/>
                    </a:p>
                  </a:txBody>
                  <a:tcPr/>
                </a:tc>
                <a:extLst>
                  <a:ext uri="{0D108BD9-81ED-4DB2-BD59-A6C34878D82A}">
                    <a16:rowId xmlns:a16="http://schemas.microsoft.com/office/drawing/2014/main" xmlns="" val="10001"/>
                  </a:ext>
                </a:extLst>
              </a:tr>
              <a:tr h="370840">
                <a:tc>
                  <a:txBody>
                    <a:bodyPr/>
                    <a:lstStyle/>
                    <a:p>
                      <a:pPr algn="ctr"/>
                      <a:r>
                        <a:rPr lang="en-US" sz="2400" b="1" dirty="0" smtClean="0"/>
                        <a:t>001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ctr"/>
                      <a:r>
                        <a:rPr lang="en-US" sz="2400" b="1" dirty="0" smtClean="0">
                          <a:solidFill>
                            <a:srgbClr val="FF0000"/>
                          </a:solidFill>
                        </a:rPr>
                        <a:t>010</a:t>
                      </a:r>
                      <a:endParaRPr lang="en-US" sz="2400" b="1" dirty="0">
                        <a:solidFill>
                          <a:srgbClr val="FF0000"/>
                        </a:solidFill>
                      </a:endParaRPr>
                    </a:p>
                  </a:txBody>
                  <a:tcPr/>
                </a:tc>
                <a:tc>
                  <a:txBody>
                    <a:bodyPr/>
                    <a:lstStyle/>
                    <a:p>
                      <a:pPr algn="ctr"/>
                      <a:r>
                        <a:rPr lang="en-US" sz="2400" b="1" dirty="0" smtClean="0">
                          <a:solidFill>
                            <a:schemeClr val="tx1"/>
                          </a:solidFill>
                        </a:rPr>
                        <a:t>Y</a:t>
                      </a:r>
                      <a:endParaRPr lang="en-US" sz="2400" b="1" dirty="0">
                        <a:solidFill>
                          <a:schemeClr val="tx1"/>
                        </a:solidFill>
                      </a:endParaRPr>
                    </a:p>
                  </a:txBody>
                  <a:tcPr/>
                </a:tc>
                <a:tc>
                  <a:txBody>
                    <a:bodyPr/>
                    <a:lstStyle/>
                    <a:p>
                      <a:pPr algn="ctr"/>
                      <a:r>
                        <a:rPr lang="en-US" sz="2400" b="1" dirty="0" smtClean="0">
                          <a:solidFill>
                            <a:srgbClr val="FC24F2"/>
                          </a:solidFill>
                        </a:rPr>
                        <a:t>11</a:t>
                      </a:r>
                      <a:endParaRPr lang="en-US" sz="2400" b="1" dirty="0">
                        <a:solidFill>
                          <a:srgbClr val="FC24F2"/>
                        </a:solidFill>
                      </a:endParaRPr>
                    </a:p>
                  </a:txBody>
                  <a:tcPr/>
                </a:tc>
                <a:tc>
                  <a:txBody>
                    <a:bodyPr/>
                    <a:lstStyle/>
                    <a:p>
                      <a:pPr algn="ctr"/>
                      <a:r>
                        <a:rPr lang="en-US" sz="2400" b="1" dirty="0" smtClean="0">
                          <a:solidFill>
                            <a:schemeClr val="tx1"/>
                          </a:solidFill>
                        </a:rPr>
                        <a:t>[11010] = F</a:t>
                      </a:r>
                      <a:endParaRPr lang="en-US" sz="2400" b="1" dirty="0">
                        <a:solidFill>
                          <a:schemeClr val="tx1"/>
                        </a:solidFill>
                      </a:endParaRPr>
                    </a:p>
                  </a:txBody>
                  <a:tcPr/>
                </a:tc>
                <a:extLst>
                  <a:ext uri="{0D108BD9-81ED-4DB2-BD59-A6C34878D82A}">
                    <a16:rowId xmlns:a16="http://schemas.microsoft.com/office/drawing/2014/main" xmlns="" val="10003"/>
                  </a:ext>
                </a:extLst>
              </a:tr>
              <a:tr h="370840">
                <a:tc>
                  <a:txBody>
                    <a:bodyPr/>
                    <a:lstStyle/>
                    <a:p>
                      <a:pPr algn="ctr"/>
                      <a:r>
                        <a:rPr lang="en-US" sz="2400" b="1" dirty="0" smtClean="0"/>
                        <a:t>011</a:t>
                      </a:r>
                      <a:endParaRPr lang="en-US" sz="2400" b="1" dirty="0"/>
                    </a:p>
                  </a:txBody>
                  <a:tcPr/>
                </a:tc>
                <a:tc>
                  <a:txBody>
                    <a:bodyPr/>
                    <a:lstStyle/>
                    <a:p>
                      <a:pPr algn="ctr"/>
                      <a:r>
                        <a:rPr lang="en-US" sz="2400" b="1" dirty="0" smtClean="0"/>
                        <a:t>Y</a:t>
                      </a:r>
                      <a:endParaRPr lang="en-US" sz="2400" b="1" dirty="0"/>
                    </a:p>
                  </a:txBody>
                  <a:tcPr/>
                </a:tc>
                <a:tc>
                  <a:txBody>
                    <a:bodyPr/>
                    <a:lstStyle/>
                    <a:p>
                      <a:pPr algn="ctr"/>
                      <a:r>
                        <a:rPr lang="en-US" sz="2400" b="1" dirty="0" smtClean="0"/>
                        <a:t>00</a:t>
                      </a:r>
                      <a:endParaRPr lang="en-US" sz="2400" b="1" dirty="0"/>
                    </a:p>
                  </a:txBody>
                  <a:tcPr/>
                </a:tc>
                <a:tc>
                  <a:txBody>
                    <a:bodyPr/>
                    <a:lstStyle/>
                    <a:p>
                      <a:pPr algn="ctr"/>
                      <a:r>
                        <a:rPr lang="en-US" sz="2400" b="1" dirty="0" smtClean="0"/>
                        <a:t>[00011] = B</a:t>
                      </a:r>
                      <a:endParaRPr lang="en-US" sz="2400" b="1" dirty="0"/>
                    </a:p>
                  </a:txBody>
                  <a:tcPr/>
                </a:tc>
                <a:extLst>
                  <a:ext uri="{0D108BD9-81ED-4DB2-BD59-A6C34878D82A}">
                    <a16:rowId xmlns:a16="http://schemas.microsoft.com/office/drawing/2014/main" xmlns="" val="10004"/>
                  </a:ext>
                </a:extLst>
              </a:tr>
              <a:tr h="370840">
                <a:tc>
                  <a:txBody>
                    <a:bodyPr/>
                    <a:lstStyle/>
                    <a:p>
                      <a:pPr algn="ctr"/>
                      <a:r>
                        <a:rPr lang="en-US" sz="2400" b="1" dirty="0" smtClean="0"/>
                        <a:t>100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5"/>
                  </a:ext>
                </a:extLst>
              </a:tr>
              <a:tr h="370840">
                <a:tc>
                  <a:txBody>
                    <a:bodyPr/>
                    <a:lstStyle/>
                    <a:p>
                      <a:pPr algn="ctr"/>
                      <a:r>
                        <a:rPr lang="en-US" sz="2400" b="1" dirty="0" smtClean="0"/>
                        <a:t>101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ctr"/>
                      <a:r>
                        <a:rPr lang="en-US" sz="2400" b="1" dirty="0" smtClean="0">
                          <a:solidFill>
                            <a:schemeClr val="tx1"/>
                          </a:solidFill>
                        </a:rPr>
                        <a:t>110</a:t>
                      </a:r>
                      <a:endParaRPr lang="en-US" sz="2400" b="1" dirty="0">
                        <a:solidFill>
                          <a:schemeClr val="tx1"/>
                        </a:solidFill>
                      </a:endParaRPr>
                    </a:p>
                  </a:txBody>
                  <a:tcPr/>
                </a:tc>
                <a:tc>
                  <a:txBody>
                    <a:bodyPr/>
                    <a:lstStyle/>
                    <a:p>
                      <a:pPr algn="ctr"/>
                      <a:r>
                        <a:rPr lang="en-US" sz="2400" b="1" dirty="0" smtClean="0">
                          <a:solidFill>
                            <a:schemeClr val="tx1"/>
                          </a:solidFill>
                        </a:rPr>
                        <a:t>Y</a:t>
                      </a:r>
                      <a:endParaRPr lang="en-US" sz="2400" b="1" dirty="0">
                        <a:solidFill>
                          <a:schemeClr val="tx1"/>
                        </a:solidFill>
                      </a:endParaRPr>
                    </a:p>
                  </a:txBody>
                  <a:tcPr/>
                </a:tc>
                <a:tc>
                  <a:txBody>
                    <a:bodyPr/>
                    <a:lstStyle/>
                    <a:p>
                      <a:pPr algn="ctr"/>
                      <a:r>
                        <a:rPr lang="en-US" sz="2400" b="1" dirty="0" smtClean="0">
                          <a:solidFill>
                            <a:schemeClr val="tx1"/>
                          </a:solidFill>
                        </a:rPr>
                        <a:t>10</a:t>
                      </a:r>
                      <a:endParaRPr lang="en-US" sz="2400"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[10110] = E</a:t>
                      </a:r>
                    </a:p>
                  </a:txBody>
                  <a:tcPr/>
                </a:tc>
                <a:extLst>
                  <a:ext uri="{0D108BD9-81ED-4DB2-BD59-A6C34878D82A}">
                    <a16:rowId xmlns:a16="http://schemas.microsoft.com/office/drawing/2014/main" xmlns="" val="10007"/>
                  </a:ext>
                </a:extLst>
              </a:tr>
              <a:tr h="370840">
                <a:tc>
                  <a:txBody>
                    <a:bodyPr/>
                    <a:lstStyle/>
                    <a:p>
                      <a:pPr algn="ctr"/>
                      <a:r>
                        <a:rPr lang="en-US" sz="2400" b="1" dirty="0" smtClean="0"/>
                        <a:t>111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8"/>
                  </a:ext>
                </a:extLst>
              </a:tr>
            </a:tbl>
          </a:graphicData>
        </a:graphic>
      </p:graphicFrame>
      <p:cxnSp>
        <p:nvCxnSpPr>
          <p:cNvPr id="9" name="Straight Arrow Connector 8"/>
          <p:cNvCxnSpPr/>
          <p:nvPr/>
        </p:nvCxnSpPr>
        <p:spPr>
          <a:xfrm flipH="1" flipV="1">
            <a:off x="6636321" y="2161309"/>
            <a:ext cx="2147461" cy="11360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583203" y="3151601"/>
            <a:ext cx="2200579" cy="28505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583203" y="2342996"/>
            <a:ext cx="2253697" cy="11779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6476968" y="4970727"/>
            <a:ext cx="2359932" cy="1485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983674" y="3297382"/>
            <a:ext cx="2563090" cy="30618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9592" y="6233005"/>
            <a:ext cx="8328690" cy="461665"/>
          </a:xfrm>
          <a:prstGeom prst="rect">
            <a:avLst/>
          </a:prstGeom>
          <a:noFill/>
        </p:spPr>
        <p:txBody>
          <a:bodyPr wrap="none" rtlCol="0">
            <a:spAutoFit/>
          </a:bodyPr>
          <a:lstStyle/>
          <a:p>
            <a:r>
              <a:rPr lang="en-US" sz="2400" b="1" dirty="0" smtClean="0">
                <a:solidFill>
                  <a:srgbClr val="FC24F2"/>
                </a:solidFill>
              </a:rPr>
              <a:t>10</a:t>
            </a:r>
            <a:r>
              <a:rPr lang="en-US" sz="2400" b="1" dirty="0" smtClean="0"/>
              <a:t> </a:t>
            </a:r>
            <a:r>
              <a:rPr lang="en-US" sz="2400" b="1" dirty="0" smtClean="0">
                <a:solidFill>
                  <a:srgbClr val="FF0000"/>
                </a:solidFill>
              </a:rPr>
              <a:t>010</a:t>
            </a:r>
            <a:r>
              <a:rPr lang="en-US" sz="2400" b="1" dirty="0">
                <a:solidFill>
                  <a:srgbClr val="C00000"/>
                </a:solidFill>
              </a:rPr>
              <a:t> </a:t>
            </a:r>
            <a:r>
              <a:rPr lang="en-US" sz="2400" b="1" dirty="0" smtClean="0">
                <a:solidFill>
                  <a:srgbClr val="C00000"/>
                </a:solidFill>
              </a:rPr>
              <a:t>Is this a Hit or Miss? Cache Miss. How can we handle it?</a:t>
            </a:r>
            <a:endParaRPr lang="en-US" sz="2400" b="1" dirty="0">
              <a:solidFill>
                <a:srgbClr val="C00000"/>
              </a:solidFill>
            </a:endParaRPr>
          </a:p>
        </p:txBody>
      </p:sp>
    </p:spTree>
    <p:extLst>
      <p:ext uri="{BB962C8B-B14F-4D97-AF65-F5344CB8AC3E}">
        <p14:creationId xmlns:p14="http://schemas.microsoft.com/office/powerpoint/2010/main" val="26758697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smtClean="0"/>
              <a:t>Accessing a Cache</a:t>
            </a:r>
            <a:endParaRPr lang="en-US" dirty="0"/>
          </a:p>
        </p:txBody>
      </p:sp>
      <p:graphicFrame>
        <p:nvGraphicFramePr>
          <p:cNvPr id="7" name="Table 6"/>
          <p:cNvGraphicFramePr>
            <a:graphicFrameLocks noGrp="1"/>
          </p:cNvGraphicFramePr>
          <p:nvPr/>
        </p:nvGraphicFramePr>
        <p:xfrm>
          <a:off x="8783782" y="747837"/>
          <a:ext cx="3260436" cy="5943600"/>
        </p:xfrm>
        <a:graphic>
          <a:graphicData uri="http://schemas.openxmlformats.org/drawingml/2006/table">
            <a:tbl>
              <a:tblPr firstRow="1" bandRow="1">
                <a:tableStyleId>{5C22544A-7EE6-4342-B048-85BDC9FD1C3A}</a:tableStyleId>
              </a:tblPr>
              <a:tblGrid>
                <a:gridCol w="1630218">
                  <a:extLst>
                    <a:ext uri="{9D8B030D-6E8A-4147-A177-3AD203B41FA5}">
                      <a16:colId xmlns:a16="http://schemas.microsoft.com/office/drawing/2014/main" xmlns="" val="20000"/>
                    </a:ext>
                  </a:extLst>
                </a:gridCol>
                <a:gridCol w="1630218">
                  <a:extLst>
                    <a:ext uri="{9D8B030D-6E8A-4147-A177-3AD203B41FA5}">
                      <a16:colId xmlns:a16="http://schemas.microsoft.com/office/drawing/2014/main" xmlns="" val="20001"/>
                    </a:ext>
                  </a:extLst>
                </a:gridCol>
              </a:tblGrid>
              <a:tr h="370840">
                <a:tc>
                  <a:txBody>
                    <a:bodyPr/>
                    <a:lstStyle/>
                    <a:p>
                      <a:pPr algn="r"/>
                      <a:r>
                        <a:rPr lang="en-US" sz="2400" dirty="0" smtClean="0"/>
                        <a:t>Address</a:t>
                      </a:r>
                      <a:endParaRPr lang="en-US" sz="2400" dirty="0"/>
                    </a:p>
                  </a:txBody>
                  <a:tcPr/>
                </a:tc>
                <a:tc>
                  <a:txBody>
                    <a:bodyPr/>
                    <a:lstStyle/>
                    <a:p>
                      <a:pPr algn="ctr"/>
                      <a:r>
                        <a:rPr lang="en-US" sz="2400" dirty="0" smtClean="0"/>
                        <a:t>Content</a:t>
                      </a:r>
                      <a:endParaRPr lang="en-US" sz="2400" dirty="0"/>
                    </a:p>
                  </a:txBody>
                  <a:tcPr/>
                </a:tc>
                <a:extLst>
                  <a:ext uri="{0D108BD9-81ED-4DB2-BD59-A6C34878D82A}">
                    <a16:rowId xmlns:a16="http://schemas.microsoft.com/office/drawing/2014/main" xmlns="" val="10000"/>
                  </a:ext>
                </a:extLst>
              </a:tr>
              <a:tr h="370840">
                <a:tc>
                  <a:txBody>
                    <a:bodyPr/>
                    <a:lstStyle/>
                    <a:p>
                      <a:pPr algn="r"/>
                      <a:r>
                        <a:rPr lang="en-US" sz="2400" b="1" dirty="0" smtClean="0"/>
                        <a:t>00000</a:t>
                      </a:r>
                      <a:endParaRPr lang="en-US" sz="2400" b="1" dirty="0"/>
                    </a:p>
                  </a:txBody>
                  <a:tcPr/>
                </a:tc>
                <a:tc>
                  <a:txBody>
                    <a:bodyPr/>
                    <a:lstStyle/>
                    <a:p>
                      <a:pPr algn="ctr"/>
                      <a:r>
                        <a:rPr lang="en-US" sz="2400" b="1" dirty="0" smtClean="0"/>
                        <a:t>A</a:t>
                      </a:r>
                      <a:endParaRPr lang="en-US" sz="2400" b="1" dirty="0"/>
                    </a:p>
                  </a:txBody>
                  <a:tcPr/>
                </a:tc>
                <a:extLst>
                  <a:ext uri="{0D108BD9-81ED-4DB2-BD59-A6C34878D82A}">
                    <a16:rowId xmlns:a16="http://schemas.microsoft.com/office/drawing/2014/main" xmlns="" val="1000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r"/>
                      <a:r>
                        <a:rPr lang="en-US" sz="2400" b="1" dirty="0" smtClean="0"/>
                        <a:t>3 =</a:t>
                      </a:r>
                      <a:r>
                        <a:rPr lang="en-US" sz="2400" b="1" baseline="0" dirty="0" smtClean="0"/>
                        <a:t> </a:t>
                      </a:r>
                      <a:r>
                        <a:rPr lang="en-US" sz="2400" b="1" dirty="0" smtClean="0"/>
                        <a:t>00011</a:t>
                      </a:r>
                      <a:endParaRPr lang="en-US" sz="2400" b="1" dirty="0"/>
                    </a:p>
                  </a:txBody>
                  <a:tcPr/>
                </a:tc>
                <a:tc>
                  <a:txBody>
                    <a:bodyPr/>
                    <a:lstStyle/>
                    <a:p>
                      <a:pPr algn="ctr"/>
                      <a:r>
                        <a:rPr lang="en-US" sz="2400" b="1" dirty="0" smtClean="0"/>
                        <a:t>B</a:t>
                      </a:r>
                      <a:endParaRPr lang="en-US" sz="2400" b="1" dirty="0"/>
                    </a:p>
                  </a:txBody>
                  <a:tcPr/>
                </a:tc>
                <a:extLst>
                  <a:ext uri="{0D108BD9-81ED-4DB2-BD59-A6C34878D82A}">
                    <a16:rowId xmlns:a16="http://schemas.microsoft.com/office/drawing/2014/main" xmlns="" val="10003"/>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4"/>
                  </a:ext>
                </a:extLst>
              </a:tr>
              <a:tr h="370840">
                <a:tc>
                  <a:txBody>
                    <a:bodyPr/>
                    <a:lstStyle/>
                    <a:p>
                      <a:pPr algn="r"/>
                      <a:r>
                        <a:rPr lang="en-US" sz="2400" b="1" dirty="0" smtClean="0"/>
                        <a:t>16 = 10000</a:t>
                      </a:r>
                      <a:endParaRPr lang="en-US" sz="2400" b="1" dirty="0"/>
                    </a:p>
                  </a:txBody>
                  <a:tcPr/>
                </a:tc>
                <a:tc>
                  <a:txBody>
                    <a:bodyPr/>
                    <a:lstStyle/>
                    <a:p>
                      <a:pPr algn="ctr"/>
                      <a:r>
                        <a:rPr lang="en-US" sz="2400" b="1" dirty="0" smtClean="0"/>
                        <a:t>C</a:t>
                      </a:r>
                      <a:endParaRPr lang="en-US" sz="2400" b="1" dirty="0"/>
                    </a:p>
                  </a:txBody>
                  <a:tcPr/>
                </a:tc>
                <a:extLst>
                  <a:ext uri="{0D108BD9-81ED-4DB2-BD59-A6C34878D82A}">
                    <a16:rowId xmlns:a16="http://schemas.microsoft.com/office/drawing/2014/main" xmlns="" val="10005"/>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r"/>
                      <a:r>
                        <a:rPr lang="en-US" sz="2400" b="1" dirty="0" smtClean="0">
                          <a:solidFill>
                            <a:schemeClr val="tx1"/>
                          </a:solidFill>
                        </a:rPr>
                        <a:t>18 = 10010</a:t>
                      </a:r>
                      <a:endParaRPr lang="en-US" sz="2400" b="1" dirty="0">
                        <a:solidFill>
                          <a:schemeClr val="tx1"/>
                        </a:solidFill>
                      </a:endParaRPr>
                    </a:p>
                  </a:txBody>
                  <a:tcPr/>
                </a:tc>
                <a:tc>
                  <a:txBody>
                    <a:bodyPr/>
                    <a:lstStyle/>
                    <a:p>
                      <a:pPr algn="ctr"/>
                      <a:r>
                        <a:rPr lang="en-US" sz="2400" b="1" dirty="0" smtClean="0"/>
                        <a:t>D</a:t>
                      </a:r>
                      <a:endParaRPr lang="en-US" sz="2400" b="1" dirty="0"/>
                    </a:p>
                  </a:txBody>
                  <a:tcPr/>
                </a:tc>
                <a:extLst>
                  <a:ext uri="{0D108BD9-81ED-4DB2-BD59-A6C34878D82A}">
                    <a16:rowId xmlns:a16="http://schemas.microsoft.com/office/drawing/2014/main" xmlns="" val="10007"/>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8"/>
                  </a:ext>
                </a:extLst>
              </a:tr>
              <a:tr h="370840">
                <a:tc>
                  <a:txBody>
                    <a:bodyPr/>
                    <a:lstStyle/>
                    <a:p>
                      <a:pPr algn="r"/>
                      <a:r>
                        <a:rPr lang="en-US" sz="2400" b="1" dirty="0" smtClean="0">
                          <a:solidFill>
                            <a:schemeClr val="tx1"/>
                          </a:solidFill>
                        </a:rPr>
                        <a:t>22 = 10110</a:t>
                      </a:r>
                      <a:endParaRPr lang="en-US" sz="2400" b="1" dirty="0">
                        <a:solidFill>
                          <a:schemeClr val="tx1"/>
                        </a:solidFill>
                      </a:endParaRPr>
                    </a:p>
                  </a:txBody>
                  <a:tcPr/>
                </a:tc>
                <a:tc>
                  <a:txBody>
                    <a:bodyPr/>
                    <a:lstStyle/>
                    <a:p>
                      <a:pPr algn="ctr"/>
                      <a:r>
                        <a:rPr lang="en-US" sz="2400" b="1" dirty="0" smtClean="0"/>
                        <a:t>E</a:t>
                      </a:r>
                      <a:endParaRPr lang="en-US" sz="2400" b="1" dirty="0"/>
                    </a:p>
                  </a:txBody>
                  <a:tcPr/>
                </a:tc>
                <a:extLst>
                  <a:ext uri="{0D108BD9-81ED-4DB2-BD59-A6C34878D82A}">
                    <a16:rowId xmlns:a16="http://schemas.microsoft.com/office/drawing/2014/main" xmlns="" val="10009"/>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0"/>
                  </a:ext>
                </a:extLst>
              </a:tr>
              <a:tr h="370840">
                <a:tc>
                  <a:txBody>
                    <a:bodyPr/>
                    <a:lstStyle/>
                    <a:p>
                      <a:pPr algn="r"/>
                      <a:r>
                        <a:rPr lang="en-US" sz="2400" b="1" dirty="0" smtClean="0"/>
                        <a:t>26 = 11010</a:t>
                      </a:r>
                      <a:endParaRPr lang="en-US" sz="2400" b="1" dirty="0"/>
                    </a:p>
                  </a:txBody>
                  <a:tcPr/>
                </a:tc>
                <a:tc>
                  <a:txBody>
                    <a:bodyPr/>
                    <a:lstStyle/>
                    <a:p>
                      <a:pPr algn="ctr"/>
                      <a:r>
                        <a:rPr lang="en-US" sz="2400" b="1" dirty="0" smtClean="0"/>
                        <a:t>F</a:t>
                      </a:r>
                      <a:endParaRPr lang="en-US" sz="2400" b="1" dirty="0"/>
                    </a:p>
                  </a:txBody>
                  <a:tcPr/>
                </a:tc>
                <a:extLst>
                  <a:ext uri="{0D108BD9-81ED-4DB2-BD59-A6C34878D82A}">
                    <a16:rowId xmlns:a16="http://schemas.microsoft.com/office/drawing/2014/main" xmlns="" val="1001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2"/>
                  </a:ext>
                </a:extLst>
              </a:tr>
            </a:tbl>
          </a:graphicData>
        </a:graphic>
      </p:graphicFrame>
      <p:sp>
        <p:nvSpPr>
          <p:cNvPr id="8" name="TextBox 7"/>
          <p:cNvSpPr txBox="1"/>
          <p:nvPr/>
        </p:nvSpPr>
        <p:spPr>
          <a:xfrm>
            <a:off x="9633177" y="378505"/>
            <a:ext cx="1561646" cy="369332"/>
          </a:xfrm>
          <a:prstGeom prst="rect">
            <a:avLst/>
          </a:prstGeom>
          <a:noFill/>
        </p:spPr>
        <p:txBody>
          <a:bodyPr wrap="none" rtlCol="0">
            <a:spAutoFit/>
          </a:bodyPr>
          <a:lstStyle/>
          <a:p>
            <a:r>
              <a:rPr lang="en-US" b="1" dirty="0" smtClean="0"/>
              <a:t>Main Memory</a:t>
            </a:r>
            <a:endParaRPr lang="en-US" b="1" dirty="0"/>
          </a:p>
        </p:txBody>
      </p:sp>
      <p:graphicFrame>
        <p:nvGraphicFramePr>
          <p:cNvPr id="10" name="Table 9"/>
          <p:cNvGraphicFramePr>
            <a:graphicFrameLocks noGrp="1"/>
          </p:cNvGraphicFramePr>
          <p:nvPr>
            <p:extLst>
              <p:ext uri="{D42A27DB-BD31-4B8C-83A1-F6EECF244321}">
                <p14:modId xmlns:p14="http://schemas.microsoft.com/office/powerpoint/2010/main" val="3563895277"/>
              </p:ext>
            </p:extLst>
          </p:nvPr>
        </p:nvGraphicFramePr>
        <p:xfrm>
          <a:off x="16175" y="1481666"/>
          <a:ext cx="6758700" cy="4114800"/>
        </p:xfrm>
        <a:graphic>
          <a:graphicData uri="http://schemas.openxmlformats.org/drawingml/2006/table">
            <a:tbl>
              <a:tblPr firstRow="1" bandRow="1">
                <a:tableStyleId>{5C22544A-7EE6-4342-B048-85BDC9FD1C3A}</a:tableStyleId>
              </a:tblPr>
              <a:tblGrid>
                <a:gridCol w="1689675">
                  <a:extLst>
                    <a:ext uri="{9D8B030D-6E8A-4147-A177-3AD203B41FA5}">
                      <a16:colId xmlns:a16="http://schemas.microsoft.com/office/drawing/2014/main" xmlns="" val="20000"/>
                    </a:ext>
                  </a:extLst>
                </a:gridCol>
                <a:gridCol w="1328295">
                  <a:extLst>
                    <a:ext uri="{9D8B030D-6E8A-4147-A177-3AD203B41FA5}">
                      <a16:colId xmlns:a16="http://schemas.microsoft.com/office/drawing/2014/main" xmlns="" val="20001"/>
                    </a:ext>
                  </a:extLst>
                </a:gridCol>
                <a:gridCol w="1177637">
                  <a:extLst>
                    <a:ext uri="{9D8B030D-6E8A-4147-A177-3AD203B41FA5}">
                      <a16:colId xmlns:a16="http://schemas.microsoft.com/office/drawing/2014/main" xmlns="" val="20002"/>
                    </a:ext>
                  </a:extLst>
                </a:gridCol>
                <a:gridCol w="2563093">
                  <a:extLst>
                    <a:ext uri="{9D8B030D-6E8A-4147-A177-3AD203B41FA5}">
                      <a16:colId xmlns:a16="http://schemas.microsoft.com/office/drawing/2014/main" xmlns="" val="20003"/>
                    </a:ext>
                  </a:extLst>
                </a:gridCol>
              </a:tblGrid>
              <a:tr h="370840">
                <a:tc>
                  <a:txBody>
                    <a:bodyPr/>
                    <a:lstStyle/>
                    <a:p>
                      <a:pPr algn="ctr"/>
                      <a:r>
                        <a:rPr lang="en-US" sz="2400" b="1" dirty="0" smtClean="0"/>
                        <a:t>Index</a:t>
                      </a:r>
                      <a:endParaRPr lang="en-US" sz="2400" b="1" dirty="0"/>
                    </a:p>
                  </a:txBody>
                  <a:tcPr/>
                </a:tc>
                <a:tc>
                  <a:txBody>
                    <a:bodyPr/>
                    <a:lstStyle/>
                    <a:p>
                      <a:pPr algn="ctr"/>
                      <a:r>
                        <a:rPr lang="en-US" sz="2400" b="1" dirty="0" smtClean="0"/>
                        <a:t>V</a:t>
                      </a:r>
                      <a:endParaRPr lang="en-US" sz="2400" b="1" dirty="0"/>
                    </a:p>
                  </a:txBody>
                  <a:tcPr/>
                </a:tc>
                <a:tc>
                  <a:txBody>
                    <a:bodyPr/>
                    <a:lstStyle/>
                    <a:p>
                      <a:pPr algn="ctr"/>
                      <a:r>
                        <a:rPr lang="en-US" sz="2400" b="1" dirty="0" smtClean="0"/>
                        <a:t>Tag</a:t>
                      </a:r>
                      <a:endParaRPr lang="en-US" sz="2400" b="1" dirty="0"/>
                    </a:p>
                  </a:txBody>
                  <a:tcPr/>
                </a:tc>
                <a:tc>
                  <a:txBody>
                    <a:bodyPr/>
                    <a:lstStyle/>
                    <a:p>
                      <a:pPr algn="ctr"/>
                      <a:r>
                        <a:rPr lang="en-US" sz="2400" b="1" dirty="0" smtClean="0"/>
                        <a:t>Data</a:t>
                      </a:r>
                      <a:endParaRPr lang="en-US" sz="2400" b="1" dirty="0"/>
                    </a:p>
                  </a:txBody>
                  <a:tcPr/>
                </a:tc>
                <a:extLst>
                  <a:ext uri="{0D108BD9-81ED-4DB2-BD59-A6C34878D82A}">
                    <a16:rowId xmlns:a16="http://schemas.microsoft.com/office/drawing/2014/main" xmlns="" val="10000"/>
                  </a:ext>
                </a:extLst>
              </a:tr>
              <a:tr h="370840">
                <a:tc>
                  <a:txBody>
                    <a:bodyPr/>
                    <a:lstStyle/>
                    <a:p>
                      <a:pPr algn="ctr"/>
                      <a:r>
                        <a:rPr lang="en-US" sz="2400" b="1" dirty="0" smtClean="0"/>
                        <a:t>000</a:t>
                      </a:r>
                      <a:endParaRPr lang="en-US" sz="2400" b="1" dirty="0"/>
                    </a:p>
                  </a:txBody>
                  <a:tcPr/>
                </a:tc>
                <a:tc>
                  <a:txBody>
                    <a:bodyPr/>
                    <a:lstStyle/>
                    <a:p>
                      <a:pPr algn="ctr"/>
                      <a:r>
                        <a:rPr lang="en-US" sz="2400" b="1" dirty="0" smtClean="0"/>
                        <a:t>Y</a:t>
                      </a:r>
                      <a:endParaRPr lang="en-US" sz="2400" b="1" dirty="0"/>
                    </a:p>
                  </a:txBody>
                  <a:tcPr/>
                </a:tc>
                <a:tc>
                  <a:txBody>
                    <a:bodyPr/>
                    <a:lstStyle/>
                    <a:p>
                      <a:pPr algn="ctr"/>
                      <a:r>
                        <a:rPr lang="en-US" sz="2400" b="1" dirty="0" smtClean="0"/>
                        <a:t>10</a:t>
                      </a:r>
                      <a:endParaRPr lang="en-US" sz="2400" b="1" dirty="0"/>
                    </a:p>
                  </a:txBody>
                  <a:tcPr/>
                </a:tc>
                <a:tc>
                  <a:txBody>
                    <a:bodyPr/>
                    <a:lstStyle/>
                    <a:p>
                      <a:pPr algn="ctr"/>
                      <a:r>
                        <a:rPr lang="en-US" sz="2400" b="1" dirty="0" smtClean="0"/>
                        <a:t>[10000] = C</a:t>
                      </a:r>
                      <a:endParaRPr lang="en-US" sz="2400" b="1" dirty="0"/>
                    </a:p>
                  </a:txBody>
                  <a:tcPr/>
                </a:tc>
                <a:extLst>
                  <a:ext uri="{0D108BD9-81ED-4DB2-BD59-A6C34878D82A}">
                    <a16:rowId xmlns:a16="http://schemas.microsoft.com/office/drawing/2014/main" xmlns="" val="10001"/>
                  </a:ext>
                </a:extLst>
              </a:tr>
              <a:tr h="370840">
                <a:tc>
                  <a:txBody>
                    <a:bodyPr/>
                    <a:lstStyle/>
                    <a:p>
                      <a:pPr algn="ctr"/>
                      <a:r>
                        <a:rPr lang="en-US" sz="2400" b="1" dirty="0" smtClean="0"/>
                        <a:t>001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ctr"/>
                      <a:r>
                        <a:rPr lang="en-US" sz="2400" b="1" dirty="0" smtClean="0">
                          <a:solidFill>
                            <a:srgbClr val="FF0000"/>
                          </a:solidFill>
                        </a:rPr>
                        <a:t>010</a:t>
                      </a:r>
                      <a:endParaRPr lang="en-US" sz="2400" b="1" dirty="0">
                        <a:solidFill>
                          <a:srgbClr val="FF0000"/>
                        </a:solidFill>
                      </a:endParaRPr>
                    </a:p>
                  </a:txBody>
                  <a:tcPr/>
                </a:tc>
                <a:tc>
                  <a:txBody>
                    <a:bodyPr/>
                    <a:lstStyle/>
                    <a:p>
                      <a:pPr algn="ctr"/>
                      <a:r>
                        <a:rPr lang="en-US" sz="2400" b="1" dirty="0" smtClean="0">
                          <a:solidFill>
                            <a:schemeClr val="tx1"/>
                          </a:solidFill>
                        </a:rPr>
                        <a:t>Y</a:t>
                      </a:r>
                      <a:endParaRPr lang="en-US" sz="2400" b="1" dirty="0">
                        <a:solidFill>
                          <a:schemeClr val="tx1"/>
                        </a:solidFill>
                      </a:endParaRPr>
                    </a:p>
                  </a:txBody>
                  <a:tcPr/>
                </a:tc>
                <a:tc>
                  <a:txBody>
                    <a:bodyPr/>
                    <a:lstStyle/>
                    <a:p>
                      <a:pPr algn="ctr"/>
                      <a:r>
                        <a:rPr lang="en-US" sz="2400" b="1" dirty="0" smtClean="0">
                          <a:solidFill>
                            <a:srgbClr val="FF0000"/>
                          </a:solidFill>
                        </a:rPr>
                        <a:t>10</a:t>
                      </a:r>
                      <a:endParaRPr lang="en-US" sz="2400" b="1" dirty="0">
                        <a:solidFill>
                          <a:srgbClr val="FF0000"/>
                        </a:solidFill>
                      </a:endParaRPr>
                    </a:p>
                  </a:txBody>
                  <a:tcPr/>
                </a:tc>
                <a:tc>
                  <a:txBody>
                    <a:bodyPr/>
                    <a:lstStyle/>
                    <a:p>
                      <a:pPr algn="ctr"/>
                      <a:r>
                        <a:rPr lang="en-US" sz="2400" b="1" dirty="0" smtClean="0">
                          <a:solidFill>
                            <a:schemeClr val="tx1"/>
                          </a:solidFill>
                        </a:rPr>
                        <a:t>[10010] = D</a:t>
                      </a:r>
                      <a:endParaRPr lang="en-US" sz="2400" b="1" dirty="0">
                        <a:solidFill>
                          <a:schemeClr val="tx1"/>
                        </a:solidFill>
                      </a:endParaRPr>
                    </a:p>
                  </a:txBody>
                  <a:tcPr/>
                </a:tc>
                <a:extLst>
                  <a:ext uri="{0D108BD9-81ED-4DB2-BD59-A6C34878D82A}">
                    <a16:rowId xmlns:a16="http://schemas.microsoft.com/office/drawing/2014/main" xmlns="" val="10003"/>
                  </a:ext>
                </a:extLst>
              </a:tr>
              <a:tr h="370840">
                <a:tc>
                  <a:txBody>
                    <a:bodyPr/>
                    <a:lstStyle/>
                    <a:p>
                      <a:pPr algn="ctr"/>
                      <a:r>
                        <a:rPr lang="en-US" sz="2400" b="1" dirty="0" smtClean="0"/>
                        <a:t>011</a:t>
                      </a:r>
                      <a:endParaRPr lang="en-US" sz="2400" b="1" dirty="0"/>
                    </a:p>
                  </a:txBody>
                  <a:tcPr/>
                </a:tc>
                <a:tc>
                  <a:txBody>
                    <a:bodyPr/>
                    <a:lstStyle/>
                    <a:p>
                      <a:pPr algn="ctr"/>
                      <a:r>
                        <a:rPr lang="en-US" sz="2400" b="1" dirty="0" smtClean="0"/>
                        <a:t>Y</a:t>
                      </a:r>
                      <a:endParaRPr lang="en-US" sz="2400" b="1" dirty="0"/>
                    </a:p>
                  </a:txBody>
                  <a:tcPr/>
                </a:tc>
                <a:tc>
                  <a:txBody>
                    <a:bodyPr/>
                    <a:lstStyle/>
                    <a:p>
                      <a:pPr algn="ctr"/>
                      <a:r>
                        <a:rPr lang="en-US" sz="2400" b="1" dirty="0" smtClean="0"/>
                        <a:t>00</a:t>
                      </a:r>
                      <a:endParaRPr lang="en-US" sz="2400" b="1" dirty="0"/>
                    </a:p>
                  </a:txBody>
                  <a:tcPr/>
                </a:tc>
                <a:tc>
                  <a:txBody>
                    <a:bodyPr/>
                    <a:lstStyle/>
                    <a:p>
                      <a:pPr algn="ctr"/>
                      <a:r>
                        <a:rPr lang="en-US" sz="2400" b="1" dirty="0" smtClean="0"/>
                        <a:t>[00011] = B</a:t>
                      </a:r>
                      <a:endParaRPr lang="en-US" sz="2400" b="1" dirty="0"/>
                    </a:p>
                  </a:txBody>
                  <a:tcPr/>
                </a:tc>
                <a:extLst>
                  <a:ext uri="{0D108BD9-81ED-4DB2-BD59-A6C34878D82A}">
                    <a16:rowId xmlns:a16="http://schemas.microsoft.com/office/drawing/2014/main" xmlns="" val="10004"/>
                  </a:ext>
                </a:extLst>
              </a:tr>
              <a:tr h="370840">
                <a:tc>
                  <a:txBody>
                    <a:bodyPr/>
                    <a:lstStyle/>
                    <a:p>
                      <a:pPr algn="ctr"/>
                      <a:r>
                        <a:rPr lang="en-US" sz="2400" b="1" dirty="0" smtClean="0"/>
                        <a:t>100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5"/>
                  </a:ext>
                </a:extLst>
              </a:tr>
              <a:tr h="370840">
                <a:tc>
                  <a:txBody>
                    <a:bodyPr/>
                    <a:lstStyle/>
                    <a:p>
                      <a:pPr algn="ctr"/>
                      <a:r>
                        <a:rPr lang="en-US" sz="2400" b="1" dirty="0" smtClean="0"/>
                        <a:t>101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ctr"/>
                      <a:r>
                        <a:rPr lang="en-US" sz="2400" b="1" dirty="0" smtClean="0">
                          <a:solidFill>
                            <a:schemeClr val="tx1"/>
                          </a:solidFill>
                        </a:rPr>
                        <a:t>110</a:t>
                      </a:r>
                      <a:endParaRPr lang="en-US" sz="2400" b="1" dirty="0">
                        <a:solidFill>
                          <a:schemeClr val="tx1"/>
                        </a:solidFill>
                      </a:endParaRPr>
                    </a:p>
                  </a:txBody>
                  <a:tcPr/>
                </a:tc>
                <a:tc>
                  <a:txBody>
                    <a:bodyPr/>
                    <a:lstStyle/>
                    <a:p>
                      <a:pPr algn="ctr"/>
                      <a:r>
                        <a:rPr lang="en-US" sz="2400" b="1" dirty="0" smtClean="0">
                          <a:solidFill>
                            <a:schemeClr val="tx1"/>
                          </a:solidFill>
                        </a:rPr>
                        <a:t>Y</a:t>
                      </a:r>
                      <a:endParaRPr lang="en-US" sz="2400" b="1" dirty="0">
                        <a:solidFill>
                          <a:schemeClr val="tx1"/>
                        </a:solidFill>
                      </a:endParaRPr>
                    </a:p>
                  </a:txBody>
                  <a:tcPr/>
                </a:tc>
                <a:tc>
                  <a:txBody>
                    <a:bodyPr/>
                    <a:lstStyle/>
                    <a:p>
                      <a:pPr algn="ctr"/>
                      <a:r>
                        <a:rPr lang="en-US" sz="2400" b="1" dirty="0" smtClean="0">
                          <a:solidFill>
                            <a:schemeClr val="tx1"/>
                          </a:solidFill>
                        </a:rPr>
                        <a:t>10</a:t>
                      </a:r>
                      <a:endParaRPr lang="en-US" sz="2400"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[10110] = E</a:t>
                      </a:r>
                    </a:p>
                  </a:txBody>
                  <a:tcPr/>
                </a:tc>
                <a:extLst>
                  <a:ext uri="{0D108BD9-81ED-4DB2-BD59-A6C34878D82A}">
                    <a16:rowId xmlns:a16="http://schemas.microsoft.com/office/drawing/2014/main" xmlns="" val="10007"/>
                  </a:ext>
                </a:extLst>
              </a:tr>
              <a:tr h="370840">
                <a:tc>
                  <a:txBody>
                    <a:bodyPr/>
                    <a:lstStyle/>
                    <a:p>
                      <a:pPr algn="ctr"/>
                      <a:r>
                        <a:rPr lang="en-US" sz="2400" b="1" dirty="0" smtClean="0"/>
                        <a:t>111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8"/>
                  </a:ext>
                </a:extLst>
              </a:tr>
            </a:tbl>
          </a:graphicData>
        </a:graphic>
      </p:graphicFrame>
      <p:cxnSp>
        <p:nvCxnSpPr>
          <p:cNvPr id="9" name="Straight Arrow Connector 8"/>
          <p:cNvCxnSpPr/>
          <p:nvPr/>
        </p:nvCxnSpPr>
        <p:spPr>
          <a:xfrm flipH="1" flipV="1">
            <a:off x="6636321" y="2161309"/>
            <a:ext cx="2147461" cy="11360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583204" y="3151602"/>
            <a:ext cx="2253696" cy="97705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583203" y="2342996"/>
            <a:ext cx="2253697" cy="11779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6476968" y="4970727"/>
            <a:ext cx="2359932" cy="1485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396" y="5825270"/>
            <a:ext cx="7329058" cy="830997"/>
          </a:xfrm>
          <a:prstGeom prst="rect">
            <a:avLst/>
          </a:prstGeom>
          <a:noFill/>
        </p:spPr>
        <p:txBody>
          <a:bodyPr wrap="square" rtlCol="0">
            <a:spAutoFit/>
          </a:bodyPr>
          <a:lstStyle/>
          <a:p>
            <a:pPr algn="just"/>
            <a:r>
              <a:rPr lang="en-US" sz="2400" dirty="0" smtClean="0"/>
              <a:t>Cache takes </a:t>
            </a:r>
            <a:r>
              <a:rPr lang="en-US" sz="2400" dirty="0"/>
              <a:t>advantage of temporal locality: recently referenced words replace less recently referenced words</a:t>
            </a:r>
            <a:endParaRPr lang="en-US" sz="2400" b="1" dirty="0">
              <a:solidFill>
                <a:srgbClr val="C00000"/>
              </a:solidFill>
            </a:endParaRPr>
          </a:p>
        </p:txBody>
      </p:sp>
    </p:spTree>
    <p:extLst>
      <p:ext uri="{BB962C8B-B14F-4D97-AF65-F5344CB8AC3E}">
        <p14:creationId xmlns:p14="http://schemas.microsoft.com/office/powerpoint/2010/main" val="695237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256" y="0"/>
            <a:ext cx="10018713" cy="990600"/>
          </a:xfrm>
        </p:spPr>
        <p:txBody>
          <a:bodyPr/>
          <a:lstStyle/>
          <a:p>
            <a:r>
              <a:rPr lang="en-US" dirty="0"/>
              <a:t>Reducing Cache Misses</a:t>
            </a:r>
          </a:p>
        </p:txBody>
      </p:sp>
      <p:sp>
        <p:nvSpPr>
          <p:cNvPr id="3" name="Content Placeholder 2"/>
          <p:cNvSpPr>
            <a:spLocks noGrp="1"/>
          </p:cNvSpPr>
          <p:nvPr>
            <p:ph idx="1"/>
          </p:nvPr>
        </p:nvSpPr>
        <p:spPr>
          <a:xfrm>
            <a:off x="415636" y="990601"/>
            <a:ext cx="11305309" cy="5590308"/>
          </a:xfrm>
        </p:spPr>
        <p:txBody>
          <a:bodyPr>
            <a:normAutofit fontScale="92500"/>
          </a:bodyPr>
          <a:lstStyle/>
          <a:p>
            <a:pPr algn="just"/>
            <a:r>
              <a:rPr lang="en-US" sz="3600" b="1" dirty="0" smtClean="0"/>
              <a:t>Fully Associative </a:t>
            </a:r>
            <a:r>
              <a:rPr lang="en-US" sz="3600" b="1" dirty="0"/>
              <a:t>C</a:t>
            </a:r>
            <a:r>
              <a:rPr lang="en-US" sz="3600" b="1" dirty="0" smtClean="0"/>
              <a:t>ache:</a:t>
            </a:r>
            <a:r>
              <a:rPr lang="en-US" sz="3600" dirty="0" smtClean="0"/>
              <a:t> </a:t>
            </a:r>
            <a:r>
              <a:rPr lang="en-US" sz="3600" dirty="0"/>
              <a:t>A cache structure in which a block can be placed in any location in the cache</a:t>
            </a:r>
            <a:r>
              <a:rPr lang="en-US" sz="3600" dirty="0" smtClean="0"/>
              <a:t>.</a:t>
            </a:r>
          </a:p>
          <a:p>
            <a:pPr algn="just"/>
            <a:r>
              <a:rPr lang="en-US" sz="3600" b="1" dirty="0" smtClean="0"/>
              <a:t>Set-Associative </a:t>
            </a:r>
            <a:r>
              <a:rPr lang="en-US" sz="3600" b="1" dirty="0"/>
              <a:t>C</a:t>
            </a:r>
            <a:r>
              <a:rPr lang="en-US" sz="3600" b="1" dirty="0" smtClean="0"/>
              <a:t>ache:</a:t>
            </a:r>
            <a:r>
              <a:rPr lang="en-US" sz="3600" dirty="0" smtClean="0"/>
              <a:t> </a:t>
            </a:r>
            <a:r>
              <a:rPr lang="en-US" sz="3600" dirty="0"/>
              <a:t>A cache that has a </a:t>
            </a:r>
            <a:r>
              <a:rPr lang="en-US" sz="3600" dirty="0" smtClean="0"/>
              <a:t>fixed </a:t>
            </a:r>
            <a:r>
              <a:rPr lang="en-US" sz="3600" dirty="0"/>
              <a:t>number of locations (at least two) where each block can be placed</a:t>
            </a:r>
            <a:r>
              <a:rPr lang="en-US" sz="3600" dirty="0" smtClean="0"/>
              <a:t>.</a:t>
            </a:r>
          </a:p>
          <a:p>
            <a:pPr algn="just"/>
            <a:r>
              <a:rPr lang="en-US" sz="3600" dirty="0" smtClean="0"/>
              <a:t>Important Issues</a:t>
            </a:r>
          </a:p>
          <a:p>
            <a:pPr lvl="1" algn="just"/>
            <a:r>
              <a:rPr lang="en-US" sz="3200" dirty="0" smtClean="0"/>
              <a:t>Locating a block</a:t>
            </a:r>
          </a:p>
          <a:p>
            <a:pPr lvl="1" algn="just"/>
            <a:r>
              <a:rPr lang="en-US" sz="3200" dirty="0" smtClean="0"/>
              <a:t>Choosing which block to replace: least recently used</a:t>
            </a:r>
          </a:p>
          <a:p>
            <a:pPr marL="0" indent="0" algn="just">
              <a:buNone/>
            </a:pPr>
            <a:r>
              <a:rPr lang="en-US" sz="3600" b="1" dirty="0"/>
              <a:t>Direct Mapped Cache:</a:t>
            </a:r>
            <a:r>
              <a:rPr lang="en-US" sz="3600" dirty="0"/>
              <a:t> A block can go in exactly one place in the </a:t>
            </a:r>
            <a:r>
              <a:rPr lang="en-US" sz="3600" dirty="0" smtClean="0"/>
              <a:t>cache</a:t>
            </a:r>
            <a:endParaRPr lang="en-US" sz="3600" dirty="0"/>
          </a:p>
        </p:txBody>
      </p:sp>
    </p:spTree>
    <p:extLst>
      <p:ext uri="{BB962C8B-B14F-4D97-AF65-F5344CB8AC3E}">
        <p14:creationId xmlns:p14="http://schemas.microsoft.com/office/powerpoint/2010/main" val="3280723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3034144" cy="2687781"/>
          </a:xfrm>
        </p:spPr>
        <p:txBody>
          <a:bodyPr>
            <a:normAutofit/>
          </a:bodyPr>
          <a:lstStyle/>
          <a:p>
            <a:r>
              <a:rPr lang="en-US" dirty="0" smtClean="0"/>
              <a:t>Four-Way Set-Associative Cache</a:t>
            </a:r>
            <a:endParaRPr lang="en-US" dirty="0"/>
          </a:p>
        </p:txBody>
      </p:sp>
      <p:pic>
        <p:nvPicPr>
          <p:cNvPr id="4" name="Picture 3"/>
          <p:cNvPicPr>
            <a:picLocks noChangeAspect="1"/>
          </p:cNvPicPr>
          <p:nvPr/>
        </p:nvPicPr>
        <p:blipFill>
          <a:blip r:embed="rId2"/>
          <a:stretch>
            <a:fillRect/>
          </a:stretch>
        </p:blipFill>
        <p:spPr>
          <a:xfrm>
            <a:off x="4021730" y="-1"/>
            <a:ext cx="8170285" cy="6862477"/>
          </a:xfrm>
          <a:prstGeom prst="rect">
            <a:avLst/>
          </a:prstGeom>
        </p:spPr>
      </p:pic>
      <p:sp>
        <p:nvSpPr>
          <p:cNvPr id="5" name="TextBox 4"/>
          <p:cNvSpPr txBox="1"/>
          <p:nvPr/>
        </p:nvSpPr>
        <p:spPr>
          <a:xfrm>
            <a:off x="1" y="3860201"/>
            <a:ext cx="3906981" cy="2831544"/>
          </a:xfrm>
          <a:prstGeom prst="rect">
            <a:avLst/>
          </a:prstGeom>
          <a:noFill/>
        </p:spPr>
        <p:txBody>
          <a:bodyPr wrap="square" rtlCol="0">
            <a:spAutoFit/>
          </a:bodyPr>
          <a:lstStyle/>
          <a:p>
            <a:r>
              <a:rPr lang="en-US" sz="3200" b="1" dirty="0" smtClean="0"/>
              <a:t>Related Concepts:</a:t>
            </a:r>
          </a:p>
          <a:p>
            <a:pPr marL="457200" indent="-457200">
              <a:buFont typeface="Arial" panose="020B0604020202020204" pitchFamily="34" charset="0"/>
              <a:buChar char="•"/>
            </a:pPr>
            <a:r>
              <a:rPr lang="en-US" sz="3200" dirty="0" smtClean="0"/>
              <a:t>Locating </a:t>
            </a:r>
            <a:r>
              <a:rPr lang="en-US" sz="3200" dirty="0"/>
              <a:t>a block</a:t>
            </a:r>
          </a:p>
          <a:p>
            <a:pPr marL="457200" indent="-457200">
              <a:buFont typeface="Arial" panose="020B0604020202020204" pitchFamily="34" charset="0"/>
              <a:buChar char="•"/>
            </a:pPr>
            <a:r>
              <a:rPr lang="en-US" sz="3200" dirty="0" smtClean="0"/>
              <a:t>Choosing </a:t>
            </a:r>
            <a:r>
              <a:rPr lang="en-US" sz="3200" dirty="0"/>
              <a:t>which </a:t>
            </a:r>
            <a:r>
              <a:rPr lang="en-US" sz="3200" dirty="0" smtClean="0"/>
              <a:t>block </a:t>
            </a:r>
            <a:r>
              <a:rPr lang="en-US" sz="3200" dirty="0"/>
              <a:t>to replace: least recently used</a:t>
            </a:r>
          </a:p>
          <a:p>
            <a:endParaRPr lang="en-US" dirty="0"/>
          </a:p>
        </p:txBody>
      </p:sp>
    </p:spTree>
    <p:extLst>
      <p:ext uri="{BB962C8B-B14F-4D97-AF65-F5344CB8AC3E}">
        <p14:creationId xmlns:p14="http://schemas.microsoft.com/office/powerpoint/2010/main" val="12867685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
            <a:ext cx="10018713" cy="983672"/>
          </a:xfrm>
        </p:spPr>
        <p:txBody>
          <a:bodyPr/>
          <a:lstStyle/>
          <a:p>
            <a:r>
              <a:rPr lang="en-US" dirty="0" smtClean="0"/>
              <a:t>Concepts and Terminologies</a:t>
            </a:r>
            <a:endParaRPr lang="en-US" dirty="0"/>
          </a:p>
        </p:txBody>
      </p:sp>
      <p:sp>
        <p:nvSpPr>
          <p:cNvPr id="3" name="Content Placeholder 2"/>
          <p:cNvSpPr>
            <a:spLocks noGrp="1"/>
          </p:cNvSpPr>
          <p:nvPr>
            <p:ph idx="1"/>
          </p:nvPr>
        </p:nvSpPr>
        <p:spPr>
          <a:xfrm>
            <a:off x="665018" y="983673"/>
            <a:ext cx="10838005" cy="5555672"/>
          </a:xfrm>
        </p:spPr>
        <p:txBody>
          <a:bodyPr>
            <a:normAutofit fontScale="92500" lnSpcReduction="10000"/>
          </a:bodyPr>
          <a:lstStyle/>
          <a:p>
            <a:pPr algn="just"/>
            <a:r>
              <a:rPr lang="en-US" sz="3200" dirty="0"/>
              <a:t>A memory hierarchy can consist of multiple levels, but data is copied between only two adjacent levels at a </a:t>
            </a:r>
            <a:r>
              <a:rPr lang="en-US" sz="3200" dirty="0" smtClean="0"/>
              <a:t>time.</a:t>
            </a:r>
            <a:endParaRPr lang="en-US" sz="3200" b="1" dirty="0" smtClean="0"/>
          </a:p>
          <a:p>
            <a:pPr algn="just"/>
            <a:r>
              <a:rPr lang="en-US" sz="3200" b="1" dirty="0" smtClean="0"/>
              <a:t>Direct-Mapped cache:</a:t>
            </a:r>
            <a:r>
              <a:rPr lang="en-US" sz="3200" dirty="0" smtClean="0"/>
              <a:t> </a:t>
            </a:r>
            <a:r>
              <a:rPr lang="en-US" sz="3200" dirty="0"/>
              <a:t>A cache structure in which each memory location is mapped to </a:t>
            </a:r>
            <a:r>
              <a:rPr lang="en-US" sz="3200" u="sng" dirty="0"/>
              <a:t>exactly one location </a:t>
            </a:r>
            <a:r>
              <a:rPr lang="en-US" sz="3200" dirty="0"/>
              <a:t>in the cache.</a:t>
            </a:r>
          </a:p>
          <a:p>
            <a:pPr algn="just"/>
            <a:r>
              <a:rPr lang="en-US" sz="3200" b="1" dirty="0" smtClean="0"/>
              <a:t>Tag:</a:t>
            </a:r>
            <a:r>
              <a:rPr lang="en-US" sz="3200" dirty="0" smtClean="0"/>
              <a:t> </a:t>
            </a:r>
            <a:r>
              <a:rPr lang="en-US" sz="3200" dirty="0"/>
              <a:t>A </a:t>
            </a:r>
            <a:r>
              <a:rPr lang="en-US" sz="3200" dirty="0" smtClean="0"/>
              <a:t>field </a:t>
            </a:r>
            <a:r>
              <a:rPr lang="en-US" sz="3200" dirty="0"/>
              <a:t>in a table used for a memory hierarchy that contains the address information required to identify whether the associated block in the hierarchy corresponds to a requested word.</a:t>
            </a:r>
          </a:p>
          <a:p>
            <a:pPr algn="just"/>
            <a:r>
              <a:rPr lang="en-US" sz="3200" b="1" dirty="0" smtClean="0"/>
              <a:t>Valid </a:t>
            </a:r>
            <a:r>
              <a:rPr lang="en-US" sz="3200" b="1" dirty="0"/>
              <a:t>B</a:t>
            </a:r>
            <a:r>
              <a:rPr lang="en-US" sz="3200" b="1" dirty="0" smtClean="0"/>
              <a:t>it:</a:t>
            </a:r>
            <a:r>
              <a:rPr lang="en-US" sz="3200" dirty="0" smtClean="0"/>
              <a:t> </a:t>
            </a:r>
            <a:r>
              <a:rPr lang="en-US" sz="3200" dirty="0"/>
              <a:t>A </a:t>
            </a:r>
            <a:r>
              <a:rPr lang="en-US" sz="3200" dirty="0" smtClean="0"/>
              <a:t>field </a:t>
            </a:r>
            <a:r>
              <a:rPr lang="en-US" sz="3200" dirty="0"/>
              <a:t>in the tables of a memory hierarchy that indicates that the associated block in the hierarchy contains valid data.</a:t>
            </a:r>
          </a:p>
        </p:txBody>
      </p:sp>
    </p:spTree>
    <p:extLst>
      <p:ext uri="{BB962C8B-B14F-4D97-AF65-F5344CB8AC3E}">
        <p14:creationId xmlns:p14="http://schemas.microsoft.com/office/powerpoint/2010/main" val="17452520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
            <a:ext cx="10018713" cy="983672"/>
          </a:xfrm>
        </p:spPr>
        <p:txBody>
          <a:bodyPr/>
          <a:lstStyle/>
          <a:p>
            <a:r>
              <a:rPr lang="en-US" dirty="0"/>
              <a:t>Concepts and </a:t>
            </a:r>
            <a:r>
              <a:rPr lang="en-US" dirty="0" smtClean="0"/>
              <a:t>Terminologies (Contd.)</a:t>
            </a:r>
            <a:endParaRPr lang="en-US" dirty="0"/>
          </a:p>
        </p:txBody>
      </p:sp>
      <p:sp>
        <p:nvSpPr>
          <p:cNvPr id="3" name="Content Placeholder 2"/>
          <p:cNvSpPr>
            <a:spLocks noGrp="1"/>
          </p:cNvSpPr>
          <p:nvPr>
            <p:ph idx="1"/>
          </p:nvPr>
        </p:nvSpPr>
        <p:spPr>
          <a:xfrm>
            <a:off x="665018" y="983673"/>
            <a:ext cx="10838005" cy="5555672"/>
          </a:xfrm>
        </p:spPr>
        <p:txBody>
          <a:bodyPr>
            <a:normAutofit/>
          </a:bodyPr>
          <a:lstStyle/>
          <a:p>
            <a:pPr algn="just"/>
            <a:r>
              <a:rPr lang="en-US" sz="3200" b="1" dirty="0" smtClean="0"/>
              <a:t>Hit:</a:t>
            </a:r>
            <a:r>
              <a:rPr lang="en-US" sz="3200" dirty="0" smtClean="0"/>
              <a:t> If </a:t>
            </a:r>
            <a:r>
              <a:rPr lang="en-US" sz="3200" dirty="0"/>
              <a:t>the data requested by the processor appears in some block in the upper level, this is called a </a:t>
            </a:r>
            <a:r>
              <a:rPr lang="en-US" sz="3200" dirty="0" smtClean="0"/>
              <a:t>hit.</a:t>
            </a:r>
          </a:p>
          <a:p>
            <a:pPr algn="just"/>
            <a:r>
              <a:rPr lang="en-US" sz="3200" b="1" dirty="0" smtClean="0"/>
              <a:t>Miss:</a:t>
            </a:r>
            <a:r>
              <a:rPr lang="en-US" sz="3200" dirty="0" smtClean="0"/>
              <a:t> If </a:t>
            </a:r>
            <a:r>
              <a:rPr lang="en-US" sz="3200" dirty="0"/>
              <a:t>the data is not found in the upper level, the request is called a miss. </a:t>
            </a:r>
            <a:r>
              <a:rPr lang="en-US" sz="3200" dirty="0" smtClean="0"/>
              <a:t>The </a:t>
            </a:r>
            <a:r>
              <a:rPr lang="en-US" sz="3200" dirty="0"/>
              <a:t>lower level in the hierarchy is then accessed to retrieve the block containing the requested data. </a:t>
            </a:r>
            <a:endParaRPr lang="en-US" sz="3200" dirty="0" smtClean="0"/>
          </a:p>
          <a:p>
            <a:pPr algn="just"/>
            <a:r>
              <a:rPr lang="en-US" sz="3200" b="1" dirty="0"/>
              <a:t>H</a:t>
            </a:r>
            <a:r>
              <a:rPr lang="en-US" sz="3200" b="1" dirty="0" smtClean="0"/>
              <a:t>it rate:</a:t>
            </a:r>
            <a:r>
              <a:rPr lang="en-US" sz="3200" dirty="0" smtClean="0"/>
              <a:t> The </a:t>
            </a:r>
            <a:r>
              <a:rPr lang="en-US" sz="3200" dirty="0"/>
              <a:t>fraction of memory accesses found in a level of the memory hierarchy</a:t>
            </a:r>
            <a:r>
              <a:rPr lang="en-US" sz="3200" dirty="0" smtClean="0"/>
              <a:t>.</a:t>
            </a:r>
          </a:p>
          <a:p>
            <a:pPr algn="just"/>
            <a:r>
              <a:rPr lang="en-US" sz="3200" b="1" dirty="0" smtClean="0"/>
              <a:t>Miss rate:</a:t>
            </a:r>
            <a:r>
              <a:rPr lang="en-US" sz="3200" dirty="0" smtClean="0"/>
              <a:t> The </a:t>
            </a:r>
            <a:r>
              <a:rPr lang="en-US" sz="3200" dirty="0"/>
              <a:t>fraction of memory accesses not found in a level of the memory hierarchy.</a:t>
            </a:r>
          </a:p>
        </p:txBody>
      </p:sp>
    </p:spTree>
    <p:extLst>
      <p:ext uri="{BB962C8B-B14F-4D97-AF65-F5344CB8AC3E}">
        <p14:creationId xmlns:p14="http://schemas.microsoft.com/office/powerpoint/2010/main" val="4100519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
            <a:ext cx="10018713" cy="983672"/>
          </a:xfrm>
        </p:spPr>
        <p:txBody>
          <a:bodyPr/>
          <a:lstStyle/>
          <a:p>
            <a:r>
              <a:rPr lang="en-US" dirty="0"/>
              <a:t>Concepts and </a:t>
            </a:r>
            <a:r>
              <a:rPr lang="en-US" dirty="0" smtClean="0"/>
              <a:t>Terminologies (Contd.)</a:t>
            </a:r>
            <a:endParaRPr lang="en-US" dirty="0"/>
          </a:p>
        </p:txBody>
      </p:sp>
      <p:sp>
        <p:nvSpPr>
          <p:cNvPr id="3" name="Content Placeholder 2"/>
          <p:cNvSpPr>
            <a:spLocks noGrp="1"/>
          </p:cNvSpPr>
          <p:nvPr>
            <p:ph idx="1"/>
          </p:nvPr>
        </p:nvSpPr>
        <p:spPr>
          <a:xfrm>
            <a:off x="665018" y="983673"/>
            <a:ext cx="10838005" cy="5555672"/>
          </a:xfrm>
        </p:spPr>
        <p:txBody>
          <a:bodyPr>
            <a:normAutofit/>
          </a:bodyPr>
          <a:lstStyle/>
          <a:p>
            <a:pPr algn="just"/>
            <a:r>
              <a:rPr lang="en-US" sz="3200" b="1" dirty="0" smtClean="0"/>
              <a:t>Hit Time:</a:t>
            </a:r>
            <a:r>
              <a:rPr lang="en-US" sz="3200" dirty="0" smtClean="0"/>
              <a:t> The </a:t>
            </a:r>
            <a:r>
              <a:rPr lang="en-US" sz="3200" dirty="0"/>
              <a:t>time required to access a level of the memory hierarchy, including the time needed to determine whether the access is a hit or a miss</a:t>
            </a:r>
            <a:r>
              <a:rPr lang="en-US" sz="3200" dirty="0" smtClean="0"/>
              <a:t>.</a:t>
            </a:r>
            <a:endParaRPr lang="en-US" sz="3200" dirty="0"/>
          </a:p>
          <a:p>
            <a:pPr algn="just"/>
            <a:r>
              <a:rPr lang="en-US" sz="3200" b="1" dirty="0" smtClean="0"/>
              <a:t>Miss </a:t>
            </a:r>
            <a:r>
              <a:rPr lang="en-US" sz="3200" b="1" dirty="0"/>
              <a:t>P</a:t>
            </a:r>
            <a:r>
              <a:rPr lang="en-US" sz="3200" b="1" dirty="0" smtClean="0"/>
              <a:t>enalty:</a:t>
            </a:r>
            <a:r>
              <a:rPr lang="en-US" sz="3200" dirty="0" smtClean="0"/>
              <a:t> The </a:t>
            </a:r>
            <a:r>
              <a:rPr lang="en-US" sz="3200" dirty="0"/>
              <a:t>time required to fetch a block into a level of the memory hierarchy from the lower level, including the time to access the block, transmit it from one level to the other, insert it in the level that experienced the miss, and then pass the block to the requestor</a:t>
            </a:r>
            <a:r>
              <a:rPr lang="en-US" sz="3200" dirty="0" smtClean="0"/>
              <a:t>.</a:t>
            </a:r>
            <a:endParaRPr lang="en-US" sz="3200" dirty="0"/>
          </a:p>
        </p:txBody>
      </p:sp>
    </p:spTree>
    <p:extLst>
      <p:ext uri="{BB962C8B-B14F-4D97-AF65-F5344CB8AC3E}">
        <p14:creationId xmlns:p14="http://schemas.microsoft.com/office/powerpoint/2010/main" val="4053101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
            <a:ext cx="10018713" cy="983672"/>
          </a:xfrm>
        </p:spPr>
        <p:txBody>
          <a:bodyPr/>
          <a:lstStyle/>
          <a:p>
            <a:r>
              <a:rPr lang="en-US" dirty="0" smtClean="0"/>
              <a:t>Summary so far</a:t>
            </a:r>
            <a:endParaRPr lang="en-US" dirty="0"/>
          </a:p>
        </p:txBody>
      </p:sp>
      <p:sp>
        <p:nvSpPr>
          <p:cNvPr id="3" name="Content Placeholder 2"/>
          <p:cNvSpPr>
            <a:spLocks noGrp="1"/>
          </p:cNvSpPr>
          <p:nvPr>
            <p:ph idx="1"/>
          </p:nvPr>
        </p:nvSpPr>
        <p:spPr>
          <a:xfrm>
            <a:off x="665018" y="983673"/>
            <a:ext cx="10838005" cy="5555672"/>
          </a:xfrm>
        </p:spPr>
        <p:txBody>
          <a:bodyPr>
            <a:normAutofit fontScale="85000" lnSpcReduction="10000"/>
          </a:bodyPr>
          <a:lstStyle/>
          <a:p>
            <a:pPr algn="just"/>
            <a:r>
              <a:rPr lang="en-US" sz="3200" dirty="0"/>
              <a:t>Programs exhibit both </a:t>
            </a:r>
            <a:r>
              <a:rPr lang="en-US" sz="3200" b="1" u="sng" dirty="0"/>
              <a:t>temporal locality</a:t>
            </a:r>
            <a:r>
              <a:rPr lang="en-US" sz="3200" u="sng" dirty="0"/>
              <a:t>, the tendency to reuse recently accessed data items</a:t>
            </a:r>
            <a:r>
              <a:rPr lang="en-US" sz="3200" dirty="0"/>
              <a:t>, and </a:t>
            </a:r>
            <a:r>
              <a:rPr lang="en-US" sz="3200" b="1" u="sng" dirty="0"/>
              <a:t>spatial locality</a:t>
            </a:r>
            <a:r>
              <a:rPr lang="en-US" sz="3200" u="sng" dirty="0"/>
              <a:t>, the tendency to reference data items that are close to other recently accessed items</a:t>
            </a:r>
            <a:r>
              <a:rPr lang="en-US" sz="3200" dirty="0"/>
              <a:t>. </a:t>
            </a:r>
            <a:endParaRPr lang="en-US" sz="3200" dirty="0" smtClean="0"/>
          </a:p>
          <a:p>
            <a:pPr algn="just"/>
            <a:r>
              <a:rPr lang="en-US" sz="3200" dirty="0" smtClean="0"/>
              <a:t>Memory </a:t>
            </a:r>
            <a:r>
              <a:rPr lang="en-US" sz="3200" dirty="0"/>
              <a:t>hierarchies take advantage of </a:t>
            </a:r>
            <a:r>
              <a:rPr lang="en-US" sz="3200" b="1" dirty="0"/>
              <a:t>temporal locality by keeping more recently accessed data items closer to the processor</a:t>
            </a:r>
            <a:r>
              <a:rPr lang="en-US" sz="3200" dirty="0"/>
              <a:t>. </a:t>
            </a:r>
            <a:endParaRPr lang="en-US" sz="3200" dirty="0" smtClean="0"/>
          </a:p>
          <a:p>
            <a:pPr algn="just"/>
            <a:r>
              <a:rPr lang="en-US" sz="3200" dirty="0" smtClean="0"/>
              <a:t>Memory </a:t>
            </a:r>
            <a:r>
              <a:rPr lang="en-US" sz="3200" dirty="0"/>
              <a:t>hierarchies take advantage of </a:t>
            </a:r>
            <a:r>
              <a:rPr lang="en-US" sz="3200" b="1" dirty="0"/>
              <a:t>spatial locality by moving blocks consisting of multiple contiguous words in memory to upper levels of the hierarchy</a:t>
            </a:r>
            <a:r>
              <a:rPr lang="en-US" sz="3200" dirty="0" smtClean="0"/>
              <a:t>.</a:t>
            </a:r>
          </a:p>
          <a:p>
            <a:pPr algn="just"/>
            <a:r>
              <a:rPr lang="en-US" sz="3200" b="1" dirty="0" smtClean="0"/>
              <a:t>Accesses </a:t>
            </a:r>
            <a:r>
              <a:rPr lang="en-US" sz="3200" b="1" dirty="0"/>
              <a:t>that hit</a:t>
            </a:r>
            <a:r>
              <a:rPr lang="en-US" sz="3200" dirty="0"/>
              <a:t> in the highest level of the hierarchy can be </a:t>
            </a:r>
            <a:r>
              <a:rPr lang="en-US" sz="3200" b="1" dirty="0"/>
              <a:t>processed </a:t>
            </a:r>
            <a:r>
              <a:rPr lang="en-US" sz="3200" b="1" dirty="0" smtClean="0"/>
              <a:t>quickly</a:t>
            </a:r>
          </a:p>
          <a:p>
            <a:pPr algn="just"/>
            <a:r>
              <a:rPr lang="en-US" sz="3200" b="1" dirty="0"/>
              <a:t>Accesses that miss</a:t>
            </a:r>
            <a:r>
              <a:rPr lang="en-US" sz="3200" dirty="0"/>
              <a:t> go to lower levels of the hierarchy, which are larger but </a:t>
            </a:r>
            <a:r>
              <a:rPr lang="en-US" sz="3200" b="1" dirty="0"/>
              <a:t>slower</a:t>
            </a:r>
          </a:p>
        </p:txBody>
      </p:sp>
    </p:spTree>
    <p:extLst>
      <p:ext uri="{BB962C8B-B14F-4D97-AF65-F5344CB8AC3E}">
        <p14:creationId xmlns:p14="http://schemas.microsoft.com/office/powerpoint/2010/main" val="2468221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101436"/>
          </a:xfrm>
        </p:spPr>
        <p:txBody>
          <a:bodyPr/>
          <a:lstStyle/>
          <a:p>
            <a:r>
              <a:rPr lang="en-US" dirty="0" smtClean="0"/>
              <a:t>Principle </a:t>
            </a:r>
            <a:r>
              <a:rPr lang="en-US" dirty="0"/>
              <a:t>of </a:t>
            </a:r>
            <a:r>
              <a:rPr lang="en-US" dirty="0" smtClean="0"/>
              <a:t>Locality</a:t>
            </a:r>
            <a:endParaRPr lang="en-US" dirty="0"/>
          </a:p>
        </p:txBody>
      </p:sp>
      <p:sp>
        <p:nvSpPr>
          <p:cNvPr id="3" name="Content Placeholder 2"/>
          <p:cNvSpPr>
            <a:spLocks noGrp="1"/>
          </p:cNvSpPr>
          <p:nvPr>
            <p:ph idx="1"/>
          </p:nvPr>
        </p:nvSpPr>
        <p:spPr>
          <a:xfrm>
            <a:off x="540328" y="914400"/>
            <a:ext cx="11152908" cy="5444835"/>
          </a:xfrm>
        </p:spPr>
        <p:txBody>
          <a:bodyPr>
            <a:noAutofit/>
          </a:bodyPr>
          <a:lstStyle/>
          <a:p>
            <a:pPr algn="just"/>
            <a:r>
              <a:rPr lang="en-US" sz="3200" dirty="0" smtClean="0"/>
              <a:t>Locality </a:t>
            </a:r>
            <a:r>
              <a:rPr lang="en-US" sz="3200" dirty="0"/>
              <a:t>of </a:t>
            </a:r>
            <a:r>
              <a:rPr lang="en-US" sz="3200" dirty="0" smtClean="0"/>
              <a:t>Reference</a:t>
            </a:r>
            <a:r>
              <a:rPr lang="en-US" sz="3200" dirty="0"/>
              <a:t>, also known as the principle of </a:t>
            </a:r>
            <a:r>
              <a:rPr lang="en-US" sz="3200" dirty="0" smtClean="0"/>
              <a:t>locality, is </a:t>
            </a:r>
            <a:r>
              <a:rPr lang="en-US" sz="3200" dirty="0"/>
              <a:t>the </a:t>
            </a:r>
            <a:r>
              <a:rPr lang="en-US" sz="3200" b="1" dirty="0"/>
              <a:t>tendency of a processor to access the same set of memory locations repetitively over a short period of time</a:t>
            </a:r>
            <a:r>
              <a:rPr lang="en-US" sz="3200" dirty="0" smtClean="0"/>
              <a:t>.</a:t>
            </a:r>
          </a:p>
          <a:p>
            <a:pPr algn="just"/>
            <a:r>
              <a:rPr lang="en-US" sz="3200" dirty="0" smtClean="0"/>
              <a:t>There </a:t>
            </a:r>
            <a:r>
              <a:rPr lang="en-US" sz="3200" dirty="0"/>
              <a:t>are two basic types of reference locality – temporal and spatial locality. </a:t>
            </a:r>
            <a:endParaRPr lang="en-US" sz="3200" dirty="0" smtClean="0"/>
          </a:p>
          <a:p>
            <a:pPr algn="just"/>
            <a:r>
              <a:rPr lang="en-US" sz="3200" b="1" dirty="0" smtClean="0"/>
              <a:t>Temporal Locality</a:t>
            </a:r>
            <a:r>
              <a:rPr lang="en-US" sz="3200" dirty="0" smtClean="0"/>
              <a:t> </a:t>
            </a:r>
            <a:r>
              <a:rPr lang="en-US" sz="3200" dirty="0"/>
              <a:t>refers to </a:t>
            </a:r>
            <a:r>
              <a:rPr lang="en-US" sz="3200" b="1" dirty="0"/>
              <a:t>the reuse of specific data, and/or resources, within a relatively small time duration</a:t>
            </a:r>
            <a:r>
              <a:rPr lang="en-US" sz="3200" dirty="0"/>
              <a:t>. </a:t>
            </a:r>
            <a:endParaRPr lang="en-US" sz="3200" dirty="0" smtClean="0"/>
          </a:p>
          <a:p>
            <a:pPr algn="just"/>
            <a:r>
              <a:rPr lang="en-US" sz="3200" b="1" dirty="0" smtClean="0"/>
              <a:t>Spatial locality</a:t>
            </a:r>
            <a:r>
              <a:rPr lang="en-US" sz="3200" dirty="0" smtClean="0"/>
              <a:t> refers </a:t>
            </a:r>
            <a:r>
              <a:rPr lang="en-US" sz="3200" dirty="0"/>
              <a:t>to the </a:t>
            </a:r>
            <a:r>
              <a:rPr lang="en-US" sz="3200" b="1" dirty="0"/>
              <a:t>use of data elements within relatively close storage locations</a:t>
            </a:r>
            <a:r>
              <a:rPr lang="en-US" sz="3200" dirty="0"/>
              <a:t>.</a:t>
            </a:r>
          </a:p>
        </p:txBody>
      </p:sp>
    </p:spTree>
    <p:extLst>
      <p:ext uri="{BB962C8B-B14F-4D97-AF65-F5344CB8AC3E}">
        <p14:creationId xmlns:p14="http://schemas.microsoft.com/office/powerpoint/2010/main" val="10498733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smtClean="0"/>
              <a:t>Cache Design</a:t>
            </a:r>
            <a:endParaRPr lang="en-US" dirty="0"/>
          </a:p>
        </p:txBody>
      </p:sp>
      <p:graphicFrame>
        <p:nvGraphicFramePr>
          <p:cNvPr id="7" name="Table 6"/>
          <p:cNvGraphicFramePr>
            <a:graphicFrameLocks noGrp="1"/>
          </p:cNvGraphicFramePr>
          <p:nvPr/>
        </p:nvGraphicFramePr>
        <p:xfrm>
          <a:off x="8783782" y="747837"/>
          <a:ext cx="3260436" cy="5943600"/>
        </p:xfrm>
        <a:graphic>
          <a:graphicData uri="http://schemas.openxmlformats.org/drawingml/2006/table">
            <a:tbl>
              <a:tblPr firstRow="1" bandRow="1">
                <a:tableStyleId>{5C22544A-7EE6-4342-B048-85BDC9FD1C3A}</a:tableStyleId>
              </a:tblPr>
              <a:tblGrid>
                <a:gridCol w="1630218">
                  <a:extLst>
                    <a:ext uri="{9D8B030D-6E8A-4147-A177-3AD203B41FA5}">
                      <a16:colId xmlns:a16="http://schemas.microsoft.com/office/drawing/2014/main" xmlns="" val="20000"/>
                    </a:ext>
                  </a:extLst>
                </a:gridCol>
                <a:gridCol w="1630218">
                  <a:extLst>
                    <a:ext uri="{9D8B030D-6E8A-4147-A177-3AD203B41FA5}">
                      <a16:colId xmlns:a16="http://schemas.microsoft.com/office/drawing/2014/main" xmlns="" val="20001"/>
                    </a:ext>
                  </a:extLst>
                </a:gridCol>
              </a:tblGrid>
              <a:tr h="370840">
                <a:tc>
                  <a:txBody>
                    <a:bodyPr/>
                    <a:lstStyle/>
                    <a:p>
                      <a:pPr algn="r"/>
                      <a:r>
                        <a:rPr lang="en-US" sz="2400" dirty="0" smtClean="0"/>
                        <a:t>Address</a:t>
                      </a:r>
                      <a:endParaRPr lang="en-US" sz="2400" dirty="0"/>
                    </a:p>
                  </a:txBody>
                  <a:tcPr/>
                </a:tc>
                <a:tc>
                  <a:txBody>
                    <a:bodyPr/>
                    <a:lstStyle/>
                    <a:p>
                      <a:pPr algn="ctr"/>
                      <a:r>
                        <a:rPr lang="en-US" sz="2400" dirty="0" smtClean="0"/>
                        <a:t>Content</a:t>
                      </a:r>
                      <a:endParaRPr lang="en-US" sz="2400" dirty="0"/>
                    </a:p>
                  </a:txBody>
                  <a:tcPr/>
                </a:tc>
                <a:extLst>
                  <a:ext uri="{0D108BD9-81ED-4DB2-BD59-A6C34878D82A}">
                    <a16:rowId xmlns:a16="http://schemas.microsoft.com/office/drawing/2014/main" xmlns="" val="10000"/>
                  </a:ext>
                </a:extLst>
              </a:tr>
              <a:tr h="370840">
                <a:tc>
                  <a:txBody>
                    <a:bodyPr/>
                    <a:lstStyle/>
                    <a:p>
                      <a:pPr algn="r"/>
                      <a:r>
                        <a:rPr lang="en-US" sz="2400" b="1" dirty="0" smtClean="0"/>
                        <a:t>00000</a:t>
                      </a:r>
                      <a:endParaRPr lang="en-US" sz="2400" b="1" dirty="0"/>
                    </a:p>
                  </a:txBody>
                  <a:tcPr/>
                </a:tc>
                <a:tc>
                  <a:txBody>
                    <a:bodyPr/>
                    <a:lstStyle/>
                    <a:p>
                      <a:pPr algn="ctr"/>
                      <a:r>
                        <a:rPr lang="en-US" sz="2400" b="1" dirty="0" smtClean="0"/>
                        <a:t>A</a:t>
                      </a:r>
                      <a:endParaRPr lang="en-US" sz="2400" b="1" dirty="0"/>
                    </a:p>
                  </a:txBody>
                  <a:tcPr/>
                </a:tc>
                <a:extLst>
                  <a:ext uri="{0D108BD9-81ED-4DB2-BD59-A6C34878D82A}">
                    <a16:rowId xmlns:a16="http://schemas.microsoft.com/office/drawing/2014/main" xmlns="" val="1000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r"/>
                      <a:r>
                        <a:rPr lang="en-US" sz="2400" b="1" dirty="0" smtClean="0"/>
                        <a:t>3 =</a:t>
                      </a:r>
                      <a:r>
                        <a:rPr lang="en-US" sz="2400" b="1" baseline="0" dirty="0" smtClean="0"/>
                        <a:t> </a:t>
                      </a:r>
                      <a:r>
                        <a:rPr lang="en-US" sz="2400" b="1" dirty="0" smtClean="0"/>
                        <a:t>00011</a:t>
                      </a:r>
                      <a:endParaRPr lang="en-US" sz="2400" b="1" dirty="0"/>
                    </a:p>
                  </a:txBody>
                  <a:tcPr/>
                </a:tc>
                <a:tc>
                  <a:txBody>
                    <a:bodyPr/>
                    <a:lstStyle/>
                    <a:p>
                      <a:pPr algn="ctr"/>
                      <a:r>
                        <a:rPr lang="en-US" sz="2400" b="1" dirty="0" smtClean="0"/>
                        <a:t>B</a:t>
                      </a:r>
                      <a:endParaRPr lang="en-US" sz="2400" b="1" dirty="0"/>
                    </a:p>
                  </a:txBody>
                  <a:tcPr/>
                </a:tc>
                <a:extLst>
                  <a:ext uri="{0D108BD9-81ED-4DB2-BD59-A6C34878D82A}">
                    <a16:rowId xmlns:a16="http://schemas.microsoft.com/office/drawing/2014/main" xmlns="" val="10003"/>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4"/>
                  </a:ext>
                </a:extLst>
              </a:tr>
              <a:tr h="370840">
                <a:tc>
                  <a:txBody>
                    <a:bodyPr/>
                    <a:lstStyle/>
                    <a:p>
                      <a:pPr algn="r"/>
                      <a:r>
                        <a:rPr lang="en-US" sz="2400" b="1" dirty="0" smtClean="0"/>
                        <a:t>16 = 10000</a:t>
                      </a:r>
                      <a:endParaRPr lang="en-US" sz="2400" b="1" dirty="0"/>
                    </a:p>
                  </a:txBody>
                  <a:tcPr/>
                </a:tc>
                <a:tc>
                  <a:txBody>
                    <a:bodyPr/>
                    <a:lstStyle/>
                    <a:p>
                      <a:pPr algn="ctr"/>
                      <a:r>
                        <a:rPr lang="en-US" sz="2400" b="1" dirty="0" smtClean="0"/>
                        <a:t>C</a:t>
                      </a:r>
                      <a:endParaRPr lang="en-US" sz="2400" b="1" dirty="0"/>
                    </a:p>
                  </a:txBody>
                  <a:tcPr/>
                </a:tc>
                <a:extLst>
                  <a:ext uri="{0D108BD9-81ED-4DB2-BD59-A6C34878D82A}">
                    <a16:rowId xmlns:a16="http://schemas.microsoft.com/office/drawing/2014/main" xmlns="" val="10005"/>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r"/>
                      <a:r>
                        <a:rPr lang="en-US" sz="2400" b="1" dirty="0" smtClean="0">
                          <a:solidFill>
                            <a:schemeClr val="tx1"/>
                          </a:solidFill>
                        </a:rPr>
                        <a:t>18 = 10010</a:t>
                      </a:r>
                      <a:endParaRPr lang="en-US" sz="2400" b="1" dirty="0">
                        <a:solidFill>
                          <a:schemeClr val="tx1"/>
                        </a:solidFill>
                      </a:endParaRPr>
                    </a:p>
                  </a:txBody>
                  <a:tcPr/>
                </a:tc>
                <a:tc>
                  <a:txBody>
                    <a:bodyPr/>
                    <a:lstStyle/>
                    <a:p>
                      <a:pPr algn="ctr"/>
                      <a:r>
                        <a:rPr lang="en-US" sz="2400" b="1" dirty="0" smtClean="0"/>
                        <a:t>D</a:t>
                      </a:r>
                      <a:endParaRPr lang="en-US" sz="2400" b="1" dirty="0"/>
                    </a:p>
                  </a:txBody>
                  <a:tcPr/>
                </a:tc>
                <a:extLst>
                  <a:ext uri="{0D108BD9-81ED-4DB2-BD59-A6C34878D82A}">
                    <a16:rowId xmlns:a16="http://schemas.microsoft.com/office/drawing/2014/main" xmlns="" val="10007"/>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8"/>
                  </a:ext>
                </a:extLst>
              </a:tr>
              <a:tr h="370840">
                <a:tc>
                  <a:txBody>
                    <a:bodyPr/>
                    <a:lstStyle/>
                    <a:p>
                      <a:pPr algn="r"/>
                      <a:r>
                        <a:rPr lang="en-US" sz="2400" b="1" dirty="0" smtClean="0">
                          <a:solidFill>
                            <a:schemeClr val="tx1"/>
                          </a:solidFill>
                        </a:rPr>
                        <a:t>22 = 10110</a:t>
                      </a:r>
                      <a:endParaRPr lang="en-US" sz="2400" b="1" dirty="0">
                        <a:solidFill>
                          <a:schemeClr val="tx1"/>
                        </a:solidFill>
                      </a:endParaRPr>
                    </a:p>
                  </a:txBody>
                  <a:tcPr/>
                </a:tc>
                <a:tc>
                  <a:txBody>
                    <a:bodyPr/>
                    <a:lstStyle/>
                    <a:p>
                      <a:pPr algn="ctr"/>
                      <a:r>
                        <a:rPr lang="en-US" sz="2400" b="1" dirty="0" smtClean="0"/>
                        <a:t>E</a:t>
                      </a:r>
                      <a:endParaRPr lang="en-US" sz="2400" b="1" dirty="0"/>
                    </a:p>
                  </a:txBody>
                  <a:tcPr/>
                </a:tc>
                <a:extLst>
                  <a:ext uri="{0D108BD9-81ED-4DB2-BD59-A6C34878D82A}">
                    <a16:rowId xmlns:a16="http://schemas.microsoft.com/office/drawing/2014/main" xmlns="" val="10009"/>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0"/>
                  </a:ext>
                </a:extLst>
              </a:tr>
              <a:tr h="370840">
                <a:tc>
                  <a:txBody>
                    <a:bodyPr/>
                    <a:lstStyle/>
                    <a:p>
                      <a:pPr algn="r"/>
                      <a:r>
                        <a:rPr lang="en-US" sz="2400" b="1" dirty="0" smtClean="0"/>
                        <a:t>26 = 11010</a:t>
                      </a:r>
                      <a:endParaRPr lang="en-US" sz="2400" b="1" dirty="0"/>
                    </a:p>
                  </a:txBody>
                  <a:tcPr/>
                </a:tc>
                <a:tc>
                  <a:txBody>
                    <a:bodyPr/>
                    <a:lstStyle/>
                    <a:p>
                      <a:pPr algn="ctr"/>
                      <a:r>
                        <a:rPr lang="en-US" sz="2400" b="1" dirty="0" smtClean="0"/>
                        <a:t>F</a:t>
                      </a:r>
                      <a:endParaRPr lang="en-US" sz="2400" b="1" dirty="0"/>
                    </a:p>
                  </a:txBody>
                  <a:tcPr/>
                </a:tc>
                <a:extLst>
                  <a:ext uri="{0D108BD9-81ED-4DB2-BD59-A6C34878D82A}">
                    <a16:rowId xmlns:a16="http://schemas.microsoft.com/office/drawing/2014/main" xmlns="" val="1001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2"/>
                  </a:ext>
                </a:extLst>
              </a:tr>
            </a:tbl>
          </a:graphicData>
        </a:graphic>
      </p:graphicFrame>
      <p:sp>
        <p:nvSpPr>
          <p:cNvPr id="8" name="TextBox 7"/>
          <p:cNvSpPr txBox="1"/>
          <p:nvPr/>
        </p:nvSpPr>
        <p:spPr>
          <a:xfrm>
            <a:off x="9633177" y="378505"/>
            <a:ext cx="1561646" cy="369332"/>
          </a:xfrm>
          <a:prstGeom prst="rect">
            <a:avLst/>
          </a:prstGeom>
          <a:noFill/>
        </p:spPr>
        <p:txBody>
          <a:bodyPr wrap="none" rtlCol="0">
            <a:spAutoFit/>
          </a:bodyPr>
          <a:lstStyle/>
          <a:p>
            <a:r>
              <a:rPr lang="en-US" b="1" dirty="0" smtClean="0"/>
              <a:t>Main Memory</a:t>
            </a:r>
            <a:endParaRPr lang="en-US" b="1" dirty="0"/>
          </a:p>
        </p:txBody>
      </p:sp>
      <p:graphicFrame>
        <p:nvGraphicFramePr>
          <p:cNvPr id="10" name="Table 9"/>
          <p:cNvGraphicFramePr>
            <a:graphicFrameLocks noGrp="1"/>
          </p:cNvGraphicFramePr>
          <p:nvPr>
            <p:extLst>
              <p:ext uri="{D42A27DB-BD31-4B8C-83A1-F6EECF244321}">
                <p14:modId xmlns:p14="http://schemas.microsoft.com/office/powerpoint/2010/main" val="3486528541"/>
              </p:ext>
            </p:extLst>
          </p:nvPr>
        </p:nvGraphicFramePr>
        <p:xfrm>
          <a:off x="0" y="845127"/>
          <a:ext cx="6758700" cy="4114800"/>
        </p:xfrm>
        <a:graphic>
          <a:graphicData uri="http://schemas.openxmlformats.org/drawingml/2006/table">
            <a:tbl>
              <a:tblPr firstRow="1" bandRow="1">
                <a:tableStyleId>{5C22544A-7EE6-4342-B048-85BDC9FD1C3A}</a:tableStyleId>
              </a:tblPr>
              <a:tblGrid>
                <a:gridCol w="1689675">
                  <a:extLst>
                    <a:ext uri="{9D8B030D-6E8A-4147-A177-3AD203B41FA5}">
                      <a16:colId xmlns:a16="http://schemas.microsoft.com/office/drawing/2014/main" xmlns="" val="20000"/>
                    </a:ext>
                  </a:extLst>
                </a:gridCol>
                <a:gridCol w="1328295">
                  <a:extLst>
                    <a:ext uri="{9D8B030D-6E8A-4147-A177-3AD203B41FA5}">
                      <a16:colId xmlns:a16="http://schemas.microsoft.com/office/drawing/2014/main" xmlns="" val="20001"/>
                    </a:ext>
                  </a:extLst>
                </a:gridCol>
                <a:gridCol w="1177637">
                  <a:extLst>
                    <a:ext uri="{9D8B030D-6E8A-4147-A177-3AD203B41FA5}">
                      <a16:colId xmlns:a16="http://schemas.microsoft.com/office/drawing/2014/main" xmlns="" val="20002"/>
                    </a:ext>
                  </a:extLst>
                </a:gridCol>
                <a:gridCol w="2563093">
                  <a:extLst>
                    <a:ext uri="{9D8B030D-6E8A-4147-A177-3AD203B41FA5}">
                      <a16:colId xmlns:a16="http://schemas.microsoft.com/office/drawing/2014/main" xmlns="" val="20003"/>
                    </a:ext>
                  </a:extLst>
                </a:gridCol>
              </a:tblGrid>
              <a:tr h="370840">
                <a:tc>
                  <a:txBody>
                    <a:bodyPr/>
                    <a:lstStyle/>
                    <a:p>
                      <a:pPr algn="ctr"/>
                      <a:r>
                        <a:rPr lang="en-US" sz="2400" b="1" dirty="0" smtClean="0"/>
                        <a:t>Index</a:t>
                      </a:r>
                      <a:endParaRPr lang="en-US" sz="2400" b="1" dirty="0"/>
                    </a:p>
                  </a:txBody>
                  <a:tcPr/>
                </a:tc>
                <a:tc>
                  <a:txBody>
                    <a:bodyPr/>
                    <a:lstStyle/>
                    <a:p>
                      <a:pPr algn="ctr"/>
                      <a:r>
                        <a:rPr lang="en-US" sz="2400" b="1" dirty="0" smtClean="0"/>
                        <a:t>V</a:t>
                      </a:r>
                      <a:endParaRPr lang="en-US" sz="2400" b="1" dirty="0"/>
                    </a:p>
                  </a:txBody>
                  <a:tcPr/>
                </a:tc>
                <a:tc>
                  <a:txBody>
                    <a:bodyPr/>
                    <a:lstStyle/>
                    <a:p>
                      <a:pPr algn="ctr"/>
                      <a:r>
                        <a:rPr lang="en-US" sz="2400" b="1" dirty="0" smtClean="0"/>
                        <a:t>Tag</a:t>
                      </a:r>
                      <a:endParaRPr lang="en-US" sz="2400" b="1" dirty="0"/>
                    </a:p>
                  </a:txBody>
                  <a:tcPr/>
                </a:tc>
                <a:tc>
                  <a:txBody>
                    <a:bodyPr/>
                    <a:lstStyle/>
                    <a:p>
                      <a:pPr algn="ctr"/>
                      <a:r>
                        <a:rPr lang="en-US" sz="2400" b="1" dirty="0" smtClean="0"/>
                        <a:t>Data</a:t>
                      </a:r>
                      <a:endParaRPr lang="en-US" sz="2400" b="1" dirty="0"/>
                    </a:p>
                  </a:txBody>
                  <a:tcPr/>
                </a:tc>
                <a:extLst>
                  <a:ext uri="{0D108BD9-81ED-4DB2-BD59-A6C34878D82A}">
                    <a16:rowId xmlns:a16="http://schemas.microsoft.com/office/drawing/2014/main" xmlns="" val="10000"/>
                  </a:ext>
                </a:extLst>
              </a:tr>
              <a:tr h="370840">
                <a:tc>
                  <a:txBody>
                    <a:bodyPr/>
                    <a:lstStyle/>
                    <a:p>
                      <a:pPr algn="ctr"/>
                      <a:r>
                        <a:rPr lang="en-US" sz="2400" b="1" dirty="0" smtClean="0"/>
                        <a:t>000</a:t>
                      </a:r>
                      <a:endParaRPr lang="en-US" sz="2400" b="1" dirty="0"/>
                    </a:p>
                  </a:txBody>
                  <a:tcPr/>
                </a:tc>
                <a:tc>
                  <a:txBody>
                    <a:bodyPr/>
                    <a:lstStyle/>
                    <a:p>
                      <a:pPr algn="ctr"/>
                      <a:r>
                        <a:rPr lang="en-US" sz="2400" b="1" dirty="0" smtClean="0"/>
                        <a:t>Y</a:t>
                      </a:r>
                      <a:endParaRPr lang="en-US" sz="2400" b="1" dirty="0"/>
                    </a:p>
                  </a:txBody>
                  <a:tcPr/>
                </a:tc>
                <a:tc>
                  <a:txBody>
                    <a:bodyPr/>
                    <a:lstStyle/>
                    <a:p>
                      <a:pPr algn="ctr"/>
                      <a:r>
                        <a:rPr lang="en-US" sz="2400" b="1" dirty="0" smtClean="0"/>
                        <a:t>10</a:t>
                      </a:r>
                      <a:endParaRPr lang="en-US" sz="2400" b="1" dirty="0"/>
                    </a:p>
                  </a:txBody>
                  <a:tcPr/>
                </a:tc>
                <a:tc>
                  <a:txBody>
                    <a:bodyPr/>
                    <a:lstStyle/>
                    <a:p>
                      <a:pPr algn="ctr"/>
                      <a:r>
                        <a:rPr lang="en-US" sz="2400" b="1" dirty="0" smtClean="0"/>
                        <a:t>C</a:t>
                      </a:r>
                      <a:endParaRPr lang="en-US" sz="2400" b="1" dirty="0"/>
                    </a:p>
                  </a:txBody>
                  <a:tcPr/>
                </a:tc>
                <a:extLst>
                  <a:ext uri="{0D108BD9-81ED-4DB2-BD59-A6C34878D82A}">
                    <a16:rowId xmlns:a16="http://schemas.microsoft.com/office/drawing/2014/main" xmlns="" val="10001"/>
                  </a:ext>
                </a:extLst>
              </a:tr>
              <a:tr h="370840">
                <a:tc>
                  <a:txBody>
                    <a:bodyPr/>
                    <a:lstStyle/>
                    <a:p>
                      <a:pPr algn="ctr"/>
                      <a:r>
                        <a:rPr lang="en-US" sz="2400" b="1" dirty="0" smtClean="0"/>
                        <a:t>001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ctr"/>
                      <a:r>
                        <a:rPr lang="en-US" sz="2400" b="1" dirty="0" smtClean="0">
                          <a:solidFill>
                            <a:srgbClr val="FF0000"/>
                          </a:solidFill>
                        </a:rPr>
                        <a:t>010</a:t>
                      </a:r>
                      <a:endParaRPr lang="en-US" sz="2400" b="1" dirty="0">
                        <a:solidFill>
                          <a:srgbClr val="FF0000"/>
                        </a:solidFill>
                      </a:endParaRPr>
                    </a:p>
                  </a:txBody>
                  <a:tcPr/>
                </a:tc>
                <a:tc>
                  <a:txBody>
                    <a:bodyPr/>
                    <a:lstStyle/>
                    <a:p>
                      <a:pPr algn="ctr"/>
                      <a:r>
                        <a:rPr lang="en-US" sz="2400" b="1" dirty="0" smtClean="0">
                          <a:solidFill>
                            <a:schemeClr val="tx1"/>
                          </a:solidFill>
                        </a:rPr>
                        <a:t>Y</a:t>
                      </a:r>
                      <a:endParaRPr lang="en-US" sz="2400" b="1" dirty="0">
                        <a:solidFill>
                          <a:schemeClr val="tx1"/>
                        </a:solidFill>
                      </a:endParaRPr>
                    </a:p>
                  </a:txBody>
                  <a:tcPr/>
                </a:tc>
                <a:tc>
                  <a:txBody>
                    <a:bodyPr/>
                    <a:lstStyle/>
                    <a:p>
                      <a:pPr algn="ctr"/>
                      <a:r>
                        <a:rPr lang="en-US" sz="2400" b="1" dirty="0" smtClean="0">
                          <a:solidFill>
                            <a:srgbClr val="FC24F2"/>
                          </a:solidFill>
                        </a:rPr>
                        <a:t>10</a:t>
                      </a:r>
                      <a:endParaRPr lang="en-US" sz="2400" b="1" dirty="0">
                        <a:solidFill>
                          <a:srgbClr val="FC24F2"/>
                        </a:solidFill>
                      </a:endParaRPr>
                    </a:p>
                  </a:txBody>
                  <a:tcPr/>
                </a:tc>
                <a:tc>
                  <a:txBody>
                    <a:bodyPr/>
                    <a:lstStyle/>
                    <a:p>
                      <a:pPr algn="ctr"/>
                      <a:r>
                        <a:rPr lang="en-US" sz="2400" b="1" dirty="0" smtClean="0">
                          <a:solidFill>
                            <a:schemeClr val="tx1"/>
                          </a:solidFill>
                        </a:rPr>
                        <a:t>D</a:t>
                      </a:r>
                      <a:endParaRPr lang="en-US" sz="2400" b="1" dirty="0">
                        <a:solidFill>
                          <a:schemeClr val="tx1"/>
                        </a:solidFill>
                      </a:endParaRPr>
                    </a:p>
                  </a:txBody>
                  <a:tcPr/>
                </a:tc>
                <a:extLst>
                  <a:ext uri="{0D108BD9-81ED-4DB2-BD59-A6C34878D82A}">
                    <a16:rowId xmlns:a16="http://schemas.microsoft.com/office/drawing/2014/main" xmlns="" val="10003"/>
                  </a:ext>
                </a:extLst>
              </a:tr>
              <a:tr h="370840">
                <a:tc>
                  <a:txBody>
                    <a:bodyPr/>
                    <a:lstStyle/>
                    <a:p>
                      <a:pPr algn="ctr"/>
                      <a:r>
                        <a:rPr lang="en-US" sz="2400" b="1" dirty="0" smtClean="0"/>
                        <a:t>011</a:t>
                      </a:r>
                      <a:endParaRPr lang="en-US" sz="2400" b="1" dirty="0"/>
                    </a:p>
                  </a:txBody>
                  <a:tcPr/>
                </a:tc>
                <a:tc>
                  <a:txBody>
                    <a:bodyPr/>
                    <a:lstStyle/>
                    <a:p>
                      <a:pPr algn="ctr"/>
                      <a:r>
                        <a:rPr lang="en-US" sz="2400" b="1" dirty="0" smtClean="0"/>
                        <a:t>Y</a:t>
                      </a:r>
                      <a:endParaRPr lang="en-US" sz="2400" b="1" dirty="0"/>
                    </a:p>
                  </a:txBody>
                  <a:tcPr/>
                </a:tc>
                <a:tc>
                  <a:txBody>
                    <a:bodyPr/>
                    <a:lstStyle/>
                    <a:p>
                      <a:pPr algn="ctr"/>
                      <a:r>
                        <a:rPr lang="en-US" sz="2400" b="1" dirty="0" smtClean="0"/>
                        <a:t>00</a:t>
                      </a:r>
                      <a:endParaRPr lang="en-US" sz="2400" b="1" dirty="0"/>
                    </a:p>
                  </a:txBody>
                  <a:tcPr/>
                </a:tc>
                <a:tc>
                  <a:txBody>
                    <a:bodyPr/>
                    <a:lstStyle/>
                    <a:p>
                      <a:pPr algn="ctr"/>
                      <a:r>
                        <a:rPr lang="en-US" sz="2400" b="1" dirty="0" smtClean="0"/>
                        <a:t>B</a:t>
                      </a:r>
                      <a:endParaRPr lang="en-US" sz="2400" b="1" dirty="0"/>
                    </a:p>
                  </a:txBody>
                  <a:tcPr/>
                </a:tc>
                <a:extLst>
                  <a:ext uri="{0D108BD9-81ED-4DB2-BD59-A6C34878D82A}">
                    <a16:rowId xmlns:a16="http://schemas.microsoft.com/office/drawing/2014/main" xmlns="" val="10004"/>
                  </a:ext>
                </a:extLst>
              </a:tr>
              <a:tr h="370840">
                <a:tc>
                  <a:txBody>
                    <a:bodyPr/>
                    <a:lstStyle/>
                    <a:p>
                      <a:pPr algn="ctr"/>
                      <a:r>
                        <a:rPr lang="en-US" sz="2400" b="1" dirty="0" smtClean="0"/>
                        <a:t>100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5"/>
                  </a:ext>
                </a:extLst>
              </a:tr>
              <a:tr h="370840">
                <a:tc>
                  <a:txBody>
                    <a:bodyPr/>
                    <a:lstStyle/>
                    <a:p>
                      <a:pPr algn="ctr"/>
                      <a:r>
                        <a:rPr lang="en-US" sz="2400" b="1" dirty="0" smtClean="0"/>
                        <a:t>101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ctr"/>
                      <a:r>
                        <a:rPr lang="en-US" sz="2400" b="1" dirty="0" smtClean="0">
                          <a:solidFill>
                            <a:schemeClr val="tx1"/>
                          </a:solidFill>
                        </a:rPr>
                        <a:t>110</a:t>
                      </a:r>
                      <a:endParaRPr lang="en-US" sz="2400" b="1" dirty="0">
                        <a:solidFill>
                          <a:schemeClr val="tx1"/>
                        </a:solidFill>
                      </a:endParaRPr>
                    </a:p>
                  </a:txBody>
                  <a:tcPr/>
                </a:tc>
                <a:tc>
                  <a:txBody>
                    <a:bodyPr/>
                    <a:lstStyle/>
                    <a:p>
                      <a:pPr algn="ctr"/>
                      <a:r>
                        <a:rPr lang="en-US" sz="2400" b="1" dirty="0" smtClean="0">
                          <a:solidFill>
                            <a:schemeClr val="tx1"/>
                          </a:solidFill>
                        </a:rPr>
                        <a:t>Y</a:t>
                      </a:r>
                      <a:endParaRPr lang="en-US" sz="2400" b="1" dirty="0">
                        <a:solidFill>
                          <a:schemeClr val="tx1"/>
                        </a:solidFill>
                      </a:endParaRPr>
                    </a:p>
                  </a:txBody>
                  <a:tcPr/>
                </a:tc>
                <a:tc>
                  <a:txBody>
                    <a:bodyPr/>
                    <a:lstStyle/>
                    <a:p>
                      <a:pPr algn="ctr"/>
                      <a:r>
                        <a:rPr lang="en-US" sz="2400" b="1" dirty="0" smtClean="0">
                          <a:solidFill>
                            <a:schemeClr val="tx1"/>
                          </a:solidFill>
                        </a:rPr>
                        <a:t>10</a:t>
                      </a:r>
                      <a:endParaRPr lang="en-US" sz="2400"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E</a:t>
                      </a:r>
                    </a:p>
                  </a:txBody>
                  <a:tcPr/>
                </a:tc>
                <a:extLst>
                  <a:ext uri="{0D108BD9-81ED-4DB2-BD59-A6C34878D82A}">
                    <a16:rowId xmlns:a16="http://schemas.microsoft.com/office/drawing/2014/main" xmlns="" val="10007"/>
                  </a:ext>
                </a:extLst>
              </a:tr>
              <a:tr h="370840">
                <a:tc>
                  <a:txBody>
                    <a:bodyPr/>
                    <a:lstStyle/>
                    <a:p>
                      <a:pPr algn="ctr"/>
                      <a:r>
                        <a:rPr lang="en-US" sz="2400" b="1" dirty="0" smtClean="0"/>
                        <a:t>111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8"/>
                  </a:ext>
                </a:extLst>
              </a:tr>
            </a:tbl>
          </a:graphicData>
        </a:graphic>
      </p:graphicFrame>
      <p:sp>
        <p:nvSpPr>
          <p:cNvPr id="12" name="TextBox 11"/>
          <p:cNvSpPr txBox="1"/>
          <p:nvPr/>
        </p:nvSpPr>
        <p:spPr>
          <a:xfrm>
            <a:off x="124687" y="5066339"/>
            <a:ext cx="7329058" cy="1569660"/>
          </a:xfrm>
          <a:prstGeom prst="rect">
            <a:avLst/>
          </a:prstGeom>
          <a:noFill/>
        </p:spPr>
        <p:txBody>
          <a:bodyPr wrap="square" rtlCol="0">
            <a:spAutoFit/>
          </a:bodyPr>
          <a:lstStyle/>
          <a:p>
            <a:pPr algn="just"/>
            <a:r>
              <a:rPr lang="en-US" sz="2400" b="1" dirty="0" smtClean="0"/>
              <a:t>No. of Cache Blocks = 8</a:t>
            </a:r>
          </a:p>
          <a:p>
            <a:pPr algn="just"/>
            <a:r>
              <a:rPr lang="en-US" sz="2400" b="1" dirty="0" smtClean="0"/>
              <a:t>Size of each Block = 1 word</a:t>
            </a:r>
          </a:p>
          <a:p>
            <a:pPr algn="just"/>
            <a:r>
              <a:rPr lang="en-US" sz="2400" b="1" dirty="0"/>
              <a:t>Direct-Mapped </a:t>
            </a:r>
            <a:r>
              <a:rPr lang="en-US" sz="2400" b="1" dirty="0" smtClean="0"/>
              <a:t>cache</a:t>
            </a:r>
            <a:endParaRPr lang="en-US" sz="2400" b="1" dirty="0" smtClean="0">
              <a:solidFill>
                <a:srgbClr val="C00000"/>
              </a:solidFill>
            </a:endParaRPr>
          </a:p>
          <a:p>
            <a:pPr algn="just"/>
            <a:r>
              <a:rPr lang="en-US" sz="2400" b="1" dirty="0" smtClean="0">
                <a:solidFill>
                  <a:srgbClr val="C00000"/>
                </a:solidFill>
              </a:rPr>
              <a:t>What is physical memory address of D ? </a:t>
            </a:r>
            <a:r>
              <a:rPr lang="en-US" sz="2400" b="1" dirty="0" smtClean="0">
                <a:solidFill>
                  <a:srgbClr val="FC24F2"/>
                </a:solidFill>
              </a:rPr>
              <a:t>10</a:t>
            </a:r>
            <a:r>
              <a:rPr lang="en-US" sz="2400" b="1" dirty="0" smtClean="0">
                <a:solidFill>
                  <a:srgbClr val="C00000"/>
                </a:solidFill>
              </a:rPr>
              <a:t> 010</a:t>
            </a:r>
            <a:endParaRPr lang="en-US" sz="2400" b="1" dirty="0">
              <a:solidFill>
                <a:srgbClr val="C00000"/>
              </a:solidFill>
            </a:endParaRPr>
          </a:p>
        </p:txBody>
      </p:sp>
    </p:spTree>
    <p:extLst>
      <p:ext uri="{BB962C8B-B14F-4D97-AF65-F5344CB8AC3E}">
        <p14:creationId xmlns:p14="http://schemas.microsoft.com/office/powerpoint/2010/main" val="34907804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704795" cy="983673"/>
          </a:xfrm>
        </p:spPr>
        <p:txBody>
          <a:bodyPr/>
          <a:lstStyle/>
          <a:p>
            <a:r>
              <a:rPr lang="en-US" dirty="0" smtClean="0"/>
              <a:t>Cache Design</a:t>
            </a:r>
            <a:endParaRPr lang="en-US" dirty="0"/>
          </a:p>
        </p:txBody>
      </p:sp>
      <p:pic>
        <p:nvPicPr>
          <p:cNvPr id="4" name="Content Placeholder 3"/>
          <p:cNvPicPr>
            <a:picLocks noGrp="1" noChangeAspect="1"/>
          </p:cNvPicPr>
          <p:nvPr>
            <p:ph idx="1"/>
          </p:nvPr>
        </p:nvPicPr>
        <p:blipFill>
          <a:blip r:embed="rId2"/>
          <a:stretch>
            <a:fillRect/>
          </a:stretch>
        </p:blipFill>
        <p:spPr>
          <a:xfrm>
            <a:off x="5189106" y="0"/>
            <a:ext cx="6975194" cy="6872620"/>
          </a:xfrm>
          <a:prstGeom prst="rect">
            <a:avLst/>
          </a:prstGeom>
        </p:spPr>
      </p:pic>
      <p:sp>
        <p:nvSpPr>
          <p:cNvPr id="3" name="TextBox 2"/>
          <p:cNvSpPr txBox="1"/>
          <p:nvPr/>
        </p:nvSpPr>
        <p:spPr>
          <a:xfrm>
            <a:off x="290234" y="856357"/>
            <a:ext cx="4725112" cy="6001643"/>
          </a:xfrm>
          <a:prstGeom prst="rect">
            <a:avLst/>
          </a:prstGeom>
          <a:noFill/>
        </p:spPr>
        <p:txBody>
          <a:bodyPr wrap="square" rtlCol="0">
            <a:spAutoFit/>
          </a:bodyPr>
          <a:lstStyle/>
          <a:p>
            <a:r>
              <a:rPr lang="en-US" sz="2400" b="1" dirty="0" smtClean="0"/>
              <a:t>32-bit or 1 word Address</a:t>
            </a:r>
          </a:p>
          <a:p>
            <a:pPr marL="342900" indent="-342900">
              <a:buFont typeface="Wingdings" panose="05000000000000000000" pitchFamily="2" charset="2"/>
              <a:buChar char="à"/>
            </a:pPr>
            <a:r>
              <a:rPr lang="en-US" sz="2400" b="1" dirty="0" smtClean="0">
                <a:solidFill>
                  <a:srgbClr val="C00000"/>
                </a:solidFill>
                <a:sym typeface="Wingdings" panose="05000000000000000000" pitchFamily="2" charset="2"/>
              </a:rPr>
              <a:t>What will be the size of Main Memory in Bytes?</a:t>
            </a:r>
          </a:p>
          <a:p>
            <a:r>
              <a:rPr lang="en-US" sz="2400" b="1" dirty="0" smtClean="0">
                <a:solidFill>
                  <a:srgbClr val="C00000"/>
                </a:solidFill>
                <a:sym typeface="Wingdings" panose="05000000000000000000" pitchFamily="2" charset="2"/>
              </a:rPr>
              <a:t>- How can we check if it is a Hit or Miss?</a:t>
            </a:r>
          </a:p>
          <a:p>
            <a:r>
              <a:rPr lang="en-US" sz="2400" b="1" dirty="0" smtClean="0">
                <a:sym typeface="Wingdings" panose="05000000000000000000" pitchFamily="2" charset="2"/>
              </a:rPr>
              <a:t>Total Blocks in Cache = 2^10 = 			= 1024 Blocks</a:t>
            </a:r>
          </a:p>
          <a:p>
            <a:r>
              <a:rPr lang="en-US" sz="2400" b="1" dirty="0" smtClean="0">
                <a:solidFill>
                  <a:srgbClr val="C00000"/>
                </a:solidFill>
                <a:sym typeface="Wingdings" panose="05000000000000000000" pitchFamily="2" charset="2"/>
              </a:rPr>
              <a:t>- How many address bits we need to locate the cache index? </a:t>
            </a:r>
            <a:r>
              <a:rPr lang="en-US" sz="2400" b="1" dirty="0" smtClean="0">
                <a:sym typeface="Wingdings" panose="05000000000000000000" pitchFamily="2" charset="2"/>
              </a:rPr>
              <a:t>10 bits</a:t>
            </a:r>
          </a:p>
          <a:p>
            <a:pPr marL="342900" indent="-342900">
              <a:buFontTx/>
              <a:buChar char="-"/>
            </a:pPr>
            <a:r>
              <a:rPr lang="en-US" sz="2400" b="1" dirty="0" smtClean="0">
                <a:solidFill>
                  <a:srgbClr val="C00000"/>
                </a:solidFill>
                <a:sym typeface="Wingdings" panose="05000000000000000000" pitchFamily="2" charset="2"/>
              </a:rPr>
              <a:t>What will be the size of Tag field?</a:t>
            </a:r>
          </a:p>
          <a:p>
            <a:pPr marL="342900" indent="-342900">
              <a:buFontTx/>
              <a:buChar char="-"/>
            </a:pPr>
            <a:r>
              <a:rPr lang="en-US" sz="2400" b="1" dirty="0" smtClean="0">
                <a:solidFill>
                  <a:srgbClr val="C00000"/>
                </a:solidFill>
              </a:rPr>
              <a:t>What will be the size of a block?</a:t>
            </a:r>
          </a:p>
          <a:p>
            <a:pPr marL="342900" indent="-342900">
              <a:buFontTx/>
              <a:buChar char="-"/>
            </a:pPr>
            <a:r>
              <a:rPr lang="en-US" sz="2400" b="1" dirty="0" smtClean="0">
                <a:solidFill>
                  <a:srgbClr val="C00000"/>
                </a:solidFill>
              </a:rPr>
              <a:t>Why we are not using 2 LSBs?</a:t>
            </a:r>
          </a:p>
          <a:p>
            <a:pPr marL="342900" indent="-342900">
              <a:buFontTx/>
              <a:buChar char="-"/>
            </a:pPr>
            <a:r>
              <a:rPr lang="en-US" sz="2400" b="1" dirty="0" smtClean="0">
                <a:solidFill>
                  <a:srgbClr val="C00000"/>
                </a:solidFill>
              </a:rPr>
              <a:t>What exact size the Cache will take?</a:t>
            </a:r>
          </a:p>
          <a:p>
            <a:pPr marL="342900" indent="-342900">
              <a:buFontTx/>
              <a:buChar char="-"/>
            </a:pPr>
            <a:r>
              <a:rPr lang="en-US" sz="2400" b="1" dirty="0" smtClean="0"/>
              <a:t>Why is this called 4KB Cache?</a:t>
            </a:r>
            <a:endParaRPr lang="en-US" sz="2400" b="1" dirty="0"/>
          </a:p>
        </p:txBody>
      </p:sp>
    </p:spTree>
    <p:extLst>
      <p:ext uri="{BB962C8B-B14F-4D97-AF65-F5344CB8AC3E}">
        <p14:creationId xmlns:p14="http://schemas.microsoft.com/office/powerpoint/2010/main" val="151819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704795" cy="983673"/>
          </a:xfrm>
        </p:spPr>
        <p:txBody>
          <a:bodyPr/>
          <a:lstStyle/>
          <a:p>
            <a:r>
              <a:rPr lang="en-US" dirty="0" smtClean="0"/>
              <a:t>Cache Design</a:t>
            </a:r>
            <a:endParaRPr lang="en-US" dirty="0"/>
          </a:p>
        </p:txBody>
      </p:sp>
      <p:pic>
        <p:nvPicPr>
          <p:cNvPr id="4" name="Content Placeholder 3"/>
          <p:cNvPicPr>
            <a:picLocks noGrp="1" noChangeAspect="1"/>
          </p:cNvPicPr>
          <p:nvPr>
            <p:ph idx="1"/>
          </p:nvPr>
        </p:nvPicPr>
        <p:blipFill>
          <a:blip r:embed="rId2"/>
          <a:stretch>
            <a:fillRect/>
          </a:stretch>
        </p:blipFill>
        <p:spPr>
          <a:xfrm>
            <a:off x="5189106" y="0"/>
            <a:ext cx="6975194" cy="6872620"/>
          </a:xfrm>
          <a:prstGeom prst="rect">
            <a:avLst/>
          </a:prstGeom>
        </p:spPr>
      </p:pic>
      <p:sp>
        <p:nvSpPr>
          <p:cNvPr id="3" name="TextBox 2"/>
          <p:cNvSpPr txBox="1"/>
          <p:nvPr/>
        </p:nvSpPr>
        <p:spPr>
          <a:xfrm>
            <a:off x="0" y="856357"/>
            <a:ext cx="5015346" cy="4893647"/>
          </a:xfrm>
          <a:prstGeom prst="rect">
            <a:avLst/>
          </a:prstGeom>
          <a:noFill/>
        </p:spPr>
        <p:txBody>
          <a:bodyPr wrap="square" rtlCol="0">
            <a:spAutoFit/>
          </a:bodyPr>
          <a:lstStyle/>
          <a:p>
            <a:pPr marL="342900" indent="-342900">
              <a:buFontTx/>
              <a:buChar char="-"/>
            </a:pPr>
            <a:r>
              <a:rPr lang="en-US" sz="2400" b="1" dirty="0" smtClean="0">
                <a:solidFill>
                  <a:srgbClr val="C00000"/>
                </a:solidFill>
              </a:rPr>
              <a:t>What exact size the Cache will take?</a:t>
            </a:r>
          </a:p>
          <a:p>
            <a:endParaRPr lang="en-US" sz="2400" b="1" dirty="0" smtClean="0">
              <a:solidFill>
                <a:srgbClr val="C00000"/>
              </a:solidFill>
            </a:endParaRPr>
          </a:p>
          <a:p>
            <a:r>
              <a:rPr lang="en-US" sz="2400" b="1" dirty="0" smtClean="0">
                <a:solidFill>
                  <a:srgbClr val="C00000"/>
                </a:solidFill>
              </a:rPr>
              <a:t>Size of 1 Entry </a:t>
            </a:r>
          </a:p>
          <a:p>
            <a:r>
              <a:rPr lang="en-US" sz="2400" b="1" dirty="0" smtClean="0">
                <a:solidFill>
                  <a:srgbClr val="C00000"/>
                </a:solidFill>
              </a:rPr>
              <a:t>= Valid Bit Size + Tag Size+ Data Size</a:t>
            </a:r>
          </a:p>
          <a:p>
            <a:r>
              <a:rPr lang="en-US" sz="2400" b="1" dirty="0" smtClean="0">
                <a:solidFill>
                  <a:srgbClr val="C00000"/>
                </a:solidFill>
              </a:rPr>
              <a:t>= 1 bit + 20 bits + 32 bits</a:t>
            </a:r>
          </a:p>
          <a:p>
            <a:r>
              <a:rPr lang="en-US" sz="2400" b="1" dirty="0" smtClean="0">
                <a:solidFill>
                  <a:srgbClr val="C00000"/>
                </a:solidFill>
              </a:rPr>
              <a:t>= 53 bits</a:t>
            </a:r>
          </a:p>
          <a:p>
            <a:endParaRPr lang="en-US" sz="2400" b="1" dirty="0">
              <a:solidFill>
                <a:srgbClr val="C00000"/>
              </a:solidFill>
            </a:endParaRPr>
          </a:p>
          <a:p>
            <a:r>
              <a:rPr lang="en-US" sz="2400" b="1" dirty="0" smtClean="0">
                <a:solidFill>
                  <a:srgbClr val="C00000"/>
                </a:solidFill>
              </a:rPr>
              <a:t>Total Space required = 1024 x 53 bits</a:t>
            </a:r>
          </a:p>
          <a:p>
            <a:r>
              <a:rPr lang="en-US" sz="2400" b="1" dirty="0">
                <a:solidFill>
                  <a:srgbClr val="C00000"/>
                </a:solidFill>
              </a:rPr>
              <a:t>	</a:t>
            </a:r>
            <a:r>
              <a:rPr lang="en-US" sz="2400" b="1" dirty="0" smtClean="0">
                <a:solidFill>
                  <a:srgbClr val="C00000"/>
                </a:solidFill>
              </a:rPr>
              <a:t>		= 53 K bits</a:t>
            </a:r>
            <a:endParaRPr lang="en-US" sz="2400" b="1" dirty="0">
              <a:solidFill>
                <a:srgbClr val="C00000"/>
              </a:solidFill>
            </a:endParaRPr>
          </a:p>
          <a:p>
            <a:endParaRPr lang="en-US" sz="2400" b="1" dirty="0" smtClean="0">
              <a:solidFill>
                <a:srgbClr val="C00000"/>
              </a:solidFill>
            </a:endParaRPr>
          </a:p>
          <a:p>
            <a:endParaRPr lang="en-US" sz="2400" b="1" dirty="0" smtClean="0">
              <a:solidFill>
                <a:srgbClr val="C00000"/>
              </a:solidFill>
            </a:endParaRPr>
          </a:p>
          <a:p>
            <a:pPr marL="342900" indent="-342900">
              <a:buFontTx/>
              <a:buChar char="-"/>
            </a:pPr>
            <a:r>
              <a:rPr lang="en-US" sz="2400" b="1" dirty="0" smtClean="0"/>
              <a:t>Why is this called 4KB Cache?</a:t>
            </a:r>
            <a:endParaRPr lang="en-US" sz="2400" b="1" dirty="0"/>
          </a:p>
        </p:txBody>
      </p:sp>
    </p:spTree>
    <p:extLst>
      <p:ext uri="{BB962C8B-B14F-4D97-AF65-F5344CB8AC3E}">
        <p14:creationId xmlns:p14="http://schemas.microsoft.com/office/powerpoint/2010/main" val="20849204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33177" cy="845127"/>
          </a:xfrm>
        </p:spPr>
        <p:txBody>
          <a:bodyPr/>
          <a:lstStyle/>
          <a:p>
            <a:r>
              <a:rPr lang="en-US" dirty="0"/>
              <a:t>Mapping an Address to </a:t>
            </a:r>
            <a:r>
              <a:rPr lang="en-US" dirty="0" smtClean="0"/>
              <a:t>1-word </a:t>
            </a:r>
            <a:r>
              <a:rPr lang="en-US" dirty="0"/>
              <a:t>Cache Block</a:t>
            </a:r>
          </a:p>
        </p:txBody>
      </p:sp>
      <p:graphicFrame>
        <p:nvGraphicFramePr>
          <p:cNvPr id="7" name="Table 6"/>
          <p:cNvGraphicFramePr>
            <a:graphicFrameLocks noGrp="1"/>
          </p:cNvGraphicFramePr>
          <p:nvPr/>
        </p:nvGraphicFramePr>
        <p:xfrm>
          <a:off x="8783782" y="747837"/>
          <a:ext cx="3260436" cy="5943600"/>
        </p:xfrm>
        <a:graphic>
          <a:graphicData uri="http://schemas.openxmlformats.org/drawingml/2006/table">
            <a:tbl>
              <a:tblPr firstRow="1" bandRow="1">
                <a:tableStyleId>{5C22544A-7EE6-4342-B048-85BDC9FD1C3A}</a:tableStyleId>
              </a:tblPr>
              <a:tblGrid>
                <a:gridCol w="1630218">
                  <a:extLst>
                    <a:ext uri="{9D8B030D-6E8A-4147-A177-3AD203B41FA5}">
                      <a16:colId xmlns:a16="http://schemas.microsoft.com/office/drawing/2014/main" xmlns="" val="20000"/>
                    </a:ext>
                  </a:extLst>
                </a:gridCol>
                <a:gridCol w="1630218">
                  <a:extLst>
                    <a:ext uri="{9D8B030D-6E8A-4147-A177-3AD203B41FA5}">
                      <a16:colId xmlns:a16="http://schemas.microsoft.com/office/drawing/2014/main" xmlns="" val="20001"/>
                    </a:ext>
                  </a:extLst>
                </a:gridCol>
              </a:tblGrid>
              <a:tr h="370840">
                <a:tc>
                  <a:txBody>
                    <a:bodyPr/>
                    <a:lstStyle/>
                    <a:p>
                      <a:pPr algn="r"/>
                      <a:r>
                        <a:rPr lang="en-US" sz="2400" dirty="0" smtClean="0"/>
                        <a:t>Address</a:t>
                      </a:r>
                      <a:endParaRPr lang="en-US" sz="2400" dirty="0"/>
                    </a:p>
                  </a:txBody>
                  <a:tcPr/>
                </a:tc>
                <a:tc>
                  <a:txBody>
                    <a:bodyPr/>
                    <a:lstStyle/>
                    <a:p>
                      <a:pPr algn="ctr"/>
                      <a:r>
                        <a:rPr lang="en-US" sz="2400" dirty="0" smtClean="0"/>
                        <a:t>Content</a:t>
                      </a:r>
                      <a:endParaRPr lang="en-US" sz="2400" dirty="0"/>
                    </a:p>
                  </a:txBody>
                  <a:tcPr/>
                </a:tc>
                <a:extLst>
                  <a:ext uri="{0D108BD9-81ED-4DB2-BD59-A6C34878D82A}">
                    <a16:rowId xmlns:a16="http://schemas.microsoft.com/office/drawing/2014/main" xmlns="" val="10000"/>
                  </a:ext>
                </a:extLst>
              </a:tr>
              <a:tr h="370840">
                <a:tc>
                  <a:txBody>
                    <a:bodyPr/>
                    <a:lstStyle/>
                    <a:p>
                      <a:pPr algn="r"/>
                      <a:r>
                        <a:rPr lang="en-US" sz="2400" b="1" dirty="0" smtClean="0"/>
                        <a:t>00000</a:t>
                      </a:r>
                      <a:endParaRPr lang="en-US" sz="2400" b="1" dirty="0"/>
                    </a:p>
                  </a:txBody>
                  <a:tcPr/>
                </a:tc>
                <a:tc>
                  <a:txBody>
                    <a:bodyPr/>
                    <a:lstStyle/>
                    <a:p>
                      <a:pPr algn="ctr"/>
                      <a:r>
                        <a:rPr lang="en-US" sz="2400" b="1" dirty="0" smtClean="0"/>
                        <a:t>A</a:t>
                      </a:r>
                      <a:endParaRPr lang="en-US" sz="2400" b="1" dirty="0"/>
                    </a:p>
                  </a:txBody>
                  <a:tcPr/>
                </a:tc>
                <a:extLst>
                  <a:ext uri="{0D108BD9-81ED-4DB2-BD59-A6C34878D82A}">
                    <a16:rowId xmlns:a16="http://schemas.microsoft.com/office/drawing/2014/main" xmlns="" val="1000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r"/>
                      <a:r>
                        <a:rPr lang="en-US" sz="2400" b="1" dirty="0" smtClean="0"/>
                        <a:t>3 =</a:t>
                      </a:r>
                      <a:r>
                        <a:rPr lang="en-US" sz="2400" b="1" baseline="0" dirty="0" smtClean="0"/>
                        <a:t> </a:t>
                      </a:r>
                      <a:r>
                        <a:rPr lang="en-US" sz="2400" b="1" dirty="0" smtClean="0"/>
                        <a:t>00011</a:t>
                      </a:r>
                      <a:endParaRPr lang="en-US" sz="2400" b="1" dirty="0"/>
                    </a:p>
                  </a:txBody>
                  <a:tcPr/>
                </a:tc>
                <a:tc>
                  <a:txBody>
                    <a:bodyPr/>
                    <a:lstStyle/>
                    <a:p>
                      <a:pPr algn="ctr"/>
                      <a:r>
                        <a:rPr lang="en-US" sz="2400" b="1" dirty="0" smtClean="0"/>
                        <a:t>B</a:t>
                      </a:r>
                      <a:endParaRPr lang="en-US" sz="2400" b="1" dirty="0"/>
                    </a:p>
                  </a:txBody>
                  <a:tcPr/>
                </a:tc>
                <a:extLst>
                  <a:ext uri="{0D108BD9-81ED-4DB2-BD59-A6C34878D82A}">
                    <a16:rowId xmlns:a16="http://schemas.microsoft.com/office/drawing/2014/main" xmlns="" val="10003"/>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4"/>
                  </a:ext>
                </a:extLst>
              </a:tr>
              <a:tr h="370840">
                <a:tc>
                  <a:txBody>
                    <a:bodyPr/>
                    <a:lstStyle/>
                    <a:p>
                      <a:pPr algn="r"/>
                      <a:r>
                        <a:rPr lang="en-US" sz="2400" b="1" dirty="0" smtClean="0"/>
                        <a:t>16 = 10000</a:t>
                      </a:r>
                      <a:endParaRPr lang="en-US" sz="2400" b="1" dirty="0"/>
                    </a:p>
                  </a:txBody>
                  <a:tcPr/>
                </a:tc>
                <a:tc>
                  <a:txBody>
                    <a:bodyPr/>
                    <a:lstStyle/>
                    <a:p>
                      <a:pPr algn="ctr"/>
                      <a:r>
                        <a:rPr lang="en-US" sz="2400" b="1" dirty="0" smtClean="0"/>
                        <a:t>C</a:t>
                      </a:r>
                      <a:endParaRPr lang="en-US" sz="2400" b="1" dirty="0"/>
                    </a:p>
                  </a:txBody>
                  <a:tcPr/>
                </a:tc>
                <a:extLst>
                  <a:ext uri="{0D108BD9-81ED-4DB2-BD59-A6C34878D82A}">
                    <a16:rowId xmlns:a16="http://schemas.microsoft.com/office/drawing/2014/main" xmlns="" val="10005"/>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r"/>
                      <a:r>
                        <a:rPr lang="en-US" sz="2400" b="1" dirty="0" smtClean="0">
                          <a:solidFill>
                            <a:schemeClr val="tx1"/>
                          </a:solidFill>
                        </a:rPr>
                        <a:t>18 = 10010</a:t>
                      </a:r>
                      <a:endParaRPr lang="en-US" sz="2400" b="1" dirty="0">
                        <a:solidFill>
                          <a:schemeClr val="tx1"/>
                        </a:solidFill>
                      </a:endParaRPr>
                    </a:p>
                  </a:txBody>
                  <a:tcPr/>
                </a:tc>
                <a:tc>
                  <a:txBody>
                    <a:bodyPr/>
                    <a:lstStyle/>
                    <a:p>
                      <a:pPr algn="ctr"/>
                      <a:r>
                        <a:rPr lang="en-US" sz="2400" b="1" dirty="0" smtClean="0"/>
                        <a:t>D</a:t>
                      </a:r>
                      <a:endParaRPr lang="en-US" sz="2400" b="1" dirty="0"/>
                    </a:p>
                  </a:txBody>
                  <a:tcPr/>
                </a:tc>
                <a:extLst>
                  <a:ext uri="{0D108BD9-81ED-4DB2-BD59-A6C34878D82A}">
                    <a16:rowId xmlns:a16="http://schemas.microsoft.com/office/drawing/2014/main" xmlns="" val="10007"/>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8"/>
                  </a:ext>
                </a:extLst>
              </a:tr>
              <a:tr h="370840">
                <a:tc>
                  <a:txBody>
                    <a:bodyPr/>
                    <a:lstStyle/>
                    <a:p>
                      <a:pPr algn="r"/>
                      <a:r>
                        <a:rPr lang="en-US" sz="2400" b="1" dirty="0" smtClean="0">
                          <a:solidFill>
                            <a:schemeClr val="tx1"/>
                          </a:solidFill>
                        </a:rPr>
                        <a:t>22 = 10110</a:t>
                      </a:r>
                      <a:endParaRPr lang="en-US" sz="2400" b="1" dirty="0">
                        <a:solidFill>
                          <a:schemeClr val="tx1"/>
                        </a:solidFill>
                      </a:endParaRPr>
                    </a:p>
                  </a:txBody>
                  <a:tcPr/>
                </a:tc>
                <a:tc>
                  <a:txBody>
                    <a:bodyPr/>
                    <a:lstStyle/>
                    <a:p>
                      <a:pPr algn="ctr"/>
                      <a:r>
                        <a:rPr lang="en-US" sz="2400" b="1" dirty="0" smtClean="0"/>
                        <a:t>E</a:t>
                      </a:r>
                      <a:endParaRPr lang="en-US" sz="2400" b="1" dirty="0"/>
                    </a:p>
                  </a:txBody>
                  <a:tcPr/>
                </a:tc>
                <a:extLst>
                  <a:ext uri="{0D108BD9-81ED-4DB2-BD59-A6C34878D82A}">
                    <a16:rowId xmlns:a16="http://schemas.microsoft.com/office/drawing/2014/main" xmlns="" val="10009"/>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0"/>
                  </a:ext>
                </a:extLst>
              </a:tr>
              <a:tr h="370840">
                <a:tc>
                  <a:txBody>
                    <a:bodyPr/>
                    <a:lstStyle/>
                    <a:p>
                      <a:pPr algn="r"/>
                      <a:r>
                        <a:rPr lang="en-US" sz="2400" b="1" dirty="0" smtClean="0"/>
                        <a:t>26 = 11010</a:t>
                      </a:r>
                      <a:endParaRPr lang="en-US" sz="2400" b="1" dirty="0"/>
                    </a:p>
                  </a:txBody>
                  <a:tcPr/>
                </a:tc>
                <a:tc>
                  <a:txBody>
                    <a:bodyPr/>
                    <a:lstStyle/>
                    <a:p>
                      <a:pPr algn="ctr"/>
                      <a:r>
                        <a:rPr lang="en-US" sz="2400" b="1" dirty="0" smtClean="0"/>
                        <a:t>F</a:t>
                      </a:r>
                      <a:endParaRPr lang="en-US" sz="2400" b="1" dirty="0"/>
                    </a:p>
                  </a:txBody>
                  <a:tcPr/>
                </a:tc>
                <a:extLst>
                  <a:ext uri="{0D108BD9-81ED-4DB2-BD59-A6C34878D82A}">
                    <a16:rowId xmlns:a16="http://schemas.microsoft.com/office/drawing/2014/main" xmlns="" val="1001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2"/>
                  </a:ext>
                </a:extLst>
              </a:tr>
            </a:tbl>
          </a:graphicData>
        </a:graphic>
      </p:graphicFrame>
      <p:sp>
        <p:nvSpPr>
          <p:cNvPr id="8" name="TextBox 7"/>
          <p:cNvSpPr txBox="1"/>
          <p:nvPr/>
        </p:nvSpPr>
        <p:spPr>
          <a:xfrm>
            <a:off x="9633177" y="378505"/>
            <a:ext cx="1561646" cy="369332"/>
          </a:xfrm>
          <a:prstGeom prst="rect">
            <a:avLst/>
          </a:prstGeom>
          <a:noFill/>
        </p:spPr>
        <p:txBody>
          <a:bodyPr wrap="none" rtlCol="0">
            <a:spAutoFit/>
          </a:bodyPr>
          <a:lstStyle/>
          <a:p>
            <a:r>
              <a:rPr lang="en-US" b="1" dirty="0" smtClean="0"/>
              <a:t>Main Memory</a:t>
            </a:r>
            <a:endParaRPr lang="en-US" b="1" dirty="0"/>
          </a:p>
        </p:txBody>
      </p:sp>
      <p:graphicFrame>
        <p:nvGraphicFramePr>
          <p:cNvPr id="10" name="Table 9"/>
          <p:cNvGraphicFramePr>
            <a:graphicFrameLocks noGrp="1"/>
          </p:cNvGraphicFramePr>
          <p:nvPr>
            <p:extLst/>
          </p:nvPr>
        </p:nvGraphicFramePr>
        <p:xfrm>
          <a:off x="277094" y="845127"/>
          <a:ext cx="6758700" cy="4114800"/>
        </p:xfrm>
        <a:graphic>
          <a:graphicData uri="http://schemas.openxmlformats.org/drawingml/2006/table">
            <a:tbl>
              <a:tblPr firstRow="1" bandRow="1">
                <a:tableStyleId>{5C22544A-7EE6-4342-B048-85BDC9FD1C3A}</a:tableStyleId>
              </a:tblPr>
              <a:tblGrid>
                <a:gridCol w="1689675">
                  <a:extLst>
                    <a:ext uri="{9D8B030D-6E8A-4147-A177-3AD203B41FA5}">
                      <a16:colId xmlns:a16="http://schemas.microsoft.com/office/drawing/2014/main" xmlns="" val="20000"/>
                    </a:ext>
                  </a:extLst>
                </a:gridCol>
                <a:gridCol w="1328295">
                  <a:extLst>
                    <a:ext uri="{9D8B030D-6E8A-4147-A177-3AD203B41FA5}">
                      <a16:colId xmlns:a16="http://schemas.microsoft.com/office/drawing/2014/main" xmlns="" val="20001"/>
                    </a:ext>
                  </a:extLst>
                </a:gridCol>
                <a:gridCol w="1177637">
                  <a:extLst>
                    <a:ext uri="{9D8B030D-6E8A-4147-A177-3AD203B41FA5}">
                      <a16:colId xmlns:a16="http://schemas.microsoft.com/office/drawing/2014/main" xmlns="" val="20002"/>
                    </a:ext>
                  </a:extLst>
                </a:gridCol>
                <a:gridCol w="2563093">
                  <a:extLst>
                    <a:ext uri="{9D8B030D-6E8A-4147-A177-3AD203B41FA5}">
                      <a16:colId xmlns:a16="http://schemas.microsoft.com/office/drawing/2014/main" xmlns="" val="20003"/>
                    </a:ext>
                  </a:extLst>
                </a:gridCol>
              </a:tblGrid>
              <a:tr h="370840">
                <a:tc>
                  <a:txBody>
                    <a:bodyPr/>
                    <a:lstStyle/>
                    <a:p>
                      <a:pPr algn="ctr"/>
                      <a:r>
                        <a:rPr lang="en-US" sz="2400" b="1" dirty="0" smtClean="0"/>
                        <a:t>Index</a:t>
                      </a:r>
                      <a:endParaRPr lang="en-US" sz="2400" b="1" dirty="0"/>
                    </a:p>
                  </a:txBody>
                  <a:tcPr/>
                </a:tc>
                <a:tc>
                  <a:txBody>
                    <a:bodyPr/>
                    <a:lstStyle/>
                    <a:p>
                      <a:pPr algn="ctr"/>
                      <a:r>
                        <a:rPr lang="en-US" sz="2400" b="1" dirty="0" smtClean="0"/>
                        <a:t>V</a:t>
                      </a:r>
                      <a:endParaRPr lang="en-US" sz="2400" b="1" dirty="0"/>
                    </a:p>
                  </a:txBody>
                  <a:tcPr/>
                </a:tc>
                <a:tc>
                  <a:txBody>
                    <a:bodyPr/>
                    <a:lstStyle/>
                    <a:p>
                      <a:pPr algn="ctr"/>
                      <a:r>
                        <a:rPr lang="en-US" sz="2400" b="1" dirty="0" smtClean="0"/>
                        <a:t>Tag</a:t>
                      </a:r>
                      <a:endParaRPr lang="en-US" sz="2400" b="1" dirty="0"/>
                    </a:p>
                  </a:txBody>
                  <a:tcPr/>
                </a:tc>
                <a:tc>
                  <a:txBody>
                    <a:bodyPr/>
                    <a:lstStyle/>
                    <a:p>
                      <a:pPr algn="ctr"/>
                      <a:r>
                        <a:rPr lang="en-US" sz="2400" b="1" dirty="0" smtClean="0"/>
                        <a:t>Data</a:t>
                      </a:r>
                      <a:endParaRPr lang="en-US" sz="2400" b="1" dirty="0"/>
                    </a:p>
                  </a:txBody>
                  <a:tcPr/>
                </a:tc>
                <a:extLst>
                  <a:ext uri="{0D108BD9-81ED-4DB2-BD59-A6C34878D82A}">
                    <a16:rowId xmlns:a16="http://schemas.microsoft.com/office/drawing/2014/main" xmlns="" val="10000"/>
                  </a:ext>
                </a:extLst>
              </a:tr>
              <a:tr h="370840">
                <a:tc>
                  <a:txBody>
                    <a:bodyPr/>
                    <a:lstStyle/>
                    <a:p>
                      <a:pPr algn="ctr"/>
                      <a:r>
                        <a:rPr lang="en-US" sz="2400" b="1" dirty="0" smtClean="0"/>
                        <a:t>000</a:t>
                      </a:r>
                      <a:endParaRPr lang="en-US" sz="2400" b="1" dirty="0"/>
                    </a:p>
                  </a:txBody>
                  <a:tcPr/>
                </a:tc>
                <a:tc>
                  <a:txBody>
                    <a:bodyPr/>
                    <a:lstStyle/>
                    <a:p>
                      <a:pPr algn="ctr"/>
                      <a:r>
                        <a:rPr lang="en-US" sz="2400" b="1" dirty="0" smtClean="0"/>
                        <a:t>Y</a:t>
                      </a:r>
                      <a:endParaRPr lang="en-US" sz="2400" b="1" dirty="0"/>
                    </a:p>
                  </a:txBody>
                  <a:tcPr/>
                </a:tc>
                <a:tc>
                  <a:txBody>
                    <a:bodyPr/>
                    <a:lstStyle/>
                    <a:p>
                      <a:pPr algn="ctr"/>
                      <a:r>
                        <a:rPr lang="en-US" sz="2400" b="1" dirty="0" smtClean="0"/>
                        <a:t>10</a:t>
                      </a:r>
                      <a:endParaRPr lang="en-US" sz="2400" b="1" dirty="0"/>
                    </a:p>
                  </a:txBody>
                  <a:tcPr/>
                </a:tc>
                <a:tc>
                  <a:txBody>
                    <a:bodyPr/>
                    <a:lstStyle/>
                    <a:p>
                      <a:pPr algn="ctr"/>
                      <a:r>
                        <a:rPr lang="en-US" sz="2400" b="1" dirty="0" smtClean="0"/>
                        <a:t>C</a:t>
                      </a:r>
                      <a:endParaRPr lang="en-US" sz="2400" b="1" dirty="0"/>
                    </a:p>
                  </a:txBody>
                  <a:tcPr/>
                </a:tc>
                <a:extLst>
                  <a:ext uri="{0D108BD9-81ED-4DB2-BD59-A6C34878D82A}">
                    <a16:rowId xmlns:a16="http://schemas.microsoft.com/office/drawing/2014/main" xmlns="" val="10001"/>
                  </a:ext>
                </a:extLst>
              </a:tr>
              <a:tr h="370840">
                <a:tc>
                  <a:txBody>
                    <a:bodyPr/>
                    <a:lstStyle/>
                    <a:p>
                      <a:pPr algn="ctr"/>
                      <a:r>
                        <a:rPr lang="en-US" sz="2400" b="1" dirty="0" smtClean="0"/>
                        <a:t>001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ctr"/>
                      <a:r>
                        <a:rPr lang="en-US" sz="2400" b="1" dirty="0" smtClean="0">
                          <a:solidFill>
                            <a:srgbClr val="FF0000"/>
                          </a:solidFill>
                        </a:rPr>
                        <a:t>010</a:t>
                      </a:r>
                      <a:endParaRPr lang="en-US" sz="2400" b="1" dirty="0">
                        <a:solidFill>
                          <a:srgbClr val="FF0000"/>
                        </a:solidFill>
                      </a:endParaRPr>
                    </a:p>
                  </a:txBody>
                  <a:tcPr/>
                </a:tc>
                <a:tc>
                  <a:txBody>
                    <a:bodyPr/>
                    <a:lstStyle/>
                    <a:p>
                      <a:pPr algn="ctr"/>
                      <a:r>
                        <a:rPr lang="en-US" sz="2400" b="1" dirty="0" smtClean="0">
                          <a:solidFill>
                            <a:schemeClr val="tx1"/>
                          </a:solidFill>
                        </a:rPr>
                        <a:t>Y</a:t>
                      </a:r>
                      <a:endParaRPr lang="en-US" sz="2400" b="1" dirty="0">
                        <a:solidFill>
                          <a:schemeClr val="tx1"/>
                        </a:solidFill>
                      </a:endParaRPr>
                    </a:p>
                  </a:txBody>
                  <a:tcPr/>
                </a:tc>
                <a:tc>
                  <a:txBody>
                    <a:bodyPr/>
                    <a:lstStyle/>
                    <a:p>
                      <a:pPr algn="ctr"/>
                      <a:r>
                        <a:rPr lang="en-US" sz="2400" b="1" dirty="0" smtClean="0">
                          <a:solidFill>
                            <a:srgbClr val="FC24F2"/>
                          </a:solidFill>
                        </a:rPr>
                        <a:t>10</a:t>
                      </a:r>
                      <a:endParaRPr lang="en-US" sz="2400" b="1" dirty="0">
                        <a:solidFill>
                          <a:srgbClr val="FC24F2"/>
                        </a:solidFill>
                      </a:endParaRPr>
                    </a:p>
                  </a:txBody>
                  <a:tcPr/>
                </a:tc>
                <a:tc>
                  <a:txBody>
                    <a:bodyPr/>
                    <a:lstStyle/>
                    <a:p>
                      <a:pPr algn="ctr"/>
                      <a:r>
                        <a:rPr lang="en-US" sz="2400" b="1" dirty="0" smtClean="0">
                          <a:solidFill>
                            <a:schemeClr val="tx1"/>
                          </a:solidFill>
                        </a:rPr>
                        <a:t>D</a:t>
                      </a:r>
                      <a:endParaRPr lang="en-US" sz="2400" b="1" dirty="0">
                        <a:solidFill>
                          <a:schemeClr val="tx1"/>
                        </a:solidFill>
                      </a:endParaRPr>
                    </a:p>
                  </a:txBody>
                  <a:tcPr/>
                </a:tc>
                <a:extLst>
                  <a:ext uri="{0D108BD9-81ED-4DB2-BD59-A6C34878D82A}">
                    <a16:rowId xmlns:a16="http://schemas.microsoft.com/office/drawing/2014/main" xmlns="" val="10003"/>
                  </a:ext>
                </a:extLst>
              </a:tr>
              <a:tr h="370840">
                <a:tc>
                  <a:txBody>
                    <a:bodyPr/>
                    <a:lstStyle/>
                    <a:p>
                      <a:pPr algn="ctr"/>
                      <a:r>
                        <a:rPr lang="en-US" sz="2400" b="1" dirty="0" smtClean="0"/>
                        <a:t>011</a:t>
                      </a:r>
                      <a:endParaRPr lang="en-US" sz="2400" b="1" dirty="0"/>
                    </a:p>
                  </a:txBody>
                  <a:tcPr/>
                </a:tc>
                <a:tc>
                  <a:txBody>
                    <a:bodyPr/>
                    <a:lstStyle/>
                    <a:p>
                      <a:pPr algn="ctr"/>
                      <a:r>
                        <a:rPr lang="en-US" sz="2400" b="1" dirty="0" smtClean="0"/>
                        <a:t>Y</a:t>
                      </a:r>
                      <a:endParaRPr lang="en-US" sz="2400" b="1" dirty="0"/>
                    </a:p>
                  </a:txBody>
                  <a:tcPr/>
                </a:tc>
                <a:tc>
                  <a:txBody>
                    <a:bodyPr/>
                    <a:lstStyle/>
                    <a:p>
                      <a:pPr algn="ctr"/>
                      <a:r>
                        <a:rPr lang="en-US" sz="2400" b="1" dirty="0" smtClean="0"/>
                        <a:t>00</a:t>
                      </a:r>
                      <a:endParaRPr lang="en-US" sz="2400" b="1" dirty="0"/>
                    </a:p>
                  </a:txBody>
                  <a:tcPr/>
                </a:tc>
                <a:tc>
                  <a:txBody>
                    <a:bodyPr/>
                    <a:lstStyle/>
                    <a:p>
                      <a:pPr algn="ctr"/>
                      <a:r>
                        <a:rPr lang="en-US" sz="2400" b="1" dirty="0" smtClean="0"/>
                        <a:t>B</a:t>
                      </a:r>
                      <a:endParaRPr lang="en-US" sz="2400" b="1" dirty="0"/>
                    </a:p>
                  </a:txBody>
                  <a:tcPr/>
                </a:tc>
                <a:extLst>
                  <a:ext uri="{0D108BD9-81ED-4DB2-BD59-A6C34878D82A}">
                    <a16:rowId xmlns:a16="http://schemas.microsoft.com/office/drawing/2014/main" xmlns="" val="10004"/>
                  </a:ext>
                </a:extLst>
              </a:tr>
              <a:tr h="370840">
                <a:tc>
                  <a:txBody>
                    <a:bodyPr/>
                    <a:lstStyle/>
                    <a:p>
                      <a:pPr algn="ctr"/>
                      <a:r>
                        <a:rPr lang="en-US" sz="2400" b="1" dirty="0" smtClean="0"/>
                        <a:t>100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5"/>
                  </a:ext>
                </a:extLst>
              </a:tr>
              <a:tr h="370840">
                <a:tc>
                  <a:txBody>
                    <a:bodyPr/>
                    <a:lstStyle/>
                    <a:p>
                      <a:pPr algn="ctr"/>
                      <a:r>
                        <a:rPr lang="en-US" sz="2400" b="1" dirty="0" smtClean="0"/>
                        <a:t>101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ctr"/>
                      <a:r>
                        <a:rPr lang="en-US" sz="2400" b="1" dirty="0" smtClean="0">
                          <a:solidFill>
                            <a:schemeClr val="tx1"/>
                          </a:solidFill>
                        </a:rPr>
                        <a:t>110</a:t>
                      </a:r>
                      <a:endParaRPr lang="en-US" sz="2400" b="1" dirty="0">
                        <a:solidFill>
                          <a:schemeClr val="tx1"/>
                        </a:solidFill>
                      </a:endParaRPr>
                    </a:p>
                  </a:txBody>
                  <a:tcPr/>
                </a:tc>
                <a:tc>
                  <a:txBody>
                    <a:bodyPr/>
                    <a:lstStyle/>
                    <a:p>
                      <a:pPr algn="ctr"/>
                      <a:r>
                        <a:rPr lang="en-US" sz="2400" b="1" dirty="0" smtClean="0">
                          <a:solidFill>
                            <a:schemeClr val="tx1"/>
                          </a:solidFill>
                        </a:rPr>
                        <a:t>Y</a:t>
                      </a:r>
                      <a:endParaRPr lang="en-US" sz="2400" b="1" dirty="0">
                        <a:solidFill>
                          <a:schemeClr val="tx1"/>
                        </a:solidFill>
                      </a:endParaRPr>
                    </a:p>
                  </a:txBody>
                  <a:tcPr/>
                </a:tc>
                <a:tc>
                  <a:txBody>
                    <a:bodyPr/>
                    <a:lstStyle/>
                    <a:p>
                      <a:pPr algn="ctr"/>
                      <a:r>
                        <a:rPr lang="en-US" sz="2400" b="1" dirty="0" smtClean="0">
                          <a:solidFill>
                            <a:schemeClr val="tx1"/>
                          </a:solidFill>
                        </a:rPr>
                        <a:t>10</a:t>
                      </a:r>
                      <a:endParaRPr lang="en-US" sz="2400"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E</a:t>
                      </a:r>
                    </a:p>
                  </a:txBody>
                  <a:tcPr/>
                </a:tc>
                <a:extLst>
                  <a:ext uri="{0D108BD9-81ED-4DB2-BD59-A6C34878D82A}">
                    <a16:rowId xmlns:a16="http://schemas.microsoft.com/office/drawing/2014/main" xmlns="" val="10007"/>
                  </a:ext>
                </a:extLst>
              </a:tr>
              <a:tr h="370840">
                <a:tc>
                  <a:txBody>
                    <a:bodyPr/>
                    <a:lstStyle/>
                    <a:p>
                      <a:pPr algn="ctr"/>
                      <a:r>
                        <a:rPr lang="en-US" sz="2400" b="1" dirty="0" smtClean="0"/>
                        <a:t>111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8"/>
                  </a:ext>
                </a:extLst>
              </a:tr>
            </a:tbl>
          </a:graphicData>
        </a:graphic>
      </p:graphicFrame>
      <p:sp>
        <p:nvSpPr>
          <p:cNvPr id="12" name="TextBox 11"/>
          <p:cNvSpPr txBox="1"/>
          <p:nvPr/>
        </p:nvSpPr>
        <p:spPr>
          <a:xfrm>
            <a:off x="277094" y="5042118"/>
            <a:ext cx="6664041" cy="1815882"/>
          </a:xfrm>
          <a:prstGeom prst="rect">
            <a:avLst/>
          </a:prstGeom>
          <a:noFill/>
        </p:spPr>
        <p:txBody>
          <a:bodyPr wrap="square" rtlCol="0">
            <a:spAutoFit/>
          </a:bodyPr>
          <a:lstStyle/>
          <a:p>
            <a:pPr algn="just"/>
            <a:r>
              <a:rPr lang="en-US" sz="2800" b="1" dirty="0" smtClean="0"/>
              <a:t>8 Blocks Cache</a:t>
            </a:r>
          </a:p>
          <a:p>
            <a:pPr algn="just"/>
            <a:r>
              <a:rPr lang="en-US" sz="2800" b="1" dirty="0" smtClean="0"/>
              <a:t>Size of each block is 1 word</a:t>
            </a:r>
          </a:p>
          <a:p>
            <a:pPr algn="just"/>
            <a:r>
              <a:rPr lang="en-US" sz="2800" b="1" dirty="0" smtClean="0"/>
              <a:t>32-words main memory</a:t>
            </a:r>
          </a:p>
          <a:p>
            <a:pPr algn="just"/>
            <a:r>
              <a:rPr lang="en-US" sz="2800" b="1" dirty="0" smtClean="0"/>
              <a:t>This is 32 Bytes Cache (8x4 = 32)</a:t>
            </a:r>
            <a:endParaRPr lang="en-US" sz="2800" b="1" dirty="0"/>
          </a:p>
        </p:txBody>
      </p:sp>
    </p:spTree>
    <p:extLst>
      <p:ext uri="{BB962C8B-B14F-4D97-AF65-F5344CB8AC3E}">
        <p14:creationId xmlns:p14="http://schemas.microsoft.com/office/powerpoint/2010/main" val="25319173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1"/>
            <a:ext cx="10713313" cy="983672"/>
          </a:xfrm>
        </p:spPr>
        <p:txBody>
          <a:bodyPr/>
          <a:lstStyle/>
          <a:p>
            <a:r>
              <a:rPr lang="en-US" dirty="0" smtClean="0"/>
              <a:t>Cache Design</a:t>
            </a:r>
            <a:endParaRPr lang="en-US" dirty="0"/>
          </a:p>
        </p:txBody>
      </p:sp>
      <p:sp>
        <p:nvSpPr>
          <p:cNvPr id="3" name="Content Placeholder 2"/>
          <p:cNvSpPr>
            <a:spLocks noGrp="1"/>
          </p:cNvSpPr>
          <p:nvPr>
            <p:ph idx="1"/>
          </p:nvPr>
        </p:nvSpPr>
        <p:spPr>
          <a:xfrm>
            <a:off x="665018" y="983673"/>
            <a:ext cx="10838005" cy="5555672"/>
          </a:xfrm>
        </p:spPr>
        <p:txBody>
          <a:bodyPr>
            <a:normAutofit/>
          </a:bodyPr>
          <a:lstStyle/>
          <a:p>
            <a:pPr algn="just"/>
            <a:r>
              <a:rPr lang="en-US" sz="3200" dirty="0"/>
              <a:t>32-bit </a:t>
            </a:r>
            <a:r>
              <a:rPr lang="en-US" sz="3200" dirty="0" smtClean="0"/>
              <a:t>addresses</a:t>
            </a:r>
          </a:p>
          <a:p>
            <a:pPr algn="just"/>
            <a:r>
              <a:rPr lang="en-US" sz="3200" dirty="0"/>
              <a:t>A direct-mapped </a:t>
            </a:r>
            <a:r>
              <a:rPr lang="en-US" sz="3200" dirty="0" smtClean="0"/>
              <a:t>cache</a:t>
            </a:r>
          </a:p>
          <a:p>
            <a:pPr algn="just"/>
            <a:r>
              <a:rPr lang="en-US" sz="3200" dirty="0" smtClean="0"/>
              <a:t>The </a:t>
            </a:r>
            <a:r>
              <a:rPr lang="en-US" sz="3200" dirty="0"/>
              <a:t>cache size is </a:t>
            </a:r>
            <a:r>
              <a:rPr lang="en-US" sz="3200" dirty="0" smtClean="0"/>
              <a:t>2^n </a:t>
            </a:r>
            <a:r>
              <a:rPr lang="en-US" sz="3200" dirty="0"/>
              <a:t>blocks, so n bits are used for the </a:t>
            </a:r>
            <a:r>
              <a:rPr lang="en-US" sz="3200" dirty="0" smtClean="0"/>
              <a:t>index</a:t>
            </a:r>
          </a:p>
          <a:p>
            <a:pPr algn="just"/>
            <a:r>
              <a:rPr lang="en-US" sz="3200" dirty="0" smtClean="0"/>
              <a:t>The </a:t>
            </a:r>
            <a:r>
              <a:rPr lang="en-US" sz="3200" dirty="0"/>
              <a:t>block size is </a:t>
            </a:r>
            <a:r>
              <a:rPr lang="en-US" sz="3200" dirty="0" smtClean="0"/>
              <a:t>2^m </a:t>
            </a:r>
            <a:r>
              <a:rPr lang="en-US" sz="3200" dirty="0"/>
              <a:t>words (</a:t>
            </a:r>
            <a:r>
              <a:rPr lang="en-US" sz="3200" dirty="0" smtClean="0"/>
              <a:t>2^(m+2) </a:t>
            </a:r>
            <a:r>
              <a:rPr lang="en-US" sz="3200" dirty="0"/>
              <a:t>bytes), so m bits are used for the word within the block, and two bits are used for the byte part of the </a:t>
            </a:r>
            <a:r>
              <a:rPr lang="en-US" sz="3200" dirty="0" smtClean="0"/>
              <a:t>address</a:t>
            </a:r>
          </a:p>
          <a:p>
            <a:pPr algn="just"/>
            <a:r>
              <a:rPr lang="en-US" sz="3200" dirty="0" smtClean="0"/>
              <a:t>The </a:t>
            </a:r>
            <a:r>
              <a:rPr lang="en-US" sz="3200" dirty="0"/>
              <a:t>size of the tag </a:t>
            </a:r>
            <a:r>
              <a:rPr lang="en-US" sz="3200" dirty="0" smtClean="0"/>
              <a:t>field </a:t>
            </a:r>
            <a:r>
              <a:rPr lang="en-US" sz="3200" dirty="0"/>
              <a:t>is 32 </a:t>
            </a:r>
            <a:r>
              <a:rPr lang="en-US" sz="3200" dirty="0" smtClean="0"/>
              <a:t>- </a:t>
            </a:r>
            <a:r>
              <a:rPr lang="en-US" sz="3200" dirty="0"/>
              <a:t>(</a:t>
            </a:r>
            <a:r>
              <a:rPr lang="en-US" sz="3200" dirty="0" smtClean="0"/>
              <a:t>n + </a:t>
            </a:r>
            <a:r>
              <a:rPr lang="en-US" sz="3200" dirty="0"/>
              <a:t>m </a:t>
            </a:r>
            <a:r>
              <a:rPr lang="en-US" sz="3200" dirty="0" smtClean="0"/>
              <a:t>+ 2)</a:t>
            </a:r>
          </a:p>
          <a:p>
            <a:pPr algn="just"/>
            <a:r>
              <a:rPr lang="en-US" sz="3200" dirty="0" smtClean="0"/>
              <a:t>The </a:t>
            </a:r>
            <a:r>
              <a:rPr lang="en-US" sz="3200" dirty="0"/>
              <a:t>total number of bits in a direct-mapped cache </a:t>
            </a:r>
            <a:r>
              <a:rPr lang="en-US" sz="3200" dirty="0" smtClean="0"/>
              <a:t>is</a:t>
            </a:r>
          </a:p>
          <a:p>
            <a:pPr marL="0" indent="0" algn="just">
              <a:buNone/>
            </a:pPr>
            <a:r>
              <a:rPr lang="en-US" sz="3200" dirty="0" smtClean="0"/>
              <a:t>			2^n x </a:t>
            </a:r>
            <a:r>
              <a:rPr lang="en-US" sz="3200" dirty="0"/>
              <a:t>(block </a:t>
            </a:r>
            <a:r>
              <a:rPr lang="en-US" sz="3200" dirty="0" smtClean="0"/>
              <a:t>size + </a:t>
            </a:r>
            <a:r>
              <a:rPr lang="en-US" sz="3200" dirty="0"/>
              <a:t>tag </a:t>
            </a:r>
            <a:r>
              <a:rPr lang="en-US" sz="3200" dirty="0" smtClean="0"/>
              <a:t>size + valid field </a:t>
            </a:r>
            <a:r>
              <a:rPr lang="en-US" sz="3200" dirty="0"/>
              <a:t>size)</a:t>
            </a:r>
            <a:endParaRPr lang="en-US" sz="3200" b="1" dirty="0"/>
          </a:p>
        </p:txBody>
      </p:sp>
    </p:spTree>
    <p:extLst>
      <p:ext uri="{BB962C8B-B14F-4D97-AF65-F5344CB8AC3E}">
        <p14:creationId xmlns:p14="http://schemas.microsoft.com/office/powerpoint/2010/main" val="28053910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33177" cy="845127"/>
          </a:xfrm>
        </p:spPr>
        <p:txBody>
          <a:bodyPr/>
          <a:lstStyle/>
          <a:p>
            <a:r>
              <a:rPr lang="en-US" dirty="0"/>
              <a:t>Mapping an Address to </a:t>
            </a:r>
            <a:r>
              <a:rPr lang="en-US" dirty="0" smtClean="0"/>
              <a:t>1-word </a:t>
            </a:r>
            <a:r>
              <a:rPr lang="en-US" dirty="0"/>
              <a:t>Cache Block</a:t>
            </a:r>
          </a:p>
        </p:txBody>
      </p:sp>
      <p:graphicFrame>
        <p:nvGraphicFramePr>
          <p:cNvPr id="7" name="Table 6"/>
          <p:cNvGraphicFramePr>
            <a:graphicFrameLocks noGrp="1"/>
          </p:cNvGraphicFramePr>
          <p:nvPr/>
        </p:nvGraphicFramePr>
        <p:xfrm>
          <a:off x="8783782" y="747837"/>
          <a:ext cx="3260436" cy="5943600"/>
        </p:xfrm>
        <a:graphic>
          <a:graphicData uri="http://schemas.openxmlformats.org/drawingml/2006/table">
            <a:tbl>
              <a:tblPr firstRow="1" bandRow="1">
                <a:tableStyleId>{5C22544A-7EE6-4342-B048-85BDC9FD1C3A}</a:tableStyleId>
              </a:tblPr>
              <a:tblGrid>
                <a:gridCol w="1630218">
                  <a:extLst>
                    <a:ext uri="{9D8B030D-6E8A-4147-A177-3AD203B41FA5}">
                      <a16:colId xmlns:a16="http://schemas.microsoft.com/office/drawing/2014/main" xmlns="" val="20000"/>
                    </a:ext>
                  </a:extLst>
                </a:gridCol>
                <a:gridCol w="1630218">
                  <a:extLst>
                    <a:ext uri="{9D8B030D-6E8A-4147-A177-3AD203B41FA5}">
                      <a16:colId xmlns:a16="http://schemas.microsoft.com/office/drawing/2014/main" xmlns="" val="20001"/>
                    </a:ext>
                  </a:extLst>
                </a:gridCol>
              </a:tblGrid>
              <a:tr h="370840">
                <a:tc>
                  <a:txBody>
                    <a:bodyPr/>
                    <a:lstStyle/>
                    <a:p>
                      <a:pPr algn="r"/>
                      <a:r>
                        <a:rPr lang="en-US" sz="2400" dirty="0" smtClean="0"/>
                        <a:t>Address</a:t>
                      </a:r>
                      <a:endParaRPr lang="en-US" sz="2400" dirty="0"/>
                    </a:p>
                  </a:txBody>
                  <a:tcPr/>
                </a:tc>
                <a:tc>
                  <a:txBody>
                    <a:bodyPr/>
                    <a:lstStyle/>
                    <a:p>
                      <a:pPr algn="ctr"/>
                      <a:r>
                        <a:rPr lang="en-US" sz="2400" dirty="0" smtClean="0"/>
                        <a:t>Content</a:t>
                      </a:r>
                      <a:endParaRPr lang="en-US" sz="2400" dirty="0"/>
                    </a:p>
                  </a:txBody>
                  <a:tcPr/>
                </a:tc>
                <a:extLst>
                  <a:ext uri="{0D108BD9-81ED-4DB2-BD59-A6C34878D82A}">
                    <a16:rowId xmlns:a16="http://schemas.microsoft.com/office/drawing/2014/main" xmlns="" val="10000"/>
                  </a:ext>
                </a:extLst>
              </a:tr>
              <a:tr h="370840">
                <a:tc>
                  <a:txBody>
                    <a:bodyPr/>
                    <a:lstStyle/>
                    <a:p>
                      <a:pPr algn="r"/>
                      <a:r>
                        <a:rPr lang="en-US" sz="2400" b="1" dirty="0" smtClean="0"/>
                        <a:t>00000</a:t>
                      </a:r>
                      <a:endParaRPr lang="en-US" sz="2400" b="1" dirty="0"/>
                    </a:p>
                  </a:txBody>
                  <a:tcPr/>
                </a:tc>
                <a:tc>
                  <a:txBody>
                    <a:bodyPr/>
                    <a:lstStyle/>
                    <a:p>
                      <a:pPr algn="ctr"/>
                      <a:r>
                        <a:rPr lang="en-US" sz="2400" b="1" dirty="0" smtClean="0"/>
                        <a:t>A</a:t>
                      </a:r>
                      <a:endParaRPr lang="en-US" sz="2400" b="1" dirty="0"/>
                    </a:p>
                  </a:txBody>
                  <a:tcPr/>
                </a:tc>
                <a:extLst>
                  <a:ext uri="{0D108BD9-81ED-4DB2-BD59-A6C34878D82A}">
                    <a16:rowId xmlns:a16="http://schemas.microsoft.com/office/drawing/2014/main" xmlns="" val="1000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r"/>
                      <a:r>
                        <a:rPr lang="en-US" sz="2400" b="1" dirty="0" smtClean="0"/>
                        <a:t>3 =</a:t>
                      </a:r>
                      <a:r>
                        <a:rPr lang="en-US" sz="2400" b="1" baseline="0" dirty="0" smtClean="0"/>
                        <a:t> </a:t>
                      </a:r>
                      <a:r>
                        <a:rPr lang="en-US" sz="2400" b="1" dirty="0" smtClean="0"/>
                        <a:t>00011</a:t>
                      </a:r>
                      <a:endParaRPr lang="en-US" sz="2400" b="1" dirty="0"/>
                    </a:p>
                  </a:txBody>
                  <a:tcPr/>
                </a:tc>
                <a:tc>
                  <a:txBody>
                    <a:bodyPr/>
                    <a:lstStyle/>
                    <a:p>
                      <a:pPr algn="ctr"/>
                      <a:r>
                        <a:rPr lang="en-US" sz="2400" b="1" dirty="0" smtClean="0"/>
                        <a:t>B</a:t>
                      </a:r>
                      <a:endParaRPr lang="en-US" sz="2400" b="1" dirty="0"/>
                    </a:p>
                  </a:txBody>
                  <a:tcPr/>
                </a:tc>
                <a:extLst>
                  <a:ext uri="{0D108BD9-81ED-4DB2-BD59-A6C34878D82A}">
                    <a16:rowId xmlns:a16="http://schemas.microsoft.com/office/drawing/2014/main" xmlns="" val="10003"/>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4"/>
                  </a:ext>
                </a:extLst>
              </a:tr>
              <a:tr h="370840">
                <a:tc>
                  <a:txBody>
                    <a:bodyPr/>
                    <a:lstStyle/>
                    <a:p>
                      <a:pPr algn="r"/>
                      <a:r>
                        <a:rPr lang="en-US" sz="2400" b="1" dirty="0" smtClean="0"/>
                        <a:t>16 = 10000</a:t>
                      </a:r>
                      <a:endParaRPr lang="en-US" sz="2400" b="1" dirty="0"/>
                    </a:p>
                  </a:txBody>
                  <a:tcPr/>
                </a:tc>
                <a:tc>
                  <a:txBody>
                    <a:bodyPr/>
                    <a:lstStyle/>
                    <a:p>
                      <a:pPr algn="ctr"/>
                      <a:r>
                        <a:rPr lang="en-US" sz="2400" b="1" dirty="0" smtClean="0"/>
                        <a:t>C</a:t>
                      </a:r>
                      <a:endParaRPr lang="en-US" sz="2400" b="1" dirty="0"/>
                    </a:p>
                  </a:txBody>
                  <a:tcPr/>
                </a:tc>
                <a:extLst>
                  <a:ext uri="{0D108BD9-81ED-4DB2-BD59-A6C34878D82A}">
                    <a16:rowId xmlns:a16="http://schemas.microsoft.com/office/drawing/2014/main" xmlns="" val="10005"/>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r"/>
                      <a:r>
                        <a:rPr lang="en-US" sz="2400" b="1" dirty="0" smtClean="0">
                          <a:solidFill>
                            <a:schemeClr val="tx1"/>
                          </a:solidFill>
                        </a:rPr>
                        <a:t>18 = 10010</a:t>
                      </a:r>
                      <a:endParaRPr lang="en-US" sz="2400" b="1" dirty="0">
                        <a:solidFill>
                          <a:schemeClr val="tx1"/>
                        </a:solidFill>
                      </a:endParaRPr>
                    </a:p>
                  </a:txBody>
                  <a:tcPr/>
                </a:tc>
                <a:tc>
                  <a:txBody>
                    <a:bodyPr/>
                    <a:lstStyle/>
                    <a:p>
                      <a:pPr algn="ctr"/>
                      <a:r>
                        <a:rPr lang="en-US" sz="2400" b="1" dirty="0" smtClean="0"/>
                        <a:t>D</a:t>
                      </a:r>
                      <a:endParaRPr lang="en-US" sz="2400" b="1" dirty="0"/>
                    </a:p>
                  </a:txBody>
                  <a:tcPr/>
                </a:tc>
                <a:extLst>
                  <a:ext uri="{0D108BD9-81ED-4DB2-BD59-A6C34878D82A}">
                    <a16:rowId xmlns:a16="http://schemas.microsoft.com/office/drawing/2014/main" xmlns="" val="10007"/>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8"/>
                  </a:ext>
                </a:extLst>
              </a:tr>
              <a:tr h="370840">
                <a:tc>
                  <a:txBody>
                    <a:bodyPr/>
                    <a:lstStyle/>
                    <a:p>
                      <a:pPr algn="r"/>
                      <a:r>
                        <a:rPr lang="en-US" sz="2400" b="1" dirty="0" smtClean="0">
                          <a:solidFill>
                            <a:schemeClr val="tx1"/>
                          </a:solidFill>
                        </a:rPr>
                        <a:t>22 = 10110</a:t>
                      </a:r>
                      <a:endParaRPr lang="en-US" sz="2400" b="1" dirty="0">
                        <a:solidFill>
                          <a:schemeClr val="tx1"/>
                        </a:solidFill>
                      </a:endParaRPr>
                    </a:p>
                  </a:txBody>
                  <a:tcPr/>
                </a:tc>
                <a:tc>
                  <a:txBody>
                    <a:bodyPr/>
                    <a:lstStyle/>
                    <a:p>
                      <a:pPr algn="ctr"/>
                      <a:r>
                        <a:rPr lang="en-US" sz="2400" b="1" dirty="0" smtClean="0"/>
                        <a:t>E</a:t>
                      </a:r>
                      <a:endParaRPr lang="en-US" sz="2400" b="1" dirty="0"/>
                    </a:p>
                  </a:txBody>
                  <a:tcPr/>
                </a:tc>
                <a:extLst>
                  <a:ext uri="{0D108BD9-81ED-4DB2-BD59-A6C34878D82A}">
                    <a16:rowId xmlns:a16="http://schemas.microsoft.com/office/drawing/2014/main" xmlns="" val="10009"/>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0"/>
                  </a:ext>
                </a:extLst>
              </a:tr>
              <a:tr h="370840">
                <a:tc>
                  <a:txBody>
                    <a:bodyPr/>
                    <a:lstStyle/>
                    <a:p>
                      <a:pPr algn="r"/>
                      <a:r>
                        <a:rPr lang="en-US" sz="2400" b="1" dirty="0" smtClean="0"/>
                        <a:t>26 = 11010</a:t>
                      </a:r>
                      <a:endParaRPr lang="en-US" sz="2400" b="1" dirty="0"/>
                    </a:p>
                  </a:txBody>
                  <a:tcPr/>
                </a:tc>
                <a:tc>
                  <a:txBody>
                    <a:bodyPr/>
                    <a:lstStyle/>
                    <a:p>
                      <a:pPr algn="ctr"/>
                      <a:r>
                        <a:rPr lang="en-US" sz="2400" b="1" dirty="0" smtClean="0"/>
                        <a:t>F</a:t>
                      </a:r>
                      <a:endParaRPr lang="en-US" sz="2400" b="1" dirty="0"/>
                    </a:p>
                  </a:txBody>
                  <a:tcPr/>
                </a:tc>
                <a:extLst>
                  <a:ext uri="{0D108BD9-81ED-4DB2-BD59-A6C34878D82A}">
                    <a16:rowId xmlns:a16="http://schemas.microsoft.com/office/drawing/2014/main" xmlns="" val="1001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2"/>
                  </a:ext>
                </a:extLst>
              </a:tr>
            </a:tbl>
          </a:graphicData>
        </a:graphic>
      </p:graphicFrame>
      <p:sp>
        <p:nvSpPr>
          <p:cNvPr id="8" name="TextBox 7"/>
          <p:cNvSpPr txBox="1"/>
          <p:nvPr/>
        </p:nvSpPr>
        <p:spPr>
          <a:xfrm>
            <a:off x="9633177" y="378505"/>
            <a:ext cx="1561646" cy="369332"/>
          </a:xfrm>
          <a:prstGeom prst="rect">
            <a:avLst/>
          </a:prstGeom>
          <a:noFill/>
        </p:spPr>
        <p:txBody>
          <a:bodyPr wrap="none" rtlCol="0">
            <a:spAutoFit/>
          </a:bodyPr>
          <a:lstStyle/>
          <a:p>
            <a:r>
              <a:rPr lang="en-US" b="1" dirty="0" smtClean="0"/>
              <a:t>Main Memory</a:t>
            </a:r>
            <a:endParaRPr lang="en-US" b="1" dirty="0"/>
          </a:p>
        </p:txBody>
      </p:sp>
      <p:graphicFrame>
        <p:nvGraphicFramePr>
          <p:cNvPr id="10" name="Table 9"/>
          <p:cNvGraphicFramePr>
            <a:graphicFrameLocks noGrp="1"/>
          </p:cNvGraphicFramePr>
          <p:nvPr>
            <p:extLst/>
          </p:nvPr>
        </p:nvGraphicFramePr>
        <p:xfrm>
          <a:off x="277094" y="845127"/>
          <a:ext cx="6758700" cy="4114800"/>
        </p:xfrm>
        <a:graphic>
          <a:graphicData uri="http://schemas.openxmlformats.org/drawingml/2006/table">
            <a:tbl>
              <a:tblPr firstRow="1" bandRow="1">
                <a:tableStyleId>{5C22544A-7EE6-4342-B048-85BDC9FD1C3A}</a:tableStyleId>
              </a:tblPr>
              <a:tblGrid>
                <a:gridCol w="1689675">
                  <a:extLst>
                    <a:ext uri="{9D8B030D-6E8A-4147-A177-3AD203B41FA5}">
                      <a16:colId xmlns:a16="http://schemas.microsoft.com/office/drawing/2014/main" xmlns="" val="20000"/>
                    </a:ext>
                  </a:extLst>
                </a:gridCol>
                <a:gridCol w="1328295">
                  <a:extLst>
                    <a:ext uri="{9D8B030D-6E8A-4147-A177-3AD203B41FA5}">
                      <a16:colId xmlns:a16="http://schemas.microsoft.com/office/drawing/2014/main" xmlns="" val="20001"/>
                    </a:ext>
                  </a:extLst>
                </a:gridCol>
                <a:gridCol w="1177637">
                  <a:extLst>
                    <a:ext uri="{9D8B030D-6E8A-4147-A177-3AD203B41FA5}">
                      <a16:colId xmlns:a16="http://schemas.microsoft.com/office/drawing/2014/main" xmlns="" val="20002"/>
                    </a:ext>
                  </a:extLst>
                </a:gridCol>
                <a:gridCol w="2563093">
                  <a:extLst>
                    <a:ext uri="{9D8B030D-6E8A-4147-A177-3AD203B41FA5}">
                      <a16:colId xmlns:a16="http://schemas.microsoft.com/office/drawing/2014/main" xmlns="" val="20003"/>
                    </a:ext>
                  </a:extLst>
                </a:gridCol>
              </a:tblGrid>
              <a:tr h="370840">
                <a:tc>
                  <a:txBody>
                    <a:bodyPr/>
                    <a:lstStyle/>
                    <a:p>
                      <a:pPr algn="ctr"/>
                      <a:r>
                        <a:rPr lang="en-US" sz="2400" b="1" dirty="0" smtClean="0"/>
                        <a:t>Index</a:t>
                      </a:r>
                      <a:endParaRPr lang="en-US" sz="2400" b="1" dirty="0"/>
                    </a:p>
                  </a:txBody>
                  <a:tcPr/>
                </a:tc>
                <a:tc>
                  <a:txBody>
                    <a:bodyPr/>
                    <a:lstStyle/>
                    <a:p>
                      <a:pPr algn="ctr"/>
                      <a:r>
                        <a:rPr lang="en-US" sz="2400" b="1" dirty="0" smtClean="0"/>
                        <a:t>V</a:t>
                      </a:r>
                      <a:endParaRPr lang="en-US" sz="2400" b="1" dirty="0"/>
                    </a:p>
                  </a:txBody>
                  <a:tcPr/>
                </a:tc>
                <a:tc>
                  <a:txBody>
                    <a:bodyPr/>
                    <a:lstStyle/>
                    <a:p>
                      <a:pPr algn="ctr"/>
                      <a:r>
                        <a:rPr lang="en-US" sz="2400" b="1" dirty="0" smtClean="0"/>
                        <a:t>Tag</a:t>
                      </a:r>
                      <a:endParaRPr lang="en-US" sz="2400" b="1" dirty="0"/>
                    </a:p>
                  </a:txBody>
                  <a:tcPr/>
                </a:tc>
                <a:tc>
                  <a:txBody>
                    <a:bodyPr/>
                    <a:lstStyle/>
                    <a:p>
                      <a:pPr algn="ctr"/>
                      <a:r>
                        <a:rPr lang="en-US" sz="2400" b="1" dirty="0" smtClean="0"/>
                        <a:t>Data</a:t>
                      </a:r>
                      <a:endParaRPr lang="en-US" sz="2400" b="1" dirty="0"/>
                    </a:p>
                  </a:txBody>
                  <a:tcPr/>
                </a:tc>
                <a:extLst>
                  <a:ext uri="{0D108BD9-81ED-4DB2-BD59-A6C34878D82A}">
                    <a16:rowId xmlns:a16="http://schemas.microsoft.com/office/drawing/2014/main" xmlns="" val="10000"/>
                  </a:ext>
                </a:extLst>
              </a:tr>
              <a:tr h="370840">
                <a:tc>
                  <a:txBody>
                    <a:bodyPr/>
                    <a:lstStyle/>
                    <a:p>
                      <a:pPr algn="ctr"/>
                      <a:r>
                        <a:rPr lang="en-US" sz="2400" b="1" dirty="0" smtClean="0"/>
                        <a:t>000</a:t>
                      </a:r>
                      <a:endParaRPr lang="en-US" sz="2400" b="1" dirty="0"/>
                    </a:p>
                  </a:txBody>
                  <a:tcPr/>
                </a:tc>
                <a:tc>
                  <a:txBody>
                    <a:bodyPr/>
                    <a:lstStyle/>
                    <a:p>
                      <a:pPr algn="ctr"/>
                      <a:r>
                        <a:rPr lang="en-US" sz="2400" b="1" dirty="0" smtClean="0"/>
                        <a:t>Y</a:t>
                      </a:r>
                      <a:endParaRPr lang="en-US" sz="2400" b="1" dirty="0"/>
                    </a:p>
                  </a:txBody>
                  <a:tcPr/>
                </a:tc>
                <a:tc>
                  <a:txBody>
                    <a:bodyPr/>
                    <a:lstStyle/>
                    <a:p>
                      <a:pPr algn="ctr"/>
                      <a:r>
                        <a:rPr lang="en-US" sz="2400" b="1" dirty="0" smtClean="0"/>
                        <a:t>10</a:t>
                      </a:r>
                      <a:endParaRPr lang="en-US" sz="2400" b="1" dirty="0"/>
                    </a:p>
                  </a:txBody>
                  <a:tcPr/>
                </a:tc>
                <a:tc>
                  <a:txBody>
                    <a:bodyPr/>
                    <a:lstStyle/>
                    <a:p>
                      <a:pPr algn="ctr"/>
                      <a:r>
                        <a:rPr lang="en-US" sz="2400" b="1" dirty="0" smtClean="0"/>
                        <a:t>C</a:t>
                      </a:r>
                      <a:endParaRPr lang="en-US" sz="2400" b="1" dirty="0"/>
                    </a:p>
                  </a:txBody>
                  <a:tcPr/>
                </a:tc>
                <a:extLst>
                  <a:ext uri="{0D108BD9-81ED-4DB2-BD59-A6C34878D82A}">
                    <a16:rowId xmlns:a16="http://schemas.microsoft.com/office/drawing/2014/main" xmlns="" val="10001"/>
                  </a:ext>
                </a:extLst>
              </a:tr>
              <a:tr h="370840">
                <a:tc>
                  <a:txBody>
                    <a:bodyPr/>
                    <a:lstStyle/>
                    <a:p>
                      <a:pPr algn="ctr"/>
                      <a:r>
                        <a:rPr lang="en-US" sz="2400" b="1" dirty="0" smtClean="0"/>
                        <a:t>001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ctr"/>
                      <a:r>
                        <a:rPr lang="en-US" sz="2400" b="1" dirty="0" smtClean="0">
                          <a:solidFill>
                            <a:srgbClr val="FF0000"/>
                          </a:solidFill>
                        </a:rPr>
                        <a:t>010</a:t>
                      </a:r>
                      <a:endParaRPr lang="en-US" sz="2400" b="1" dirty="0">
                        <a:solidFill>
                          <a:srgbClr val="FF0000"/>
                        </a:solidFill>
                      </a:endParaRPr>
                    </a:p>
                  </a:txBody>
                  <a:tcPr/>
                </a:tc>
                <a:tc>
                  <a:txBody>
                    <a:bodyPr/>
                    <a:lstStyle/>
                    <a:p>
                      <a:pPr algn="ctr"/>
                      <a:r>
                        <a:rPr lang="en-US" sz="2400" b="1" dirty="0" smtClean="0">
                          <a:solidFill>
                            <a:schemeClr val="tx1"/>
                          </a:solidFill>
                        </a:rPr>
                        <a:t>Y</a:t>
                      </a:r>
                      <a:endParaRPr lang="en-US" sz="2400" b="1" dirty="0">
                        <a:solidFill>
                          <a:schemeClr val="tx1"/>
                        </a:solidFill>
                      </a:endParaRPr>
                    </a:p>
                  </a:txBody>
                  <a:tcPr/>
                </a:tc>
                <a:tc>
                  <a:txBody>
                    <a:bodyPr/>
                    <a:lstStyle/>
                    <a:p>
                      <a:pPr algn="ctr"/>
                      <a:r>
                        <a:rPr lang="en-US" sz="2400" b="1" dirty="0" smtClean="0">
                          <a:solidFill>
                            <a:srgbClr val="FC24F2"/>
                          </a:solidFill>
                        </a:rPr>
                        <a:t>10</a:t>
                      </a:r>
                      <a:endParaRPr lang="en-US" sz="2400" b="1" dirty="0">
                        <a:solidFill>
                          <a:srgbClr val="FC24F2"/>
                        </a:solidFill>
                      </a:endParaRPr>
                    </a:p>
                  </a:txBody>
                  <a:tcPr/>
                </a:tc>
                <a:tc>
                  <a:txBody>
                    <a:bodyPr/>
                    <a:lstStyle/>
                    <a:p>
                      <a:pPr algn="ctr"/>
                      <a:r>
                        <a:rPr lang="en-US" sz="2400" b="1" dirty="0" smtClean="0">
                          <a:solidFill>
                            <a:schemeClr val="tx1"/>
                          </a:solidFill>
                        </a:rPr>
                        <a:t>D</a:t>
                      </a:r>
                      <a:endParaRPr lang="en-US" sz="2400" b="1" dirty="0">
                        <a:solidFill>
                          <a:schemeClr val="tx1"/>
                        </a:solidFill>
                      </a:endParaRPr>
                    </a:p>
                  </a:txBody>
                  <a:tcPr/>
                </a:tc>
                <a:extLst>
                  <a:ext uri="{0D108BD9-81ED-4DB2-BD59-A6C34878D82A}">
                    <a16:rowId xmlns:a16="http://schemas.microsoft.com/office/drawing/2014/main" xmlns="" val="10003"/>
                  </a:ext>
                </a:extLst>
              </a:tr>
              <a:tr h="370840">
                <a:tc>
                  <a:txBody>
                    <a:bodyPr/>
                    <a:lstStyle/>
                    <a:p>
                      <a:pPr algn="ctr"/>
                      <a:r>
                        <a:rPr lang="en-US" sz="2400" b="1" dirty="0" smtClean="0"/>
                        <a:t>011</a:t>
                      </a:r>
                      <a:endParaRPr lang="en-US" sz="2400" b="1" dirty="0"/>
                    </a:p>
                  </a:txBody>
                  <a:tcPr/>
                </a:tc>
                <a:tc>
                  <a:txBody>
                    <a:bodyPr/>
                    <a:lstStyle/>
                    <a:p>
                      <a:pPr algn="ctr"/>
                      <a:r>
                        <a:rPr lang="en-US" sz="2400" b="1" dirty="0" smtClean="0"/>
                        <a:t>Y</a:t>
                      </a:r>
                      <a:endParaRPr lang="en-US" sz="2400" b="1" dirty="0"/>
                    </a:p>
                  </a:txBody>
                  <a:tcPr/>
                </a:tc>
                <a:tc>
                  <a:txBody>
                    <a:bodyPr/>
                    <a:lstStyle/>
                    <a:p>
                      <a:pPr algn="ctr"/>
                      <a:r>
                        <a:rPr lang="en-US" sz="2400" b="1" dirty="0" smtClean="0"/>
                        <a:t>00</a:t>
                      </a:r>
                      <a:endParaRPr lang="en-US" sz="2400" b="1" dirty="0"/>
                    </a:p>
                  </a:txBody>
                  <a:tcPr/>
                </a:tc>
                <a:tc>
                  <a:txBody>
                    <a:bodyPr/>
                    <a:lstStyle/>
                    <a:p>
                      <a:pPr algn="ctr"/>
                      <a:r>
                        <a:rPr lang="en-US" sz="2400" b="1" dirty="0" smtClean="0"/>
                        <a:t>B</a:t>
                      </a:r>
                      <a:endParaRPr lang="en-US" sz="2400" b="1" dirty="0"/>
                    </a:p>
                  </a:txBody>
                  <a:tcPr/>
                </a:tc>
                <a:extLst>
                  <a:ext uri="{0D108BD9-81ED-4DB2-BD59-A6C34878D82A}">
                    <a16:rowId xmlns:a16="http://schemas.microsoft.com/office/drawing/2014/main" xmlns="" val="10004"/>
                  </a:ext>
                </a:extLst>
              </a:tr>
              <a:tr h="370840">
                <a:tc>
                  <a:txBody>
                    <a:bodyPr/>
                    <a:lstStyle/>
                    <a:p>
                      <a:pPr algn="ctr"/>
                      <a:r>
                        <a:rPr lang="en-US" sz="2400" b="1" dirty="0" smtClean="0"/>
                        <a:t>100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5"/>
                  </a:ext>
                </a:extLst>
              </a:tr>
              <a:tr h="370840">
                <a:tc>
                  <a:txBody>
                    <a:bodyPr/>
                    <a:lstStyle/>
                    <a:p>
                      <a:pPr algn="ctr"/>
                      <a:r>
                        <a:rPr lang="en-US" sz="2400" b="1" dirty="0" smtClean="0"/>
                        <a:t>101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ctr"/>
                      <a:r>
                        <a:rPr lang="en-US" sz="2400" b="1" dirty="0" smtClean="0">
                          <a:solidFill>
                            <a:schemeClr val="tx1"/>
                          </a:solidFill>
                        </a:rPr>
                        <a:t>110</a:t>
                      </a:r>
                      <a:endParaRPr lang="en-US" sz="2400" b="1" dirty="0">
                        <a:solidFill>
                          <a:schemeClr val="tx1"/>
                        </a:solidFill>
                      </a:endParaRPr>
                    </a:p>
                  </a:txBody>
                  <a:tcPr/>
                </a:tc>
                <a:tc>
                  <a:txBody>
                    <a:bodyPr/>
                    <a:lstStyle/>
                    <a:p>
                      <a:pPr algn="ctr"/>
                      <a:r>
                        <a:rPr lang="en-US" sz="2400" b="1" dirty="0" smtClean="0">
                          <a:solidFill>
                            <a:schemeClr val="tx1"/>
                          </a:solidFill>
                        </a:rPr>
                        <a:t>Y</a:t>
                      </a:r>
                      <a:endParaRPr lang="en-US" sz="2400" b="1" dirty="0">
                        <a:solidFill>
                          <a:schemeClr val="tx1"/>
                        </a:solidFill>
                      </a:endParaRPr>
                    </a:p>
                  </a:txBody>
                  <a:tcPr/>
                </a:tc>
                <a:tc>
                  <a:txBody>
                    <a:bodyPr/>
                    <a:lstStyle/>
                    <a:p>
                      <a:pPr algn="ctr"/>
                      <a:r>
                        <a:rPr lang="en-US" sz="2400" b="1" dirty="0" smtClean="0">
                          <a:solidFill>
                            <a:schemeClr val="tx1"/>
                          </a:solidFill>
                        </a:rPr>
                        <a:t>10</a:t>
                      </a:r>
                      <a:endParaRPr lang="en-US" sz="2400"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E</a:t>
                      </a:r>
                    </a:p>
                  </a:txBody>
                  <a:tcPr/>
                </a:tc>
                <a:extLst>
                  <a:ext uri="{0D108BD9-81ED-4DB2-BD59-A6C34878D82A}">
                    <a16:rowId xmlns:a16="http://schemas.microsoft.com/office/drawing/2014/main" xmlns="" val="10007"/>
                  </a:ext>
                </a:extLst>
              </a:tr>
              <a:tr h="370840">
                <a:tc>
                  <a:txBody>
                    <a:bodyPr/>
                    <a:lstStyle/>
                    <a:p>
                      <a:pPr algn="ctr"/>
                      <a:r>
                        <a:rPr lang="en-US" sz="2400" b="1" dirty="0" smtClean="0"/>
                        <a:t>111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8"/>
                  </a:ext>
                </a:extLst>
              </a:tr>
            </a:tbl>
          </a:graphicData>
        </a:graphic>
      </p:graphicFrame>
      <p:sp>
        <p:nvSpPr>
          <p:cNvPr id="12" name="TextBox 11"/>
          <p:cNvSpPr txBox="1"/>
          <p:nvPr/>
        </p:nvSpPr>
        <p:spPr>
          <a:xfrm>
            <a:off x="277094" y="5042118"/>
            <a:ext cx="6664041" cy="1384995"/>
          </a:xfrm>
          <a:prstGeom prst="rect">
            <a:avLst/>
          </a:prstGeom>
          <a:noFill/>
        </p:spPr>
        <p:txBody>
          <a:bodyPr wrap="square" rtlCol="0">
            <a:spAutoFit/>
          </a:bodyPr>
          <a:lstStyle/>
          <a:p>
            <a:pPr algn="just"/>
            <a:r>
              <a:rPr lang="en-US" sz="2800" b="1" dirty="0" smtClean="0"/>
              <a:t>This is 32 Bytes Cache (8x4 = 32)</a:t>
            </a:r>
          </a:p>
          <a:p>
            <a:pPr algn="just"/>
            <a:r>
              <a:rPr lang="en-US" sz="2800" b="1" dirty="0" smtClean="0">
                <a:solidFill>
                  <a:srgbClr val="C00000"/>
                </a:solidFill>
              </a:rPr>
              <a:t>How many total bits are required for this Cache?</a:t>
            </a:r>
            <a:endParaRPr lang="en-US" sz="2800" b="1" dirty="0">
              <a:solidFill>
                <a:srgbClr val="C00000"/>
              </a:solidFill>
            </a:endParaRPr>
          </a:p>
        </p:txBody>
      </p:sp>
    </p:spTree>
    <p:extLst>
      <p:ext uri="{BB962C8B-B14F-4D97-AF65-F5344CB8AC3E}">
        <p14:creationId xmlns:p14="http://schemas.microsoft.com/office/powerpoint/2010/main" val="20277486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593273" cy="4849091"/>
          </a:xfrm>
        </p:spPr>
        <p:txBody>
          <a:bodyPr>
            <a:normAutofit fontScale="90000"/>
          </a:bodyPr>
          <a:lstStyle/>
          <a:p>
            <a:pPr algn="r"/>
            <a:r>
              <a:rPr lang="en-US" dirty="0" smtClean="0"/>
              <a:t>Cache with 256 </a:t>
            </a:r>
            <a:r>
              <a:rPr lang="en-US" dirty="0"/>
              <a:t>blocks </a:t>
            </a:r>
            <a:r>
              <a:rPr lang="en-US" dirty="0" smtClean="0"/>
              <a:t>and </a:t>
            </a:r>
            <a:r>
              <a:rPr lang="en-US" dirty="0"/>
              <a:t>16 words per block</a:t>
            </a:r>
          </a:p>
        </p:txBody>
      </p:sp>
      <p:pic>
        <p:nvPicPr>
          <p:cNvPr id="4" name="Content Placeholder 3"/>
          <p:cNvPicPr>
            <a:picLocks noGrp="1" noChangeAspect="1"/>
          </p:cNvPicPr>
          <p:nvPr>
            <p:ph idx="1"/>
          </p:nvPr>
        </p:nvPicPr>
        <p:blipFill>
          <a:blip r:embed="rId3"/>
          <a:stretch>
            <a:fillRect/>
          </a:stretch>
        </p:blipFill>
        <p:spPr>
          <a:xfrm>
            <a:off x="2120372" y="374075"/>
            <a:ext cx="10071628" cy="6428110"/>
          </a:xfrm>
          <a:prstGeom prst="rect">
            <a:avLst/>
          </a:prstGeom>
        </p:spPr>
      </p:pic>
      <p:sp>
        <p:nvSpPr>
          <p:cNvPr id="5" name="TextBox 4"/>
          <p:cNvSpPr txBox="1"/>
          <p:nvPr/>
        </p:nvSpPr>
        <p:spPr>
          <a:xfrm>
            <a:off x="10474036" y="1704110"/>
            <a:ext cx="1354410" cy="369332"/>
          </a:xfrm>
          <a:prstGeom prst="rect">
            <a:avLst/>
          </a:prstGeom>
          <a:solidFill>
            <a:schemeClr val="bg1"/>
          </a:solidFill>
        </p:spPr>
        <p:txBody>
          <a:bodyPr wrap="none" rtlCol="0">
            <a:spAutoFit/>
          </a:bodyPr>
          <a:lstStyle/>
          <a:p>
            <a:r>
              <a:rPr lang="en-US" b="1" dirty="0" smtClean="0"/>
              <a:t>Word offset</a:t>
            </a:r>
            <a:endParaRPr lang="en-US" b="1" dirty="0"/>
          </a:p>
        </p:txBody>
      </p:sp>
      <p:sp>
        <p:nvSpPr>
          <p:cNvPr id="6" name="TextBox 5"/>
          <p:cNvSpPr txBox="1"/>
          <p:nvPr/>
        </p:nvSpPr>
        <p:spPr>
          <a:xfrm>
            <a:off x="0" y="4664425"/>
            <a:ext cx="2008909" cy="1477328"/>
          </a:xfrm>
          <a:prstGeom prst="rect">
            <a:avLst/>
          </a:prstGeom>
          <a:noFill/>
        </p:spPr>
        <p:txBody>
          <a:bodyPr wrap="square" rtlCol="0">
            <a:spAutoFit/>
          </a:bodyPr>
          <a:lstStyle/>
          <a:p>
            <a:r>
              <a:rPr lang="en-US" b="1" dirty="0" smtClean="0">
                <a:solidFill>
                  <a:srgbClr val="C00000"/>
                </a:solidFill>
              </a:rPr>
              <a:t>How many bits are required in this cache and why?</a:t>
            </a:r>
          </a:p>
          <a:p>
            <a:endParaRPr lang="en-US" b="1" dirty="0">
              <a:solidFill>
                <a:srgbClr val="C00000"/>
              </a:solidFill>
            </a:endParaRPr>
          </a:p>
        </p:txBody>
      </p:sp>
    </p:spTree>
    <p:extLst>
      <p:ext uri="{BB962C8B-B14F-4D97-AF65-F5344CB8AC3E}">
        <p14:creationId xmlns:p14="http://schemas.microsoft.com/office/powerpoint/2010/main" val="392707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0966" y="0"/>
            <a:ext cx="10018713" cy="1302327"/>
          </a:xfrm>
        </p:spPr>
        <p:txBody>
          <a:bodyPr>
            <a:normAutofit fontScale="90000"/>
          </a:bodyPr>
          <a:lstStyle/>
          <a:p>
            <a:r>
              <a:rPr lang="en-US" dirty="0" smtClean="0"/>
              <a:t>Homework</a:t>
            </a:r>
            <a:br>
              <a:rPr lang="en-US" dirty="0" smtClean="0"/>
            </a:br>
            <a:r>
              <a:rPr lang="en-US" dirty="0" smtClean="0"/>
              <a:t>Cache Design</a:t>
            </a:r>
            <a:endParaRPr lang="en-US" dirty="0"/>
          </a:p>
        </p:txBody>
      </p:sp>
      <p:sp>
        <p:nvSpPr>
          <p:cNvPr id="3" name="Content Placeholder 2"/>
          <p:cNvSpPr>
            <a:spLocks noGrp="1"/>
          </p:cNvSpPr>
          <p:nvPr>
            <p:ph idx="1"/>
          </p:nvPr>
        </p:nvSpPr>
        <p:spPr>
          <a:xfrm>
            <a:off x="748146" y="1302327"/>
            <a:ext cx="10754878" cy="1995055"/>
          </a:xfrm>
        </p:spPr>
        <p:txBody>
          <a:bodyPr>
            <a:normAutofit/>
          </a:bodyPr>
          <a:lstStyle/>
          <a:p>
            <a:pPr marL="0" indent="0">
              <a:buNone/>
            </a:pPr>
            <a:r>
              <a:rPr lang="en-US" dirty="0" smtClean="0"/>
              <a:t>32KB cache with Block size of 32 words is to be used with 4GB RAM.</a:t>
            </a:r>
          </a:p>
          <a:p>
            <a:pPr marL="457200" indent="-457200">
              <a:buFont typeface="+mj-lt"/>
              <a:buAutoNum type="alphaLcParenR"/>
            </a:pPr>
            <a:r>
              <a:rPr lang="en-US" dirty="0" smtClean="0"/>
              <a:t>Make </a:t>
            </a:r>
            <a:r>
              <a:rPr lang="en-US" dirty="0"/>
              <a:t>high level design of following </a:t>
            </a:r>
            <a:r>
              <a:rPr lang="en-US" dirty="0" smtClean="0"/>
              <a:t>cache.</a:t>
            </a:r>
            <a:endParaRPr lang="en-US" dirty="0"/>
          </a:p>
          <a:p>
            <a:pPr marL="457200" indent="-457200">
              <a:buFont typeface="+mj-lt"/>
              <a:buAutoNum type="alphaLcParenR"/>
            </a:pPr>
            <a:r>
              <a:rPr lang="en-US" dirty="0" smtClean="0"/>
              <a:t>How many total bits are required for this cache?</a:t>
            </a:r>
            <a:endParaRPr lang="en-US" dirty="0"/>
          </a:p>
        </p:txBody>
      </p:sp>
    </p:spTree>
    <p:extLst>
      <p:ext uri="{BB962C8B-B14F-4D97-AF65-F5344CB8AC3E}">
        <p14:creationId xmlns:p14="http://schemas.microsoft.com/office/powerpoint/2010/main" val="40106971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0"/>
            <a:ext cx="10713313" cy="1468581"/>
          </a:xfrm>
        </p:spPr>
        <p:txBody>
          <a:bodyPr>
            <a:normAutofit/>
          </a:bodyPr>
          <a:lstStyle/>
          <a:p>
            <a:r>
              <a:rPr lang="en-US" dirty="0"/>
              <a:t>Handling </a:t>
            </a:r>
            <a:r>
              <a:rPr lang="en-US" dirty="0" smtClean="0"/>
              <a:t>Writes</a:t>
            </a:r>
            <a:br>
              <a:rPr lang="en-US" dirty="0" smtClean="0"/>
            </a:br>
            <a:r>
              <a:rPr lang="en-US" dirty="0" smtClean="0"/>
              <a:t>1- Write-Through</a:t>
            </a:r>
            <a:endParaRPr lang="en-US" dirty="0"/>
          </a:p>
        </p:txBody>
      </p:sp>
      <p:sp>
        <p:nvSpPr>
          <p:cNvPr id="3" name="Content Placeholder 2"/>
          <p:cNvSpPr>
            <a:spLocks noGrp="1"/>
          </p:cNvSpPr>
          <p:nvPr>
            <p:ph idx="1"/>
          </p:nvPr>
        </p:nvSpPr>
        <p:spPr>
          <a:xfrm>
            <a:off x="443345" y="983673"/>
            <a:ext cx="11360727" cy="5555672"/>
          </a:xfrm>
        </p:spPr>
        <p:txBody>
          <a:bodyPr>
            <a:noAutofit/>
          </a:bodyPr>
          <a:lstStyle/>
          <a:p>
            <a:pPr algn="just"/>
            <a:r>
              <a:rPr lang="en-US" sz="3200" dirty="0" smtClean="0"/>
              <a:t>Inconsistent Cache and Memory</a:t>
            </a:r>
          </a:p>
          <a:p>
            <a:pPr algn="just"/>
            <a:r>
              <a:rPr lang="en-US" sz="3200" b="1" dirty="0" smtClean="0"/>
              <a:t>Write-Through:</a:t>
            </a:r>
            <a:r>
              <a:rPr lang="en-US" sz="3200" dirty="0" smtClean="0"/>
              <a:t> A </a:t>
            </a:r>
            <a:r>
              <a:rPr lang="en-US" sz="3200" dirty="0"/>
              <a:t>scheme in which </a:t>
            </a:r>
            <a:r>
              <a:rPr lang="en-US" sz="3200" b="1" dirty="0"/>
              <a:t>writes always update both the cache and the next lower level of the memory hierarchy</a:t>
            </a:r>
            <a:r>
              <a:rPr lang="en-US" sz="3200" dirty="0"/>
              <a:t>, ensuring that data is always consistent between the two</a:t>
            </a:r>
            <a:r>
              <a:rPr lang="en-US" sz="3200" dirty="0" smtClean="0"/>
              <a:t>.</a:t>
            </a:r>
          </a:p>
          <a:p>
            <a:pPr algn="just"/>
            <a:r>
              <a:rPr lang="en-US" sz="3200" dirty="0"/>
              <a:t>With a write-through scheme, every write causes the data to be written to main memory. </a:t>
            </a:r>
            <a:endParaRPr lang="en-US" sz="3200" dirty="0" smtClean="0"/>
          </a:p>
          <a:p>
            <a:pPr algn="just"/>
            <a:r>
              <a:rPr lang="en-US" sz="3200" dirty="0" smtClean="0"/>
              <a:t>These </a:t>
            </a:r>
            <a:r>
              <a:rPr lang="en-US" sz="3200" dirty="0"/>
              <a:t>writes will take a long time, likely at least </a:t>
            </a:r>
            <a:r>
              <a:rPr lang="en-US" sz="3200" b="1" dirty="0"/>
              <a:t>100 processor clock cycles</a:t>
            </a:r>
            <a:r>
              <a:rPr lang="en-US" sz="3200" dirty="0"/>
              <a:t>, and could slow down the processor considerably</a:t>
            </a:r>
            <a:r>
              <a:rPr lang="en-US" sz="3200" dirty="0" smtClean="0"/>
              <a:t>.</a:t>
            </a:r>
          </a:p>
        </p:txBody>
      </p:sp>
    </p:spTree>
    <p:extLst>
      <p:ext uri="{BB962C8B-B14F-4D97-AF65-F5344CB8AC3E}">
        <p14:creationId xmlns:p14="http://schemas.microsoft.com/office/powerpoint/2010/main" val="15782586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0"/>
            <a:ext cx="10713313" cy="1468581"/>
          </a:xfrm>
        </p:spPr>
        <p:txBody>
          <a:bodyPr>
            <a:normAutofit/>
          </a:bodyPr>
          <a:lstStyle/>
          <a:p>
            <a:r>
              <a:rPr lang="en-US" dirty="0"/>
              <a:t>Handling </a:t>
            </a:r>
            <a:r>
              <a:rPr lang="en-US" dirty="0" smtClean="0"/>
              <a:t>Writes</a:t>
            </a:r>
            <a:br>
              <a:rPr lang="en-US" dirty="0" smtClean="0"/>
            </a:br>
            <a:r>
              <a:rPr lang="en-US" dirty="0" smtClean="0"/>
              <a:t>1- Write-Through using Write Buffer</a:t>
            </a:r>
            <a:endParaRPr lang="en-US" dirty="0"/>
          </a:p>
        </p:txBody>
      </p:sp>
      <p:sp>
        <p:nvSpPr>
          <p:cNvPr id="3" name="Content Placeholder 2"/>
          <p:cNvSpPr>
            <a:spLocks noGrp="1"/>
          </p:cNvSpPr>
          <p:nvPr>
            <p:ph idx="1"/>
          </p:nvPr>
        </p:nvSpPr>
        <p:spPr>
          <a:xfrm>
            <a:off x="443345" y="1634835"/>
            <a:ext cx="11360727" cy="4904509"/>
          </a:xfrm>
        </p:spPr>
        <p:txBody>
          <a:bodyPr>
            <a:noAutofit/>
          </a:bodyPr>
          <a:lstStyle/>
          <a:p>
            <a:pPr algn="just"/>
            <a:r>
              <a:rPr lang="en-US" sz="2800" b="1" dirty="0" smtClean="0"/>
              <a:t>Write Buffer</a:t>
            </a:r>
            <a:r>
              <a:rPr lang="en-US" sz="2800" b="1" dirty="0"/>
              <a:t>:</a:t>
            </a:r>
            <a:r>
              <a:rPr lang="en-US" sz="2800" dirty="0"/>
              <a:t> A queue that </a:t>
            </a:r>
            <a:r>
              <a:rPr lang="en-US" sz="2800" b="1" dirty="0"/>
              <a:t>holds data while the data is waiting to be written to memory</a:t>
            </a:r>
            <a:r>
              <a:rPr lang="en-US" sz="2800" dirty="0"/>
              <a:t>.</a:t>
            </a:r>
          </a:p>
          <a:p>
            <a:pPr algn="just"/>
            <a:r>
              <a:rPr lang="en-US" sz="2800" dirty="0" smtClean="0"/>
              <a:t>After writing </a:t>
            </a:r>
            <a:r>
              <a:rPr lang="en-US" sz="2800" dirty="0"/>
              <a:t>the data into the cache and into the write </a:t>
            </a:r>
            <a:r>
              <a:rPr lang="en-US" sz="2800" dirty="0" smtClean="0"/>
              <a:t>buffer</a:t>
            </a:r>
            <a:r>
              <a:rPr lang="en-US" sz="2800" dirty="0"/>
              <a:t>, </a:t>
            </a:r>
            <a:r>
              <a:rPr lang="en-US" sz="2800" b="1" dirty="0"/>
              <a:t>the processor can continue execution</a:t>
            </a:r>
            <a:r>
              <a:rPr lang="en-US" sz="2800" dirty="0" smtClean="0"/>
              <a:t>.</a:t>
            </a:r>
          </a:p>
          <a:p>
            <a:pPr algn="just"/>
            <a:r>
              <a:rPr lang="en-US" sz="2800" dirty="0"/>
              <a:t>When a write to main memory completes, the entry in the write </a:t>
            </a:r>
            <a:r>
              <a:rPr lang="en-US" sz="2800" dirty="0" smtClean="0"/>
              <a:t>buffer </a:t>
            </a:r>
            <a:r>
              <a:rPr lang="en-US" sz="2800" dirty="0"/>
              <a:t>is freed</a:t>
            </a:r>
            <a:r>
              <a:rPr lang="en-US" sz="2800" dirty="0" smtClean="0"/>
              <a:t>.</a:t>
            </a:r>
          </a:p>
          <a:p>
            <a:pPr algn="just"/>
            <a:r>
              <a:rPr lang="en-US" sz="2800" dirty="0"/>
              <a:t>If the write </a:t>
            </a:r>
            <a:r>
              <a:rPr lang="en-US" sz="2800" dirty="0" smtClean="0"/>
              <a:t>buffer </a:t>
            </a:r>
            <a:r>
              <a:rPr lang="en-US" sz="2800" dirty="0"/>
              <a:t>is full when the processor reaches a write, the processor must stall until there is an empty position in the write </a:t>
            </a:r>
            <a:r>
              <a:rPr lang="en-US" sz="2800" dirty="0" smtClean="0"/>
              <a:t>buffer.</a:t>
            </a:r>
          </a:p>
          <a:p>
            <a:pPr algn="just"/>
            <a:r>
              <a:rPr lang="en-US" sz="2800" dirty="0"/>
              <a:t>Problem: </a:t>
            </a:r>
            <a:r>
              <a:rPr lang="en-US" sz="2800" b="1" dirty="0" smtClean="0"/>
              <a:t>What if writes </a:t>
            </a:r>
            <a:r>
              <a:rPr lang="en-US" sz="2800" b="1" dirty="0"/>
              <a:t>are being generated faster than the memory system can accept </a:t>
            </a:r>
            <a:r>
              <a:rPr lang="en-US" sz="2800" b="1" dirty="0" smtClean="0"/>
              <a:t>them</a:t>
            </a:r>
            <a:r>
              <a:rPr lang="en-US" sz="2800" dirty="0" smtClean="0"/>
              <a:t>?</a:t>
            </a:r>
            <a:endParaRPr lang="en-US" sz="2800" dirty="0"/>
          </a:p>
        </p:txBody>
      </p:sp>
    </p:spTree>
    <p:extLst>
      <p:ext uri="{BB962C8B-B14F-4D97-AF65-F5344CB8AC3E}">
        <p14:creationId xmlns:p14="http://schemas.microsoft.com/office/powerpoint/2010/main" val="124931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101436"/>
          </a:xfrm>
        </p:spPr>
        <p:txBody>
          <a:bodyPr/>
          <a:lstStyle/>
          <a:p>
            <a:r>
              <a:rPr lang="en-US" dirty="0" smtClean="0"/>
              <a:t>Principle </a:t>
            </a:r>
            <a:r>
              <a:rPr lang="en-US" dirty="0"/>
              <a:t>of </a:t>
            </a:r>
            <a:r>
              <a:rPr lang="en-US" dirty="0" smtClean="0"/>
              <a:t>Locality (Contd.)</a:t>
            </a:r>
            <a:endParaRPr lang="en-US" dirty="0"/>
          </a:p>
        </p:txBody>
      </p:sp>
      <p:sp>
        <p:nvSpPr>
          <p:cNvPr id="3" name="Content Placeholder 2"/>
          <p:cNvSpPr>
            <a:spLocks noGrp="1"/>
          </p:cNvSpPr>
          <p:nvPr>
            <p:ph idx="1"/>
          </p:nvPr>
        </p:nvSpPr>
        <p:spPr>
          <a:xfrm>
            <a:off x="540328" y="914400"/>
            <a:ext cx="11152908" cy="5444835"/>
          </a:xfrm>
        </p:spPr>
        <p:txBody>
          <a:bodyPr>
            <a:noAutofit/>
          </a:bodyPr>
          <a:lstStyle/>
          <a:p>
            <a:pPr algn="just"/>
            <a:r>
              <a:rPr lang="en-US" sz="3600" b="1" dirty="0" smtClean="0"/>
              <a:t>Temporal Locality:</a:t>
            </a:r>
            <a:r>
              <a:rPr lang="en-US" sz="3600" dirty="0" smtClean="0"/>
              <a:t> The </a:t>
            </a:r>
            <a:r>
              <a:rPr lang="en-US" sz="3600" dirty="0"/>
              <a:t>principle stating that </a:t>
            </a:r>
            <a:r>
              <a:rPr lang="en-US" sz="3600" b="1" dirty="0"/>
              <a:t>if a data location is referenced then it will tend to be referenced again soon</a:t>
            </a:r>
            <a:r>
              <a:rPr lang="en-US" sz="3600" dirty="0"/>
              <a:t>.</a:t>
            </a:r>
          </a:p>
          <a:p>
            <a:pPr algn="just"/>
            <a:r>
              <a:rPr lang="en-US" sz="3600" b="1" dirty="0" smtClean="0"/>
              <a:t>Spatial </a:t>
            </a:r>
            <a:r>
              <a:rPr lang="en-US" sz="3600" b="1" dirty="0"/>
              <a:t>L</a:t>
            </a:r>
            <a:r>
              <a:rPr lang="en-US" sz="3600" b="1" dirty="0" smtClean="0"/>
              <a:t>ocality:</a:t>
            </a:r>
            <a:r>
              <a:rPr lang="en-US" sz="3600" dirty="0" smtClean="0"/>
              <a:t> The </a:t>
            </a:r>
            <a:r>
              <a:rPr lang="en-US" sz="3600" dirty="0"/>
              <a:t>locality principle stating that </a:t>
            </a:r>
            <a:r>
              <a:rPr lang="en-US" sz="3600" b="1" dirty="0"/>
              <a:t>if a data location is referenced, data locations with nearby addresses will tend to be referenced soon</a:t>
            </a:r>
            <a:r>
              <a:rPr lang="en-US" sz="3600" dirty="0"/>
              <a:t>.</a:t>
            </a:r>
          </a:p>
        </p:txBody>
      </p:sp>
    </p:spTree>
    <p:extLst>
      <p:ext uri="{BB962C8B-B14F-4D97-AF65-F5344CB8AC3E}">
        <p14:creationId xmlns:p14="http://schemas.microsoft.com/office/powerpoint/2010/main" val="10049008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0"/>
            <a:ext cx="10713313" cy="1468581"/>
          </a:xfrm>
        </p:spPr>
        <p:txBody>
          <a:bodyPr>
            <a:normAutofit/>
          </a:bodyPr>
          <a:lstStyle/>
          <a:p>
            <a:r>
              <a:rPr lang="en-US" dirty="0"/>
              <a:t>Handling </a:t>
            </a:r>
            <a:r>
              <a:rPr lang="en-US" dirty="0" smtClean="0"/>
              <a:t>Writes</a:t>
            </a:r>
            <a:br>
              <a:rPr lang="en-US" dirty="0" smtClean="0"/>
            </a:br>
            <a:r>
              <a:rPr lang="en-US" dirty="0" smtClean="0"/>
              <a:t>2- Write-Back</a:t>
            </a:r>
            <a:endParaRPr lang="en-US" dirty="0"/>
          </a:p>
        </p:txBody>
      </p:sp>
      <p:sp>
        <p:nvSpPr>
          <p:cNvPr id="3" name="Content Placeholder 2"/>
          <p:cNvSpPr>
            <a:spLocks noGrp="1"/>
          </p:cNvSpPr>
          <p:nvPr>
            <p:ph idx="1"/>
          </p:nvPr>
        </p:nvSpPr>
        <p:spPr>
          <a:xfrm>
            <a:off x="443345" y="1468581"/>
            <a:ext cx="11360727" cy="5070764"/>
          </a:xfrm>
        </p:spPr>
        <p:txBody>
          <a:bodyPr>
            <a:noAutofit/>
          </a:bodyPr>
          <a:lstStyle/>
          <a:p>
            <a:pPr algn="just"/>
            <a:r>
              <a:rPr lang="en-US" sz="3200" b="1" dirty="0" smtClean="0"/>
              <a:t>Write-Back</a:t>
            </a:r>
            <a:r>
              <a:rPr lang="en-US" sz="3200" b="1" dirty="0"/>
              <a:t>:</a:t>
            </a:r>
            <a:r>
              <a:rPr lang="en-US" sz="3200" dirty="0"/>
              <a:t> A scheme that handles writes by updating values only to the block in the cache, then writing the </a:t>
            </a:r>
            <a:r>
              <a:rPr lang="en-US" sz="3200" dirty="0" smtClean="0"/>
              <a:t>modified </a:t>
            </a:r>
            <a:r>
              <a:rPr lang="en-US" sz="3200" dirty="0"/>
              <a:t>block to the lower level of the hierarchy when the block is replaced</a:t>
            </a:r>
            <a:r>
              <a:rPr lang="en-US" sz="3200" dirty="0" smtClean="0"/>
              <a:t>.</a:t>
            </a:r>
          </a:p>
          <a:p>
            <a:pPr algn="just"/>
            <a:r>
              <a:rPr lang="en-US" sz="3200" dirty="0"/>
              <a:t>the new value is written only to the block in the cache</a:t>
            </a:r>
            <a:r>
              <a:rPr lang="en-US" sz="3200" dirty="0" smtClean="0"/>
              <a:t>.</a:t>
            </a:r>
          </a:p>
          <a:p>
            <a:pPr algn="just"/>
            <a:r>
              <a:rPr lang="en-US" sz="3200" dirty="0" smtClean="0"/>
              <a:t>The modified </a:t>
            </a:r>
            <a:r>
              <a:rPr lang="en-US" sz="3200" dirty="0"/>
              <a:t>block is written to the lower level of the hierarchy when it is replaced. </a:t>
            </a:r>
            <a:endParaRPr lang="en-US" sz="3200" b="1" dirty="0"/>
          </a:p>
        </p:txBody>
      </p:sp>
    </p:spTree>
    <p:extLst>
      <p:ext uri="{BB962C8B-B14F-4D97-AF65-F5344CB8AC3E}">
        <p14:creationId xmlns:p14="http://schemas.microsoft.com/office/powerpoint/2010/main" val="3874270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547" y="0"/>
            <a:ext cx="10018713" cy="782782"/>
          </a:xfrm>
        </p:spPr>
        <p:txBody>
          <a:bodyPr/>
          <a:lstStyle/>
          <a:p>
            <a:r>
              <a:rPr lang="en-US" dirty="0"/>
              <a:t>Handling Cache </a:t>
            </a:r>
            <a:r>
              <a:rPr lang="en-US" dirty="0" smtClean="0"/>
              <a:t>Misses (</a:t>
            </a:r>
            <a:r>
              <a:rPr lang="en-US" dirty="0"/>
              <a:t>Miss penalty)</a:t>
            </a:r>
          </a:p>
        </p:txBody>
      </p:sp>
      <p:sp>
        <p:nvSpPr>
          <p:cNvPr id="3" name="Content Placeholder 2"/>
          <p:cNvSpPr>
            <a:spLocks noGrp="1"/>
          </p:cNvSpPr>
          <p:nvPr>
            <p:ph idx="1"/>
          </p:nvPr>
        </p:nvSpPr>
        <p:spPr>
          <a:xfrm>
            <a:off x="597619" y="782782"/>
            <a:ext cx="10901654" cy="5798127"/>
          </a:xfrm>
        </p:spPr>
        <p:txBody>
          <a:bodyPr>
            <a:normAutofit/>
          </a:bodyPr>
          <a:lstStyle/>
          <a:p>
            <a:pPr marL="457200" indent="-457200" algn="just">
              <a:buAutoNum type="arabicPeriod"/>
            </a:pPr>
            <a:r>
              <a:rPr lang="en-US" sz="3200" dirty="0" smtClean="0"/>
              <a:t>Send </a:t>
            </a:r>
            <a:r>
              <a:rPr lang="en-US" sz="3200" dirty="0"/>
              <a:t>the original PC value (current PC – 4) to the memory. </a:t>
            </a:r>
            <a:endParaRPr lang="en-US" sz="3200" dirty="0" smtClean="0"/>
          </a:p>
          <a:p>
            <a:pPr marL="457200" indent="-457200" algn="just">
              <a:buAutoNum type="arabicPeriod"/>
            </a:pPr>
            <a:r>
              <a:rPr lang="en-US" sz="3200" dirty="0" smtClean="0"/>
              <a:t>Instruct </a:t>
            </a:r>
            <a:r>
              <a:rPr lang="en-US" sz="3200" dirty="0"/>
              <a:t>main memory to perform a read and wait for the memory to complete its </a:t>
            </a:r>
            <a:r>
              <a:rPr lang="en-US" sz="3200" dirty="0" smtClean="0"/>
              <a:t>access (significant processor cycles). </a:t>
            </a:r>
          </a:p>
          <a:p>
            <a:pPr marL="457200" indent="-457200" algn="just">
              <a:buAutoNum type="arabicPeriod"/>
            </a:pPr>
            <a:r>
              <a:rPr lang="en-US" sz="3200" dirty="0" smtClean="0"/>
              <a:t>Write </a:t>
            </a:r>
            <a:r>
              <a:rPr lang="en-US" sz="3200" dirty="0"/>
              <a:t>the cache entry, putting the data from memory in the data portion of the entry, writing the upper bits of the address (from the ALU) into the tag </a:t>
            </a:r>
            <a:r>
              <a:rPr lang="en-US" sz="3200" dirty="0" smtClean="0"/>
              <a:t>field</a:t>
            </a:r>
            <a:r>
              <a:rPr lang="en-US" sz="3200" dirty="0"/>
              <a:t>, and turning the valid bit on. </a:t>
            </a:r>
            <a:endParaRPr lang="en-US" sz="3200" dirty="0" smtClean="0"/>
          </a:p>
          <a:p>
            <a:pPr marL="457200" indent="-457200" algn="just">
              <a:buAutoNum type="arabicPeriod"/>
            </a:pPr>
            <a:r>
              <a:rPr lang="en-US" sz="3200" dirty="0" smtClean="0"/>
              <a:t>Restart </a:t>
            </a:r>
            <a:r>
              <a:rPr lang="en-US" sz="3200" dirty="0"/>
              <a:t>the instruction execution at the </a:t>
            </a:r>
            <a:r>
              <a:rPr lang="en-US" sz="3200" dirty="0" smtClean="0"/>
              <a:t>first </a:t>
            </a:r>
            <a:r>
              <a:rPr lang="en-US" sz="3200" dirty="0"/>
              <a:t>step, which will </a:t>
            </a:r>
            <a:r>
              <a:rPr lang="en-US" sz="3200" dirty="0" smtClean="0"/>
              <a:t>re-fetch </a:t>
            </a:r>
            <a:r>
              <a:rPr lang="en-US" sz="3200" dirty="0"/>
              <a:t>the instruction, this time </a:t>
            </a:r>
            <a:r>
              <a:rPr lang="en-US" sz="3200" dirty="0" smtClean="0"/>
              <a:t>finding </a:t>
            </a:r>
            <a:r>
              <a:rPr lang="en-US" sz="3200" dirty="0"/>
              <a:t>it in the cache.</a:t>
            </a:r>
          </a:p>
        </p:txBody>
      </p:sp>
    </p:spTree>
    <p:extLst>
      <p:ext uri="{BB962C8B-B14F-4D97-AF65-F5344CB8AC3E}">
        <p14:creationId xmlns:p14="http://schemas.microsoft.com/office/powerpoint/2010/main" val="1044954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674" y="1"/>
            <a:ext cx="10018713" cy="955964"/>
          </a:xfrm>
        </p:spPr>
        <p:txBody>
          <a:bodyPr/>
          <a:lstStyle/>
          <a:p>
            <a:r>
              <a:rPr lang="en-US" dirty="0" smtClean="0"/>
              <a:t>Cache Performance</a:t>
            </a:r>
            <a:endParaRPr lang="en-US" dirty="0"/>
          </a:p>
        </p:txBody>
      </p:sp>
      <p:sp>
        <p:nvSpPr>
          <p:cNvPr id="3" name="Content Placeholder 2"/>
          <p:cNvSpPr>
            <a:spLocks noGrp="1"/>
          </p:cNvSpPr>
          <p:nvPr>
            <p:ph idx="1"/>
          </p:nvPr>
        </p:nvSpPr>
        <p:spPr>
          <a:xfrm>
            <a:off x="193964" y="955966"/>
            <a:ext cx="11526981" cy="858980"/>
          </a:xfrm>
        </p:spPr>
        <p:txBody>
          <a:bodyPr/>
          <a:lstStyle/>
          <a:p>
            <a:pPr marL="0" indent="0" algn="ctr">
              <a:buNone/>
            </a:pPr>
            <a:r>
              <a:rPr lang="en-US" b="1" dirty="0"/>
              <a:t>CPU </a:t>
            </a:r>
            <a:r>
              <a:rPr lang="en-US" b="1" dirty="0" smtClean="0"/>
              <a:t>time = </a:t>
            </a:r>
            <a:r>
              <a:rPr lang="en-US" b="1" dirty="0"/>
              <a:t>(CPU execution clock </a:t>
            </a:r>
            <a:r>
              <a:rPr lang="en-US" b="1" dirty="0" smtClean="0"/>
              <a:t>cycles + </a:t>
            </a:r>
            <a:r>
              <a:rPr lang="en-US" b="1" dirty="0"/>
              <a:t>Memory-stall clock cycles</a:t>
            </a:r>
            <a:r>
              <a:rPr lang="en-US" b="1" dirty="0" smtClean="0"/>
              <a:t>) x </a:t>
            </a:r>
            <a:r>
              <a:rPr lang="en-US" b="1" dirty="0"/>
              <a:t>Clock cycle time</a:t>
            </a:r>
          </a:p>
        </p:txBody>
      </p:sp>
      <p:pic>
        <p:nvPicPr>
          <p:cNvPr id="4" name="Picture 3"/>
          <p:cNvPicPr>
            <a:picLocks noChangeAspect="1"/>
          </p:cNvPicPr>
          <p:nvPr/>
        </p:nvPicPr>
        <p:blipFill>
          <a:blip r:embed="rId2"/>
          <a:stretch>
            <a:fillRect/>
          </a:stretch>
        </p:blipFill>
        <p:spPr>
          <a:xfrm>
            <a:off x="1788535" y="2041381"/>
            <a:ext cx="8461913" cy="743383"/>
          </a:xfrm>
          <a:prstGeom prst="rect">
            <a:avLst/>
          </a:prstGeom>
        </p:spPr>
      </p:pic>
      <p:pic>
        <p:nvPicPr>
          <p:cNvPr id="5" name="Picture 4"/>
          <p:cNvPicPr>
            <a:picLocks noChangeAspect="1"/>
          </p:cNvPicPr>
          <p:nvPr/>
        </p:nvPicPr>
        <p:blipFill>
          <a:blip r:embed="rId3"/>
          <a:stretch>
            <a:fillRect/>
          </a:stretch>
        </p:blipFill>
        <p:spPr>
          <a:xfrm>
            <a:off x="1485466" y="3352366"/>
            <a:ext cx="8955298" cy="873270"/>
          </a:xfrm>
          <a:prstGeom prst="rect">
            <a:avLst/>
          </a:prstGeom>
        </p:spPr>
      </p:pic>
    </p:spTree>
    <p:extLst>
      <p:ext uri="{BB962C8B-B14F-4D97-AF65-F5344CB8AC3E}">
        <p14:creationId xmlns:p14="http://schemas.microsoft.com/office/powerpoint/2010/main" val="2714301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1"/>
            <a:ext cx="10713313" cy="983672"/>
          </a:xfrm>
        </p:spPr>
        <p:txBody>
          <a:bodyPr/>
          <a:lstStyle/>
          <a:p>
            <a:r>
              <a:rPr lang="en-US" dirty="0"/>
              <a:t>Miss Rate vs Block Size</a:t>
            </a:r>
          </a:p>
        </p:txBody>
      </p:sp>
      <p:sp>
        <p:nvSpPr>
          <p:cNvPr id="3" name="Content Placeholder 2"/>
          <p:cNvSpPr>
            <a:spLocks noGrp="1"/>
          </p:cNvSpPr>
          <p:nvPr>
            <p:ph idx="1"/>
          </p:nvPr>
        </p:nvSpPr>
        <p:spPr>
          <a:xfrm>
            <a:off x="665018" y="983673"/>
            <a:ext cx="10838005" cy="5555672"/>
          </a:xfrm>
        </p:spPr>
        <p:txBody>
          <a:bodyPr>
            <a:normAutofit fontScale="85000" lnSpcReduction="10000"/>
          </a:bodyPr>
          <a:lstStyle/>
          <a:p>
            <a:pPr algn="just"/>
            <a:r>
              <a:rPr lang="en-US" sz="3200" dirty="0" smtClean="0"/>
              <a:t>Increasing </a:t>
            </a:r>
            <a:r>
              <a:rPr lang="en-US" sz="3200" dirty="0"/>
              <a:t>the block size usually decreases the miss </a:t>
            </a:r>
            <a:r>
              <a:rPr lang="en-US" sz="3200" dirty="0" smtClean="0"/>
              <a:t>rate</a:t>
            </a:r>
            <a:r>
              <a:rPr lang="en-US" sz="3200" dirty="0"/>
              <a:t>.</a:t>
            </a:r>
            <a:endParaRPr lang="en-US" sz="3200" dirty="0" smtClean="0"/>
          </a:p>
          <a:p>
            <a:pPr algn="just"/>
            <a:r>
              <a:rPr lang="en-US" sz="3200" dirty="0" smtClean="0"/>
              <a:t>The </a:t>
            </a:r>
            <a:r>
              <a:rPr lang="en-US" sz="3200" dirty="0"/>
              <a:t>miss rate may go up eventually if the block size becomes a </a:t>
            </a:r>
            <a:r>
              <a:rPr lang="en-US" sz="3200" dirty="0" smtClean="0"/>
              <a:t>significant </a:t>
            </a:r>
            <a:r>
              <a:rPr lang="en-US" sz="3200" dirty="0"/>
              <a:t>fraction of the cache size, because the number of blocks that can be held in the cache will become small, and there will be a great deal of competition for those blocks</a:t>
            </a:r>
            <a:r>
              <a:rPr lang="en-US" sz="3200" dirty="0" smtClean="0"/>
              <a:t>.</a:t>
            </a:r>
          </a:p>
          <a:p>
            <a:pPr algn="just"/>
            <a:r>
              <a:rPr lang="en-US" sz="3200" dirty="0" smtClean="0"/>
              <a:t>The </a:t>
            </a:r>
            <a:r>
              <a:rPr lang="en-US" sz="3200" dirty="0"/>
              <a:t>miss penalty is determined by the time required to fetch the block from the next lower level of the hierarchy and load it into the cache.</a:t>
            </a:r>
            <a:endParaRPr lang="en-US" sz="3200" dirty="0" smtClean="0"/>
          </a:p>
          <a:p>
            <a:pPr algn="just"/>
            <a:r>
              <a:rPr lang="en-US" sz="3200" dirty="0" smtClean="0"/>
              <a:t>The </a:t>
            </a:r>
            <a:r>
              <a:rPr lang="en-US" sz="3200" dirty="0"/>
              <a:t>time to fetch the block has two parts: the latency to the </a:t>
            </a:r>
            <a:r>
              <a:rPr lang="en-US" sz="3200" dirty="0" smtClean="0"/>
              <a:t>first </a:t>
            </a:r>
            <a:r>
              <a:rPr lang="en-US" sz="3200" dirty="0"/>
              <a:t>word and the transfer time for the rest of the block</a:t>
            </a:r>
            <a:r>
              <a:rPr lang="en-US" sz="3200" dirty="0" smtClean="0"/>
              <a:t>.</a:t>
            </a:r>
          </a:p>
          <a:p>
            <a:pPr algn="just"/>
            <a:r>
              <a:rPr lang="en-US" sz="3200" dirty="0" smtClean="0"/>
              <a:t>The transfer time will </a:t>
            </a:r>
            <a:r>
              <a:rPr lang="en-US" sz="3200" dirty="0"/>
              <a:t>likely increase as the block size increases</a:t>
            </a:r>
            <a:r>
              <a:rPr lang="en-US" sz="3200" dirty="0" smtClean="0"/>
              <a:t>.</a:t>
            </a:r>
          </a:p>
          <a:p>
            <a:pPr algn="just"/>
            <a:r>
              <a:rPr lang="en-US" sz="3200" dirty="0" smtClean="0"/>
              <a:t>The </a:t>
            </a:r>
            <a:r>
              <a:rPr lang="en-US" sz="3200" dirty="0"/>
              <a:t>improvement in the miss rate starts to decrease as the blocks become larger.</a:t>
            </a:r>
            <a:endParaRPr lang="en-US" sz="3200" b="1" dirty="0"/>
          </a:p>
        </p:txBody>
      </p:sp>
    </p:spTree>
    <p:extLst>
      <p:ext uri="{BB962C8B-B14F-4D97-AF65-F5344CB8AC3E}">
        <p14:creationId xmlns:p14="http://schemas.microsoft.com/office/powerpoint/2010/main" val="21487164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859" y="0"/>
            <a:ext cx="10018713" cy="1312717"/>
          </a:xfrm>
        </p:spPr>
        <p:txBody>
          <a:bodyPr/>
          <a:lstStyle/>
          <a:p>
            <a:r>
              <a:rPr lang="en-US" dirty="0" smtClean="0"/>
              <a:t>Miss Rate vs Block Size (Contd.)</a:t>
            </a:r>
            <a:endParaRPr lang="en-US" dirty="0"/>
          </a:p>
        </p:txBody>
      </p:sp>
      <p:pic>
        <p:nvPicPr>
          <p:cNvPr id="4" name="Content Placeholder 3"/>
          <p:cNvPicPr>
            <a:picLocks noGrp="1" noChangeAspect="1"/>
          </p:cNvPicPr>
          <p:nvPr>
            <p:ph idx="1"/>
          </p:nvPr>
        </p:nvPicPr>
        <p:blipFill>
          <a:blip r:embed="rId2"/>
          <a:stretch>
            <a:fillRect/>
          </a:stretch>
        </p:blipFill>
        <p:spPr>
          <a:xfrm>
            <a:off x="892536" y="1312717"/>
            <a:ext cx="10347570" cy="5545283"/>
          </a:xfrm>
          <a:prstGeom prst="rect">
            <a:avLst/>
          </a:prstGeom>
        </p:spPr>
      </p:pic>
    </p:spTree>
    <p:extLst>
      <p:ext uri="{BB962C8B-B14F-4D97-AF65-F5344CB8AC3E}">
        <p14:creationId xmlns:p14="http://schemas.microsoft.com/office/powerpoint/2010/main" val="27990009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3034144" cy="2687781"/>
          </a:xfrm>
        </p:spPr>
        <p:txBody>
          <a:bodyPr>
            <a:normAutofit/>
          </a:bodyPr>
          <a:lstStyle/>
          <a:p>
            <a:r>
              <a:rPr lang="en-US" dirty="0" smtClean="0"/>
              <a:t>Four-Way Set-Associative Cache</a:t>
            </a:r>
            <a:endParaRPr lang="en-US" dirty="0"/>
          </a:p>
        </p:txBody>
      </p:sp>
      <p:pic>
        <p:nvPicPr>
          <p:cNvPr id="4" name="Picture 3"/>
          <p:cNvPicPr>
            <a:picLocks noChangeAspect="1"/>
          </p:cNvPicPr>
          <p:nvPr/>
        </p:nvPicPr>
        <p:blipFill>
          <a:blip r:embed="rId2"/>
          <a:stretch>
            <a:fillRect/>
          </a:stretch>
        </p:blipFill>
        <p:spPr>
          <a:xfrm>
            <a:off x="4021730" y="-1"/>
            <a:ext cx="8170285" cy="6862477"/>
          </a:xfrm>
          <a:prstGeom prst="rect">
            <a:avLst/>
          </a:prstGeom>
        </p:spPr>
      </p:pic>
      <p:sp>
        <p:nvSpPr>
          <p:cNvPr id="5" name="TextBox 4"/>
          <p:cNvSpPr txBox="1"/>
          <p:nvPr/>
        </p:nvSpPr>
        <p:spPr>
          <a:xfrm>
            <a:off x="1" y="3860201"/>
            <a:ext cx="3906981" cy="2831544"/>
          </a:xfrm>
          <a:prstGeom prst="rect">
            <a:avLst/>
          </a:prstGeom>
          <a:noFill/>
        </p:spPr>
        <p:txBody>
          <a:bodyPr wrap="square" rtlCol="0">
            <a:spAutoFit/>
          </a:bodyPr>
          <a:lstStyle/>
          <a:p>
            <a:r>
              <a:rPr lang="en-US" sz="3200" b="1" dirty="0" smtClean="0"/>
              <a:t>Related Concepts:</a:t>
            </a:r>
          </a:p>
          <a:p>
            <a:pPr marL="457200" indent="-457200">
              <a:buFont typeface="Arial" panose="020B0604020202020204" pitchFamily="34" charset="0"/>
              <a:buChar char="•"/>
            </a:pPr>
            <a:r>
              <a:rPr lang="en-US" sz="3200" dirty="0" smtClean="0"/>
              <a:t>Locating </a:t>
            </a:r>
            <a:r>
              <a:rPr lang="en-US" sz="3200" dirty="0"/>
              <a:t>a block</a:t>
            </a:r>
          </a:p>
          <a:p>
            <a:pPr marL="457200" indent="-457200">
              <a:buFont typeface="Arial" panose="020B0604020202020204" pitchFamily="34" charset="0"/>
              <a:buChar char="•"/>
            </a:pPr>
            <a:r>
              <a:rPr lang="en-US" sz="3200" dirty="0" smtClean="0"/>
              <a:t>Choosing </a:t>
            </a:r>
            <a:r>
              <a:rPr lang="en-US" sz="3200" dirty="0"/>
              <a:t>which </a:t>
            </a:r>
            <a:r>
              <a:rPr lang="en-US" sz="3200" dirty="0" smtClean="0"/>
              <a:t>block </a:t>
            </a:r>
            <a:r>
              <a:rPr lang="en-US" sz="3200" dirty="0"/>
              <a:t>to replace: least recently used</a:t>
            </a:r>
          </a:p>
          <a:p>
            <a:endParaRPr lang="en-US" dirty="0"/>
          </a:p>
        </p:txBody>
      </p:sp>
    </p:spTree>
    <p:extLst>
      <p:ext uri="{BB962C8B-B14F-4D97-AF65-F5344CB8AC3E}">
        <p14:creationId xmlns:p14="http://schemas.microsoft.com/office/powerpoint/2010/main" val="3414874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256" y="0"/>
            <a:ext cx="10018713" cy="990600"/>
          </a:xfrm>
        </p:spPr>
        <p:txBody>
          <a:bodyPr>
            <a:normAutofit fontScale="90000"/>
          </a:bodyPr>
          <a:lstStyle/>
          <a:p>
            <a:r>
              <a:rPr lang="en-US" dirty="0"/>
              <a:t>Reducing the Miss Penalty Using Multilevel Caches</a:t>
            </a:r>
          </a:p>
        </p:txBody>
      </p:sp>
      <p:sp>
        <p:nvSpPr>
          <p:cNvPr id="3" name="Content Placeholder 2"/>
          <p:cNvSpPr>
            <a:spLocks noGrp="1"/>
          </p:cNvSpPr>
          <p:nvPr>
            <p:ph idx="1"/>
          </p:nvPr>
        </p:nvSpPr>
        <p:spPr>
          <a:xfrm>
            <a:off x="415636" y="990601"/>
            <a:ext cx="11305309" cy="5590308"/>
          </a:xfrm>
        </p:spPr>
        <p:txBody>
          <a:bodyPr>
            <a:normAutofit/>
          </a:bodyPr>
          <a:lstStyle/>
          <a:p>
            <a:pPr algn="just"/>
            <a:r>
              <a:rPr lang="en-US" sz="3200" b="1" dirty="0" smtClean="0"/>
              <a:t>Multilevel </a:t>
            </a:r>
            <a:r>
              <a:rPr lang="en-US" sz="3200" b="1" dirty="0"/>
              <a:t>C</a:t>
            </a:r>
            <a:r>
              <a:rPr lang="en-US" sz="3200" b="1" dirty="0" smtClean="0"/>
              <a:t>ache:</a:t>
            </a:r>
            <a:r>
              <a:rPr lang="en-US" sz="3200" dirty="0" smtClean="0"/>
              <a:t> A </a:t>
            </a:r>
            <a:r>
              <a:rPr lang="en-US" sz="3200" dirty="0"/>
              <a:t>memory hierarchy with multiple levels of caches, rather than just a cache and main memory.</a:t>
            </a:r>
          </a:p>
          <a:p>
            <a:pPr algn="just"/>
            <a:r>
              <a:rPr lang="en-US" sz="3200" dirty="0" smtClean="0"/>
              <a:t>Cache Miss on Level 1 </a:t>
            </a:r>
            <a:r>
              <a:rPr lang="en-US" sz="3200" dirty="0" smtClean="0">
                <a:sym typeface="Wingdings" panose="05000000000000000000" pitchFamily="2" charset="2"/>
              </a:rPr>
              <a:t> Find the data in Level 2 Cache</a:t>
            </a:r>
            <a:endParaRPr lang="en-US" sz="3200" dirty="0"/>
          </a:p>
        </p:txBody>
      </p:sp>
    </p:spTree>
    <p:extLst>
      <p:ext uri="{BB962C8B-B14F-4D97-AF65-F5344CB8AC3E}">
        <p14:creationId xmlns:p14="http://schemas.microsoft.com/office/powerpoint/2010/main" val="32199698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3" y="720438"/>
            <a:ext cx="10018713" cy="1357744"/>
          </a:xfrm>
        </p:spPr>
        <p:txBody>
          <a:bodyPr/>
          <a:lstStyle/>
          <a:p>
            <a:r>
              <a:rPr lang="en-US" dirty="0" smtClean="0"/>
              <a:t>Reference</a:t>
            </a:r>
            <a:endParaRPr lang="en-US" dirty="0"/>
          </a:p>
        </p:txBody>
      </p:sp>
      <p:sp>
        <p:nvSpPr>
          <p:cNvPr id="3" name="Content Placeholder 2"/>
          <p:cNvSpPr>
            <a:spLocks noGrp="1"/>
          </p:cNvSpPr>
          <p:nvPr>
            <p:ph idx="1"/>
          </p:nvPr>
        </p:nvSpPr>
        <p:spPr>
          <a:xfrm>
            <a:off x="872836" y="720438"/>
            <a:ext cx="10519351" cy="5999018"/>
          </a:xfrm>
        </p:spPr>
        <p:txBody>
          <a:bodyPr>
            <a:normAutofit/>
          </a:bodyPr>
          <a:lstStyle/>
          <a:p>
            <a:pPr algn="just"/>
            <a:r>
              <a:rPr lang="en-US" sz="3600" dirty="0" smtClean="0"/>
              <a:t>David </a:t>
            </a:r>
            <a:r>
              <a:rPr lang="en-US" sz="3600" dirty="0"/>
              <a:t>A. Patterson, John L. Hennessy, </a:t>
            </a:r>
            <a:r>
              <a:rPr lang="en-US" sz="3600" i="1" dirty="0"/>
              <a:t>Computer Organization and Design: The hardware/software interface – Chapter </a:t>
            </a:r>
            <a:r>
              <a:rPr lang="en-US" sz="3600" i="1" dirty="0" smtClean="0"/>
              <a:t>5</a:t>
            </a:r>
            <a:endParaRPr lang="en-US" sz="3600" i="1" dirty="0"/>
          </a:p>
          <a:p>
            <a:pPr algn="just"/>
            <a:endParaRPr lang="en-US" sz="3600" dirty="0"/>
          </a:p>
        </p:txBody>
      </p:sp>
    </p:spTree>
    <p:extLst>
      <p:ext uri="{BB962C8B-B14F-4D97-AF65-F5344CB8AC3E}">
        <p14:creationId xmlns:p14="http://schemas.microsoft.com/office/powerpoint/2010/main" val="777842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101436"/>
          </a:xfrm>
        </p:spPr>
        <p:txBody>
          <a:bodyPr/>
          <a:lstStyle/>
          <a:p>
            <a:r>
              <a:rPr lang="en-US" dirty="0" smtClean="0"/>
              <a:t>Principle </a:t>
            </a:r>
            <a:r>
              <a:rPr lang="en-US" dirty="0"/>
              <a:t>of </a:t>
            </a:r>
            <a:r>
              <a:rPr lang="en-US" dirty="0" smtClean="0"/>
              <a:t>Locality (Contd.)</a:t>
            </a:r>
            <a:endParaRPr lang="en-US" dirty="0"/>
          </a:p>
        </p:txBody>
      </p:sp>
      <p:sp>
        <p:nvSpPr>
          <p:cNvPr id="3" name="Content Placeholder 2"/>
          <p:cNvSpPr>
            <a:spLocks noGrp="1"/>
          </p:cNvSpPr>
          <p:nvPr>
            <p:ph idx="1"/>
          </p:nvPr>
        </p:nvSpPr>
        <p:spPr>
          <a:xfrm>
            <a:off x="540328" y="914400"/>
            <a:ext cx="11152908" cy="5444835"/>
          </a:xfrm>
        </p:spPr>
        <p:txBody>
          <a:bodyPr>
            <a:noAutofit/>
          </a:bodyPr>
          <a:lstStyle/>
          <a:p>
            <a:pPr algn="just"/>
            <a:r>
              <a:rPr lang="en-US" sz="3600" dirty="0" smtClean="0"/>
              <a:t>Most </a:t>
            </a:r>
            <a:r>
              <a:rPr lang="en-US" sz="3600" dirty="0"/>
              <a:t>programs contain </a:t>
            </a:r>
            <a:r>
              <a:rPr lang="en-US" sz="3600" b="1" dirty="0"/>
              <a:t>loops</a:t>
            </a:r>
            <a:r>
              <a:rPr lang="en-US" sz="3600" dirty="0"/>
              <a:t>, so </a:t>
            </a:r>
            <a:r>
              <a:rPr lang="en-US" sz="3600" b="1" dirty="0"/>
              <a:t>instructions and data are likely to be accessed repeatedly</a:t>
            </a:r>
            <a:r>
              <a:rPr lang="en-US" sz="3600" dirty="0"/>
              <a:t>, showing high amounts of </a:t>
            </a:r>
            <a:r>
              <a:rPr lang="en-US" sz="3600" b="1" dirty="0"/>
              <a:t>temporal locality</a:t>
            </a:r>
            <a:r>
              <a:rPr lang="en-US" sz="3600" dirty="0"/>
              <a:t>. </a:t>
            </a:r>
            <a:endParaRPr lang="en-US" sz="3600" dirty="0" smtClean="0"/>
          </a:p>
          <a:p>
            <a:pPr algn="just"/>
            <a:r>
              <a:rPr lang="en-US" sz="3600" dirty="0" smtClean="0"/>
              <a:t>Since </a:t>
            </a:r>
            <a:r>
              <a:rPr lang="en-US" sz="3600" b="1" dirty="0"/>
              <a:t>instructions are normally accessed sequentially</a:t>
            </a:r>
            <a:r>
              <a:rPr lang="en-US" sz="3600" dirty="0"/>
              <a:t>, programs also show high </a:t>
            </a:r>
            <a:r>
              <a:rPr lang="en-US" sz="3600" b="1" dirty="0"/>
              <a:t>spatial locality</a:t>
            </a:r>
            <a:r>
              <a:rPr lang="en-US" sz="3600" dirty="0"/>
              <a:t>. </a:t>
            </a:r>
            <a:endParaRPr lang="en-US" sz="3600" dirty="0" smtClean="0"/>
          </a:p>
          <a:p>
            <a:pPr algn="just"/>
            <a:r>
              <a:rPr lang="en-US" sz="3600" dirty="0" smtClean="0"/>
              <a:t>Accesses </a:t>
            </a:r>
            <a:r>
              <a:rPr lang="en-US" sz="3600" dirty="0"/>
              <a:t>to data also exhibit a natural spatial locality. For example, </a:t>
            </a:r>
            <a:r>
              <a:rPr lang="en-US" sz="3600" b="1" dirty="0"/>
              <a:t>sequential accesses to elements of an array or a record will naturally have high degrees of spatial locality</a:t>
            </a:r>
          </a:p>
        </p:txBody>
      </p:sp>
    </p:spTree>
    <p:extLst>
      <p:ext uri="{BB962C8B-B14F-4D97-AF65-F5344CB8AC3E}">
        <p14:creationId xmlns:p14="http://schemas.microsoft.com/office/powerpoint/2010/main" val="3751886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63110" y="775855"/>
            <a:ext cx="9028890" cy="5720239"/>
          </a:xfrm>
          <a:prstGeom prst="rect">
            <a:avLst/>
          </a:prstGeom>
        </p:spPr>
      </p:pic>
      <p:sp>
        <p:nvSpPr>
          <p:cNvPr id="5" name="Title 1"/>
          <p:cNvSpPr>
            <a:spLocks noGrp="1"/>
          </p:cNvSpPr>
          <p:nvPr>
            <p:ph type="title"/>
          </p:nvPr>
        </p:nvSpPr>
        <p:spPr>
          <a:xfrm>
            <a:off x="644949" y="0"/>
            <a:ext cx="11062142" cy="775855"/>
          </a:xfrm>
        </p:spPr>
        <p:txBody>
          <a:bodyPr>
            <a:normAutofit/>
          </a:bodyPr>
          <a:lstStyle/>
          <a:p>
            <a:r>
              <a:rPr lang="en-US" dirty="0"/>
              <a:t>Key Characteristics of Computer Memory Systems</a:t>
            </a:r>
          </a:p>
        </p:txBody>
      </p:sp>
      <p:sp>
        <p:nvSpPr>
          <p:cNvPr id="2" name="TextBox 1"/>
          <p:cNvSpPr txBox="1"/>
          <p:nvPr/>
        </p:nvSpPr>
        <p:spPr>
          <a:xfrm>
            <a:off x="76913" y="775855"/>
            <a:ext cx="3414433" cy="5262979"/>
          </a:xfrm>
          <a:prstGeom prst="rect">
            <a:avLst/>
          </a:prstGeom>
          <a:noFill/>
        </p:spPr>
        <p:txBody>
          <a:bodyPr wrap="square" rtlCol="0">
            <a:spAutoFit/>
          </a:bodyPr>
          <a:lstStyle/>
          <a:p>
            <a:pPr marL="342900" indent="-342900">
              <a:buFontTx/>
              <a:buChar char="-"/>
            </a:pPr>
            <a:r>
              <a:rPr lang="en-US" sz="2800" b="1" dirty="0" smtClean="0"/>
              <a:t>Location</a:t>
            </a:r>
          </a:p>
          <a:p>
            <a:pPr marL="800100" lvl="1" indent="-342900">
              <a:buFontTx/>
              <a:buChar char="-"/>
            </a:pPr>
            <a:r>
              <a:rPr lang="en-US" sz="2800" dirty="0" smtClean="0"/>
              <a:t>Internal</a:t>
            </a:r>
          </a:p>
          <a:p>
            <a:pPr marL="800100" lvl="1" indent="-342900">
              <a:buFontTx/>
              <a:buChar char="-"/>
            </a:pPr>
            <a:r>
              <a:rPr lang="en-US" sz="2800" dirty="0" smtClean="0"/>
              <a:t>External</a:t>
            </a:r>
          </a:p>
          <a:p>
            <a:pPr marL="342900" indent="-342900">
              <a:buFontTx/>
              <a:buChar char="-"/>
            </a:pPr>
            <a:r>
              <a:rPr lang="en-US" sz="2800" b="1" dirty="0" smtClean="0"/>
              <a:t>Capacity</a:t>
            </a:r>
          </a:p>
          <a:p>
            <a:pPr marL="800100" lvl="1" indent="-342900">
              <a:buFontTx/>
              <a:buChar char="-"/>
            </a:pPr>
            <a:r>
              <a:rPr lang="en-US" sz="2800" dirty="0" smtClean="0"/>
              <a:t>No of Words/Bytes</a:t>
            </a:r>
          </a:p>
          <a:p>
            <a:pPr marL="342900" indent="-342900">
              <a:buFontTx/>
              <a:buChar char="-"/>
            </a:pPr>
            <a:r>
              <a:rPr lang="en-US" sz="2800" b="1" dirty="0" smtClean="0"/>
              <a:t>Unit of Transfer</a:t>
            </a:r>
          </a:p>
          <a:p>
            <a:pPr marL="800100" lvl="1" indent="-342900">
              <a:buFontTx/>
              <a:buChar char="-"/>
            </a:pPr>
            <a:r>
              <a:rPr lang="en-US" sz="2800" dirty="0" smtClean="0"/>
              <a:t>Word</a:t>
            </a:r>
          </a:p>
          <a:p>
            <a:pPr marL="800100" lvl="1" indent="-342900">
              <a:buFontTx/>
              <a:buChar char="-"/>
            </a:pPr>
            <a:r>
              <a:rPr lang="en-US" sz="2800" dirty="0" smtClean="0"/>
              <a:t>Block</a:t>
            </a:r>
          </a:p>
          <a:p>
            <a:pPr marL="342900" indent="-342900">
              <a:buFontTx/>
              <a:buChar char="-"/>
            </a:pPr>
            <a:r>
              <a:rPr lang="en-US" sz="2800" b="1" dirty="0" smtClean="0"/>
              <a:t>Performance</a:t>
            </a:r>
          </a:p>
          <a:p>
            <a:pPr marL="800100" lvl="1" indent="-342900">
              <a:buFontTx/>
              <a:buChar char="-"/>
            </a:pPr>
            <a:r>
              <a:rPr lang="en-US" sz="2800" dirty="0" smtClean="0"/>
              <a:t>Access Time</a:t>
            </a:r>
          </a:p>
          <a:p>
            <a:pPr marL="800100" lvl="1" indent="-342900">
              <a:buFontTx/>
              <a:buChar char="-"/>
            </a:pPr>
            <a:r>
              <a:rPr lang="en-US" sz="2800" dirty="0" smtClean="0"/>
              <a:t>Transfer Rate</a:t>
            </a:r>
          </a:p>
        </p:txBody>
      </p:sp>
    </p:spTree>
    <p:extLst>
      <p:ext uri="{BB962C8B-B14F-4D97-AF65-F5344CB8AC3E}">
        <p14:creationId xmlns:p14="http://schemas.microsoft.com/office/powerpoint/2010/main" val="2160396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smtClean="0"/>
              <a:t>Accessing a Cache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483220313"/>
              </p:ext>
            </p:extLst>
          </p:nvPr>
        </p:nvGraphicFramePr>
        <p:xfrm>
          <a:off x="9144000" y="747837"/>
          <a:ext cx="2900218" cy="5486400"/>
        </p:xfrm>
        <a:graphic>
          <a:graphicData uri="http://schemas.openxmlformats.org/drawingml/2006/table">
            <a:tbl>
              <a:tblPr firstRow="1" bandRow="1">
                <a:tableStyleId>{5C22544A-7EE6-4342-B048-85BDC9FD1C3A}</a:tableStyleId>
              </a:tblPr>
              <a:tblGrid>
                <a:gridCol w="1450109">
                  <a:extLst>
                    <a:ext uri="{9D8B030D-6E8A-4147-A177-3AD203B41FA5}">
                      <a16:colId xmlns:a16="http://schemas.microsoft.com/office/drawing/2014/main" xmlns="" val="20000"/>
                    </a:ext>
                  </a:extLst>
                </a:gridCol>
                <a:gridCol w="1450109">
                  <a:extLst>
                    <a:ext uri="{9D8B030D-6E8A-4147-A177-3AD203B41FA5}">
                      <a16:colId xmlns:a16="http://schemas.microsoft.com/office/drawing/2014/main" xmlns="" val="20001"/>
                    </a:ext>
                  </a:extLst>
                </a:gridCol>
              </a:tblGrid>
              <a:tr h="370840">
                <a:tc>
                  <a:txBody>
                    <a:bodyPr/>
                    <a:lstStyle/>
                    <a:p>
                      <a:pPr algn="r"/>
                      <a:r>
                        <a:rPr lang="en-US" sz="2400" dirty="0" smtClean="0"/>
                        <a:t>Address</a:t>
                      </a:r>
                      <a:endParaRPr lang="en-US" sz="2400" dirty="0"/>
                    </a:p>
                  </a:txBody>
                  <a:tcPr/>
                </a:tc>
                <a:tc>
                  <a:txBody>
                    <a:bodyPr/>
                    <a:lstStyle/>
                    <a:p>
                      <a:pPr algn="ctr"/>
                      <a:r>
                        <a:rPr lang="en-US" sz="2400" dirty="0" smtClean="0"/>
                        <a:t>Content</a:t>
                      </a:r>
                      <a:endParaRPr lang="en-US" sz="2400" dirty="0"/>
                    </a:p>
                  </a:txBody>
                  <a:tcPr/>
                </a:tc>
                <a:extLst>
                  <a:ext uri="{0D108BD9-81ED-4DB2-BD59-A6C34878D82A}">
                    <a16:rowId xmlns:a16="http://schemas.microsoft.com/office/drawing/2014/main" xmlns="" val="10000"/>
                  </a:ext>
                </a:extLst>
              </a:tr>
              <a:tr h="370840">
                <a:tc>
                  <a:txBody>
                    <a:bodyPr/>
                    <a:lstStyle/>
                    <a:p>
                      <a:pPr algn="r"/>
                      <a:r>
                        <a:rPr lang="en-US" sz="2400" b="1" dirty="0" smtClean="0"/>
                        <a:t>00000</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3"/>
                  </a:ext>
                </a:extLst>
              </a:tr>
              <a:tr h="370840">
                <a:tc>
                  <a:txBody>
                    <a:bodyPr/>
                    <a:lstStyle/>
                    <a:p>
                      <a:pPr algn="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4"/>
                  </a:ext>
                </a:extLst>
              </a:tr>
              <a:tr h="370840">
                <a:tc>
                  <a:txBody>
                    <a:bodyPr/>
                    <a:lstStyle/>
                    <a:p>
                      <a:pPr algn="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5"/>
                  </a:ext>
                </a:extLst>
              </a:tr>
              <a:tr h="370840">
                <a:tc>
                  <a:txBody>
                    <a:bodyPr/>
                    <a:lstStyle/>
                    <a:p>
                      <a:pPr algn="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7"/>
                  </a:ext>
                </a:extLst>
              </a:tr>
              <a:tr h="370840">
                <a:tc>
                  <a:txBody>
                    <a:bodyPr/>
                    <a:lstStyle/>
                    <a:p>
                      <a:pPr algn="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8"/>
                  </a:ext>
                </a:extLst>
              </a:tr>
              <a:tr h="370840">
                <a:tc>
                  <a:txBody>
                    <a:bodyPr/>
                    <a:lstStyle/>
                    <a:p>
                      <a:pPr algn="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9"/>
                  </a:ext>
                </a:extLst>
              </a:tr>
              <a:tr h="370840">
                <a:tc>
                  <a:txBody>
                    <a:bodyPr/>
                    <a:lstStyle/>
                    <a:p>
                      <a:pPr algn="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0"/>
                  </a:ext>
                </a:extLst>
              </a:tr>
              <a:tr h="370840">
                <a:tc>
                  <a:txBody>
                    <a:bodyPr/>
                    <a:lstStyle/>
                    <a:p>
                      <a:pPr algn="r"/>
                      <a:r>
                        <a:rPr lang="en-US" sz="2400" b="1" dirty="0" smtClean="0"/>
                        <a:t>11111</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1"/>
                  </a:ext>
                </a:extLst>
              </a:tr>
            </a:tbl>
          </a:graphicData>
        </a:graphic>
      </p:graphicFrame>
      <p:sp>
        <p:nvSpPr>
          <p:cNvPr id="8" name="TextBox 7"/>
          <p:cNvSpPr txBox="1"/>
          <p:nvPr/>
        </p:nvSpPr>
        <p:spPr>
          <a:xfrm>
            <a:off x="9055867" y="378505"/>
            <a:ext cx="3076483" cy="369332"/>
          </a:xfrm>
          <a:prstGeom prst="rect">
            <a:avLst/>
          </a:prstGeom>
          <a:noFill/>
        </p:spPr>
        <p:txBody>
          <a:bodyPr wrap="none" rtlCol="0">
            <a:spAutoFit/>
          </a:bodyPr>
          <a:lstStyle/>
          <a:p>
            <a:r>
              <a:rPr lang="en-US" b="1" dirty="0" smtClean="0"/>
              <a:t>2^5 = 32 Words Main Memory</a:t>
            </a:r>
            <a:endParaRPr lang="en-US" b="1" dirty="0"/>
          </a:p>
        </p:txBody>
      </p:sp>
      <p:graphicFrame>
        <p:nvGraphicFramePr>
          <p:cNvPr id="10" name="Table 9"/>
          <p:cNvGraphicFramePr>
            <a:graphicFrameLocks noGrp="1"/>
          </p:cNvGraphicFramePr>
          <p:nvPr>
            <p:extLst>
              <p:ext uri="{D42A27DB-BD31-4B8C-83A1-F6EECF244321}">
                <p14:modId xmlns:p14="http://schemas.microsoft.com/office/powerpoint/2010/main" val="2736727527"/>
              </p:ext>
            </p:extLst>
          </p:nvPr>
        </p:nvGraphicFramePr>
        <p:xfrm>
          <a:off x="706576" y="747837"/>
          <a:ext cx="5929744" cy="4114800"/>
        </p:xfrm>
        <a:graphic>
          <a:graphicData uri="http://schemas.openxmlformats.org/drawingml/2006/table">
            <a:tbl>
              <a:tblPr firstRow="1" bandRow="1">
                <a:tableStyleId>{5C22544A-7EE6-4342-B048-85BDC9FD1C3A}</a:tableStyleId>
              </a:tblPr>
              <a:tblGrid>
                <a:gridCol w="1482436">
                  <a:extLst>
                    <a:ext uri="{9D8B030D-6E8A-4147-A177-3AD203B41FA5}">
                      <a16:colId xmlns:a16="http://schemas.microsoft.com/office/drawing/2014/main" xmlns="" val="20000"/>
                    </a:ext>
                  </a:extLst>
                </a:gridCol>
                <a:gridCol w="1482436">
                  <a:extLst>
                    <a:ext uri="{9D8B030D-6E8A-4147-A177-3AD203B41FA5}">
                      <a16:colId xmlns:a16="http://schemas.microsoft.com/office/drawing/2014/main" xmlns="" val="20001"/>
                    </a:ext>
                  </a:extLst>
                </a:gridCol>
                <a:gridCol w="1482436">
                  <a:extLst>
                    <a:ext uri="{9D8B030D-6E8A-4147-A177-3AD203B41FA5}">
                      <a16:colId xmlns:a16="http://schemas.microsoft.com/office/drawing/2014/main" xmlns="" val="20002"/>
                    </a:ext>
                  </a:extLst>
                </a:gridCol>
                <a:gridCol w="1482436">
                  <a:extLst>
                    <a:ext uri="{9D8B030D-6E8A-4147-A177-3AD203B41FA5}">
                      <a16:colId xmlns:a16="http://schemas.microsoft.com/office/drawing/2014/main" xmlns="" val="20003"/>
                    </a:ext>
                  </a:extLst>
                </a:gridCol>
              </a:tblGrid>
              <a:tr h="370840">
                <a:tc>
                  <a:txBody>
                    <a:bodyPr/>
                    <a:lstStyle/>
                    <a:p>
                      <a:pPr algn="ctr"/>
                      <a:r>
                        <a:rPr lang="en-US" sz="2400" b="1" dirty="0" smtClean="0"/>
                        <a:t>Index</a:t>
                      </a:r>
                      <a:endParaRPr lang="en-US" sz="2400" b="1" dirty="0"/>
                    </a:p>
                  </a:txBody>
                  <a:tcPr/>
                </a:tc>
                <a:tc>
                  <a:txBody>
                    <a:bodyPr/>
                    <a:lstStyle/>
                    <a:p>
                      <a:pPr algn="ctr"/>
                      <a:r>
                        <a:rPr lang="en-US" sz="2400" b="1" dirty="0" smtClean="0"/>
                        <a:t>V</a:t>
                      </a:r>
                      <a:endParaRPr lang="en-US" sz="2400" b="1" dirty="0"/>
                    </a:p>
                  </a:txBody>
                  <a:tcPr/>
                </a:tc>
                <a:tc>
                  <a:txBody>
                    <a:bodyPr/>
                    <a:lstStyle/>
                    <a:p>
                      <a:pPr algn="ctr"/>
                      <a:r>
                        <a:rPr lang="en-US" sz="2400" b="1" dirty="0" smtClean="0"/>
                        <a:t>Tag</a:t>
                      </a:r>
                      <a:endParaRPr lang="en-US" sz="2400" b="1" dirty="0"/>
                    </a:p>
                  </a:txBody>
                  <a:tcPr/>
                </a:tc>
                <a:tc>
                  <a:txBody>
                    <a:bodyPr/>
                    <a:lstStyle/>
                    <a:p>
                      <a:pPr algn="ctr"/>
                      <a:r>
                        <a:rPr lang="en-US" sz="2400" b="1" dirty="0" smtClean="0"/>
                        <a:t>Data</a:t>
                      </a:r>
                      <a:endParaRPr lang="en-US" sz="2400" b="1" dirty="0"/>
                    </a:p>
                  </a:txBody>
                  <a:tcPr/>
                </a:tc>
                <a:extLst>
                  <a:ext uri="{0D108BD9-81ED-4DB2-BD59-A6C34878D82A}">
                    <a16:rowId xmlns:a16="http://schemas.microsoft.com/office/drawing/2014/main" xmlns="" val="10000"/>
                  </a:ext>
                </a:extLst>
              </a:tr>
              <a:tr h="370840">
                <a:tc>
                  <a:txBody>
                    <a:bodyPr/>
                    <a:lstStyle/>
                    <a:p>
                      <a:pPr algn="ctr"/>
                      <a:r>
                        <a:rPr lang="en-US" sz="2400" b="1" dirty="0" smtClean="0"/>
                        <a:t>000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1"/>
                  </a:ext>
                </a:extLst>
              </a:tr>
              <a:tr h="370840">
                <a:tc>
                  <a:txBody>
                    <a:bodyPr/>
                    <a:lstStyle/>
                    <a:p>
                      <a:pPr algn="ctr"/>
                      <a:r>
                        <a:rPr lang="en-US" sz="2400" b="1" dirty="0" smtClean="0"/>
                        <a:t>001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ctr"/>
                      <a:r>
                        <a:rPr lang="en-US" sz="2400" b="1" dirty="0" smtClean="0"/>
                        <a:t>010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3"/>
                  </a:ext>
                </a:extLst>
              </a:tr>
              <a:tr h="370840">
                <a:tc>
                  <a:txBody>
                    <a:bodyPr/>
                    <a:lstStyle/>
                    <a:p>
                      <a:pPr algn="ctr"/>
                      <a:r>
                        <a:rPr lang="en-US" sz="2400" b="1" dirty="0" smtClean="0"/>
                        <a:t>011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4"/>
                  </a:ext>
                </a:extLst>
              </a:tr>
              <a:tr h="370840">
                <a:tc>
                  <a:txBody>
                    <a:bodyPr/>
                    <a:lstStyle/>
                    <a:p>
                      <a:pPr algn="ctr"/>
                      <a:r>
                        <a:rPr lang="en-US" sz="2400" b="1" dirty="0" smtClean="0"/>
                        <a:t>100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5"/>
                  </a:ext>
                </a:extLst>
              </a:tr>
              <a:tr h="370840">
                <a:tc>
                  <a:txBody>
                    <a:bodyPr/>
                    <a:lstStyle/>
                    <a:p>
                      <a:pPr algn="ctr"/>
                      <a:r>
                        <a:rPr lang="en-US" sz="2400" b="1" dirty="0" smtClean="0"/>
                        <a:t>101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ctr"/>
                      <a:r>
                        <a:rPr lang="en-US" sz="2400" b="1" dirty="0" smtClean="0"/>
                        <a:t>110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7"/>
                  </a:ext>
                </a:extLst>
              </a:tr>
              <a:tr h="370840">
                <a:tc>
                  <a:txBody>
                    <a:bodyPr/>
                    <a:lstStyle/>
                    <a:p>
                      <a:pPr algn="ctr"/>
                      <a:r>
                        <a:rPr lang="en-US" sz="2400" b="1" dirty="0" smtClean="0"/>
                        <a:t>111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8"/>
                  </a:ext>
                </a:extLst>
              </a:tr>
            </a:tbl>
          </a:graphicData>
        </a:graphic>
      </p:graphicFrame>
      <p:sp>
        <p:nvSpPr>
          <p:cNvPr id="11" name="TextBox 10"/>
          <p:cNvSpPr txBox="1"/>
          <p:nvPr/>
        </p:nvSpPr>
        <p:spPr>
          <a:xfrm>
            <a:off x="1601522" y="4862637"/>
            <a:ext cx="4139851" cy="369332"/>
          </a:xfrm>
          <a:prstGeom prst="rect">
            <a:avLst/>
          </a:prstGeom>
          <a:noFill/>
        </p:spPr>
        <p:txBody>
          <a:bodyPr wrap="none" rtlCol="0">
            <a:spAutoFit/>
          </a:bodyPr>
          <a:lstStyle/>
          <a:p>
            <a:r>
              <a:rPr lang="en-US" b="1" dirty="0" smtClean="0"/>
              <a:t>The initial state of Cache after power on</a:t>
            </a:r>
            <a:endParaRPr lang="en-US" b="1" dirty="0"/>
          </a:p>
        </p:txBody>
      </p:sp>
      <p:sp>
        <p:nvSpPr>
          <p:cNvPr id="12" name="Content Placeholder 2"/>
          <p:cNvSpPr>
            <a:spLocks noGrp="1"/>
          </p:cNvSpPr>
          <p:nvPr>
            <p:ph idx="1"/>
          </p:nvPr>
        </p:nvSpPr>
        <p:spPr>
          <a:xfrm>
            <a:off x="706576" y="5231969"/>
            <a:ext cx="5855009" cy="1562100"/>
          </a:xfrm>
        </p:spPr>
        <p:txBody>
          <a:bodyPr>
            <a:normAutofit fontScale="92500" lnSpcReduction="10000"/>
          </a:bodyPr>
          <a:lstStyle/>
          <a:p>
            <a:pPr algn="just"/>
            <a:r>
              <a:rPr lang="en-US" sz="2800" dirty="0" smtClean="0"/>
              <a:t>Processor Requests – address of 1 word</a:t>
            </a:r>
          </a:p>
          <a:p>
            <a:pPr algn="just"/>
            <a:r>
              <a:rPr lang="en-US" sz="2800" dirty="0" smtClean="0"/>
              <a:t>Block Size – 1 word</a:t>
            </a:r>
          </a:p>
          <a:p>
            <a:pPr algn="just"/>
            <a:r>
              <a:rPr lang="en-US" sz="2800" dirty="0" smtClean="0"/>
              <a:t>Total 8 blocks in cache</a:t>
            </a:r>
          </a:p>
        </p:txBody>
      </p:sp>
    </p:spTree>
    <p:extLst>
      <p:ext uri="{BB962C8B-B14F-4D97-AF65-F5344CB8AC3E}">
        <p14:creationId xmlns:p14="http://schemas.microsoft.com/office/powerpoint/2010/main" val="857112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smtClean="0"/>
              <a:t>Accessing a Cache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74425341"/>
              </p:ext>
            </p:extLst>
          </p:nvPr>
        </p:nvGraphicFramePr>
        <p:xfrm>
          <a:off x="1004453" y="1425785"/>
          <a:ext cx="10577946" cy="5196688"/>
        </p:xfrm>
        <a:graphic>
          <a:graphicData uri="http://schemas.openxmlformats.org/drawingml/2006/table">
            <a:tbl>
              <a:tblPr firstRow="1" bandRow="1">
                <a:tableStyleId>{5C22544A-7EE6-4342-B048-85BDC9FD1C3A}</a:tableStyleId>
              </a:tblPr>
              <a:tblGrid>
                <a:gridCol w="1666808">
                  <a:extLst>
                    <a:ext uri="{9D8B030D-6E8A-4147-A177-3AD203B41FA5}">
                      <a16:colId xmlns:a16="http://schemas.microsoft.com/office/drawing/2014/main" xmlns="" val="20000"/>
                    </a:ext>
                  </a:extLst>
                </a:gridCol>
                <a:gridCol w="1711555">
                  <a:extLst>
                    <a:ext uri="{9D8B030D-6E8A-4147-A177-3AD203B41FA5}">
                      <a16:colId xmlns:a16="http://schemas.microsoft.com/office/drawing/2014/main" xmlns="" val="20001"/>
                    </a:ext>
                  </a:extLst>
                </a:gridCol>
                <a:gridCol w="3564842">
                  <a:extLst>
                    <a:ext uri="{9D8B030D-6E8A-4147-A177-3AD203B41FA5}">
                      <a16:colId xmlns:a16="http://schemas.microsoft.com/office/drawing/2014/main" xmlns="" val="20002"/>
                    </a:ext>
                  </a:extLst>
                </a:gridCol>
                <a:gridCol w="3634741">
                  <a:extLst>
                    <a:ext uri="{9D8B030D-6E8A-4147-A177-3AD203B41FA5}">
                      <a16:colId xmlns:a16="http://schemas.microsoft.com/office/drawing/2014/main" xmlns="" val="20003"/>
                    </a:ext>
                  </a:extLst>
                </a:gridCol>
              </a:tblGrid>
              <a:tr h="1382990">
                <a:tc>
                  <a:txBody>
                    <a:bodyPr/>
                    <a:lstStyle/>
                    <a:p>
                      <a:pPr algn="ctr"/>
                      <a:r>
                        <a:rPr lang="en-US" sz="2400" b="1" dirty="0" smtClean="0"/>
                        <a:t>Decimal address of reference</a:t>
                      </a:r>
                      <a:endParaRPr lang="en-US" sz="2400" b="1" dirty="0"/>
                    </a:p>
                  </a:txBody>
                  <a:tcPr anchor="ctr"/>
                </a:tc>
                <a:tc>
                  <a:txBody>
                    <a:bodyPr/>
                    <a:lstStyle/>
                    <a:p>
                      <a:pPr algn="ctr"/>
                      <a:r>
                        <a:rPr lang="en-US" sz="2400" b="1" dirty="0" smtClean="0"/>
                        <a:t>Binary address of reference</a:t>
                      </a:r>
                      <a:endParaRPr lang="en-US" sz="2400" b="1"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Assigned cache block (where found or placed)</a:t>
                      </a:r>
                    </a:p>
                    <a:p>
                      <a:pPr algn="ctr"/>
                      <a:endParaRPr lang="en-US" sz="2400" b="1"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Hit or miss in cache</a:t>
                      </a:r>
                    </a:p>
                  </a:txBody>
                  <a:tcPr anchor="ctr"/>
                </a:tc>
                <a:extLst>
                  <a:ext uri="{0D108BD9-81ED-4DB2-BD59-A6C34878D82A}">
                    <a16:rowId xmlns:a16="http://schemas.microsoft.com/office/drawing/2014/main" xmlns="" val="10000"/>
                  </a:ext>
                </a:extLst>
              </a:tr>
              <a:tr h="544814">
                <a:tc>
                  <a:txBody>
                    <a:bodyPr/>
                    <a:lstStyle/>
                    <a:p>
                      <a:pPr algn="ctr"/>
                      <a:r>
                        <a:rPr lang="en-US" sz="2400" b="1" dirty="0" smtClean="0"/>
                        <a:t>22</a:t>
                      </a:r>
                      <a:endParaRPr lang="en-US" sz="2400" b="1" dirty="0"/>
                    </a:p>
                  </a:txBody>
                  <a:tcPr/>
                </a:tc>
                <a:tc>
                  <a:txBody>
                    <a:bodyPr/>
                    <a:lstStyle/>
                    <a:p>
                      <a:pPr algn="ctr"/>
                      <a:r>
                        <a:rPr lang="en-US" sz="2400" b="1" dirty="0" smtClean="0"/>
                        <a:t>10110</a:t>
                      </a:r>
                      <a:endParaRPr lang="en-US" sz="2400" b="1" dirty="0"/>
                    </a:p>
                  </a:txBody>
                  <a:tcPr/>
                </a:tc>
                <a:tc>
                  <a:txBody>
                    <a:bodyPr/>
                    <a:lstStyle/>
                    <a:p>
                      <a:pPr algn="ctr"/>
                      <a:r>
                        <a:rPr lang="en-US" sz="2400" b="1" dirty="0" smtClean="0"/>
                        <a:t>(10</a:t>
                      </a:r>
                      <a:r>
                        <a:rPr lang="en-US" sz="2400" b="1" dirty="0" smtClean="0">
                          <a:solidFill>
                            <a:srgbClr val="FF0000"/>
                          </a:solidFill>
                        </a:rPr>
                        <a:t>110</a:t>
                      </a:r>
                      <a:r>
                        <a:rPr lang="en-US" sz="2400" b="1" dirty="0" smtClean="0"/>
                        <a:t> mod 8) = </a:t>
                      </a:r>
                      <a:r>
                        <a:rPr lang="en-US" sz="2400" b="1" dirty="0" smtClean="0">
                          <a:solidFill>
                            <a:srgbClr val="FF0000"/>
                          </a:solidFill>
                        </a:rPr>
                        <a:t>110</a:t>
                      </a:r>
                      <a:endParaRPr lang="en-US" sz="2400" b="1" dirty="0">
                        <a:solidFill>
                          <a:srgbClr val="FF0000"/>
                        </a:solidFill>
                      </a:endParaRPr>
                    </a:p>
                  </a:txBody>
                  <a:tcPr/>
                </a:tc>
                <a:tc>
                  <a:txBody>
                    <a:bodyPr/>
                    <a:lstStyle/>
                    <a:p>
                      <a:pPr algn="ctr"/>
                      <a:r>
                        <a:rPr lang="en-US" sz="2400" b="1" dirty="0" smtClean="0">
                          <a:solidFill>
                            <a:srgbClr val="FF0000"/>
                          </a:solidFill>
                        </a:rPr>
                        <a:t>?</a:t>
                      </a:r>
                      <a:endParaRPr lang="en-US" sz="2400" b="1" dirty="0">
                        <a:solidFill>
                          <a:srgbClr val="FF0000"/>
                        </a:solidFill>
                      </a:endParaRPr>
                    </a:p>
                  </a:txBody>
                  <a:tcPr/>
                </a:tc>
                <a:extLst>
                  <a:ext uri="{0D108BD9-81ED-4DB2-BD59-A6C34878D82A}">
                    <a16:rowId xmlns:a16="http://schemas.microsoft.com/office/drawing/2014/main" xmlns="" val="10001"/>
                  </a:ext>
                </a:extLst>
              </a:tr>
              <a:tr h="544814">
                <a:tc>
                  <a:txBody>
                    <a:bodyPr/>
                    <a:lstStyle/>
                    <a:p>
                      <a:pPr algn="ctr"/>
                      <a:endParaRPr lang="en-US" sz="2400" b="1"/>
                    </a:p>
                  </a:txBody>
                  <a:tcPr/>
                </a:tc>
                <a:tc>
                  <a:txBody>
                    <a:bodyPr/>
                    <a:lstStyle/>
                    <a:p>
                      <a:pPr algn="ctr"/>
                      <a:endParaRPr lang="en-US" sz="2400" b="1" dirty="0"/>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2"/>
                  </a:ext>
                </a:extLst>
              </a:tr>
              <a:tr h="544814">
                <a:tc>
                  <a:txBody>
                    <a:bodyPr/>
                    <a:lstStyle/>
                    <a:p>
                      <a:pPr algn="ctr"/>
                      <a:endParaRPr lang="en-US" sz="2400" b="1"/>
                    </a:p>
                  </a:txBody>
                  <a:tcPr/>
                </a:tc>
                <a:tc>
                  <a:txBody>
                    <a:bodyPr/>
                    <a:lstStyle/>
                    <a:p>
                      <a:pPr algn="ctr"/>
                      <a:endParaRPr lang="en-US" sz="2400" b="1"/>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3"/>
                  </a:ext>
                </a:extLst>
              </a:tr>
              <a:tr h="544814">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4"/>
                  </a:ext>
                </a:extLst>
              </a:tr>
              <a:tr h="544814">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5"/>
                  </a:ext>
                </a:extLst>
              </a:tr>
              <a:tr h="544814">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6"/>
                  </a:ext>
                </a:extLst>
              </a:tr>
              <a:tr h="544814">
                <a:tc>
                  <a:txBody>
                    <a:bodyPr/>
                    <a:lstStyle/>
                    <a:p>
                      <a:pPr algn="ctr"/>
                      <a:endParaRPr lang="en-US" sz="2400" b="1"/>
                    </a:p>
                  </a:txBody>
                  <a:tcPr/>
                </a:tc>
                <a:tc>
                  <a:txBody>
                    <a:bodyPr/>
                    <a:lstStyle/>
                    <a:p>
                      <a:pPr algn="ctr"/>
                      <a:endParaRPr lang="en-US" sz="2400" b="1"/>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122663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smtClean="0"/>
              <a:t>Accessing a Cache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08622337"/>
              </p:ext>
            </p:extLst>
          </p:nvPr>
        </p:nvGraphicFramePr>
        <p:xfrm>
          <a:off x="8783782" y="747837"/>
          <a:ext cx="3260436" cy="5943600"/>
        </p:xfrm>
        <a:graphic>
          <a:graphicData uri="http://schemas.openxmlformats.org/drawingml/2006/table">
            <a:tbl>
              <a:tblPr firstRow="1" bandRow="1">
                <a:tableStyleId>{5C22544A-7EE6-4342-B048-85BDC9FD1C3A}</a:tableStyleId>
              </a:tblPr>
              <a:tblGrid>
                <a:gridCol w="1630218">
                  <a:extLst>
                    <a:ext uri="{9D8B030D-6E8A-4147-A177-3AD203B41FA5}">
                      <a16:colId xmlns:a16="http://schemas.microsoft.com/office/drawing/2014/main" xmlns="" val="20000"/>
                    </a:ext>
                  </a:extLst>
                </a:gridCol>
                <a:gridCol w="1630218">
                  <a:extLst>
                    <a:ext uri="{9D8B030D-6E8A-4147-A177-3AD203B41FA5}">
                      <a16:colId xmlns:a16="http://schemas.microsoft.com/office/drawing/2014/main" xmlns="" val="20001"/>
                    </a:ext>
                  </a:extLst>
                </a:gridCol>
              </a:tblGrid>
              <a:tr h="370840">
                <a:tc>
                  <a:txBody>
                    <a:bodyPr/>
                    <a:lstStyle/>
                    <a:p>
                      <a:pPr algn="r"/>
                      <a:r>
                        <a:rPr lang="en-US" sz="2400" dirty="0" smtClean="0"/>
                        <a:t>Address</a:t>
                      </a:r>
                      <a:endParaRPr lang="en-US" sz="2400" dirty="0"/>
                    </a:p>
                  </a:txBody>
                  <a:tcPr/>
                </a:tc>
                <a:tc>
                  <a:txBody>
                    <a:bodyPr/>
                    <a:lstStyle/>
                    <a:p>
                      <a:pPr algn="ctr"/>
                      <a:r>
                        <a:rPr lang="en-US" sz="2400" dirty="0" smtClean="0"/>
                        <a:t>Content</a:t>
                      </a:r>
                      <a:endParaRPr lang="en-US" sz="2400" dirty="0"/>
                    </a:p>
                  </a:txBody>
                  <a:tcPr/>
                </a:tc>
                <a:extLst>
                  <a:ext uri="{0D108BD9-81ED-4DB2-BD59-A6C34878D82A}">
                    <a16:rowId xmlns:a16="http://schemas.microsoft.com/office/drawing/2014/main" xmlns="" val="10000"/>
                  </a:ext>
                </a:extLst>
              </a:tr>
              <a:tr h="370840">
                <a:tc>
                  <a:txBody>
                    <a:bodyPr/>
                    <a:lstStyle/>
                    <a:p>
                      <a:pPr algn="r"/>
                      <a:r>
                        <a:rPr lang="en-US" sz="2400" b="1" dirty="0" smtClean="0"/>
                        <a:t>00000</a:t>
                      </a:r>
                      <a:endParaRPr lang="en-US" sz="2400" b="1" dirty="0"/>
                    </a:p>
                  </a:txBody>
                  <a:tcPr/>
                </a:tc>
                <a:tc>
                  <a:txBody>
                    <a:bodyPr/>
                    <a:lstStyle/>
                    <a:p>
                      <a:pPr algn="ctr"/>
                      <a:r>
                        <a:rPr lang="en-US" sz="2400" b="1" dirty="0" smtClean="0"/>
                        <a:t>A</a:t>
                      </a:r>
                      <a:endParaRPr lang="en-US" sz="2400" b="1" dirty="0"/>
                    </a:p>
                  </a:txBody>
                  <a:tcPr/>
                </a:tc>
                <a:extLst>
                  <a:ext uri="{0D108BD9-81ED-4DB2-BD59-A6C34878D82A}">
                    <a16:rowId xmlns:a16="http://schemas.microsoft.com/office/drawing/2014/main" xmlns="" val="1000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2"/>
                  </a:ext>
                </a:extLst>
              </a:tr>
              <a:tr h="370840">
                <a:tc>
                  <a:txBody>
                    <a:bodyPr/>
                    <a:lstStyle/>
                    <a:p>
                      <a:pPr algn="r"/>
                      <a:r>
                        <a:rPr lang="en-US" sz="2400" b="1" dirty="0" smtClean="0"/>
                        <a:t>3 =</a:t>
                      </a:r>
                      <a:r>
                        <a:rPr lang="en-US" sz="2400" b="1" baseline="0" dirty="0" smtClean="0"/>
                        <a:t> </a:t>
                      </a:r>
                      <a:r>
                        <a:rPr lang="en-US" sz="2400" b="1" dirty="0" smtClean="0"/>
                        <a:t>00011</a:t>
                      </a:r>
                      <a:endParaRPr lang="en-US" sz="2400" b="1" dirty="0"/>
                    </a:p>
                  </a:txBody>
                  <a:tcPr/>
                </a:tc>
                <a:tc>
                  <a:txBody>
                    <a:bodyPr/>
                    <a:lstStyle/>
                    <a:p>
                      <a:pPr algn="ctr"/>
                      <a:r>
                        <a:rPr lang="en-US" sz="2400" b="1" dirty="0" smtClean="0"/>
                        <a:t>B</a:t>
                      </a:r>
                      <a:endParaRPr lang="en-US" sz="2400" b="1" dirty="0"/>
                    </a:p>
                  </a:txBody>
                  <a:tcPr/>
                </a:tc>
                <a:extLst>
                  <a:ext uri="{0D108BD9-81ED-4DB2-BD59-A6C34878D82A}">
                    <a16:rowId xmlns:a16="http://schemas.microsoft.com/office/drawing/2014/main" xmlns="" val="10003"/>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4"/>
                  </a:ext>
                </a:extLst>
              </a:tr>
              <a:tr h="370840">
                <a:tc>
                  <a:txBody>
                    <a:bodyPr/>
                    <a:lstStyle/>
                    <a:p>
                      <a:pPr algn="r"/>
                      <a:r>
                        <a:rPr lang="en-US" sz="2400" b="1" dirty="0" smtClean="0"/>
                        <a:t>16 = 10000</a:t>
                      </a:r>
                      <a:endParaRPr lang="en-US" sz="2400" b="1" dirty="0"/>
                    </a:p>
                  </a:txBody>
                  <a:tcPr/>
                </a:tc>
                <a:tc>
                  <a:txBody>
                    <a:bodyPr/>
                    <a:lstStyle/>
                    <a:p>
                      <a:pPr algn="ctr"/>
                      <a:r>
                        <a:rPr lang="en-US" sz="2400" b="1" dirty="0" smtClean="0"/>
                        <a:t>C</a:t>
                      </a:r>
                      <a:endParaRPr lang="en-US" sz="2400" b="1" dirty="0"/>
                    </a:p>
                  </a:txBody>
                  <a:tcPr/>
                </a:tc>
                <a:extLst>
                  <a:ext uri="{0D108BD9-81ED-4DB2-BD59-A6C34878D82A}">
                    <a16:rowId xmlns:a16="http://schemas.microsoft.com/office/drawing/2014/main" xmlns="" val="10005"/>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6"/>
                  </a:ext>
                </a:extLst>
              </a:tr>
              <a:tr h="370840">
                <a:tc>
                  <a:txBody>
                    <a:bodyPr/>
                    <a:lstStyle/>
                    <a:p>
                      <a:pPr algn="r"/>
                      <a:r>
                        <a:rPr lang="en-US" sz="2400" b="1" dirty="0" smtClean="0"/>
                        <a:t>18 = 10010</a:t>
                      </a:r>
                      <a:endParaRPr lang="en-US" sz="2400" b="1" dirty="0"/>
                    </a:p>
                  </a:txBody>
                  <a:tcPr/>
                </a:tc>
                <a:tc>
                  <a:txBody>
                    <a:bodyPr/>
                    <a:lstStyle/>
                    <a:p>
                      <a:pPr algn="ctr"/>
                      <a:r>
                        <a:rPr lang="en-US" sz="2400" b="1" dirty="0" smtClean="0"/>
                        <a:t>D</a:t>
                      </a:r>
                      <a:endParaRPr lang="en-US" sz="2400" b="1" dirty="0"/>
                    </a:p>
                  </a:txBody>
                  <a:tcPr/>
                </a:tc>
                <a:extLst>
                  <a:ext uri="{0D108BD9-81ED-4DB2-BD59-A6C34878D82A}">
                    <a16:rowId xmlns:a16="http://schemas.microsoft.com/office/drawing/2014/main" xmlns="" val="10007"/>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08"/>
                  </a:ext>
                </a:extLst>
              </a:tr>
              <a:tr h="370840">
                <a:tc>
                  <a:txBody>
                    <a:bodyPr/>
                    <a:lstStyle/>
                    <a:p>
                      <a:pPr algn="r"/>
                      <a:r>
                        <a:rPr lang="en-US" sz="2400" b="1" dirty="0" smtClean="0"/>
                        <a:t>22 = 10110</a:t>
                      </a:r>
                      <a:endParaRPr lang="en-US" sz="2400" b="1" dirty="0"/>
                    </a:p>
                  </a:txBody>
                  <a:tcPr/>
                </a:tc>
                <a:tc>
                  <a:txBody>
                    <a:bodyPr/>
                    <a:lstStyle/>
                    <a:p>
                      <a:pPr algn="ctr"/>
                      <a:r>
                        <a:rPr lang="en-US" sz="2400" b="1" dirty="0" smtClean="0"/>
                        <a:t>E</a:t>
                      </a:r>
                      <a:endParaRPr lang="en-US" sz="2400" b="1" dirty="0"/>
                    </a:p>
                  </a:txBody>
                  <a:tcPr/>
                </a:tc>
                <a:extLst>
                  <a:ext uri="{0D108BD9-81ED-4DB2-BD59-A6C34878D82A}">
                    <a16:rowId xmlns:a16="http://schemas.microsoft.com/office/drawing/2014/main" xmlns="" val="10009"/>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0"/>
                  </a:ext>
                </a:extLst>
              </a:tr>
              <a:tr h="370840">
                <a:tc>
                  <a:txBody>
                    <a:bodyPr/>
                    <a:lstStyle/>
                    <a:p>
                      <a:pPr algn="r"/>
                      <a:r>
                        <a:rPr lang="en-US" sz="2400" b="1" dirty="0" smtClean="0"/>
                        <a:t>26 = 11010</a:t>
                      </a:r>
                      <a:endParaRPr lang="en-US" sz="2400" b="1" dirty="0"/>
                    </a:p>
                  </a:txBody>
                  <a:tcPr/>
                </a:tc>
                <a:tc>
                  <a:txBody>
                    <a:bodyPr/>
                    <a:lstStyle/>
                    <a:p>
                      <a:pPr algn="ctr"/>
                      <a:r>
                        <a:rPr lang="en-US" sz="2400" b="1" dirty="0" smtClean="0"/>
                        <a:t>F</a:t>
                      </a:r>
                      <a:endParaRPr lang="en-US" sz="2400" b="1" dirty="0"/>
                    </a:p>
                  </a:txBody>
                  <a:tcPr/>
                </a:tc>
                <a:extLst>
                  <a:ext uri="{0D108BD9-81ED-4DB2-BD59-A6C34878D82A}">
                    <a16:rowId xmlns:a16="http://schemas.microsoft.com/office/drawing/2014/main" xmlns="" val="10011"/>
                  </a:ext>
                </a:extLst>
              </a:tr>
              <a:tr h="370840">
                <a:tc>
                  <a:txBody>
                    <a:bodyPr/>
                    <a:lstStyle/>
                    <a:p>
                      <a:pPr algn="r"/>
                      <a:r>
                        <a:rPr lang="en-US" sz="2400" b="1" dirty="0" smtClean="0"/>
                        <a:t>…</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xmlns="" val="1001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69468436"/>
              </p:ext>
            </p:extLst>
          </p:nvPr>
        </p:nvGraphicFramePr>
        <p:xfrm>
          <a:off x="706577" y="1481666"/>
          <a:ext cx="5929744" cy="4114800"/>
        </p:xfrm>
        <a:graphic>
          <a:graphicData uri="http://schemas.openxmlformats.org/drawingml/2006/table">
            <a:tbl>
              <a:tblPr firstRow="1" bandRow="1">
                <a:tableStyleId>{5C22544A-7EE6-4342-B048-85BDC9FD1C3A}</a:tableStyleId>
              </a:tblPr>
              <a:tblGrid>
                <a:gridCol w="1482436">
                  <a:extLst>
                    <a:ext uri="{9D8B030D-6E8A-4147-A177-3AD203B41FA5}">
                      <a16:colId xmlns:a16="http://schemas.microsoft.com/office/drawing/2014/main" xmlns="" val="20000"/>
                    </a:ext>
                  </a:extLst>
                </a:gridCol>
                <a:gridCol w="1482436">
                  <a:extLst>
                    <a:ext uri="{9D8B030D-6E8A-4147-A177-3AD203B41FA5}">
                      <a16:colId xmlns:a16="http://schemas.microsoft.com/office/drawing/2014/main" xmlns="" val="20001"/>
                    </a:ext>
                  </a:extLst>
                </a:gridCol>
                <a:gridCol w="1482436">
                  <a:extLst>
                    <a:ext uri="{9D8B030D-6E8A-4147-A177-3AD203B41FA5}">
                      <a16:colId xmlns:a16="http://schemas.microsoft.com/office/drawing/2014/main" xmlns="" val="20002"/>
                    </a:ext>
                  </a:extLst>
                </a:gridCol>
                <a:gridCol w="1482436">
                  <a:extLst>
                    <a:ext uri="{9D8B030D-6E8A-4147-A177-3AD203B41FA5}">
                      <a16:colId xmlns:a16="http://schemas.microsoft.com/office/drawing/2014/main" xmlns="" val="20003"/>
                    </a:ext>
                  </a:extLst>
                </a:gridCol>
              </a:tblGrid>
              <a:tr h="370840">
                <a:tc>
                  <a:txBody>
                    <a:bodyPr/>
                    <a:lstStyle/>
                    <a:p>
                      <a:pPr algn="ctr"/>
                      <a:r>
                        <a:rPr lang="en-US" sz="2400" b="1" dirty="0" smtClean="0"/>
                        <a:t>Index</a:t>
                      </a:r>
                      <a:endParaRPr lang="en-US" sz="2400" b="1" dirty="0"/>
                    </a:p>
                  </a:txBody>
                  <a:tcPr/>
                </a:tc>
                <a:tc>
                  <a:txBody>
                    <a:bodyPr/>
                    <a:lstStyle/>
                    <a:p>
                      <a:pPr algn="ctr"/>
                      <a:r>
                        <a:rPr lang="en-US" sz="2400" b="1" dirty="0" smtClean="0"/>
                        <a:t>V</a:t>
                      </a:r>
                      <a:endParaRPr lang="en-US" sz="2400" b="1" dirty="0"/>
                    </a:p>
                  </a:txBody>
                  <a:tcPr/>
                </a:tc>
                <a:tc>
                  <a:txBody>
                    <a:bodyPr/>
                    <a:lstStyle/>
                    <a:p>
                      <a:pPr algn="ctr"/>
                      <a:r>
                        <a:rPr lang="en-US" sz="2400" b="1" dirty="0" smtClean="0"/>
                        <a:t>Tag</a:t>
                      </a:r>
                      <a:endParaRPr lang="en-US" sz="2400" b="1" dirty="0"/>
                    </a:p>
                  </a:txBody>
                  <a:tcPr/>
                </a:tc>
                <a:tc>
                  <a:txBody>
                    <a:bodyPr/>
                    <a:lstStyle/>
                    <a:p>
                      <a:pPr algn="ctr"/>
                      <a:r>
                        <a:rPr lang="en-US" sz="2400" b="1" dirty="0" smtClean="0"/>
                        <a:t>Data</a:t>
                      </a:r>
                      <a:endParaRPr lang="en-US" sz="2400" b="1" dirty="0"/>
                    </a:p>
                  </a:txBody>
                  <a:tcPr/>
                </a:tc>
                <a:extLst>
                  <a:ext uri="{0D108BD9-81ED-4DB2-BD59-A6C34878D82A}">
                    <a16:rowId xmlns:a16="http://schemas.microsoft.com/office/drawing/2014/main" xmlns="" val="10000"/>
                  </a:ext>
                </a:extLst>
              </a:tr>
              <a:tr h="370840">
                <a:tc>
                  <a:txBody>
                    <a:bodyPr/>
                    <a:lstStyle/>
                    <a:p>
                      <a:pPr algn="ctr"/>
                      <a:r>
                        <a:rPr lang="en-US" sz="2400" b="1" dirty="0" smtClean="0"/>
                        <a:t>000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1"/>
                  </a:ext>
                </a:extLst>
              </a:tr>
              <a:tr h="370840">
                <a:tc>
                  <a:txBody>
                    <a:bodyPr/>
                    <a:lstStyle/>
                    <a:p>
                      <a:pPr algn="ctr"/>
                      <a:r>
                        <a:rPr lang="en-US" sz="2400" b="1" dirty="0" smtClean="0"/>
                        <a:t>001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2"/>
                  </a:ext>
                </a:extLst>
              </a:tr>
              <a:tr h="370840">
                <a:tc>
                  <a:txBody>
                    <a:bodyPr/>
                    <a:lstStyle/>
                    <a:p>
                      <a:pPr algn="ctr"/>
                      <a:r>
                        <a:rPr lang="en-US" sz="2400" b="1" dirty="0" smtClean="0"/>
                        <a:t>010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3"/>
                  </a:ext>
                </a:extLst>
              </a:tr>
              <a:tr h="370840">
                <a:tc>
                  <a:txBody>
                    <a:bodyPr/>
                    <a:lstStyle/>
                    <a:p>
                      <a:pPr algn="ctr"/>
                      <a:r>
                        <a:rPr lang="en-US" sz="2400" b="1" dirty="0" smtClean="0"/>
                        <a:t>011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4"/>
                  </a:ext>
                </a:extLst>
              </a:tr>
              <a:tr h="370840">
                <a:tc>
                  <a:txBody>
                    <a:bodyPr/>
                    <a:lstStyle/>
                    <a:p>
                      <a:pPr algn="ctr"/>
                      <a:r>
                        <a:rPr lang="en-US" sz="2400" b="1" dirty="0" smtClean="0"/>
                        <a:t>100</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5"/>
                  </a:ext>
                </a:extLst>
              </a:tr>
              <a:tr h="370840">
                <a:tc>
                  <a:txBody>
                    <a:bodyPr/>
                    <a:lstStyle/>
                    <a:p>
                      <a:pPr algn="ctr"/>
                      <a:r>
                        <a:rPr lang="en-US" sz="2400" b="1" dirty="0" smtClean="0"/>
                        <a:t>101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xmlns="" val="10006"/>
                  </a:ext>
                </a:extLst>
              </a:tr>
              <a:tr h="370840">
                <a:tc>
                  <a:txBody>
                    <a:bodyPr/>
                    <a:lstStyle/>
                    <a:p>
                      <a:pPr algn="ctr"/>
                      <a:r>
                        <a:rPr lang="en-US" sz="2400" b="1" dirty="0" smtClean="0">
                          <a:solidFill>
                            <a:srgbClr val="FF0000"/>
                          </a:solidFill>
                        </a:rPr>
                        <a:t>110</a:t>
                      </a:r>
                      <a:endParaRPr lang="en-US" sz="2400" b="1" dirty="0">
                        <a:solidFill>
                          <a:srgbClr val="FF0000"/>
                        </a:solidFill>
                      </a:endParaRPr>
                    </a:p>
                  </a:txBody>
                  <a:tcPr/>
                </a:tc>
                <a:tc>
                  <a:txBody>
                    <a:bodyPr/>
                    <a:lstStyle/>
                    <a:p>
                      <a:pPr algn="ctr"/>
                      <a:r>
                        <a:rPr lang="en-US" sz="2400" b="1" dirty="0" smtClean="0">
                          <a:solidFill>
                            <a:srgbClr val="FF0000"/>
                          </a:solidFill>
                        </a:rPr>
                        <a:t>N</a:t>
                      </a:r>
                      <a:endParaRPr lang="en-US" sz="2400" b="1" dirty="0">
                        <a:solidFill>
                          <a:srgbClr val="FF0000"/>
                        </a:solidFill>
                      </a:endParaRP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7"/>
                  </a:ext>
                </a:extLst>
              </a:tr>
              <a:tr h="370840">
                <a:tc>
                  <a:txBody>
                    <a:bodyPr/>
                    <a:lstStyle/>
                    <a:p>
                      <a:pPr algn="ctr"/>
                      <a:r>
                        <a:rPr lang="en-US" sz="2400" b="1" dirty="0" smtClean="0"/>
                        <a:t>111</a:t>
                      </a:r>
                      <a:endParaRPr lang="en-US" sz="2400" b="1" dirty="0"/>
                    </a:p>
                  </a:txBody>
                  <a:tcPr/>
                </a:tc>
                <a:tc>
                  <a:txBody>
                    <a:bodyPr/>
                    <a:lstStyle/>
                    <a:p>
                      <a:pPr algn="ctr"/>
                      <a:r>
                        <a:rPr lang="en-US" sz="2400" b="1" dirty="0" smtClean="0"/>
                        <a:t>N</a:t>
                      </a:r>
                      <a:endParaRPr lang="en-US" sz="2400" b="1" dirty="0"/>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xmlns="" val="10008"/>
                  </a:ext>
                </a:extLst>
              </a:tr>
            </a:tbl>
          </a:graphicData>
        </a:graphic>
      </p:graphicFrame>
      <p:sp>
        <p:nvSpPr>
          <p:cNvPr id="3" name="TextBox 2"/>
          <p:cNvSpPr txBox="1"/>
          <p:nvPr/>
        </p:nvSpPr>
        <p:spPr>
          <a:xfrm>
            <a:off x="706577" y="6233005"/>
            <a:ext cx="1643399" cy="461665"/>
          </a:xfrm>
          <a:prstGeom prst="rect">
            <a:avLst/>
          </a:prstGeom>
          <a:noFill/>
        </p:spPr>
        <p:txBody>
          <a:bodyPr wrap="none" rtlCol="0">
            <a:spAutoFit/>
          </a:bodyPr>
          <a:lstStyle/>
          <a:p>
            <a:r>
              <a:rPr lang="en-US" sz="2400" b="1" dirty="0" smtClean="0">
                <a:solidFill>
                  <a:srgbClr val="C00000"/>
                </a:solidFill>
              </a:rPr>
              <a:t>Cache Miss</a:t>
            </a:r>
            <a:endParaRPr lang="en-US" sz="2400" b="1" dirty="0">
              <a:solidFill>
                <a:srgbClr val="C00000"/>
              </a:solidFill>
            </a:endParaRPr>
          </a:p>
        </p:txBody>
      </p:sp>
      <p:sp>
        <p:nvSpPr>
          <p:cNvPr id="9" name="TextBox 8"/>
          <p:cNvSpPr txBox="1"/>
          <p:nvPr/>
        </p:nvSpPr>
        <p:spPr>
          <a:xfrm>
            <a:off x="9633177" y="378505"/>
            <a:ext cx="1561646" cy="369332"/>
          </a:xfrm>
          <a:prstGeom prst="rect">
            <a:avLst/>
          </a:prstGeom>
          <a:noFill/>
        </p:spPr>
        <p:txBody>
          <a:bodyPr wrap="none" rtlCol="0">
            <a:spAutoFit/>
          </a:bodyPr>
          <a:lstStyle/>
          <a:p>
            <a:r>
              <a:rPr lang="en-US" b="1" dirty="0" smtClean="0"/>
              <a:t>Main Memory</a:t>
            </a:r>
            <a:endParaRPr lang="en-US" b="1" dirty="0"/>
          </a:p>
        </p:txBody>
      </p:sp>
    </p:spTree>
    <p:extLst>
      <p:ext uri="{BB962C8B-B14F-4D97-AF65-F5344CB8AC3E}">
        <p14:creationId xmlns:p14="http://schemas.microsoft.com/office/powerpoint/2010/main" val="7738618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6018</TotalTime>
  <Words>3218</Words>
  <Application>Microsoft Office PowerPoint</Application>
  <PresentationFormat>Custom</PresentationFormat>
  <Paragraphs>938</Paragraphs>
  <Slides>47</Slides>
  <Notes>2</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Parallax</vt:lpstr>
      <vt:lpstr>Cache</vt:lpstr>
      <vt:lpstr>Memory Hierarchy</vt:lpstr>
      <vt:lpstr>Principle of Locality</vt:lpstr>
      <vt:lpstr>Principle of Locality (Contd.)</vt:lpstr>
      <vt:lpstr>Principle of Locality (Contd.)</vt:lpstr>
      <vt:lpstr>Key Characteristics of Computer Memory Systems</vt:lpstr>
      <vt:lpstr>Accessing a Cache</vt:lpstr>
      <vt:lpstr>Accessing a Cache</vt:lpstr>
      <vt:lpstr>Accessing a Cache</vt:lpstr>
      <vt:lpstr>Accessing a Cache</vt:lpstr>
      <vt:lpstr>Accessing a Cache</vt:lpstr>
      <vt:lpstr>Accessing a Cache</vt:lpstr>
      <vt:lpstr>Accessing a Cache</vt:lpstr>
      <vt:lpstr>Accessing a Cache</vt:lpstr>
      <vt:lpstr>Accessing a Cache</vt:lpstr>
      <vt:lpstr>Accessing a Cache</vt:lpstr>
      <vt:lpstr>Accessing a Cache</vt:lpstr>
      <vt:lpstr>Accessing a Cache</vt:lpstr>
      <vt:lpstr>Accessing a Cache</vt:lpstr>
      <vt:lpstr>Accessing a Cache</vt:lpstr>
      <vt:lpstr>Accessing a Cache</vt:lpstr>
      <vt:lpstr>Accessing a Cache</vt:lpstr>
      <vt:lpstr>Accessing a Cache</vt:lpstr>
      <vt:lpstr>Reducing Cache Misses</vt:lpstr>
      <vt:lpstr>Four-Way Set-Associative Cache</vt:lpstr>
      <vt:lpstr>Concepts and Terminologies</vt:lpstr>
      <vt:lpstr>Concepts and Terminologies (Contd.)</vt:lpstr>
      <vt:lpstr>Concepts and Terminologies (Contd.)</vt:lpstr>
      <vt:lpstr>Summary so far</vt:lpstr>
      <vt:lpstr>Cache Design</vt:lpstr>
      <vt:lpstr>Cache Design</vt:lpstr>
      <vt:lpstr>Cache Design</vt:lpstr>
      <vt:lpstr>Mapping an Address to 1-word Cache Block</vt:lpstr>
      <vt:lpstr>Cache Design</vt:lpstr>
      <vt:lpstr>Mapping an Address to 1-word Cache Block</vt:lpstr>
      <vt:lpstr>Cache with 256 blocks and 16 words per block</vt:lpstr>
      <vt:lpstr>Homework Cache Design</vt:lpstr>
      <vt:lpstr>Handling Writes 1- Write-Through</vt:lpstr>
      <vt:lpstr>Handling Writes 1- Write-Through using Write Buffer</vt:lpstr>
      <vt:lpstr>Handling Writes 2- Write-Back</vt:lpstr>
      <vt:lpstr>Handling Cache Misses (Miss penalty)</vt:lpstr>
      <vt:lpstr>Cache Performance</vt:lpstr>
      <vt:lpstr>Miss Rate vs Block Size</vt:lpstr>
      <vt:lpstr>Miss Rate vs Block Size (Contd.)</vt:lpstr>
      <vt:lpstr>Four-Way Set-Associative Cache</vt:lpstr>
      <vt:lpstr>Reducing the Miss Penalty Using Multilevel Caches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Multitasking</dc:title>
  <dc:creator>Samin Iftikhar</dc:creator>
  <cp:lastModifiedBy>Admin</cp:lastModifiedBy>
  <cp:revision>1909</cp:revision>
  <dcterms:created xsi:type="dcterms:W3CDTF">2020-04-08T10:39:46Z</dcterms:created>
  <dcterms:modified xsi:type="dcterms:W3CDTF">2022-11-17T03:27:32Z</dcterms:modified>
</cp:coreProperties>
</file>