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307" r:id="rId5"/>
    <p:sldId id="308" r:id="rId6"/>
    <p:sldId id="259" r:id="rId7"/>
    <p:sldId id="300" r:id="rId8"/>
    <p:sldId id="260" r:id="rId9"/>
    <p:sldId id="261" r:id="rId10"/>
    <p:sldId id="262" r:id="rId11"/>
    <p:sldId id="263" r:id="rId12"/>
    <p:sldId id="269" r:id="rId13"/>
    <p:sldId id="264" r:id="rId14"/>
    <p:sldId id="265" r:id="rId15"/>
    <p:sldId id="266" r:id="rId16"/>
    <p:sldId id="267" r:id="rId17"/>
    <p:sldId id="268" r:id="rId18"/>
    <p:sldId id="270" r:id="rId19"/>
    <p:sldId id="272" r:id="rId20"/>
    <p:sldId id="309" r:id="rId21"/>
    <p:sldId id="273" r:id="rId22"/>
    <p:sldId id="310" r:id="rId23"/>
    <p:sldId id="274" r:id="rId24"/>
    <p:sldId id="311" r:id="rId25"/>
    <p:sldId id="275" r:id="rId26"/>
    <p:sldId id="312" r:id="rId27"/>
    <p:sldId id="276" r:id="rId28"/>
    <p:sldId id="277" r:id="rId29"/>
    <p:sldId id="313" r:id="rId30"/>
    <p:sldId id="278" r:id="rId31"/>
    <p:sldId id="271" r:id="rId32"/>
    <p:sldId id="280" r:id="rId33"/>
    <p:sldId id="282" r:id="rId34"/>
    <p:sldId id="314" r:id="rId35"/>
    <p:sldId id="283" r:id="rId36"/>
    <p:sldId id="315" r:id="rId37"/>
    <p:sldId id="284" r:id="rId38"/>
    <p:sldId id="316" r:id="rId39"/>
    <p:sldId id="285" r:id="rId40"/>
    <p:sldId id="306" r:id="rId41"/>
    <p:sldId id="286" r:id="rId42"/>
    <p:sldId id="287" r:id="rId43"/>
    <p:sldId id="317" r:id="rId44"/>
    <p:sldId id="288" r:id="rId45"/>
    <p:sldId id="289" r:id="rId46"/>
    <p:sldId id="291" r:id="rId47"/>
    <p:sldId id="318" r:id="rId48"/>
    <p:sldId id="292" r:id="rId49"/>
    <p:sldId id="293" r:id="rId50"/>
    <p:sldId id="319" r:id="rId51"/>
    <p:sldId id="294" r:id="rId52"/>
    <p:sldId id="295" r:id="rId53"/>
    <p:sldId id="296" r:id="rId54"/>
    <p:sldId id="297" r:id="rId55"/>
    <p:sldId id="298" r:id="rId56"/>
    <p:sldId id="299" r:id="rId57"/>
    <p:sldId id="302" r:id="rId58"/>
    <p:sldId id="303" r:id="rId59"/>
    <p:sldId id="304" r:id="rId60"/>
    <p:sldId id="305" r:id="rId61"/>
    <p:sldId id="320"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41" autoAdjust="0"/>
    <p:restoredTop sz="94660"/>
  </p:normalViewPr>
  <p:slideViewPr>
    <p:cSldViewPr snapToGrid="0">
      <p:cViewPr>
        <p:scale>
          <a:sx n="96" d="100"/>
          <a:sy n="96" d="100"/>
        </p:scale>
        <p:origin x="-504" y="-1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3185704-3E7D-4D56-83C1-6A368B83A214}" type="datetimeFigureOut">
              <a:rPr lang="en-US" smtClean="0"/>
              <a:t>11/17/2022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7D6CB0-63A4-42A9-9700-65056210FA20}" type="slidenum">
              <a:rPr lang="en-US" smtClean="0"/>
              <a:t>‹#›</a:t>
            </a:fld>
            <a:endParaRPr lang="en-US"/>
          </a:p>
        </p:txBody>
      </p:sp>
    </p:spTree>
    <p:extLst>
      <p:ext uri="{BB962C8B-B14F-4D97-AF65-F5344CB8AC3E}">
        <p14:creationId xmlns:p14="http://schemas.microsoft.com/office/powerpoint/2010/main" val="17163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185704-3E7D-4D56-83C1-6A368B83A214}" type="datetimeFigureOut">
              <a:rPr lang="en-US" smtClean="0"/>
              <a:t>11/17/2022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7D6CB0-63A4-42A9-9700-65056210FA20}" type="slidenum">
              <a:rPr lang="en-US" smtClean="0"/>
              <a:t>‹#›</a:t>
            </a:fld>
            <a:endParaRPr lang="en-US"/>
          </a:p>
        </p:txBody>
      </p:sp>
    </p:spTree>
    <p:extLst>
      <p:ext uri="{BB962C8B-B14F-4D97-AF65-F5344CB8AC3E}">
        <p14:creationId xmlns:p14="http://schemas.microsoft.com/office/powerpoint/2010/main" val="1291003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185704-3E7D-4D56-83C1-6A368B83A214}" type="datetimeFigureOut">
              <a:rPr lang="en-US" smtClean="0"/>
              <a:t>11/17/2022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7D6CB0-63A4-42A9-9700-65056210FA20}" type="slidenum">
              <a:rPr lang="en-US" smtClean="0"/>
              <a:t>‹#›</a:t>
            </a:fld>
            <a:endParaRPr lang="en-US"/>
          </a:p>
        </p:txBody>
      </p:sp>
    </p:spTree>
    <p:extLst>
      <p:ext uri="{BB962C8B-B14F-4D97-AF65-F5344CB8AC3E}">
        <p14:creationId xmlns:p14="http://schemas.microsoft.com/office/powerpoint/2010/main" val="1761889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185704-3E7D-4D56-83C1-6A368B83A214}" type="datetimeFigureOut">
              <a:rPr lang="en-US" smtClean="0"/>
              <a:t>11/17/2022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7D6CB0-63A4-42A9-9700-65056210FA20}" type="slidenum">
              <a:rPr lang="en-US" smtClean="0"/>
              <a:t>‹#›</a:t>
            </a:fld>
            <a:endParaRPr lang="en-US"/>
          </a:p>
        </p:txBody>
      </p:sp>
    </p:spTree>
    <p:extLst>
      <p:ext uri="{BB962C8B-B14F-4D97-AF65-F5344CB8AC3E}">
        <p14:creationId xmlns:p14="http://schemas.microsoft.com/office/powerpoint/2010/main" val="3896560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185704-3E7D-4D56-83C1-6A368B83A214}" type="datetimeFigureOut">
              <a:rPr lang="en-US" smtClean="0"/>
              <a:t>11/17/2022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7D6CB0-63A4-42A9-9700-65056210FA20}" type="slidenum">
              <a:rPr lang="en-US" smtClean="0"/>
              <a:t>‹#›</a:t>
            </a:fld>
            <a:endParaRPr lang="en-US"/>
          </a:p>
        </p:txBody>
      </p:sp>
    </p:spTree>
    <p:extLst>
      <p:ext uri="{BB962C8B-B14F-4D97-AF65-F5344CB8AC3E}">
        <p14:creationId xmlns:p14="http://schemas.microsoft.com/office/powerpoint/2010/main" val="1400504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3185704-3E7D-4D56-83C1-6A368B83A214}" type="datetimeFigureOut">
              <a:rPr lang="en-US" smtClean="0"/>
              <a:t>11/17/2022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7D6CB0-63A4-42A9-9700-65056210FA20}" type="slidenum">
              <a:rPr lang="en-US" smtClean="0"/>
              <a:t>‹#›</a:t>
            </a:fld>
            <a:endParaRPr lang="en-US"/>
          </a:p>
        </p:txBody>
      </p:sp>
    </p:spTree>
    <p:extLst>
      <p:ext uri="{BB962C8B-B14F-4D97-AF65-F5344CB8AC3E}">
        <p14:creationId xmlns:p14="http://schemas.microsoft.com/office/powerpoint/2010/main" val="523504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3185704-3E7D-4D56-83C1-6A368B83A214}" type="datetimeFigureOut">
              <a:rPr lang="en-US" smtClean="0"/>
              <a:t>11/17/2022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7D6CB0-63A4-42A9-9700-65056210FA20}" type="slidenum">
              <a:rPr lang="en-US" smtClean="0"/>
              <a:t>‹#›</a:t>
            </a:fld>
            <a:endParaRPr lang="en-US"/>
          </a:p>
        </p:txBody>
      </p:sp>
    </p:spTree>
    <p:extLst>
      <p:ext uri="{BB962C8B-B14F-4D97-AF65-F5344CB8AC3E}">
        <p14:creationId xmlns:p14="http://schemas.microsoft.com/office/powerpoint/2010/main" val="1202339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3185704-3E7D-4D56-83C1-6A368B83A214}" type="datetimeFigureOut">
              <a:rPr lang="en-US" smtClean="0"/>
              <a:t>11/17/2022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7D6CB0-63A4-42A9-9700-65056210FA20}" type="slidenum">
              <a:rPr lang="en-US" smtClean="0"/>
              <a:t>‹#›</a:t>
            </a:fld>
            <a:endParaRPr lang="en-US"/>
          </a:p>
        </p:txBody>
      </p:sp>
    </p:spTree>
    <p:extLst>
      <p:ext uri="{BB962C8B-B14F-4D97-AF65-F5344CB8AC3E}">
        <p14:creationId xmlns:p14="http://schemas.microsoft.com/office/powerpoint/2010/main" val="2182424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185704-3E7D-4D56-83C1-6A368B83A214}" type="datetimeFigureOut">
              <a:rPr lang="en-US" smtClean="0"/>
              <a:t>11/17/2022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7D6CB0-63A4-42A9-9700-65056210FA20}" type="slidenum">
              <a:rPr lang="en-US" smtClean="0"/>
              <a:t>‹#›</a:t>
            </a:fld>
            <a:endParaRPr lang="en-US"/>
          </a:p>
        </p:txBody>
      </p:sp>
    </p:spTree>
    <p:extLst>
      <p:ext uri="{BB962C8B-B14F-4D97-AF65-F5344CB8AC3E}">
        <p14:creationId xmlns:p14="http://schemas.microsoft.com/office/powerpoint/2010/main" val="3120916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185704-3E7D-4D56-83C1-6A368B83A214}" type="datetimeFigureOut">
              <a:rPr lang="en-US" smtClean="0"/>
              <a:t>11/17/2022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7D6CB0-63A4-42A9-9700-65056210FA20}" type="slidenum">
              <a:rPr lang="en-US" smtClean="0"/>
              <a:t>‹#›</a:t>
            </a:fld>
            <a:endParaRPr lang="en-US"/>
          </a:p>
        </p:txBody>
      </p:sp>
    </p:spTree>
    <p:extLst>
      <p:ext uri="{BB962C8B-B14F-4D97-AF65-F5344CB8AC3E}">
        <p14:creationId xmlns:p14="http://schemas.microsoft.com/office/powerpoint/2010/main" val="1900192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185704-3E7D-4D56-83C1-6A368B83A214}" type="datetimeFigureOut">
              <a:rPr lang="en-US" smtClean="0"/>
              <a:t>11/17/2022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7D6CB0-63A4-42A9-9700-65056210FA20}" type="slidenum">
              <a:rPr lang="en-US" smtClean="0"/>
              <a:t>‹#›</a:t>
            </a:fld>
            <a:endParaRPr lang="en-US"/>
          </a:p>
        </p:txBody>
      </p:sp>
    </p:spTree>
    <p:extLst>
      <p:ext uri="{BB962C8B-B14F-4D97-AF65-F5344CB8AC3E}">
        <p14:creationId xmlns:p14="http://schemas.microsoft.com/office/powerpoint/2010/main" val="4001409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185704-3E7D-4D56-83C1-6A368B83A214}" type="datetimeFigureOut">
              <a:rPr lang="en-US" smtClean="0"/>
              <a:t>11/17/2022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7D6CB0-63A4-42A9-9700-65056210FA20}" type="slidenum">
              <a:rPr lang="en-US" smtClean="0"/>
              <a:t>‹#›</a:t>
            </a:fld>
            <a:endParaRPr lang="en-US"/>
          </a:p>
        </p:txBody>
      </p:sp>
    </p:spTree>
    <p:extLst>
      <p:ext uri="{BB962C8B-B14F-4D97-AF65-F5344CB8AC3E}">
        <p14:creationId xmlns:p14="http://schemas.microsoft.com/office/powerpoint/2010/main" val="40603825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hyperlink" Target="http://www.mathcs.emory.edu/~cheung/Courses/355/Syllabus/8-cache/dm.html" TargetMode="External"/><Relationship Id="rId2" Type="http://schemas.openxmlformats.org/officeDocument/2006/relationships/hyperlink" Target="http://upscfever.com/upsc-fever/en/gatecse/en-gatecse-chp167.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Cache Memory</a:t>
            </a:r>
            <a:endParaRPr lang="en-US" dirty="0"/>
          </a:p>
        </p:txBody>
      </p:sp>
      <p:sp>
        <p:nvSpPr>
          <p:cNvPr id="3" name="Subtitle 2"/>
          <p:cNvSpPr>
            <a:spLocks noGrp="1"/>
          </p:cNvSpPr>
          <p:nvPr>
            <p:ph type="subTitle" idx="1"/>
          </p:nvPr>
        </p:nvSpPr>
        <p:spPr/>
        <p:txBody>
          <a:bodyPr/>
          <a:lstStyle/>
          <a:p>
            <a:r>
              <a:rPr lang="en-GB" dirty="0" smtClean="0"/>
              <a:t>COAL FALL 2019</a:t>
            </a:r>
          </a:p>
          <a:p>
            <a:r>
              <a:rPr lang="en-GB" dirty="0" err="1" smtClean="0"/>
              <a:t>Noshaba</a:t>
            </a:r>
            <a:r>
              <a:rPr lang="en-GB" dirty="0" smtClean="0"/>
              <a:t> Nasir</a:t>
            </a:r>
            <a:endParaRPr lang="en-US" dirty="0"/>
          </a:p>
        </p:txBody>
      </p:sp>
    </p:spTree>
    <p:extLst>
      <p:ext uri="{BB962C8B-B14F-4D97-AF65-F5344CB8AC3E}">
        <p14:creationId xmlns:p14="http://schemas.microsoft.com/office/powerpoint/2010/main" val="16260682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Average Access Time</a:t>
            </a:r>
            <a:endParaRPr lang="en-US" dirty="0"/>
          </a:p>
        </p:txBody>
      </p:sp>
      <p:sp>
        <p:nvSpPr>
          <p:cNvPr id="3" name="Content Placeholder 2"/>
          <p:cNvSpPr>
            <a:spLocks noGrp="1"/>
          </p:cNvSpPr>
          <p:nvPr>
            <p:ph idx="1"/>
          </p:nvPr>
        </p:nvSpPr>
        <p:spPr/>
        <p:txBody>
          <a:bodyPr/>
          <a:lstStyle/>
          <a:p>
            <a:r>
              <a:rPr lang="en-GB" dirty="0" smtClean="0"/>
              <a:t>Question: </a:t>
            </a:r>
          </a:p>
          <a:p>
            <a:pPr lvl="1"/>
            <a:r>
              <a:rPr lang="en-GB" dirty="0" smtClean="0"/>
              <a:t>Consider a 3 level memory. It takes 0.001us to read from level 1, 0.01us to read from level 2 and 0.1us from level 3. </a:t>
            </a:r>
          </a:p>
          <a:p>
            <a:pPr lvl="1"/>
            <a:r>
              <a:rPr lang="en-GB" dirty="0" smtClean="0"/>
              <a:t>Data is found in L1 80% of time, out the remaining 20% of time 15% it is found in L2 and 5% data is to be read from L3.</a:t>
            </a:r>
          </a:p>
          <a:p>
            <a:pPr lvl="1"/>
            <a:r>
              <a:rPr lang="en-GB" dirty="0" smtClean="0"/>
              <a:t>What is the average access time?</a:t>
            </a:r>
          </a:p>
          <a:p>
            <a:r>
              <a:rPr lang="en-GB" dirty="0" smtClean="0"/>
              <a:t>Answer:</a:t>
            </a:r>
          </a:p>
          <a:p>
            <a:r>
              <a:rPr lang="en-GB" sz="2000" dirty="0" smtClean="0"/>
              <a:t>Average Access time= 80%(0.001)+ 15%(0.01+0.001)+ 5%(0.1+0.01+0.001)=0.008</a:t>
            </a:r>
            <a:endParaRPr lang="en-US" sz="2000" dirty="0"/>
          </a:p>
        </p:txBody>
      </p:sp>
    </p:spTree>
    <p:extLst>
      <p:ext uri="{BB962C8B-B14F-4D97-AF65-F5344CB8AC3E}">
        <p14:creationId xmlns:p14="http://schemas.microsoft.com/office/powerpoint/2010/main" val="3234248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Elements of Cache Design</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568330" y="1825625"/>
            <a:ext cx="6405852" cy="4161282"/>
          </a:xfrm>
          <a:prstGeom prst="rect">
            <a:avLst/>
          </a:prstGeom>
        </p:spPr>
      </p:pic>
    </p:spTree>
    <p:extLst>
      <p:ext uri="{BB962C8B-B14F-4D97-AF65-F5344CB8AC3E}">
        <p14:creationId xmlns:p14="http://schemas.microsoft.com/office/powerpoint/2010/main" val="24792028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Cache Structure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56952305"/>
              </p:ext>
            </p:extLst>
          </p:nvPr>
        </p:nvGraphicFramePr>
        <p:xfrm>
          <a:off x="7774544" y="2765783"/>
          <a:ext cx="3579256" cy="3471384"/>
        </p:xfrm>
        <a:graphic>
          <a:graphicData uri="http://schemas.openxmlformats.org/drawingml/2006/table">
            <a:tbl>
              <a:tblPr firstRow="1" bandRow="1">
                <a:tableStyleId>{5C22544A-7EE6-4342-B048-85BDC9FD1C3A}</a:tableStyleId>
              </a:tblPr>
              <a:tblGrid>
                <a:gridCol w="894814"/>
                <a:gridCol w="894814"/>
                <a:gridCol w="894814"/>
                <a:gridCol w="894814"/>
              </a:tblGrid>
              <a:tr h="404472">
                <a:tc>
                  <a:txBody>
                    <a:bodyPr/>
                    <a:lstStyle/>
                    <a:p>
                      <a:r>
                        <a:rPr lang="en-GB" dirty="0" smtClean="0">
                          <a:solidFill>
                            <a:schemeClr val="tx1"/>
                          </a:solidFill>
                        </a:rPr>
                        <a:t>Index</a:t>
                      </a:r>
                      <a:endParaRPr lang="en-US" dirty="0">
                        <a:solidFill>
                          <a:schemeClr val="tx1"/>
                        </a:solidFill>
                      </a:endParaRPr>
                    </a:p>
                  </a:txBody>
                  <a:tcPr>
                    <a:noFill/>
                  </a:tcPr>
                </a:tc>
                <a:tc>
                  <a:txBody>
                    <a:bodyPr/>
                    <a:lstStyle/>
                    <a:p>
                      <a:r>
                        <a:rPr lang="en-GB" dirty="0" smtClean="0"/>
                        <a:t>Tag</a:t>
                      </a:r>
                      <a:endParaRPr lang="en-US" dirty="0"/>
                    </a:p>
                  </a:txBody>
                  <a:tcPr/>
                </a:tc>
                <a:tc>
                  <a:txBody>
                    <a:bodyPr/>
                    <a:lstStyle/>
                    <a:p>
                      <a:r>
                        <a:rPr lang="en-GB" dirty="0" smtClean="0"/>
                        <a:t>Data</a:t>
                      </a:r>
                      <a:endParaRPr lang="en-US" dirty="0"/>
                    </a:p>
                  </a:txBody>
                  <a:tcPr/>
                </a:tc>
                <a:tc>
                  <a:txBody>
                    <a:bodyPr/>
                    <a:lstStyle/>
                    <a:p>
                      <a:r>
                        <a:rPr lang="en-GB" dirty="0" smtClean="0"/>
                        <a:t>Value Bit</a:t>
                      </a:r>
                      <a:endParaRPr lang="en-US" dirty="0"/>
                    </a:p>
                  </a:txBody>
                  <a:tcPr/>
                </a:tc>
              </a:tr>
              <a:tr h="404472">
                <a:tc>
                  <a:txBody>
                    <a:bodyPr/>
                    <a:lstStyle/>
                    <a:p>
                      <a:r>
                        <a:rPr lang="en-GB" dirty="0" smtClean="0"/>
                        <a:t>0</a:t>
                      </a:r>
                      <a:endParaRPr lang="en-US" dirty="0"/>
                    </a:p>
                  </a:txBody>
                  <a:tcPr>
                    <a:noFill/>
                  </a:tcPr>
                </a:tc>
                <a:tc>
                  <a:txBody>
                    <a:bodyPr/>
                    <a:lstStyle/>
                    <a:p>
                      <a:endParaRPr lang="en-US" dirty="0"/>
                    </a:p>
                  </a:txBody>
                  <a:tcPr/>
                </a:tc>
                <a:tc>
                  <a:txBody>
                    <a:bodyPr/>
                    <a:lstStyle/>
                    <a:p>
                      <a:endParaRPr lang="en-US" dirty="0"/>
                    </a:p>
                  </a:txBody>
                  <a:tcPr/>
                </a:tc>
                <a:tc>
                  <a:txBody>
                    <a:bodyPr/>
                    <a:lstStyle/>
                    <a:p>
                      <a:endParaRPr lang="en-US" dirty="0"/>
                    </a:p>
                  </a:txBody>
                  <a:tcPr/>
                </a:tc>
              </a:tr>
              <a:tr h="404472">
                <a:tc>
                  <a:txBody>
                    <a:bodyPr/>
                    <a:lstStyle/>
                    <a:p>
                      <a:r>
                        <a:rPr lang="en-GB" dirty="0" smtClean="0"/>
                        <a:t>1</a:t>
                      </a:r>
                      <a:endParaRPr lang="en-US" dirty="0"/>
                    </a:p>
                  </a:txBody>
                  <a:tcPr>
                    <a:noFill/>
                  </a:tcPr>
                </a:tc>
                <a:tc>
                  <a:txBody>
                    <a:bodyPr/>
                    <a:lstStyle/>
                    <a:p>
                      <a:endParaRPr lang="en-US"/>
                    </a:p>
                  </a:txBody>
                  <a:tcPr/>
                </a:tc>
                <a:tc>
                  <a:txBody>
                    <a:bodyPr/>
                    <a:lstStyle/>
                    <a:p>
                      <a:endParaRPr lang="en-US"/>
                    </a:p>
                  </a:txBody>
                  <a:tcPr/>
                </a:tc>
                <a:tc>
                  <a:txBody>
                    <a:bodyPr/>
                    <a:lstStyle/>
                    <a:p>
                      <a:endParaRPr lang="en-US"/>
                    </a:p>
                  </a:txBody>
                  <a:tcPr/>
                </a:tc>
              </a:tr>
              <a:tr h="404472">
                <a:tc>
                  <a:txBody>
                    <a:bodyPr/>
                    <a:lstStyle/>
                    <a:p>
                      <a:r>
                        <a:rPr lang="en-GB" dirty="0" smtClean="0"/>
                        <a:t>2</a:t>
                      </a:r>
                      <a:endParaRPr lang="en-US" dirty="0"/>
                    </a:p>
                  </a:txBody>
                  <a:tcPr>
                    <a:noFill/>
                  </a:tcPr>
                </a:tc>
                <a:tc>
                  <a:txBody>
                    <a:bodyPr/>
                    <a:lstStyle/>
                    <a:p>
                      <a:endParaRPr lang="en-US"/>
                    </a:p>
                  </a:txBody>
                  <a:tcPr/>
                </a:tc>
                <a:tc>
                  <a:txBody>
                    <a:bodyPr/>
                    <a:lstStyle/>
                    <a:p>
                      <a:endParaRPr lang="en-US"/>
                    </a:p>
                  </a:txBody>
                  <a:tcPr/>
                </a:tc>
                <a:tc>
                  <a:txBody>
                    <a:bodyPr/>
                    <a:lstStyle/>
                    <a:p>
                      <a:endParaRPr lang="en-US"/>
                    </a:p>
                  </a:txBody>
                  <a:tcPr/>
                </a:tc>
              </a:tr>
              <a:tr h="404472">
                <a:tc>
                  <a:txBody>
                    <a:bodyPr/>
                    <a:lstStyle/>
                    <a:p>
                      <a:endParaRPr lang="en-US" dirty="0"/>
                    </a:p>
                  </a:txBody>
                  <a:tcPr>
                    <a:noFill/>
                  </a:tcPr>
                </a:tc>
                <a:tc>
                  <a:txBody>
                    <a:bodyPr/>
                    <a:lstStyle/>
                    <a:p>
                      <a:endParaRPr lang="en-US"/>
                    </a:p>
                  </a:txBody>
                  <a:tcPr/>
                </a:tc>
                <a:tc>
                  <a:txBody>
                    <a:bodyPr/>
                    <a:lstStyle/>
                    <a:p>
                      <a:endParaRPr lang="en-US"/>
                    </a:p>
                  </a:txBody>
                  <a:tcPr/>
                </a:tc>
                <a:tc>
                  <a:txBody>
                    <a:bodyPr/>
                    <a:lstStyle/>
                    <a:p>
                      <a:endParaRPr lang="en-US"/>
                    </a:p>
                  </a:txBody>
                  <a:tcPr/>
                </a:tc>
              </a:tr>
              <a:tr h="404472">
                <a:tc>
                  <a:txBody>
                    <a:bodyPr/>
                    <a:lstStyle/>
                    <a:p>
                      <a:endParaRPr lang="en-US" dirty="0"/>
                    </a:p>
                  </a:txBody>
                  <a:tcPr>
                    <a:noFill/>
                  </a:tcPr>
                </a:tc>
                <a:tc>
                  <a:txBody>
                    <a:bodyPr/>
                    <a:lstStyle/>
                    <a:p>
                      <a:endParaRPr lang="en-US"/>
                    </a:p>
                  </a:txBody>
                  <a:tcPr/>
                </a:tc>
                <a:tc>
                  <a:txBody>
                    <a:bodyPr/>
                    <a:lstStyle/>
                    <a:p>
                      <a:endParaRPr lang="en-US"/>
                    </a:p>
                  </a:txBody>
                  <a:tcPr/>
                </a:tc>
                <a:tc>
                  <a:txBody>
                    <a:bodyPr/>
                    <a:lstStyle/>
                    <a:p>
                      <a:endParaRPr lang="en-US"/>
                    </a:p>
                  </a:txBody>
                  <a:tcPr/>
                </a:tc>
              </a:tr>
              <a:tr h="404472">
                <a:tc>
                  <a:txBody>
                    <a:bodyPr/>
                    <a:lstStyle/>
                    <a:p>
                      <a:endParaRPr lang="en-US" dirty="0"/>
                    </a:p>
                  </a:txBody>
                  <a:tcPr>
                    <a:noFill/>
                  </a:tcPr>
                </a:tc>
                <a:tc>
                  <a:txBody>
                    <a:bodyPr/>
                    <a:lstStyle/>
                    <a:p>
                      <a:endParaRPr lang="en-US"/>
                    </a:p>
                  </a:txBody>
                  <a:tcPr/>
                </a:tc>
                <a:tc>
                  <a:txBody>
                    <a:bodyPr/>
                    <a:lstStyle/>
                    <a:p>
                      <a:endParaRPr lang="en-US"/>
                    </a:p>
                  </a:txBody>
                  <a:tcPr/>
                </a:tc>
                <a:tc>
                  <a:txBody>
                    <a:bodyPr/>
                    <a:lstStyle/>
                    <a:p>
                      <a:endParaRPr lang="en-US"/>
                    </a:p>
                  </a:txBody>
                  <a:tcPr/>
                </a:tc>
              </a:tr>
              <a:tr h="404472">
                <a:tc>
                  <a:txBody>
                    <a:bodyPr/>
                    <a:lstStyle/>
                    <a:p>
                      <a:r>
                        <a:rPr lang="en-GB" dirty="0" smtClean="0"/>
                        <a:t>N</a:t>
                      </a:r>
                      <a:endParaRPr lang="en-US" dirty="0"/>
                    </a:p>
                  </a:txBody>
                  <a:tcPr>
                    <a:noFill/>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
        <p:nvSpPr>
          <p:cNvPr id="5" name="Content Placeholder 2"/>
          <p:cNvSpPr txBox="1">
            <a:spLocks/>
          </p:cNvSpPr>
          <p:nvPr/>
        </p:nvSpPr>
        <p:spPr>
          <a:xfrm>
            <a:off x="838200" y="1825625"/>
            <a:ext cx="594896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000" dirty="0" smtClean="0"/>
              <a:t>Index: </a:t>
            </a:r>
            <a:r>
              <a:rPr lang="en-US" sz="2000" dirty="0" smtClean="0"/>
              <a:t>A number to each block/cell of cache</a:t>
            </a:r>
          </a:p>
          <a:p>
            <a:r>
              <a:rPr lang="en-GB" sz="2000" dirty="0" smtClean="0"/>
              <a:t>Tag: Used to keep complete or part of address of data the was brought from main memory</a:t>
            </a:r>
          </a:p>
          <a:p>
            <a:r>
              <a:rPr lang="en-GB" sz="2000" dirty="0" smtClean="0"/>
              <a:t>Data: To keep data brought from RAM</a:t>
            </a:r>
          </a:p>
          <a:p>
            <a:r>
              <a:rPr lang="en-GB" sz="2000" dirty="0" smtClean="0"/>
              <a:t>Value Bit: A single bit use to show if the data is updated after bringing it in from RAM</a:t>
            </a:r>
          </a:p>
        </p:txBody>
      </p:sp>
    </p:spTree>
    <p:extLst>
      <p:ext uri="{BB962C8B-B14F-4D97-AF65-F5344CB8AC3E}">
        <p14:creationId xmlns:p14="http://schemas.microsoft.com/office/powerpoint/2010/main" val="38581399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Cache Addressing</a:t>
            </a:r>
            <a:endParaRPr lang="en-US" dirty="0"/>
          </a:p>
        </p:txBody>
      </p:sp>
      <p:sp>
        <p:nvSpPr>
          <p:cNvPr id="3" name="Content Placeholder 2"/>
          <p:cNvSpPr>
            <a:spLocks noGrp="1"/>
          </p:cNvSpPr>
          <p:nvPr>
            <p:ph idx="1"/>
          </p:nvPr>
        </p:nvSpPr>
        <p:spPr>
          <a:xfrm>
            <a:off x="838200" y="1825625"/>
            <a:ext cx="4776989" cy="4351338"/>
          </a:xfrm>
        </p:spPr>
        <p:txBody>
          <a:bodyPr/>
          <a:lstStyle/>
          <a:p>
            <a:r>
              <a:rPr lang="en-GB" dirty="0" smtClean="0"/>
              <a:t>Logical caches that take Logical address is input</a:t>
            </a:r>
          </a:p>
          <a:p>
            <a:r>
              <a:rPr lang="en-GB" dirty="0" smtClean="0"/>
              <a:t>Physical Caches that takes Physical Address is input </a:t>
            </a:r>
            <a:endParaRPr lang="en-US" dirty="0"/>
          </a:p>
        </p:txBody>
      </p:sp>
      <p:pic>
        <p:nvPicPr>
          <p:cNvPr id="4" name="Picture 3"/>
          <p:cNvPicPr>
            <a:picLocks noChangeAspect="1"/>
          </p:cNvPicPr>
          <p:nvPr/>
        </p:nvPicPr>
        <p:blipFill>
          <a:blip r:embed="rId2"/>
          <a:stretch>
            <a:fillRect/>
          </a:stretch>
        </p:blipFill>
        <p:spPr>
          <a:xfrm>
            <a:off x="5895102" y="1690688"/>
            <a:ext cx="5991225" cy="5029200"/>
          </a:xfrm>
          <a:prstGeom prst="rect">
            <a:avLst/>
          </a:prstGeom>
        </p:spPr>
      </p:pic>
    </p:spTree>
    <p:extLst>
      <p:ext uri="{BB962C8B-B14F-4D97-AF65-F5344CB8AC3E}">
        <p14:creationId xmlns:p14="http://schemas.microsoft.com/office/powerpoint/2010/main" val="2561306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Size</a:t>
            </a:r>
            <a:endParaRPr lang="en-US" dirty="0"/>
          </a:p>
        </p:txBody>
      </p:sp>
      <p:sp>
        <p:nvSpPr>
          <p:cNvPr id="3" name="Content Placeholder 2"/>
          <p:cNvSpPr>
            <a:spLocks noGrp="1"/>
          </p:cNvSpPr>
          <p:nvPr>
            <p:ph idx="1"/>
          </p:nvPr>
        </p:nvSpPr>
        <p:spPr/>
        <p:txBody>
          <a:bodyPr>
            <a:normAutofit fontScale="92500" lnSpcReduction="20000"/>
          </a:bodyPr>
          <a:lstStyle/>
          <a:p>
            <a:r>
              <a:rPr lang="en-US" dirty="0"/>
              <a:t>S</a:t>
            </a:r>
            <a:r>
              <a:rPr lang="en-US" dirty="0" smtClean="0"/>
              <a:t>mall enough so that the overall average cost per bit is close to that of main memory alone</a:t>
            </a:r>
          </a:p>
          <a:p>
            <a:r>
              <a:rPr lang="en-US" dirty="0" smtClean="0"/>
              <a:t> </a:t>
            </a:r>
            <a:r>
              <a:rPr lang="en-US" dirty="0"/>
              <a:t>L</a:t>
            </a:r>
            <a:r>
              <a:rPr lang="en-US" dirty="0" smtClean="0"/>
              <a:t>arge enough so that the overall average access time is close to that of the cache alone</a:t>
            </a:r>
          </a:p>
          <a:p>
            <a:r>
              <a:rPr lang="en-US" dirty="0" smtClean="0"/>
              <a:t>There are several other motivations for minimizing cache size.</a:t>
            </a:r>
          </a:p>
          <a:p>
            <a:pPr lvl="1"/>
            <a:r>
              <a:rPr lang="en-US" dirty="0" smtClean="0"/>
              <a:t> The larger the cache, the larger the number of gates involved in addressing the cache. The result is that large caches tend to be slightly slower than small ones—even when built with the same integrated circuit technology and put in the same place on chip and circuit board. </a:t>
            </a:r>
          </a:p>
          <a:p>
            <a:pPr lvl="1"/>
            <a:r>
              <a:rPr lang="en-US" dirty="0" smtClean="0"/>
              <a:t>The available chip and board area also limits cache size. Because the performance of the cache is very sensitive to the nature of the workload, it is impossible to arrive at a single “optimum” cache size.</a:t>
            </a:r>
          </a:p>
          <a:p>
            <a:r>
              <a:rPr lang="en-US" dirty="0" smtClean="0"/>
              <a:t> Table 4.3 lists the cache sizes of some current and past processors.</a:t>
            </a:r>
            <a:endParaRPr lang="en-US" dirty="0"/>
          </a:p>
        </p:txBody>
      </p:sp>
    </p:spTree>
    <p:extLst>
      <p:ext uri="{BB962C8B-B14F-4D97-AF65-F5344CB8AC3E}">
        <p14:creationId xmlns:p14="http://schemas.microsoft.com/office/powerpoint/2010/main" val="4041009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r>
              <a:rPr lang="en-GB" sz="3200" dirty="0" smtClean="0"/>
              <a:t>Table 4.3 </a:t>
            </a:r>
            <a:r>
              <a:rPr lang="en-US" sz="3200" dirty="0" smtClean="0"/>
              <a:t>Cache Sizes of Some Processors</a:t>
            </a:r>
            <a:endParaRPr lang="en-US" sz="3200"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38200" y="1076325"/>
            <a:ext cx="5895975" cy="5781675"/>
          </a:xfrm>
          <a:prstGeom prst="rect">
            <a:avLst/>
          </a:prstGeom>
        </p:spPr>
      </p:pic>
    </p:spTree>
    <p:extLst>
      <p:ext uri="{BB962C8B-B14F-4D97-AF65-F5344CB8AC3E}">
        <p14:creationId xmlns:p14="http://schemas.microsoft.com/office/powerpoint/2010/main" val="4107091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Mapping Function</a:t>
            </a:r>
            <a:endParaRPr lang="en-US" dirty="0"/>
          </a:p>
        </p:txBody>
      </p:sp>
      <p:sp>
        <p:nvSpPr>
          <p:cNvPr id="3" name="Content Placeholder 2"/>
          <p:cNvSpPr>
            <a:spLocks noGrp="1"/>
          </p:cNvSpPr>
          <p:nvPr>
            <p:ph idx="1"/>
          </p:nvPr>
        </p:nvSpPr>
        <p:spPr/>
        <p:txBody>
          <a:bodyPr/>
          <a:lstStyle/>
          <a:p>
            <a:r>
              <a:rPr lang="en-US" dirty="0" smtClean="0"/>
              <a:t>Because there are fewer cache lines than main memory blocks, an algorithm is needed for mapping main memory blocks into cache lines. Further, a means is needed for determining which main memory block currently occupies a cache line. </a:t>
            </a:r>
          </a:p>
          <a:p>
            <a:r>
              <a:rPr lang="en-US" dirty="0" smtClean="0"/>
              <a:t>The choice of the mapping function dictates how the cache is organized. Three techniques can be used: </a:t>
            </a:r>
          </a:p>
          <a:p>
            <a:pPr lvl="1"/>
            <a:r>
              <a:rPr lang="en-US" dirty="0" smtClean="0"/>
              <a:t>Direct </a:t>
            </a:r>
          </a:p>
          <a:p>
            <a:pPr lvl="1"/>
            <a:r>
              <a:rPr lang="en-US" dirty="0" smtClean="0"/>
              <a:t>Associative</a:t>
            </a:r>
          </a:p>
          <a:p>
            <a:pPr lvl="1"/>
            <a:r>
              <a:rPr lang="en-US" dirty="0" smtClean="0"/>
              <a:t>Set-associative</a:t>
            </a:r>
            <a:endParaRPr lang="en-US" dirty="0"/>
          </a:p>
        </p:txBody>
      </p:sp>
    </p:spTree>
    <p:extLst>
      <p:ext uri="{BB962C8B-B14F-4D97-AF65-F5344CB8AC3E}">
        <p14:creationId xmlns:p14="http://schemas.microsoft.com/office/powerpoint/2010/main" val="30655023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Associative Mapping</a:t>
            </a:r>
            <a:endParaRPr lang="en-US" dirty="0"/>
          </a:p>
        </p:txBody>
      </p:sp>
      <p:sp>
        <p:nvSpPr>
          <p:cNvPr id="3" name="Content Placeholder 2"/>
          <p:cNvSpPr>
            <a:spLocks noGrp="1"/>
          </p:cNvSpPr>
          <p:nvPr>
            <p:ph idx="1"/>
          </p:nvPr>
        </p:nvSpPr>
        <p:spPr/>
        <p:txBody>
          <a:bodyPr>
            <a:normAutofit lnSpcReduction="10000"/>
          </a:bodyPr>
          <a:lstStyle/>
          <a:p>
            <a:r>
              <a:rPr lang="en-GB" dirty="0" smtClean="0"/>
              <a:t>Any cell of main memory can be loaded in </a:t>
            </a:r>
            <a:r>
              <a:rPr lang="en-GB" b="1" u="sng" dirty="0" smtClean="0"/>
              <a:t>any cell </a:t>
            </a:r>
            <a:r>
              <a:rPr lang="en-GB" dirty="0" smtClean="0"/>
              <a:t>of Cache</a:t>
            </a:r>
          </a:p>
          <a:p>
            <a:r>
              <a:rPr lang="en-GB" dirty="0" smtClean="0"/>
              <a:t>Addresses of RAM are stored as Tag</a:t>
            </a:r>
          </a:p>
          <a:p>
            <a:r>
              <a:rPr lang="en-US" dirty="0"/>
              <a:t>T</a:t>
            </a:r>
            <a:r>
              <a:rPr lang="en-US" dirty="0" smtClean="0"/>
              <a:t>he cache control logic must simultaneously examine every  tag for a match</a:t>
            </a:r>
          </a:p>
          <a:p>
            <a:r>
              <a:rPr lang="en-GB" dirty="0" smtClean="0"/>
              <a:t>Pros: </a:t>
            </a:r>
          </a:p>
          <a:p>
            <a:pPr lvl="1"/>
            <a:r>
              <a:rPr lang="en-GB" dirty="0" smtClean="0"/>
              <a:t>Flexibility</a:t>
            </a:r>
          </a:p>
          <a:p>
            <a:r>
              <a:rPr lang="en-GB" dirty="0" smtClean="0"/>
              <a:t>Cons:</a:t>
            </a:r>
          </a:p>
          <a:p>
            <a:pPr lvl="1"/>
            <a:r>
              <a:rPr lang="en-GB" dirty="0" smtClean="0"/>
              <a:t>Larger value of tag</a:t>
            </a:r>
          </a:p>
          <a:p>
            <a:pPr lvl="1"/>
            <a:r>
              <a:rPr lang="en-GB" dirty="0"/>
              <a:t>Number of bits required for </a:t>
            </a:r>
            <a:r>
              <a:rPr lang="en-GB" dirty="0" smtClean="0"/>
              <a:t>tag= log2(size of RAM)</a:t>
            </a:r>
          </a:p>
          <a:p>
            <a:pPr lvl="2"/>
            <a:r>
              <a:rPr lang="en-GB" dirty="0" smtClean="0"/>
              <a:t>For 1MB RAM tag size is of 20 bits</a:t>
            </a:r>
          </a:p>
          <a:p>
            <a:pPr lvl="1"/>
            <a:endParaRPr lang="en-US" dirty="0"/>
          </a:p>
        </p:txBody>
      </p:sp>
    </p:spTree>
    <p:extLst>
      <p:ext uri="{BB962C8B-B14F-4D97-AF65-F5344CB8AC3E}">
        <p14:creationId xmlns:p14="http://schemas.microsoft.com/office/powerpoint/2010/main" val="6492939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104730722"/>
              </p:ext>
            </p:extLst>
          </p:nvPr>
        </p:nvGraphicFramePr>
        <p:xfrm>
          <a:off x="7275794" y="1251813"/>
          <a:ext cx="3149958" cy="4663440"/>
        </p:xfrm>
        <a:graphic>
          <a:graphicData uri="http://schemas.openxmlformats.org/drawingml/2006/table">
            <a:tbl>
              <a:tblPr firstRow="1" bandRow="1">
                <a:tableStyleId>{5C22544A-7EE6-4342-B048-85BDC9FD1C3A}</a:tableStyleId>
              </a:tblPr>
              <a:tblGrid>
                <a:gridCol w="1574979"/>
                <a:gridCol w="1574979"/>
              </a:tblGrid>
              <a:tr h="204021">
                <a:tc>
                  <a:txBody>
                    <a:bodyPr/>
                    <a:lstStyle/>
                    <a:p>
                      <a:pPr algn="r"/>
                      <a:r>
                        <a:rPr lang="en-GB" sz="1200" dirty="0" smtClean="0">
                          <a:solidFill>
                            <a:schemeClr val="tx1"/>
                          </a:solidFill>
                        </a:rPr>
                        <a:t>Address</a:t>
                      </a:r>
                      <a:endParaRPr lang="en-US" sz="1200" dirty="0">
                        <a:solidFill>
                          <a:schemeClr val="tx1"/>
                        </a:solidFill>
                      </a:endParaRPr>
                    </a:p>
                  </a:txBody>
                  <a:tcPr>
                    <a:noFill/>
                  </a:tcPr>
                </a:tc>
                <a:tc>
                  <a:txBody>
                    <a:bodyPr/>
                    <a:lstStyle/>
                    <a:p>
                      <a:r>
                        <a:rPr lang="en-GB" sz="1200" dirty="0" smtClean="0"/>
                        <a:t>Word</a:t>
                      </a:r>
                      <a:endParaRPr lang="en-US" sz="1200" dirty="0"/>
                    </a:p>
                  </a:txBody>
                  <a:tcPr/>
                </a:tc>
              </a:tr>
              <a:tr h="204021">
                <a:tc>
                  <a:txBody>
                    <a:bodyPr/>
                    <a:lstStyle/>
                    <a:p>
                      <a:pPr algn="r"/>
                      <a:r>
                        <a:rPr lang="en-GB" sz="1200" dirty="0" smtClean="0">
                          <a:solidFill>
                            <a:schemeClr val="tx1"/>
                          </a:solidFill>
                        </a:rPr>
                        <a:t>0000</a:t>
                      </a:r>
                      <a:endParaRPr lang="en-US" sz="1200" dirty="0">
                        <a:solidFill>
                          <a:schemeClr val="tx1"/>
                        </a:solidFill>
                      </a:endParaRPr>
                    </a:p>
                  </a:txBody>
                  <a:tcPr>
                    <a:noFill/>
                  </a:tcPr>
                </a:tc>
                <a:tc>
                  <a:txBody>
                    <a:bodyPr/>
                    <a:lstStyle/>
                    <a:p>
                      <a:r>
                        <a:rPr lang="en-GB" sz="1200" dirty="0" smtClean="0"/>
                        <a:t>A</a:t>
                      </a:r>
                      <a:endParaRPr lang="en-US" sz="1200" dirty="0"/>
                    </a:p>
                  </a:txBody>
                  <a:tcPr/>
                </a:tc>
              </a:tr>
              <a:tr h="204021">
                <a:tc>
                  <a:txBody>
                    <a:bodyPr/>
                    <a:lstStyle/>
                    <a:p>
                      <a:pPr algn="r"/>
                      <a:r>
                        <a:rPr lang="en-GB" sz="1200" dirty="0" smtClean="0">
                          <a:solidFill>
                            <a:schemeClr val="tx1"/>
                          </a:solidFill>
                        </a:rPr>
                        <a:t>0001</a:t>
                      </a:r>
                      <a:endParaRPr lang="en-US" sz="1200" dirty="0">
                        <a:solidFill>
                          <a:schemeClr val="tx1"/>
                        </a:solidFill>
                      </a:endParaRPr>
                    </a:p>
                  </a:txBody>
                  <a:tcPr>
                    <a:noFill/>
                  </a:tcPr>
                </a:tc>
                <a:tc>
                  <a:txBody>
                    <a:bodyPr/>
                    <a:lstStyle/>
                    <a:p>
                      <a:r>
                        <a:rPr lang="en-GB" sz="1200" dirty="0" smtClean="0"/>
                        <a:t>B</a:t>
                      </a:r>
                      <a:endParaRPr lang="en-US" sz="1200" dirty="0"/>
                    </a:p>
                  </a:txBody>
                  <a:tcPr/>
                </a:tc>
              </a:tr>
              <a:tr h="204021">
                <a:tc>
                  <a:txBody>
                    <a:bodyPr/>
                    <a:lstStyle/>
                    <a:p>
                      <a:pPr algn="r"/>
                      <a:r>
                        <a:rPr lang="en-GB" sz="1200" dirty="0" smtClean="0">
                          <a:solidFill>
                            <a:schemeClr val="tx1"/>
                          </a:solidFill>
                        </a:rPr>
                        <a:t>0010</a:t>
                      </a:r>
                      <a:endParaRPr lang="en-US" sz="1200" dirty="0">
                        <a:solidFill>
                          <a:schemeClr val="tx1"/>
                        </a:solidFill>
                      </a:endParaRPr>
                    </a:p>
                  </a:txBody>
                  <a:tcPr>
                    <a:noFill/>
                  </a:tcPr>
                </a:tc>
                <a:tc>
                  <a:txBody>
                    <a:bodyPr/>
                    <a:lstStyle/>
                    <a:p>
                      <a:r>
                        <a:rPr lang="en-GB" sz="1200" dirty="0" smtClean="0"/>
                        <a:t>C</a:t>
                      </a:r>
                      <a:endParaRPr lang="en-US" sz="1200" dirty="0"/>
                    </a:p>
                  </a:txBody>
                  <a:tcPr/>
                </a:tc>
              </a:tr>
              <a:tr h="204021">
                <a:tc>
                  <a:txBody>
                    <a:bodyPr/>
                    <a:lstStyle/>
                    <a:p>
                      <a:pPr algn="r"/>
                      <a:r>
                        <a:rPr lang="en-GB" sz="1200" dirty="0" smtClean="0">
                          <a:solidFill>
                            <a:schemeClr val="tx1"/>
                          </a:solidFill>
                        </a:rPr>
                        <a:t>0011</a:t>
                      </a:r>
                      <a:endParaRPr lang="en-US" sz="1200" dirty="0">
                        <a:solidFill>
                          <a:schemeClr val="tx1"/>
                        </a:solidFill>
                      </a:endParaRPr>
                    </a:p>
                  </a:txBody>
                  <a:tcPr>
                    <a:noFill/>
                  </a:tcPr>
                </a:tc>
                <a:tc>
                  <a:txBody>
                    <a:bodyPr/>
                    <a:lstStyle/>
                    <a:p>
                      <a:r>
                        <a:rPr lang="en-GB" sz="1200" dirty="0" smtClean="0"/>
                        <a:t>D</a:t>
                      </a:r>
                      <a:endParaRPr lang="en-US" sz="1200" dirty="0"/>
                    </a:p>
                  </a:txBody>
                  <a:tcPr/>
                </a:tc>
              </a:tr>
              <a:tr h="204021">
                <a:tc>
                  <a:txBody>
                    <a:bodyPr/>
                    <a:lstStyle/>
                    <a:p>
                      <a:pPr algn="r"/>
                      <a:r>
                        <a:rPr lang="en-GB" sz="1200" dirty="0" smtClean="0">
                          <a:solidFill>
                            <a:schemeClr val="tx1"/>
                          </a:solidFill>
                        </a:rPr>
                        <a:t>0100</a:t>
                      </a:r>
                      <a:endParaRPr lang="en-US" sz="1200" dirty="0">
                        <a:solidFill>
                          <a:schemeClr val="tx1"/>
                        </a:solidFill>
                      </a:endParaRPr>
                    </a:p>
                  </a:txBody>
                  <a:tcPr>
                    <a:noFill/>
                  </a:tcPr>
                </a:tc>
                <a:tc>
                  <a:txBody>
                    <a:bodyPr/>
                    <a:lstStyle/>
                    <a:p>
                      <a:r>
                        <a:rPr lang="en-GB" sz="1200" dirty="0" smtClean="0"/>
                        <a:t>E</a:t>
                      </a:r>
                      <a:endParaRPr lang="en-US" sz="1200" dirty="0"/>
                    </a:p>
                  </a:txBody>
                  <a:tcPr/>
                </a:tc>
              </a:tr>
              <a:tr h="204021">
                <a:tc>
                  <a:txBody>
                    <a:bodyPr/>
                    <a:lstStyle/>
                    <a:p>
                      <a:pPr algn="r"/>
                      <a:r>
                        <a:rPr lang="en-GB" sz="1200" dirty="0" smtClean="0">
                          <a:solidFill>
                            <a:schemeClr val="tx1"/>
                          </a:solidFill>
                        </a:rPr>
                        <a:t>0101</a:t>
                      </a:r>
                      <a:endParaRPr lang="en-US" sz="1200" dirty="0">
                        <a:solidFill>
                          <a:schemeClr val="tx1"/>
                        </a:solidFill>
                      </a:endParaRPr>
                    </a:p>
                  </a:txBody>
                  <a:tcPr>
                    <a:noFill/>
                  </a:tcPr>
                </a:tc>
                <a:tc>
                  <a:txBody>
                    <a:bodyPr/>
                    <a:lstStyle/>
                    <a:p>
                      <a:r>
                        <a:rPr lang="en-GB" sz="1200" dirty="0" smtClean="0"/>
                        <a:t>F</a:t>
                      </a:r>
                      <a:endParaRPr lang="en-US" sz="1200" dirty="0"/>
                    </a:p>
                  </a:txBody>
                  <a:tcPr/>
                </a:tc>
              </a:tr>
              <a:tr h="204021">
                <a:tc>
                  <a:txBody>
                    <a:bodyPr/>
                    <a:lstStyle/>
                    <a:p>
                      <a:pPr algn="r"/>
                      <a:r>
                        <a:rPr lang="en-GB" sz="1200" dirty="0" smtClean="0">
                          <a:solidFill>
                            <a:schemeClr val="tx1"/>
                          </a:solidFill>
                        </a:rPr>
                        <a:t>0110</a:t>
                      </a:r>
                      <a:endParaRPr lang="en-US" sz="1200" dirty="0">
                        <a:solidFill>
                          <a:schemeClr val="tx1"/>
                        </a:solidFill>
                      </a:endParaRPr>
                    </a:p>
                  </a:txBody>
                  <a:tcPr>
                    <a:noFill/>
                  </a:tcPr>
                </a:tc>
                <a:tc>
                  <a:txBody>
                    <a:bodyPr/>
                    <a:lstStyle/>
                    <a:p>
                      <a:r>
                        <a:rPr lang="en-GB" sz="1200" dirty="0" smtClean="0"/>
                        <a:t>G</a:t>
                      </a:r>
                      <a:endParaRPr lang="en-US" sz="1200" dirty="0"/>
                    </a:p>
                  </a:txBody>
                  <a:tcPr/>
                </a:tc>
              </a:tr>
              <a:tr h="204021">
                <a:tc>
                  <a:txBody>
                    <a:bodyPr/>
                    <a:lstStyle/>
                    <a:p>
                      <a:pPr algn="r"/>
                      <a:r>
                        <a:rPr lang="en-GB" sz="1200" dirty="0" smtClean="0">
                          <a:solidFill>
                            <a:schemeClr val="tx1"/>
                          </a:solidFill>
                        </a:rPr>
                        <a:t>0111</a:t>
                      </a:r>
                      <a:endParaRPr lang="en-US" sz="1200" dirty="0">
                        <a:solidFill>
                          <a:schemeClr val="tx1"/>
                        </a:solidFill>
                      </a:endParaRPr>
                    </a:p>
                  </a:txBody>
                  <a:tcPr>
                    <a:noFill/>
                  </a:tcPr>
                </a:tc>
                <a:tc>
                  <a:txBody>
                    <a:bodyPr/>
                    <a:lstStyle/>
                    <a:p>
                      <a:r>
                        <a:rPr lang="en-GB" sz="1200" dirty="0" smtClean="0"/>
                        <a:t>H</a:t>
                      </a:r>
                      <a:endParaRPr lang="en-US" sz="1200" dirty="0"/>
                    </a:p>
                  </a:txBody>
                  <a:tcPr/>
                </a:tc>
              </a:tr>
              <a:tr h="204021">
                <a:tc>
                  <a:txBody>
                    <a:bodyPr/>
                    <a:lstStyle/>
                    <a:p>
                      <a:pPr algn="r"/>
                      <a:r>
                        <a:rPr lang="en-GB" sz="1200" dirty="0" smtClean="0">
                          <a:solidFill>
                            <a:schemeClr val="tx1"/>
                          </a:solidFill>
                        </a:rPr>
                        <a:t>1000</a:t>
                      </a:r>
                      <a:endParaRPr lang="en-US" sz="1200" dirty="0">
                        <a:solidFill>
                          <a:schemeClr val="tx1"/>
                        </a:solidFill>
                      </a:endParaRPr>
                    </a:p>
                  </a:txBody>
                  <a:tcPr>
                    <a:noFill/>
                  </a:tcPr>
                </a:tc>
                <a:tc>
                  <a:txBody>
                    <a:bodyPr/>
                    <a:lstStyle/>
                    <a:p>
                      <a:r>
                        <a:rPr lang="en-GB" sz="1200" dirty="0" smtClean="0"/>
                        <a:t>I</a:t>
                      </a:r>
                      <a:endParaRPr lang="en-US" sz="1200" dirty="0"/>
                    </a:p>
                  </a:txBody>
                  <a:tcPr/>
                </a:tc>
              </a:tr>
              <a:tr h="204021">
                <a:tc>
                  <a:txBody>
                    <a:bodyPr/>
                    <a:lstStyle/>
                    <a:p>
                      <a:pPr algn="r"/>
                      <a:r>
                        <a:rPr lang="en-GB" sz="1200" dirty="0" smtClean="0">
                          <a:solidFill>
                            <a:schemeClr val="tx1"/>
                          </a:solidFill>
                        </a:rPr>
                        <a:t>1001</a:t>
                      </a:r>
                      <a:endParaRPr lang="en-US" sz="1200" dirty="0">
                        <a:solidFill>
                          <a:schemeClr val="tx1"/>
                        </a:solidFill>
                      </a:endParaRPr>
                    </a:p>
                  </a:txBody>
                  <a:tcPr>
                    <a:noFill/>
                  </a:tcPr>
                </a:tc>
                <a:tc>
                  <a:txBody>
                    <a:bodyPr/>
                    <a:lstStyle/>
                    <a:p>
                      <a:r>
                        <a:rPr lang="en-GB" sz="1200" dirty="0" smtClean="0"/>
                        <a:t>J</a:t>
                      </a:r>
                      <a:endParaRPr lang="en-US" sz="1200" dirty="0"/>
                    </a:p>
                  </a:txBody>
                  <a:tcPr/>
                </a:tc>
              </a:tr>
              <a:tr h="204021">
                <a:tc>
                  <a:txBody>
                    <a:bodyPr/>
                    <a:lstStyle/>
                    <a:p>
                      <a:pPr algn="r"/>
                      <a:r>
                        <a:rPr lang="en-GB" sz="1200" dirty="0" smtClean="0">
                          <a:solidFill>
                            <a:schemeClr val="tx1"/>
                          </a:solidFill>
                        </a:rPr>
                        <a:t>1010</a:t>
                      </a:r>
                      <a:endParaRPr lang="en-US" sz="1200" dirty="0">
                        <a:solidFill>
                          <a:schemeClr val="tx1"/>
                        </a:solidFill>
                      </a:endParaRPr>
                    </a:p>
                  </a:txBody>
                  <a:tcPr>
                    <a:noFill/>
                  </a:tcPr>
                </a:tc>
                <a:tc>
                  <a:txBody>
                    <a:bodyPr/>
                    <a:lstStyle/>
                    <a:p>
                      <a:r>
                        <a:rPr lang="en-GB" sz="1200" dirty="0" smtClean="0"/>
                        <a:t>K</a:t>
                      </a:r>
                      <a:endParaRPr lang="en-US" sz="1200" dirty="0"/>
                    </a:p>
                  </a:txBody>
                  <a:tcPr/>
                </a:tc>
              </a:tr>
              <a:tr h="204021">
                <a:tc>
                  <a:txBody>
                    <a:bodyPr/>
                    <a:lstStyle/>
                    <a:p>
                      <a:pPr algn="r"/>
                      <a:r>
                        <a:rPr lang="en-GB" sz="1200" dirty="0" smtClean="0">
                          <a:solidFill>
                            <a:schemeClr val="tx1"/>
                          </a:solidFill>
                        </a:rPr>
                        <a:t>1011</a:t>
                      </a:r>
                      <a:endParaRPr lang="en-US" sz="1200" dirty="0">
                        <a:solidFill>
                          <a:schemeClr val="tx1"/>
                        </a:solidFill>
                      </a:endParaRPr>
                    </a:p>
                  </a:txBody>
                  <a:tcPr>
                    <a:noFill/>
                  </a:tcPr>
                </a:tc>
                <a:tc>
                  <a:txBody>
                    <a:bodyPr/>
                    <a:lstStyle/>
                    <a:p>
                      <a:r>
                        <a:rPr lang="en-GB" sz="1200" dirty="0" smtClean="0"/>
                        <a:t>L</a:t>
                      </a:r>
                      <a:endParaRPr lang="en-US" sz="1200" dirty="0"/>
                    </a:p>
                  </a:txBody>
                  <a:tcPr/>
                </a:tc>
              </a:tr>
              <a:tr h="204021">
                <a:tc>
                  <a:txBody>
                    <a:bodyPr/>
                    <a:lstStyle/>
                    <a:p>
                      <a:pPr algn="r"/>
                      <a:r>
                        <a:rPr lang="en-GB" sz="1200" dirty="0" smtClean="0">
                          <a:solidFill>
                            <a:schemeClr val="tx1"/>
                          </a:solidFill>
                        </a:rPr>
                        <a:t>1100</a:t>
                      </a:r>
                      <a:endParaRPr lang="en-US" sz="1200" dirty="0">
                        <a:solidFill>
                          <a:schemeClr val="tx1"/>
                        </a:solidFill>
                      </a:endParaRPr>
                    </a:p>
                  </a:txBody>
                  <a:tcPr>
                    <a:noFill/>
                  </a:tcPr>
                </a:tc>
                <a:tc>
                  <a:txBody>
                    <a:bodyPr/>
                    <a:lstStyle/>
                    <a:p>
                      <a:r>
                        <a:rPr lang="en-GB" sz="1200" dirty="0" smtClean="0"/>
                        <a:t>M</a:t>
                      </a:r>
                      <a:endParaRPr lang="en-US" sz="1200" dirty="0"/>
                    </a:p>
                  </a:txBody>
                  <a:tcPr/>
                </a:tc>
              </a:tr>
              <a:tr h="204021">
                <a:tc>
                  <a:txBody>
                    <a:bodyPr/>
                    <a:lstStyle/>
                    <a:p>
                      <a:pPr algn="r"/>
                      <a:r>
                        <a:rPr lang="en-GB" sz="1200" dirty="0" smtClean="0">
                          <a:solidFill>
                            <a:schemeClr val="tx1"/>
                          </a:solidFill>
                        </a:rPr>
                        <a:t>1101</a:t>
                      </a:r>
                      <a:endParaRPr lang="en-US" sz="1200" dirty="0">
                        <a:solidFill>
                          <a:schemeClr val="tx1"/>
                        </a:solidFill>
                      </a:endParaRPr>
                    </a:p>
                  </a:txBody>
                  <a:tcPr>
                    <a:noFill/>
                  </a:tcPr>
                </a:tc>
                <a:tc>
                  <a:txBody>
                    <a:bodyPr/>
                    <a:lstStyle/>
                    <a:p>
                      <a:r>
                        <a:rPr lang="en-GB" sz="1200" dirty="0" smtClean="0"/>
                        <a:t>N</a:t>
                      </a:r>
                      <a:endParaRPr lang="en-US" sz="1200" dirty="0"/>
                    </a:p>
                  </a:txBody>
                  <a:tcPr/>
                </a:tc>
              </a:tr>
              <a:tr h="204021">
                <a:tc>
                  <a:txBody>
                    <a:bodyPr/>
                    <a:lstStyle/>
                    <a:p>
                      <a:pPr algn="r"/>
                      <a:r>
                        <a:rPr lang="en-GB" sz="1200" dirty="0" smtClean="0">
                          <a:solidFill>
                            <a:schemeClr val="tx1"/>
                          </a:solidFill>
                        </a:rPr>
                        <a:t>1110</a:t>
                      </a:r>
                      <a:endParaRPr lang="en-US" sz="1200" dirty="0">
                        <a:solidFill>
                          <a:schemeClr val="tx1"/>
                        </a:solidFill>
                      </a:endParaRPr>
                    </a:p>
                  </a:txBody>
                  <a:tcPr>
                    <a:noFill/>
                  </a:tcPr>
                </a:tc>
                <a:tc>
                  <a:txBody>
                    <a:bodyPr/>
                    <a:lstStyle/>
                    <a:p>
                      <a:r>
                        <a:rPr lang="en-GB" sz="1200" dirty="0" smtClean="0"/>
                        <a:t>O</a:t>
                      </a:r>
                      <a:endParaRPr lang="en-US" sz="1200" dirty="0"/>
                    </a:p>
                  </a:txBody>
                  <a:tcPr/>
                </a:tc>
              </a:tr>
              <a:tr h="204021">
                <a:tc>
                  <a:txBody>
                    <a:bodyPr/>
                    <a:lstStyle/>
                    <a:p>
                      <a:pPr algn="r"/>
                      <a:r>
                        <a:rPr lang="en-GB" sz="1200" dirty="0" smtClean="0">
                          <a:solidFill>
                            <a:schemeClr val="tx1"/>
                          </a:solidFill>
                        </a:rPr>
                        <a:t>1111</a:t>
                      </a:r>
                      <a:endParaRPr lang="en-US" sz="1200" dirty="0">
                        <a:solidFill>
                          <a:schemeClr val="tx1"/>
                        </a:solidFill>
                      </a:endParaRPr>
                    </a:p>
                  </a:txBody>
                  <a:tcPr>
                    <a:noFill/>
                  </a:tcPr>
                </a:tc>
                <a:tc>
                  <a:txBody>
                    <a:bodyPr/>
                    <a:lstStyle/>
                    <a:p>
                      <a:r>
                        <a:rPr lang="en-GB" sz="1200" dirty="0" smtClean="0"/>
                        <a:t>P</a:t>
                      </a:r>
                      <a:endParaRPr lang="en-US" sz="1200" dirty="0"/>
                    </a:p>
                  </a:txBody>
                  <a:tcPr/>
                </a:tc>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2302102630"/>
              </p:ext>
            </p:extLst>
          </p:nvPr>
        </p:nvGraphicFramePr>
        <p:xfrm>
          <a:off x="2206258" y="2069747"/>
          <a:ext cx="4470312" cy="2299052"/>
        </p:xfrm>
        <a:graphic>
          <a:graphicData uri="http://schemas.openxmlformats.org/drawingml/2006/table">
            <a:tbl>
              <a:tblPr firstRow="1" bandRow="1">
                <a:tableStyleId>{5C22544A-7EE6-4342-B048-85BDC9FD1C3A}</a:tableStyleId>
              </a:tblPr>
              <a:tblGrid>
                <a:gridCol w="1117578"/>
                <a:gridCol w="1117578"/>
                <a:gridCol w="1117578"/>
                <a:gridCol w="1117578"/>
              </a:tblGrid>
              <a:tr h="676192">
                <a:tc>
                  <a:txBody>
                    <a:bodyPr/>
                    <a:lstStyle/>
                    <a:p>
                      <a:pPr algn="r"/>
                      <a:r>
                        <a:rPr lang="en-GB" sz="1200" dirty="0" smtClean="0">
                          <a:solidFill>
                            <a:schemeClr val="tx1"/>
                          </a:solidFill>
                        </a:rPr>
                        <a:t>Index</a:t>
                      </a:r>
                      <a:endParaRPr lang="en-US" sz="1200" dirty="0">
                        <a:solidFill>
                          <a:schemeClr val="tx1"/>
                        </a:solidFill>
                      </a:endParaRPr>
                    </a:p>
                  </a:txBody>
                  <a:tcPr>
                    <a:noFill/>
                  </a:tcPr>
                </a:tc>
                <a:tc>
                  <a:txBody>
                    <a:bodyPr/>
                    <a:lstStyle/>
                    <a:p>
                      <a:r>
                        <a:rPr lang="en-GB" sz="1200" dirty="0" smtClean="0"/>
                        <a:t>Tag</a:t>
                      </a:r>
                      <a:endParaRPr lang="en-US" sz="1200" dirty="0"/>
                    </a:p>
                  </a:txBody>
                  <a:tcPr/>
                </a:tc>
                <a:tc>
                  <a:txBody>
                    <a:bodyPr/>
                    <a:lstStyle/>
                    <a:p>
                      <a:r>
                        <a:rPr lang="en-GB" sz="1200" dirty="0" smtClean="0"/>
                        <a:t>Data</a:t>
                      </a:r>
                      <a:endParaRPr lang="en-US" sz="1200" dirty="0"/>
                    </a:p>
                  </a:txBody>
                  <a:tcPr/>
                </a:tc>
                <a:tc>
                  <a:txBody>
                    <a:bodyPr/>
                    <a:lstStyle/>
                    <a:p>
                      <a:r>
                        <a:rPr lang="en-GB" sz="1200" dirty="0" smtClean="0"/>
                        <a:t>Value Bit</a:t>
                      </a:r>
                      <a:endParaRPr lang="en-US" sz="1200" dirty="0"/>
                    </a:p>
                  </a:txBody>
                  <a:tcPr/>
                </a:tc>
              </a:tr>
              <a:tr h="405715">
                <a:tc>
                  <a:txBody>
                    <a:bodyPr/>
                    <a:lstStyle/>
                    <a:p>
                      <a:pPr algn="r"/>
                      <a:r>
                        <a:rPr lang="en-GB" sz="1200" dirty="0" smtClean="0"/>
                        <a:t>0</a:t>
                      </a:r>
                      <a:endParaRPr lang="en-US" sz="1200" dirty="0"/>
                    </a:p>
                  </a:txBody>
                  <a:tcPr>
                    <a:noFill/>
                  </a:tcPr>
                </a:tc>
                <a:tc>
                  <a:txBody>
                    <a:bodyPr/>
                    <a:lstStyle/>
                    <a:p>
                      <a:endParaRPr lang="en-US" sz="1200"/>
                    </a:p>
                  </a:txBody>
                  <a:tcPr/>
                </a:tc>
                <a:tc>
                  <a:txBody>
                    <a:bodyPr/>
                    <a:lstStyle/>
                    <a:p>
                      <a:endParaRPr lang="en-US" sz="1200"/>
                    </a:p>
                  </a:txBody>
                  <a:tcPr/>
                </a:tc>
                <a:tc>
                  <a:txBody>
                    <a:bodyPr/>
                    <a:lstStyle/>
                    <a:p>
                      <a:endParaRPr lang="en-US" sz="1200"/>
                    </a:p>
                  </a:txBody>
                  <a:tcPr/>
                </a:tc>
              </a:tr>
              <a:tr h="405715">
                <a:tc>
                  <a:txBody>
                    <a:bodyPr/>
                    <a:lstStyle/>
                    <a:p>
                      <a:pPr algn="r"/>
                      <a:r>
                        <a:rPr lang="en-GB" sz="1200" dirty="0" smtClean="0"/>
                        <a:t>1</a:t>
                      </a:r>
                      <a:endParaRPr lang="en-US" sz="1200" dirty="0"/>
                    </a:p>
                  </a:txBody>
                  <a:tcPr>
                    <a:noFill/>
                  </a:tcPr>
                </a:tc>
                <a:tc>
                  <a:txBody>
                    <a:bodyPr/>
                    <a:lstStyle/>
                    <a:p>
                      <a:endParaRPr lang="en-US" sz="1200"/>
                    </a:p>
                  </a:txBody>
                  <a:tcPr/>
                </a:tc>
                <a:tc>
                  <a:txBody>
                    <a:bodyPr/>
                    <a:lstStyle/>
                    <a:p>
                      <a:endParaRPr lang="en-US" sz="1200"/>
                    </a:p>
                  </a:txBody>
                  <a:tcPr/>
                </a:tc>
                <a:tc>
                  <a:txBody>
                    <a:bodyPr/>
                    <a:lstStyle/>
                    <a:p>
                      <a:endParaRPr lang="en-US" sz="1200"/>
                    </a:p>
                  </a:txBody>
                  <a:tcPr/>
                </a:tc>
              </a:tr>
              <a:tr h="405715">
                <a:tc>
                  <a:txBody>
                    <a:bodyPr/>
                    <a:lstStyle/>
                    <a:p>
                      <a:pPr algn="r"/>
                      <a:r>
                        <a:rPr lang="en-GB" sz="1200" dirty="0" smtClean="0"/>
                        <a:t>2</a:t>
                      </a:r>
                      <a:endParaRPr lang="en-US" sz="1200" dirty="0"/>
                    </a:p>
                  </a:txBody>
                  <a:tcPr>
                    <a:noFill/>
                  </a:tcPr>
                </a:tc>
                <a:tc>
                  <a:txBody>
                    <a:bodyPr/>
                    <a:lstStyle/>
                    <a:p>
                      <a:endParaRPr lang="en-US" sz="1200"/>
                    </a:p>
                  </a:txBody>
                  <a:tcPr/>
                </a:tc>
                <a:tc>
                  <a:txBody>
                    <a:bodyPr/>
                    <a:lstStyle/>
                    <a:p>
                      <a:endParaRPr lang="en-US" sz="1200"/>
                    </a:p>
                  </a:txBody>
                  <a:tcPr/>
                </a:tc>
                <a:tc>
                  <a:txBody>
                    <a:bodyPr/>
                    <a:lstStyle/>
                    <a:p>
                      <a:endParaRPr lang="en-US" sz="1200"/>
                    </a:p>
                  </a:txBody>
                  <a:tcPr/>
                </a:tc>
              </a:tr>
              <a:tr h="405715">
                <a:tc>
                  <a:txBody>
                    <a:bodyPr/>
                    <a:lstStyle/>
                    <a:p>
                      <a:pPr algn="r"/>
                      <a:r>
                        <a:rPr lang="en-GB" sz="1200" dirty="0" smtClean="0"/>
                        <a:t>3</a:t>
                      </a:r>
                      <a:endParaRPr lang="en-US" sz="1200" dirty="0"/>
                    </a:p>
                  </a:txBody>
                  <a:tcPr>
                    <a:noFill/>
                  </a:tcPr>
                </a:tc>
                <a:tc>
                  <a:txBody>
                    <a:bodyPr/>
                    <a:lstStyle/>
                    <a:p>
                      <a:endParaRPr lang="en-US" sz="1200"/>
                    </a:p>
                  </a:txBody>
                  <a:tcPr/>
                </a:tc>
                <a:tc>
                  <a:txBody>
                    <a:bodyPr/>
                    <a:lstStyle/>
                    <a:p>
                      <a:endParaRPr lang="en-US" sz="1200" dirty="0"/>
                    </a:p>
                  </a:txBody>
                  <a:tcPr/>
                </a:tc>
                <a:tc>
                  <a:txBody>
                    <a:bodyPr/>
                    <a:lstStyle/>
                    <a:p>
                      <a:endParaRPr lang="en-US" sz="1200" dirty="0"/>
                    </a:p>
                  </a:txBody>
                  <a:tcPr/>
                </a:tc>
              </a:tr>
            </a:tbl>
          </a:graphicData>
        </a:graphic>
      </p:graphicFrame>
      <p:sp>
        <p:nvSpPr>
          <p:cNvPr id="6" name="Rectangle 5"/>
          <p:cNvSpPr/>
          <p:nvPr/>
        </p:nvSpPr>
        <p:spPr>
          <a:xfrm>
            <a:off x="4302495" y="4986048"/>
            <a:ext cx="753732" cy="369332"/>
          </a:xfrm>
          <a:prstGeom prst="rect">
            <a:avLst/>
          </a:prstGeom>
        </p:spPr>
        <p:txBody>
          <a:bodyPr wrap="none">
            <a:spAutoFit/>
          </a:bodyPr>
          <a:lstStyle/>
          <a:p>
            <a:r>
              <a:rPr lang="en-GB" dirty="0" smtClean="0"/>
              <a:t>Cache</a:t>
            </a:r>
            <a:endParaRPr lang="en-US" dirty="0"/>
          </a:p>
        </p:txBody>
      </p:sp>
      <p:sp>
        <p:nvSpPr>
          <p:cNvPr id="7" name="Rectangle 6"/>
          <p:cNvSpPr/>
          <p:nvPr/>
        </p:nvSpPr>
        <p:spPr>
          <a:xfrm>
            <a:off x="9026895" y="6183477"/>
            <a:ext cx="1524328" cy="369332"/>
          </a:xfrm>
          <a:prstGeom prst="rect">
            <a:avLst/>
          </a:prstGeom>
        </p:spPr>
        <p:txBody>
          <a:bodyPr wrap="none">
            <a:spAutoFit/>
          </a:bodyPr>
          <a:lstStyle/>
          <a:p>
            <a:r>
              <a:rPr lang="en-GB" dirty="0" smtClean="0"/>
              <a:t>Main Memory</a:t>
            </a:r>
            <a:endParaRPr lang="en-US" dirty="0"/>
          </a:p>
        </p:txBody>
      </p:sp>
    </p:spTree>
    <p:extLst>
      <p:ext uri="{BB962C8B-B14F-4D97-AF65-F5344CB8AC3E}">
        <p14:creationId xmlns:p14="http://schemas.microsoft.com/office/powerpoint/2010/main" val="11701803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7275794" y="1251813"/>
          <a:ext cx="3149958" cy="4663440"/>
        </p:xfrm>
        <a:graphic>
          <a:graphicData uri="http://schemas.openxmlformats.org/drawingml/2006/table">
            <a:tbl>
              <a:tblPr firstRow="1" bandRow="1">
                <a:tableStyleId>{5C22544A-7EE6-4342-B048-85BDC9FD1C3A}</a:tableStyleId>
              </a:tblPr>
              <a:tblGrid>
                <a:gridCol w="1574979"/>
                <a:gridCol w="1574979"/>
              </a:tblGrid>
              <a:tr h="204021">
                <a:tc>
                  <a:txBody>
                    <a:bodyPr/>
                    <a:lstStyle/>
                    <a:p>
                      <a:pPr algn="r"/>
                      <a:r>
                        <a:rPr lang="en-GB" sz="1200" dirty="0" smtClean="0">
                          <a:solidFill>
                            <a:schemeClr val="tx1"/>
                          </a:solidFill>
                        </a:rPr>
                        <a:t>Address</a:t>
                      </a:r>
                      <a:endParaRPr lang="en-US" sz="1200" dirty="0">
                        <a:solidFill>
                          <a:schemeClr val="tx1"/>
                        </a:solidFill>
                      </a:endParaRPr>
                    </a:p>
                  </a:txBody>
                  <a:tcPr>
                    <a:noFill/>
                  </a:tcPr>
                </a:tc>
                <a:tc>
                  <a:txBody>
                    <a:bodyPr/>
                    <a:lstStyle/>
                    <a:p>
                      <a:r>
                        <a:rPr lang="en-GB" sz="1200" dirty="0" smtClean="0"/>
                        <a:t>Word</a:t>
                      </a:r>
                      <a:endParaRPr lang="en-US" sz="1200" dirty="0"/>
                    </a:p>
                  </a:txBody>
                  <a:tcPr/>
                </a:tc>
              </a:tr>
              <a:tr h="204021">
                <a:tc>
                  <a:txBody>
                    <a:bodyPr/>
                    <a:lstStyle/>
                    <a:p>
                      <a:pPr algn="r"/>
                      <a:r>
                        <a:rPr lang="en-GB" sz="1200" dirty="0" smtClean="0">
                          <a:solidFill>
                            <a:schemeClr val="tx1"/>
                          </a:solidFill>
                        </a:rPr>
                        <a:t>0000</a:t>
                      </a:r>
                      <a:endParaRPr lang="en-US" sz="1200" dirty="0">
                        <a:solidFill>
                          <a:schemeClr val="tx1"/>
                        </a:solidFill>
                      </a:endParaRPr>
                    </a:p>
                  </a:txBody>
                  <a:tcPr>
                    <a:noFill/>
                  </a:tcPr>
                </a:tc>
                <a:tc>
                  <a:txBody>
                    <a:bodyPr/>
                    <a:lstStyle/>
                    <a:p>
                      <a:r>
                        <a:rPr lang="en-GB" sz="1200" dirty="0" smtClean="0"/>
                        <a:t>A</a:t>
                      </a:r>
                      <a:endParaRPr lang="en-US" sz="1200" dirty="0"/>
                    </a:p>
                  </a:txBody>
                  <a:tcPr/>
                </a:tc>
              </a:tr>
              <a:tr h="204021">
                <a:tc>
                  <a:txBody>
                    <a:bodyPr/>
                    <a:lstStyle/>
                    <a:p>
                      <a:pPr algn="r"/>
                      <a:r>
                        <a:rPr lang="en-GB" sz="1200" dirty="0" smtClean="0">
                          <a:solidFill>
                            <a:schemeClr val="tx1"/>
                          </a:solidFill>
                        </a:rPr>
                        <a:t>0001</a:t>
                      </a:r>
                      <a:endParaRPr lang="en-US" sz="1200" dirty="0">
                        <a:solidFill>
                          <a:schemeClr val="tx1"/>
                        </a:solidFill>
                      </a:endParaRPr>
                    </a:p>
                  </a:txBody>
                  <a:tcPr>
                    <a:noFill/>
                  </a:tcPr>
                </a:tc>
                <a:tc>
                  <a:txBody>
                    <a:bodyPr/>
                    <a:lstStyle/>
                    <a:p>
                      <a:r>
                        <a:rPr lang="en-GB" sz="1200" dirty="0" smtClean="0"/>
                        <a:t>B</a:t>
                      </a:r>
                      <a:endParaRPr lang="en-US" sz="1200" dirty="0"/>
                    </a:p>
                  </a:txBody>
                  <a:tcPr/>
                </a:tc>
              </a:tr>
              <a:tr h="204021">
                <a:tc>
                  <a:txBody>
                    <a:bodyPr/>
                    <a:lstStyle/>
                    <a:p>
                      <a:pPr algn="r"/>
                      <a:r>
                        <a:rPr lang="en-GB" sz="1200" dirty="0" smtClean="0">
                          <a:solidFill>
                            <a:schemeClr val="tx1"/>
                          </a:solidFill>
                        </a:rPr>
                        <a:t>0010</a:t>
                      </a:r>
                      <a:endParaRPr lang="en-US" sz="1200" dirty="0">
                        <a:solidFill>
                          <a:schemeClr val="tx1"/>
                        </a:solidFill>
                      </a:endParaRPr>
                    </a:p>
                  </a:txBody>
                  <a:tcPr>
                    <a:noFill/>
                  </a:tcPr>
                </a:tc>
                <a:tc>
                  <a:txBody>
                    <a:bodyPr/>
                    <a:lstStyle/>
                    <a:p>
                      <a:r>
                        <a:rPr lang="en-GB" sz="1200" dirty="0" smtClean="0"/>
                        <a:t>C</a:t>
                      </a:r>
                      <a:endParaRPr lang="en-US" sz="1200" dirty="0"/>
                    </a:p>
                  </a:txBody>
                  <a:tcPr/>
                </a:tc>
              </a:tr>
              <a:tr h="204021">
                <a:tc>
                  <a:txBody>
                    <a:bodyPr/>
                    <a:lstStyle/>
                    <a:p>
                      <a:pPr algn="r"/>
                      <a:r>
                        <a:rPr lang="en-GB" sz="1200" dirty="0" smtClean="0">
                          <a:solidFill>
                            <a:schemeClr val="tx1"/>
                          </a:solidFill>
                        </a:rPr>
                        <a:t>0011</a:t>
                      </a:r>
                      <a:endParaRPr lang="en-US" sz="1200" dirty="0">
                        <a:solidFill>
                          <a:schemeClr val="tx1"/>
                        </a:solidFill>
                      </a:endParaRPr>
                    </a:p>
                  </a:txBody>
                  <a:tcPr>
                    <a:noFill/>
                  </a:tcPr>
                </a:tc>
                <a:tc>
                  <a:txBody>
                    <a:bodyPr/>
                    <a:lstStyle/>
                    <a:p>
                      <a:r>
                        <a:rPr lang="en-GB" sz="1200" dirty="0" smtClean="0"/>
                        <a:t>D</a:t>
                      </a:r>
                      <a:endParaRPr lang="en-US" sz="1200" dirty="0"/>
                    </a:p>
                  </a:txBody>
                  <a:tcPr/>
                </a:tc>
              </a:tr>
              <a:tr h="204021">
                <a:tc>
                  <a:txBody>
                    <a:bodyPr/>
                    <a:lstStyle/>
                    <a:p>
                      <a:pPr algn="r"/>
                      <a:r>
                        <a:rPr lang="en-GB" sz="1200" dirty="0" smtClean="0">
                          <a:solidFill>
                            <a:schemeClr val="tx1"/>
                          </a:solidFill>
                        </a:rPr>
                        <a:t>0100</a:t>
                      </a:r>
                      <a:endParaRPr lang="en-US" sz="1200" dirty="0">
                        <a:solidFill>
                          <a:schemeClr val="tx1"/>
                        </a:solidFill>
                      </a:endParaRPr>
                    </a:p>
                  </a:txBody>
                  <a:tcPr>
                    <a:noFill/>
                  </a:tcPr>
                </a:tc>
                <a:tc>
                  <a:txBody>
                    <a:bodyPr/>
                    <a:lstStyle/>
                    <a:p>
                      <a:r>
                        <a:rPr lang="en-GB" sz="1200" dirty="0" smtClean="0"/>
                        <a:t>E</a:t>
                      </a:r>
                      <a:endParaRPr lang="en-US" sz="1200" dirty="0"/>
                    </a:p>
                  </a:txBody>
                  <a:tcPr/>
                </a:tc>
              </a:tr>
              <a:tr h="204021">
                <a:tc>
                  <a:txBody>
                    <a:bodyPr/>
                    <a:lstStyle/>
                    <a:p>
                      <a:pPr algn="r"/>
                      <a:r>
                        <a:rPr lang="en-GB" sz="1200" dirty="0" smtClean="0">
                          <a:solidFill>
                            <a:schemeClr val="tx1"/>
                          </a:solidFill>
                        </a:rPr>
                        <a:t>0101</a:t>
                      </a:r>
                      <a:endParaRPr lang="en-US" sz="1200" dirty="0">
                        <a:solidFill>
                          <a:schemeClr val="tx1"/>
                        </a:solidFill>
                      </a:endParaRPr>
                    </a:p>
                  </a:txBody>
                  <a:tcPr>
                    <a:noFill/>
                  </a:tcPr>
                </a:tc>
                <a:tc>
                  <a:txBody>
                    <a:bodyPr/>
                    <a:lstStyle/>
                    <a:p>
                      <a:r>
                        <a:rPr lang="en-GB" sz="1200" dirty="0" smtClean="0"/>
                        <a:t>F</a:t>
                      </a:r>
                      <a:endParaRPr lang="en-US" sz="1200" dirty="0"/>
                    </a:p>
                  </a:txBody>
                  <a:tcPr/>
                </a:tc>
              </a:tr>
              <a:tr h="204021">
                <a:tc>
                  <a:txBody>
                    <a:bodyPr/>
                    <a:lstStyle/>
                    <a:p>
                      <a:pPr algn="r"/>
                      <a:r>
                        <a:rPr lang="en-GB" sz="1200" dirty="0" smtClean="0">
                          <a:solidFill>
                            <a:schemeClr val="tx1"/>
                          </a:solidFill>
                        </a:rPr>
                        <a:t>0110</a:t>
                      </a:r>
                      <a:endParaRPr lang="en-US" sz="1200" dirty="0">
                        <a:solidFill>
                          <a:schemeClr val="tx1"/>
                        </a:solidFill>
                      </a:endParaRPr>
                    </a:p>
                  </a:txBody>
                  <a:tcPr>
                    <a:noFill/>
                  </a:tcPr>
                </a:tc>
                <a:tc>
                  <a:txBody>
                    <a:bodyPr/>
                    <a:lstStyle/>
                    <a:p>
                      <a:r>
                        <a:rPr lang="en-GB" sz="1200" dirty="0" smtClean="0"/>
                        <a:t>G</a:t>
                      </a:r>
                      <a:endParaRPr lang="en-US" sz="1200" dirty="0"/>
                    </a:p>
                  </a:txBody>
                  <a:tcPr/>
                </a:tc>
              </a:tr>
              <a:tr h="204021">
                <a:tc>
                  <a:txBody>
                    <a:bodyPr/>
                    <a:lstStyle/>
                    <a:p>
                      <a:pPr algn="r"/>
                      <a:r>
                        <a:rPr lang="en-GB" sz="1200" dirty="0" smtClean="0">
                          <a:solidFill>
                            <a:schemeClr val="tx1"/>
                          </a:solidFill>
                        </a:rPr>
                        <a:t>0111</a:t>
                      </a:r>
                      <a:endParaRPr lang="en-US" sz="1200" dirty="0">
                        <a:solidFill>
                          <a:schemeClr val="tx1"/>
                        </a:solidFill>
                      </a:endParaRPr>
                    </a:p>
                  </a:txBody>
                  <a:tcPr>
                    <a:noFill/>
                  </a:tcPr>
                </a:tc>
                <a:tc>
                  <a:txBody>
                    <a:bodyPr/>
                    <a:lstStyle/>
                    <a:p>
                      <a:r>
                        <a:rPr lang="en-GB" sz="1200" dirty="0" smtClean="0"/>
                        <a:t>H</a:t>
                      </a:r>
                      <a:endParaRPr lang="en-US" sz="1200" dirty="0"/>
                    </a:p>
                  </a:txBody>
                  <a:tcPr/>
                </a:tc>
              </a:tr>
              <a:tr h="204021">
                <a:tc>
                  <a:txBody>
                    <a:bodyPr/>
                    <a:lstStyle/>
                    <a:p>
                      <a:pPr algn="r"/>
                      <a:r>
                        <a:rPr lang="en-GB" sz="1200" dirty="0" smtClean="0">
                          <a:solidFill>
                            <a:schemeClr val="tx1"/>
                          </a:solidFill>
                        </a:rPr>
                        <a:t>1000</a:t>
                      </a:r>
                      <a:endParaRPr lang="en-US" sz="1200" dirty="0">
                        <a:solidFill>
                          <a:schemeClr val="tx1"/>
                        </a:solidFill>
                      </a:endParaRPr>
                    </a:p>
                  </a:txBody>
                  <a:tcPr>
                    <a:noFill/>
                  </a:tcPr>
                </a:tc>
                <a:tc>
                  <a:txBody>
                    <a:bodyPr/>
                    <a:lstStyle/>
                    <a:p>
                      <a:r>
                        <a:rPr lang="en-GB" sz="1200" dirty="0" smtClean="0"/>
                        <a:t>I</a:t>
                      </a:r>
                      <a:endParaRPr lang="en-US" sz="1200" dirty="0"/>
                    </a:p>
                  </a:txBody>
                  <a:tcPr/>
                </a:tc>
              </a:tr>
              <a:tr h="204021">
                <a:tc>
                  <a:txBody>
                    <a:bodyPr/>
                    <a:lstStyle/>
                    <a:p>
                      <a:pPr algn="r"/>
                      <a:r>
                        <a:rPr lang="en-GB" sz="1200" dirty="0" smtClean="0">
                          <a:solidFill>
                            <a:schemeClr val="tx1"/>
                          </a:solidFill>
                        </a:rPr>
                        <a:t>1001</a:t>
                      </a:r>
                      <a:endParaRPr lang="en-US" sz="1200" dirty="0">
                        <a:solidFill>
                          <a:schemeClr val="tx1"/>
                        </a:solidFill>
                      </a:endParaRPr>
                    </a:p>
                  </a:txBody>
                  <a:tcPr>
                    <a:noFill/>
                  </a:tcPr>
                </a:tc>
                <a:tc>
                  <a:txBody>
                    <a:bodyPr/>
                    <a:lstStyle/>
                    <a:p>
                      <a:r>
                        <a:rPr lang="en-GB" sz="1200" dirty="0" smtClean="0"/>
                        <a:t>J</a:t>
                      </a:r>
                      <a:endParaRPr lang="en-US" sz="1200" dirty="0"/>
                    </a:p>
                  </a:txBody>
                  <a:tcPr/>
                </a:tc>
              </a:tr>
              <a:tr h="204021">
                <a:tc>
                  <a:txBody>
                    <a:bodyPr/>
                    <a:lstStyle/>
                    <a:p>
                      <a:pPr algn="r"/>
                      <a:r>
                        <a:rPr lang="en-GB" sz="1200" dirty="0" smtClean="0">
                          <a:solidFill>
                            <a:schemeClr val="tx1"/>
                          </a:solidFill>
                        </a:rPr>
                        <a:t>1010</a:t>
                      </a:r>
                      <a:endParaRPr lang="en-US" sz="1200" dirty="0">
                        <a:solidFill>
                          <a:schemeClr val="tx1"/>
                        </a:solidFill>
                      </a:endParaRPr>
                    </a:p>
                  </a:txBody>
                  <a:tcPr>
                    <a:noFill/>
                  </a:tcPr>
                </a:tc>
                <a:tc>
                  <a:txBody>
                    <a:bodyPr/>
                    <a:lstStyle/>
                    <a:p>
                      <a:r>
                        <a:rPr lang="en-GB" sz="1200" dirty="0" smtClean="0"/>
                        <a:t>K</a:t>
                      </a:r>
                      <a:endParaRPr lang="en-US" sz="1200" dirty="0"/>
                    </a:p>
                  </a:txBody>
                  <a:tcPr/>
                </a:tc>
              </a:tr>
              <a:tr h="204021">
                <a:tc>
                  <a:txBody>
                    <a:bodyPr/>
                    <a:lstStyle/>
                    <a:p>
                      <a:pPr algn="r"/>
                      <a:r>
                        <a:rPr lang="en-GB" sz="1200" dirty="0" smtClean="0">
                          <a:solidFill>
                            <a:schemeClr val="tx1"/>
                          </a:solidFill>
                        </a:rPr>
                        <a:t>1011</a:t>
                      </a:r>
                      <a:endParaRPr lang="en-US" sz="1200" dirty="0">
                        <a:solidFill>
                          <a:schemeClr val="tx1"/>
                        </a:solidFill>
                      </a:endParaRPr>
                    </a:p>
                  </a:txBody>
                  <a:tcPr>
                    <a:noFill/>
                  </a:tcPr>
                </a:tc>
                <a:tc>
                  <a:txBody>
                    <a:bodyPr/>
                    <a:lstStyle/>
                    <a:p>
                      <a:r>
                        <a:rPr lang="en-GB" sz="1200" dirty="0" smtClean="0"/>
                        <a:t>L</a:t>
                      </a:r>
                      <a:endParaRPr lang="en-US" sz="1200" dirty="0"/>
                    </a:p>
                  </a:txBody>
                  <a:tcPr/>
                </a:tc>
              </a:tr>
              <a:tr h="204021">
                <a:tc>
                  <a:txBody>
                    <a:bodyPr/>
                    <a:lstStyle/>
                    <a:p>
                      <a:pPr algn="r"/>
                      <a:r>
                        <a:rPr lang="en-GB" sz="1200" dirty="0" smtClean="0">
                          <a:solidFill>
                            <a:schemeClr val="tx1"/>
                          </a:solidFill>
                        </a:rPr>
                        <a:t>1100</a:t>
                      </a:r>
                      <a:endParaRPr lang="en-US" sz="1200" dirty="0">
                        <a:solidFill>
                          <a:schemeClr val="tx1"/>
                        </a:solidFill>
                      </a:endParaRPr>
                    </a:p>
                  </a:txBody>
                  <a:tcPr>
                    <a:noFill/>
                  </a:tcPr>
                </a:tc>
                <a:tc>
                  <a:txBody>
                    <a:bodyPr/>
                    <a:lstStyle/>
                    <a:p>
                      <a:r>
                        <a:rPr lang="en-GB" sz="1200" dirty="0" smtClean="0"/>
                        <a:t>M</a:t>
                      </a:r>
                      <a:endParaRPr lang="en-US" sz="1200" dirty="0"/>
                    </a:p>
                  </a:txBody>
                  <a:tcPr/>
                </a:tc>
              </a:tr>
              <a:tr h="204021">
                <a:tc>
                  <a:txBody>
                    <a:bodyPr/>
                    <a:lstStyle/>
                    <a:p>
                      <a:pPr algn="r"/>
                      <a:r>
                        <a:rPr lang="en-GB" sz="1200" dirty="0" smtClean="0">
                          <a:solidFill>
                            <a:schemeClr val="tx1"/>
                          </a:solidFill>
                        </a:rPr>
                        <a:t>1101</a:t>
                      </a:r>
                      <a:endParaRPr lang="en-US" sz="1200" dirty="0">
                        <a:solidFill>
                          <a:schemeClr val="tx1"/>
                        </a:solidFill>
                      </a:endParaRPr>
                    </a:p>
                  </a:txBody>
                  <a:tcPr>
                    <a:noFill/>
                  </a:tcPr>
                </a:tc>
                <a:tc>
                  <a:txBody>
                    <a:bodyPr/>
                    <a:lstStyle/>
                    <a:p>
                      <a:r>
                        <a:rPr lang="en-GB" sz="1200" dirty="0" smtClean="0"/>
                        <a:t>N</a:t>
                      </a:r>
                      <a:endParaRPr lang="en-US" sz="1200" dirty="0"/>
                    </a:p>
                  </a:txBody>
                  <a:tcPr/>
                </a:tc>
              </a:tr>
              <a:tr h="204021">
                <a:tc>
                  <a:txBody>
                    <a:bodyPr/>
                    <a:lstStyle/>
                    <a:p>
                      <a:pPr algn="r"/>
                      <a:r>
                        <a:rPr lang="en-GB" sz="1200" dirty="0" smtClean="0">
                          <a:solidFill>
                            <a:schemeClr val="tx1"/>
                          </a:solidFill>
                        </a:rPr>
                        <a:t>1110</a:t>
                      </a:r>
                      <a:endParaRPr lang="en-US" sz="1200" dirty="0">
                        <a:solidFill>
                          <a:schemeClr val="tx1"/>
                        </a:solidFill>
                      </a:endParaRPr>
                    </a:p>
                  </a:txBody>
                  <a:tcPr>
                    <a:noFill/>
                  </a:tcPr>
                </a:tc>
                <a:tc>
                  <a:txBody>
                    <a:bodyPr/>
                    <a:lstStyle/>
                    <a:p>
                      <a:r>
                        <a:rPr lang="en-GB" sz="1200" dirty="0" smtClean="0"/>
                        <a:t>O</a:t>
                      </a:r>
                      <a:endParaRPr lang="en-US" sz="1200" dirty="0"/>
                    </a:p>
                  </a:txBody>
                  <a:tcPr/>
                </a:tc>
              </a:tr>
              <a:tr h="204021">
                <a:tc>
                  <a:txBody>
                    <a:bodyPr/>
                    <a:lstStyle/>
                    <a:p>
                      <a:pPr algn="r"/>
                      <a:r>
                        <a:rPr lang="en-GB" sz="1200" dirty="0" smtClean="0">
                          <a:solidFill>
                            <a:schemeClr val="tx1"/>
                          </a:solidFill>
                        </a:rPr>
                        <a:t>1111</a:t>
                      </a:r>
                      <a:endParaRPr lang="en-US" sz="1200" dirty="0">
                        <a:solidFill>
                          <a:schemeClr val="tx1"/>
                        </a:solidFill>
                      </a:endParaRPr>
                    </a:p>
                  </a:txBody>
                  <a:tcPr>
                    <a:noFill/>
                  </a:tcPr>
                </a:tc>
                <a:tc>
                  <a:txBody>
                    <a:bodyPr/>
                    <a:lstStyle/>
                    <a:p>
                      <a:r>
                        <a:rPr lang="en-GB" sz="1200" dirty="0" smtClean="0"/>
                        <a:t>P</a:t>
                      </a:r>
                      <a:endParaRPr lang="en-US" sz="1200" dirty="0"/>
                    </a:p>
                  </a:txBody>
                  <a:tcPr/>
                </a:tc>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3756209158"/>
              </p:ext>
            </p:extLst>
          </p:nvPr>
        </p:nvGraphicFramePr>
        <p:xfrm>
          <a:off x="2206258" y="2069747"/>
          <a:ext cx="4470312" cy="2299052"/>
        </p:xfrm>
        <a:graphic>
          <a:graphicData uri="http://schemas.openxmlformats.org/drawingml/2006/table">
            <a:tbl>
              <a:tblPr firstRow="1" bandRow="1">
                <a:tableStyleId>{5C22544A-7EE6-4342-B048-85BDC9FD1C3A}</a:tableStyleId>
              </a:tblPr>
              <a:tblGrid>
                <a:gridCol w="1117578"/>
                <a:gridCol w="1117578"/>
                <a:gridCol w="1117578"/>
                <a:gridCol w="1117578"/>
              </a:tblGrid>
              <a:tr h="676192">
                <a:tc>
                  <a:txBody>
                    <a:bodyPr/>
                    <a:lstStyle/>
                    <a:p>
                      <a:pPr algn="r"/>
                      <a:r>
                        <a:rPr lang="en-GB" sz="1200" dirty="0" smtClean="0">
                          <a:solidFill>
                            <a:schemeClr val="tx1"/>
                          </a:solidFill>
                        </a:rPr>
                        <a:t>Index</a:t>
                      </a:r>
                      <a:endParaRPr lang="en-US" sz="1200" dirty="0">
                        <a:solidFill>
                          <a:schemeClr val="tx1"/>
                        </a:solidFill>
                      </a:endParaRPr>
                    </a:p>
                  </a:txBody>
                  <a:tcPr>
                    <a:noFill/>
                  </a:tcPr>
                </a:tc>
                <a:tc>
                  <a:txBody>
                    <a:bodyPr/>
                    <a:lstStyle/>
                    <a:p>
                      <a:r>
                        <a:rPr lang="en-GB" sz="1200" dirty="0" smtClean="0"/>
                        <a:t>Tag</a:t>
                      </a:r>
                      <a:endParaRPr lang="en-US" sz="1200" dirty="0"/>
                    </a:p>
                  </a:txBody>
                  <a:tcPr/>
                </a:tc>
                <a:tc>
                  <a:txBody>
                    <a:bodyPr/>
                    <a:lstStyle/>
                    <a:p>
                      <a:r>
                        <a:rPr lang="en-GB" sz="1200" dirty="0" smtClean="0"/>
                        <a:t>Data</a:t>
                      </a:r>
                      <a:endParaRPr lang="en-US" sz="1200" dirty="0"/>
                    </a:p>
                  </a:txBody>
                  <a:tcPr/>
                </a:tc>
                <a:tc>
                  <a:txBody>
                    <a:bodyPr/>
                    <a:lstStyle/>
                    <a:p>
                      <a:r>
                        <a:rPr lang="en-GB" sz="1200" dirty="0" smtClean="0"/>
                        <a:t>Value Bit</a:t>
                      </a:r>
                      <a:endParaRPr lang="en-US" sz="1200" dirty="0"/>
                    </a:p>
                  </a:txBody>
                  <a:tcPr/>
                </a:tc>
              </a:tr>
              <a:tr h="405715">
                <a:tc>
                  <a:txBody>
                    <a:bodyPr/>
                    <a:lstStyle/>
                    <a:p>
                      <a:pPr algn="r"/>
                      <a:r>
                        <a:rPr lang="en-GB" sz="1200" dirty="0" smtClean="0"/>
                        <a:t>0</a:t>
                      </a:r>
                      <a:endParaRPr lang="en-US" sz="1200" dirty="0"/>
                    </a:p>
                  </a:txBody>
                  <a:tcPr>
                    <a:noFill/>
                  </a:tcPr>
                </a:tc>
                <a:tc>
                  <a:txBody>
                    <a:bodyPr/>
                    <a:lstStyle/>
                    <a:p>
                      <a:endParaRPr lang="en-US" dirty="0"/>
                    </a:p>
                  </a:txBody>
                  <a:tcPr/>
                </a:tc>
                <a:tc>
                  <a:txBody>
                    <a:bodyPr/>
                    <a:lstStyle/>
                    <a:p>
                      <a:endParaRPr lang="en-US"/>
                    </a:p>
                  </a:txBody>
                  <a:tcPr/>
                </a:tc>
                <a:tc>
                  <a:txBody>
                    <a:bodyPr/>
                    <a:lstStyle/>
                    <a:p>
                      <a:endParaRPr lang="en-US" dirty="0"/>
                    </a:p>
                  </a:txBody>
                  <a:tcPr/>
                </a:tc>
              </a:tr>
              <a:tr h="405715">
                <a:tc>
                  <a:txBody>
                    <a:bodyPr/>
                    <a:lstStyle/>
                    <a:p>
                      <a:pPr algn="r"/>
                      <a:r>
                        <a:rPr lang="en-GB" sz="1200" dirty="0" smtClean="0"/>
                        <a:t>1</a:t>
                      </a:r>
                      <a:endParaRPr lang="en-US" sz="1200" dirty="0"/>
                    </a:p>
                  </a:txBody>
                  <a:tcPr>
                    <a:noFill/>
                  </a:tcPr>
                </a:tc>
                <a:tc>
                  <a:txBody>
                    <a:bodyPr/>
                    <a:lstStyle/>
                    <a:p>
                      <a:endParaRPr lang="en-US" sz="1200"/>
                    </a:p>
                  </a:txBody>
                  <a:tcPr/>
                </a:tc>
                <a:tc>
                  <a:txBody>
                    <a:bodyPr/>
                    <a:lstStyle/>
                    <a:p>
                      <a:endParaRPr lang="en-US" sz="1200"/>
                    </a:p>
                  </a:txBody>
                  <a:tcPr/>
                </a:tc>
                <a:tc>
                  <a:txBody>
                    <a:bodyPr/>
                    <a:lstStyle/>
                    <a:p>
                      <a:endParaRPr lang="en-US" sz="1200"/>
                    </a:p>
                  </a:txBody>
                  <a:tcPr/>
                </a:tc>
              </a:tr>
              <a:tr h="405715">
                <a:tc>
                  <a:txBody>
                    <a:bodyPr/>
                    <a:lstStyle/>
                    <a:p>
                      <a:pPr algn="r"/>
                      <a:r>
                        <a:rPr lang="en-GB" sz="1200" dirty="0" smtClean="0"/>
                        <a:t>2</a:t>
                      </a:r>
                      <a:endParaRPr lang="en-US" sz="1200" dirty="0"/>
                    </a:p>
                  </a:txBody>
                  <a:tcPr>
                    <a:noFill/>
                  </a:tcPr>
                </a:tc>
                <a:tc>
                  <a:txBody>
                    <a:bodyPr/>
                    <a:lstStyle/>
                    <a:p>
                      <a:endParaRPr lang="en-US" sz="1200"/>
                    </a:p>
                  </a:txBody>
                  <a:tcPr/>
                </a:tc>
                <a:tc>
                  <a:txBody>
                    <a:bodyPr/>
                    <a:lstStyle/>
                    <a:p>
                      <a:endParaRPr lang="en-US" sz="1200"/>
                    </a:p>
                  </a:txBody>
                  <a:tcPr/>
                </a:tc>
                <a:tc>
                  <a:txBody>
                    <a:bodyPr/>
                    <a:lstStyle/>
                    <a:p>
                      <a:endParaRPr lang="en-US" sz="1200"/>
                    </a:p>
                  </a:txBody>
                  <a:tcPr/>
                </a:tc>
              </a:tr>
              <a:tr h="405715">
                <a:tc>
                  <a:txBody>
                    <a:bodyPr/>
                    <a:lstStyle/>
                    <a:p>
                      <a:pPr algn="r"/>
                      <a:r>
                        <a:rPr lang="en-GB" sz="1200" dirty="0" smtClean="0"/>
                        <a:t>3</a:t>
                      </a:r>
                      <a:endParaRPr lang="en-US" sz="1200" dirty="0"/>
                    </a:p>
                  </a:txBody>
                  <a:tcPr>
                    <a:noFill/>
                  </a:tcPr>
                </a:tc>
                <a:tc>
                  <a:txBody>
                    <a:bodyPr/>
                    <a:lstStyle/>
                    <a:p>
                      <a:endParaRPr lang="en-US" sz="1200"/>
                    </a:p>
                  </a:txBody>
                  <a:tcPr/>
                </a:tc>
                <a:tc>
                  <a:txBody>
                    <a:bodyPr/>
                    <a:lstStyle/>
                    <a:p>
                      <a:endParaRPr lang="en-US" sz="1200" dirty="0"/>
                    </a:p>
                  </a:txBody>
                  <a:tcPr/>
                </a:tc>
                <a:tc>
                  <a:txBody>
                    <a:bodyPr/>
                    <a:lstStyle/>
                    <a:p>
                      <a:endParaRPr lang="en-US" sz="1200" dirty="0"/>
                    </a:p>
                  </a:txBody>
                  <a:tcPr/>
                </a:tc>
              </a:tr>
            </a:tbl>
          </a:graphicData>
        </a:graphic>
      </p:graphicFrame>
      <p:sp>
        <p:nvSpPr>
          <p:cNvPr id="6" name="Rectangle 5"/>
          <p:cNvSpPr/>
          <p:nvPr/>
        </p:nvSpPr>
        <p:spPr>
          <a:xfrm>
            <a:off x="4302495" y="4986048"/>
            <a:ext cx="753732" cy="369332"/>
          </a:xfrm>
          <a:prstGeom prst="rect">
            <a:avLst/>
          </a:prstGeom>
        </p:spPr>
        <p:txBody>
          <a:bodyPr wrap="none">
            <a:spAutoFit/>
          </a:bodyPr>
          <a:lstStyle/>
          <a:p>
            <a:r>
              <a:rPr lang="en-GB" dirty="0" smtClean="0"/>
              <a:t>Cache</a:t>
            </a:r>
            <a:endParaRPr lang="en-US" dirty="0"/>
          </a:p>
        </p:txBody>
      </p:sp>
      <p:sp>
        <p:nvSpPr>
          <p:cNvPr id="7" name="Rectangle 6"/>
          <p:cNvSpPr/>
          <p:nvPr/>
        </p:nvSpPr>
        <p:spPr>
          <a:xfrm>
            <a:off x="9026895" y="6183477"/>
            <a:ext cx="1524328" cy="369332"/>
          </a:xfrm>
          <a:prstGeom prst="rect">
            <a:avLst/>
          </a:prstGeom>
        </p:spPr>
        <p:txBody>
          <a:bodyPr wrap="none">
            <a:spAutoFit/>
          </a:bodyPr>
          <a:lstStyle/>
          <a:p>
            <a:r>
              <a:rPr lang="en-GB" dirty="0" smtClean="0"/>
              <a:t>Main Memory</a:t>
            </a:r>
            <a:endParaRPr lang="en-US" dirty="0"/>
          </a:p>
        </p:txBody>
      </p:sp>
      <p:sp>
        <p:nvSpPr>
          <p:cNvPr id="8" name="Rectangle 7"/>
          <p:cNvSpPr/>
          <p:nvPr/>
        </p:nvSpPr>
        <p:spPr>
          <a:xfrm>
            <a:off x="594095" y="972848"/>
            <a:ext cx="1227387" cy="646331"/>
          </a:xfrm>
          <a:prstGeom prst="rect">
            <a:avLst/>
          </a:prstGeom>
        </p:spPr>
        <p:txBody>
          <a:bodyPr wrap="none">
            <a:spAutoFit/>
          </a:bodyPr>
          <a:lstStyle/>
          <a:p>
            <a:r>
              <a:rPr lang="en-GB" dirty="0" smtClean="0"/>
              <a:t>Read  0000</a:t>
            </a:r>
          </a:p>
          <a:p>
            <a:r>
              <a:rPr lang="en-GB" dirty="0" smtClean="0"/>
              <a:t>It’s a miss</a:t>
            </a:r>
            <a:endParaRPr lang="en-US" dirty="0"/>
          </a:p>
        </p:txBody>
      </p:sp>
    </p:spTree>
    <p:extLst>
      <p:ext uri="{BB962C8B-B14F-4D97-AF65-F5344CB8AC3E}">
        <p14:creationId xmlns:p14="http://schemas.microsoft.com/office/powerpoint/2010/main" val="3867233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Characteristics of Memory Systems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133635" y="1557523"/>
            <a:ext cx="7924729" cy="4619440"/>
          </a:xfrm>
          <a:prstGeom prst="rect">
            <a:avLst/>
          </a:prstGeom>
        </p:spPr>
      </p:pic>
    </p:spTree>
    <p:extLst>
      <p:ext uri="{BB962C8B-B14F-4D97-AF65-F5344CB8AC3E}">
        <p14:creationId xmlns:p14="http://schemas.microsoft.com/office/powerpoint/2010/main" val="35316498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7275794" y="1251813"/>
          <a:ext cx="3149958" cy="4663440"/>
        </p:xfrm>
        <a:graphic>
          <a:graphicData uri="http://schemas.openxmlformats.org/drawingml/2006/table">
            <a:tbl>
              <a:tblPr firstRow="1" bandRow="1">
                <a:tableStyleId>{5C22544A-7EE6-4342-B048-85BDC9FD1C3A}</a:tableStyleId>
              </a:tblPr>
              <a:tblGrid>
                <a:gridCol w="1574979"/>
                <a:gridCol w="1574979"/>
              </a:tblGrid>
              <a:tr h="204021">
                <a:tc>
                  <a:txBody>
                    <a:bodyPr/>
                    <a:lstStyle/>
                    <a:p>
                      <a:pPr algn="r"/>
                      <a:r>
                        <a:rPr lang="en-GB" sz="1200" dirty="0" smtClean="0">
                          <a:solidFill>
                            <a:schemeClr val="tx1"/>
                          </a:solidFill>
                        </a:rPr>
                        <a:t>Address</a:t>
                      </a:r>
                      <a:endParaRPr lang="en-US" sz="1200" dirty="0">
                        <a:solidFill>
                          <a:schemeClr val="tx1"/>
                        </a:solidFill>
                      </a:endParaRPr>
                    </a:p>
                  </a:txBody>
                  <a:tcPr>
                    <a:noFill/>
                  </a:tcPr>
                </a:tc>
                <a:tc>
                  <a:txBody>
                    <a:bodyPr/>
                    <a:lstStyle/>
                    <a:p>
                      <a:r>
                        <a:rPr lang="en-GB" sz="1200" dirty="0" smtClean="0"/>
                        <a:t>Word</a:t>
                      </a:r>
                      <a:endParaRPr lang="en-US" sz="1200" dirty="0"/>
                    </a:p>
                  </a:txBody>
                  <a:tcPr/>
                </a:tc>
              </a:tr>
              <a:tr h="204021">
                <a:tc>
                  <a:txBody>
                    <a:bodyPr/>
                    <a:lstStyle/>
                    <a:p>
                      <a:pPr algn="r"/>
                      <a:r>
                        <a:rPr lang="en-GB" sz="1200" dirty="0" smtClean="0">
                          <a:solidFill>
                            <a:schemeClr val="tx1"/>
                          </a:solidFill>
                        </a:rPr>
                        <a:t>0000</a:t>
                      </a:r>
                      <a:endParaRPr lang="en-US" sz="1200" dirty="0">
                        <a:solidFill>
                          <a:schemeClr val="tx1"/>
                        </a:solidFill>
                      </a:endParaRPr>
                    </a:p>
                  </a:txBody>
                  <a:tcPr>
                    <a:noFill/>
                  </a:tcPr>
                </a:tc>
                <a:tc>
                  <a:txBody>
                    <a:bodyPr/>
                    <a:lstStyle/>
                    <a:p>
                      <a:r>
                        <a:rPr lang="en-GB" sz="1200" dirty="0" smtClean="0"/>
                        <a:t>A</a:t>
                      </a:r>
                      <a:endParaRPr lang="en-US" sz="1200" dirty="0"/>
                    </a:p>
                  </a:txBody>
                  <a:tcPr/>
                </a:tc>
              </a:tr>
              <a:tr h="204021">
                <a:tc>
                  <a:txBody>
                    <a:bodyPr/>
                    <a:lstStyle/>
                    <a:p>
                      <a:pPr algn="r"/>
                      <a:r>
                        <a:rPr lang="en-GB" sz="1200" dirty="0" smtClean="0">
                          <a:solidFill>
                            <a:schemeClr val="tx1"/>
                          </a:solidFill>
                        </a:rPr>
                        <a:t>0001</a:t>
                      </a:r>
                      <a:endParaRPr lang="en-US" sz="1200" dirty="0">
                        <a:solidFill>
                          <a:schemeClr val="tx1"/>
                        </a:solidFill>
                      </a:endParaRPr>
                    </a:p>
                  </a:txBody>
                  <a:tcPr>
                    <a:noFill/>
                  </a:tcPr>
                </a:tc>
                <a:tc>
                  <a:txBody>
                    <a:bodyPr/>
                    <a:lstStyle/>
                    <a:p>
                      <a:r>
                        <a:rPr lang="en-GB" sz="1200" dirty="0" smtClean="0"/>
                        <a:t>B</a:t>
                      </a:r>
                      <a:endParaRPr lang="en-US" sz="1200" dirty="0"/>
                    </a:p>
                  </a:txBody>
                  <a:tcPr/>
                </a:tc>
              </a:tr>
              <a:tr h="204021">
                <a:tc>
                  <a:txBody>
                    <a:bodyPr/>
                    <a:lstStyle/>
                    <a:p>
                      <a:pPr algn="r"/>
                      <a:r>
                        <a:rPr lang="en-GB" sz="1200" dirty="0" smtClean="0">
                          <a:solidFill>
                            <a:schemeClr val="tx1"/>
                          </a:solidFill>
                        </a:rPr>
                        <a:t>0010</a:t>
                      </a:r>
                      <a:endParaRPr lang="en-US" sz="1200" dirty="0">
                        <a:solidFill>
                          <a:schemeClr val="tx1"/>
                        </a:solidFill>
                      </a:endParaRPr>
                    </a:p>
                  </a:txBody>
                  <a:tcPr>
                    <a:noFill/>
                  </a:tcPr>
                </a:tc>
                <a:tc>
                  <a:txBody>
                    <a:bodyPr/>
                    <a:lstStyle/>
                    <a:p>
                      <a:r>
                        <a:rPr lang="en-GB" sz="1200" dirty="0" smtClean="0"/>
                        <a:t>C</a:t>
                      </a:r>
                      <a:endParaRPr lang="en-US" sz="1200" dirty="0"/>
                    </a:p>
                  </a:txBody>
                  <a:tcPr/>
                </a:tc>
              </a:tr>
              <a:tr h="204021">
                <a:tc>
                  <a:txBody>
                    <a:bodyPr/>
                    <a:lstStyle/>
                    <a:p>
                      <a:pPr algn="r"/>
                      <a:r>
                        <a:rPr lang="en-GB" sz="1200" dirty="0" smtClean="0">
                          <a:solidFill>
                            <a:schemeClr val="tx1"/>
                          </a:solidFill>
                        </a:rPr>
                        <a:t>0011</a:t>
                      </a:r>
                      <a:endParaRPr lang="en-US" sz="1200" dirty="0">
                        <a:solidFill>
                          <a:schemeClr val="tx1"/>
                        </a:solidFill>
                      </a:endParaRPr>
                    </a:p>
                  </a:txBody>
                  <a:tcPr>
                    <a:noFill/>
                  </a:tcPr>
                </a:tc>
                <a:tc>
                  <a:txBody>
                    <a:bodyPr/>
                    <a:lstStyle/>
                    <a:p>
                      <a:r>
                        <a:rPr lang="en-GB" sz="1200" dirty="0" smtClean="0"/>
                        <a:t>D</a:t>
                      </a:r>
                      <a:endParaRPr lang="en-US" sz="1200" dirty="0"/>
                    </a:p>
                  </a:txBody>
                  <a:tcPr/>
                </a:tc>
              </a:tr>
              <a:tr h="204021">
                <a:tc>
                  <a:txBody>
                    <a:bodyPr/>
                    <a:lstStyle/>
                    <a:p>
                      <a:pPr algn="r"/>
                      <a:r>
                        <a:rPr lang="en-GB" sz="1200" dirty="0" smtClean="0">
                          <a:solidFill>
                            <a:schemeClr val="tx1"/>
                          </a:solidFill>
                        </a:rPr>
                        <a:t>0100</a:t>
                      </a:r>
                      <a:endParaRPr lang="en-US" sz="1200" dirty="0">
                        <a:solidFill>
                          <a:schemeClr val="tx1"/>
                        </a:solidFill>
                      </a:endParaRPr>
                    </a:p>
                  </a:txBody>
                  <a:tcPr>
                    <a:noFill/>
                  </a:tcPr>
                </a:tc>
                <a:tc>
                  <a:txBody>
                    <a:bodyPr/>
                    <a:lstStyle/>
                    <a:p>
                      <a:r>
                        <a:rPr lang="en-GB" sz="1200" dirty="0" smtClean="0"/>
                        <a:t>E</a:t>
                      </a:r>
                      <a:endParaRPr lang="en-US" sz="1200" dirty="0"/>
                    </a:p>
                  </a:txBody>
                  <a:tcPr/>
                </a:tc>
              </a:tr>
              <a:tr h="204021">
                <a:tc>
                  <a:txBody>
                    <a:bodyPr/>
                    <a:lstStyle/>
                    <a:p>
                      <a:pPr algn="r"/>
                      <a:r>
                        <a:rPr lang="en-GB" sz="1200" dirty="0" smtClean="0">
                          <a:solidFill>
                            <a:schemeClr val="tx1"/>
                          </a:solidFill>
                        </a:rPr>
                        <a:t>0101</a:t>
                      </a:r>
                      <a:endParaRPr lang="en-US" sz="1200" dirty="0">
                        <a:solidFill>
                          <a:schemeClr val="tx1"/>
                        </a:solidFill>
                      </a:endParaRPr>
                    </a:p>
                  </a:txBody>
                  <a:tcPr>
                    <a:noFill/>
                  </a:tcPr>
                </a:tc>
                <a:tc>
                  <a:txBody>
                    <a:bodyPr/>
                    <a:lstStyle/>
                    <a:p>
                      <a:r>
                        <a:rPr lang="en-GB" sz="1200" dirty="0" smtClean="0"/>
                        <a:t>F</a:t>
                      </a:r>
                      <a:endParaRPr lang="en-US" sz="1200" dirty="0"/>
                    </a:p>
                  </a:txBody>
                  <a:tcPr/>
                </a:tc>
              </a:tr>
              <a:tr h="204021">
                <a:tc>
                  <a:txBody>
                    <a:bodyPr/>
                    <a:lstStyle/>
                    <a:p>
                      <a:pPr algn="r"/>
                      <a:r>
                        <a:rPr lang="en-GB" sz="1200" dirty="0" smtClean="0">
                          <a:solidFill>
                            <a:schemeClr val="tx1"/>
                          </a:solidFill>
                        </a:rPr>
                        <a:t>0110</a:t>
                      </a:r>
                      <a:endParaRPr lang="en-US" sz="1200" dirty="0">
                        <a:solidFill>
                          <a:schemeClr val="tx1"/>
                        </a:solidFill>
                      </a:endParaRPr>
                    </a:p>
                  </a:txBody>
                  <a:tcPr>
                    <a:noFill/>
                  </a:tcPr>
                </a:tc>
                <a:tc>
                  <a:txBody>
                    <a:bodyPr/>
                    <a:lstStyle/>
                    <a:p>
                      <a:r>
                        <a:rPr lang="en-GB" sz="1200" dirty="0" smtClean="0"/>
                        <a:t>G</a:t>
                      </a:r>
                      <a:endParaRPr lang="en-US" sz="1200" dirty="0"/>
                    </a:p>
                  </a:txBody>
                  <a:tcPr/>
                </a:tc>
              </a:tr>
              <a:tr h="204021">
                <a:tc>
                  <a:txBody>
                    <a:bodyPr/>
                    <a:lstStyle/>
                    <a:p>
                      <a:pPr algn="r"/>
                      <a:r>
                        <a:rPr lang="en-GB" sz="1200" dirty="0" smtClean="0">
                          <a:solidFill>
                            <a:schemeClr val="tx1"/>
                          </a:solidFill>
                        </a:rPr>
                        <a:t>0111</a:t>
                      </a:r>
                      <a:endParaRPr lang="en-US" sz="1200" dirty="0">
                        <a:solidFill>
                          <a:schemeClr val="tx1"/>
                        </a:solidFill>
                      </a:endParaRPr>
                    </a:p>
                  </a:txBody>
                  <a:tcPr>
                    <a:noFill/>
                  </a:tcPr>
                </a:tc>
                <a:tc>
                  <a:txBody>
                    <a:bodyPr/>
                    <a:lstStyle/>
                    <a:p>
                      <a:r>
                        <a:rPr lang="en-GB" sz="1200" dirty="0" smtClean="0"/>
                        <a:t>H</a:t>
                      </a:r>
                      <a:endParaRPr lang="en-US" sz="1200" dirty="0"/>
                    </a:p>
                  </a:txBody>
                  <a:tcPr/>
                </a:tc>
              </a:tr>
              <a:tr h="204021">
                <a:tc>
                  <a:txBody>
                    <a:bodyPr/>
                    <a:lstStyle/>
                    <a:p>
                      <a:pPr algn="r"/>
                      <a:r>
                        <a:rPr lang="en-GB" sz="1200" dirty="0" smtClean="0">
                          <a:solidFill>
                            <a:schemeClr val="tx1"/>
                          </a:solidFill>
                        </a:rPr>
                        <a:t>1000</a:t>
                      </a:r>
                      <a:endParaRPr lang="en-US" sz="1200" dirty="0">
                        <a:solidFill>
                          <a:schemeClr val="tx1"/>
                        </a:solidFill>
                      </a:endParaRPr>
                    </a:p>
                  </a:txBody>
                  <a:tcPr>
                    <a:noFill/>
                  </a:tcPr>
                </a:tc>
                <a:tc>
                  <a:txBody>
                    <a:bodyPr/>
                    <a:lstStyle/>
                    <a:p>
                      <a:r>
                        <a:rPr lang="en-GB" sz="1200" dirty="0" smtClean="0"/>
                        <a:t>I</a:t>
                      </a:r>
                      <a:endParaRPr lang="en-US" sz="1200" dirty="0"/>
                    </a:p>
                  </a:txBody>
                  <a:tcPr/>
                </a:tc>
              </a:tr>
              <a:tr h="204021">
                <a:tc>
                  <a:txBody>
                    <a:bodyPr/>
                    <a:lstStyle/>
                    <a:p>
                      <a:pPr algn="r"/>
                      <a:r>
                        <a:rPr lang="en-GB" sz="1200" dirty="0" smtClean="0">
                          <a:solidFill>
                            <a:schemeClr val="tx1"/>
                          </a:solidFill>
                        </a:rPr>
                        <a:t>1001</a:t>
                      </a:r>
                      <a:endParaRPr lang="en-US" sz="1200" dirty="0">
                        <a:solidFill>
                          <a:schemeClr val="tx1"/>
                        </a:solidFill>
                      </a:endParaRPr>
                    </a:p>
                  </a:txBody>
                  <a:tcPr>
                    <a:noFill/>
                  </a:tcPr>
                </a:tc>
                <a:tc>
                  <a:txBody>
                    <a:bodyPr/>
                    <a:lstStyle/>
                    <a:p>
                      <a:r>
                        <a:rPr lang="en-GB" sz="1200" dirty="0" smtClean="0"/>
                        <a:t>J</a:t>
                      </a:r>
                      <a:endParaRPr lang="en-US" sz="1200" dirty="0"/>
                    </a:p>
                  </a:txBody>
                  <a:tcPr/>
                </a:tc>
              </a:tr>
              <a:tr h="204021">
                <a:tc>
                  <a:txBody>
                    <a:bodyPr/>
                    <a:lstStyle/>
                    <a:p>
                      <a:pPr algn="r"/>
                      <a:r>
                        <a:rPr lang="en-GB" sz="1200" dirty="0" smtClean="0">
                          <a:solidFill>
                            <a:schemeClr val="tx1"/>
                          </a:solidFill>
                        </a:rPr>
                        <a:t>1010</a:t>
                      </a:r>
                      <a:endParaRPr lang="en-US" sz="1200" dirty="0">
                        <a:solidFill>
                          <a:schemeClr val="tx1"/>
                        </a:solidFill>
                      </a:endParaRPr>
                    </a:p>
                  </a:txBody>
                  <a:tcPr>
                    <a:noFill/>
                  </a:tcPr>
                </a:tc>
                <a:tc>
                  <a:txBody>
                    <a:bodyPr/>
                    <a:lstStyle/>
                    <a:p>
                      <a:r>
                        <a:rPr lang="en-GB" sz="1200" dirty="0" smtClean="0"/>
                        <a:t>K</a:t>
                      </a:r>
                      <a:endParaRPr lang="en-US" sz="1200" dirty="0"/>
                    </a:p>
                  </a:txBody>
                  <a:tcPr/>
                </a:tc>
              </a:tr>
              <a:tr h="204021">
                <a:tc>
                  <a:txBody>
                    <a:bodyPr/>
                    <a:lstStyle/>
                    <a:p>
                      <a:pPr algn="r"/>
                      <a:r>
                        <a:rPr lang="en-GB" sz="1200" dirty="0" smtClean="0">
                          <a:solidFill>
                            <a:schemeClr val="tx1"/>
                          </a:solidFill>
                        </a:rPr>
                        <a:t>1011</a:t>
                      </a:r>
                      <a:endParaRPr lang="en-US" sz="1200" dirty="0">
                        <a:solidFill>
                          <a:schemeClr val="tx1"/>
                        </a:solidFill>
                      </a:endParaRPr>
                    </a:p>
                  </a:txBody>
                  <a:tcPr>
                    <a:noFill/>
                  </a:tcPr>
                </a:tc>
                <a:tc>
                  <a:txBody>
                    <a:bodyPr/>
                    <a:lstStyle/>
                    <a:p>
                      <a:r>
                        <a:rPr lang="en-GB" sz="1200" dirty="0" smtClean="0"/>
                        <a:t>L</a:t>
                      </a:r>
                      <a:endParaRPr lang="en-US" sz="1200" dirty="0"/>
                    </a:p>
                  </a:txBody>
                  <a:tcPr/>
                </a:tc>
              </a:tr>
              <a:tr h="204021">
                <a:tc>
                  <a:txBody>
                    <a:bodyPr/>
                    <a:lstStyle/>
                    <a:p>
                      <a:pPr algn="r"/>
                      <a:r>
                        <a:rPr lang="en-GB" sz="1200" dirty="0" smtClean="0">
                          <a:solidFill>
                            <a:schemeClr val="tx1"/>
                          </a:solidFill>
                        </a:rPr>
                        <a:t>1100</a:t>
                      </a:r>
                      <a:endParaRPr lang="en-US" sz="1200" dirty="0">
                        <a:solidFill>
                          <a:schemeClr val="tx1"/>
                        </a:solidFill>
                      </a:endParaRPr>
                    </a:p>
                  </a:txBody>
                  <a:tcPr>
                    <a:noFill/>
                  </a:tcPr>
                </a:tc>
                <a:tc>
                  <a:txBody>
                    <a:bodyPr/>
                    <a:lstStyle/>
                    <a:p>
                      <a:r>
                        <a:rPr lang="en-GB" sz="1200" dirty="0" smtClean="0"/>
                        <a:t>M</a:t>
                      </a:r>
                      <a:endParaRPr lang="en-US" sz="1200" dirty="0"/>
                    </a:p>
                  </a:txBody>
                  <a:tcPr/>
                </a:tc>
              </a:tr>
              <a:tr h="204021">
                <a:tc>
                  <a:txBody>
                    <a:bodyPr/>
                    <a:lstStyle/>
                    <a:p>
                      <a:pPr algn="r"/>
                      <a:r>
                        <a:rPr lang="en-GB" sz="1200" dirty="0" smtClean="0">
                          <a:solidFill>
                            <a:schemeClr val="tx1"/>
                          </a:solidFill>
                        </a:rPr>
                        <a:t>1101</a:t>
                      </a:r>
                      <a:endParaRPr lang="en-US" sz="1200" dirty="0">
                        <a:solidFill>
                          <a:schemeClr val="tx1"/>
                        </a:solidFill>
                      </a:endParaRPr>
                    </a:p>
                  </a:txBody>
                  <a:tcPr>
                    <a:noFill/>
                  </a:tcPr>
                </a:tc>
                <a:tc>
                  <a:txBody>
                    <a:bodyPr/>
                    <a:lstStyle/>
                    <a:p>
                      <a:r>
                        <a:rPr lang="en-GB" sz="1200" dirty="0" smtClean="0"/>
                        <a:t>N</a:t>
                      </a:r>
                      <a:endParaRPr lang="en-US" sz="1200" dirty="0"/>
                    </a:p>
                  </a:txBody>
                  <a:tcPr/>
                </a:tc>
              </a:tr>
              <a:tr h="204021">
                <a:tc>
                  <a:txBody>
                    <a:bodyPr/>
                    <a:lstStyle/>
                    <a:p>
                      <a:pPr algn="r"/>
                      <a:r>
                        <a:rPr lang="en-GB" sz="1200" dirty="0" smtClean="0">
                          <a:solidFill>
                            <a:schemeClr val="tx1"/>
                          </a:solidFill>
                        </a:rPr>
                        <a:t>1110</a:t>
                      </a:r>
                      <a:endParaRPr lang="en-US" sz="1200" dirty="0">
                        <a:solidFill>
                          <a:schemeClr val="tx1"/>
                        </a:solidFill>
                      </a:endParaRPr>
                    </a:p>
                  </a:txBody>
                  <a:tcPr>
                    <a:noFill/>
                  </a:tcPr>
                </a:tc>
                <a:tc>
                  <a:txBody>
                    <a:bodyPr/>
                    <a:lstStyle/>
                    <a:p>
                      <a:r>
                        <a:rPr lang="en-GB" sz="1200" dirty="0" smtClean="0"/>
                        <a:t>O</a:t>
                      </a:r>
                      <a:endParaRPr lang="en-US" sz="1200" dirty="0"/>
                    </a:p>
                  </a:txBody>
                  <a:tcPr/>
                </a:tc>
              </a:tr>
              <a:tr h="204021">
                <a:tc>
                  <a:txBody>
                    <a:bodyPr/>
                    <a:lstStyle/>
                    <a:p>
                      <a:pPr algn="r"/>
                      <a:r>
                        <a:rPr lang="en-GB" sz="1200" dirty="0" smtClean="0">
                          <a:solidFill>
                            <a:schemeClr val="tx1"/>
                          </a:solidFill>
                        </a:rPr>
                        <a:t>1111</a:t>
                      </a:r>
                      <a:endParaRPr lang="en-US" sz="1200" dirty="0">
                        <a:solidFill>
                          <a:schemeClr val="tx1"/>
                        </a:solidFill>
                      </a:endParaRPr>
                    </a:p>
                  </a:txBody>
                  <a:tcPr>
                    <a:noFill/>
                  </a:tcPr>
                </a:tc>
                <a:tc>
                  <a:txBody>
                    <a:bodyPr/>
                    <a:lstStyle/>
                    <a:p>
                      <a:r>
                        <a:rPr lang="en-GB" sz="1200" dirty="0" smtClean="0"/>
                        <a:t>P</a:t>
                      </a:r>
                      <a:endParaRPr lang="en-US" sz="1200" dirty="0"/>
                    </a:p>
                  </a:txBody>
                  <a:tcPr/>
                </a:tc>
              </a:tr>
            </a:tbl>
          </a:graphicData>
        </a:graphic>
      </p:graphicFrame>
      <p:graphicFrame>
        <p:nvGraphicFramePr>
          <p:cNvPr id="5" name="Content Placeholder 3"/>
          <p:cNvGraphicFramePr>
            <a:graphicFrameLocks/>
          </p:cNvGraphicFramePr>
          <p:nvPr>
            <p:extLst/>
          </p:nvPr>
        </p:nvGraphicFramePr>
        <p:xfrm>
          <a:off x="2206258" y="2069747"/>
          <a:ext cx="4470312" cy="2299052"/>
        </p:xfrm>
        <a:graphic>
          <a:graphicData uri="http://schemas.openxmlformats.org/drawingml/2006/table">
            <a:tbl>
              <a:tblPr firstRow="1" bandRow="1">
                <a:tableStyleId>{5C22544A-7EE6-4342-B048-85BDC9FD1C3A}</a:tableStyleId>
              </a:tblPr>
              <a:tblGrid>
                <a:gridCol w="1117578"/>
                <a:gridCol w="1117578"/>
                <a:gridCol w="1117578"/>
                <a:gridCol w="1117578"/>
              </a:tblGrid>
              <a:tr h="676192">
                <a:tc>
                  <a:txBody>
                    <a:bodyPr/>
                    <a:lstStyle/>
                    <a:p>
                      <a:pPr algn="r"/>
                      <a:r>
                        <a:rPr lang="en-GB" sz="1200" dirty="0" smtClean="0">
                          <a:solidFill>
                            <a:schemeClr val="tx1"/>
                          </a:solidFill>
                        </a:rPr>
                        <a:t>Index</a:t>
                      </a:r>
                      <a:endParaRPr lang="en-US" sz="1200" dirty="0">
                        <a:solidFill>
                          <a:schemeClr val="tx1"/>
                        </a:solidFill>
                      </a:endParaRPr>
                    </a:p>
                  </a:txBody>
                  <a:tcPr>
                    <a:noFill/>
                  </a:tcPr>
                </a:tc>
                <a:tc>
                  <a:txBody>
                    <a:bodyPr/>
                    <a:lstStyle/>
                    <a:p>
                      <a:r>
                        <a:rPr lang="en-GB" sz="1200" dirty="0" smtClean="0"/>
                        <a:t>Tag</a:t>
                      </a:r>
                      <a:endParaRPr lang="en-US" sz="1200" dirty="0"/>
                    </a:p>
                  </a:txBody>
                  <a:tcPr/>
                </a:tc>
                <a:tc>
                  <a:txBody>
                    <a:bodyPr/>
                    <a:lstStyle/>
                    <a:p>
                      <a:r>
                        <a:rPr lang="en-GB" sz="1200" dirty="0" smtClean="0"/>
                        <a:t>Data</a:t>
                      </a:r>
                      <a:endParaRPr lang="en-US" sz="1200" dirty="0"/>
                    </a:p>
                  </a:txBody>
                  <a:tcPr/>
                </a:tc>
                <a:tc>
                  <a:txBody>
                    <a:bodyPr/>
                    <a:lstStyle/>
                    <a:p>
                      <a:r>
                        <a:rPr lang="en-GB" sz="1200" dirty="0" smtClean="0"/>
                        <a:t>Value Bit</a:t>
                      </a:r>
                      <a:endParaRPr lang="en-US" sz="1200" dirty="0"/>
                    </a:p>
                  </a:txBody>
                  <a:tcPr/>
                </a:tc>
              </a:tr>
              <a:tr h="405715">
                <a:tc>
                  <a:txBody>
                    <a:bodyPr/>
                    <a:lstStyle/>
                    <a:p>
                      <a:pPr algn="r"/>
                      <a:r>
                        <a:rPr lang="en-GB" sz="1200" dirty="0" smtClean="0"/>
                        <a:t>0</a:t>
                      </a:r>
                      <a:endParaRPr lang="en-US" sz="1200" dirty="0"/>
                    </a:p>
                  </a:txBody>
                  <a:tcPr>
                    <a:noFill/>
                  </a:tcPr>
                </a:tc>
                <a:tc>
                  <a:txBody>
                    <a:bodyPr/>
                    <a:lstStyle/>
                    <a:p>
                      <a:r>
                        <a:rPr lang="en-GB" sz="1200" dirty="0" smtClean="0"/>
                        <a:t>0000</a:t>
                      </a:r>
                      <a:endParaRPr lang="en-US" sz="1200" dirty="0"/>
                    </a:p>
                  </a:txBody>
                  <a:tcPr/>
                </a:tc>
                <a:tc>
                  <a:txBody>
                    <a:bodyPr/>
                    <a:lstStyle/>
                    <a:p>
                      <a:r>
                        <a:rPr lang="en-GB" sz="1200" dirty="0" smtClean="0"/>
                        <a:t>A</a:t>
                      </a:r>
                      <a:endParaRPr lang="en-US" sz="1200" dirty="0"/>
                    </a:p>
                  </a:txBody>
                  <a:tcPr/>
                </a:tc>
                <a:tc>
                  <a:txBody>
                    <a:bodyPr/>
                    <a:lstStyle/>
                    <a:p>
                      <a:r>
                        <a:rPr lang="en-GB" sz="1200" dirty="0" smtClean="0"/>
                        <a:t>0</a:t>
                      </a:r>
                      <a:endParaRPr lang="en-US" sz="1200" dirty="0"/>
                    </a:p>
                  </a:txBody>
                  <a:tcPr/>
                </a:tc>
              </a:tr>
              <a:tr h="405715">
                <a:tc>
                  <a:txBody>
                    <a:bodyPr/>
                    <a:lstStyle/>
                    <a:p>
                      <a:pPr algn="r"/>
                      <a:r>
                        <a:rPr lang="en-GB" sz="1200" dirty="0" smtClean="0"/>
                        <a:t>1</a:t>
                      </a:r>
                      <a:endParaRPr lang="en-US" sz="1200" dirty="0"/>
                    </a:p>
                  </a:txBody>
                  <a:tcPr>
                    <a:noFill/>
                  </a:tcPr>
                </a:tc>
                <a:tc>
                  <a:txBody>
                    <a:bodyPr/>
                    <a:lstStyle/>
                    <a:p>
                      <a:endParaRPr lang="en-US" sz="1200"/>
                    </a:p>
                  </a:txBody>
                  <a:tcPr/>
                </a:tc>
                <a:tc>
                  <a:txBody>
                    <a:bodyPr/>
                    <a:lstStyle/>
                    <a:p>
                      <a:endParaRPr lang="en-US" sz="1200"/>
                    </a:p>
                  </a:txBody>
                  <a:tcPr/>
                </a:tc>
                <a:tc>
                  <a:txBody>
                    <a:bodyPr/>
                    <a:lstStyle/>
                    <a:p>
                      <a:endParaRPr lang="en-US" sz="1200"/>
                    </a:p>
                  </a:txBody>
                  <a:tcPr/>
                </a:tc>
              </a:tr>
              <a:tr h="405715">
                <a:tc>
                  <a:txBody>
                    <a:bodyPr/>
                    <a:lstStyle/>
                    <a:p>
                      <a:pPr algn="r"/>
                      <a:r>
                        <a:rPr lang="en-GB" sz="1200" dirty="0" smtClean="0"/>
                        <a:t>2</a:t>
                      </a:r>
                      <a:endParaRPr lang="en-US" sz="1200" dirty="0"/>
                    </a:p>
                  </a:txBody>
                  <a:tcPr>
                    <a:noFill/>
                  </a:tcPr>
                </a:tc>
                <a:tc>
                  <a:txBody>
                    <a:bodyPr/>
                    <a:lstStyle/>
                    <a:p>
                      <a:endParaRPr lang="en-US" sz="1200"/>
                    </a:p>
                  </a:txBody>
                  <a:tcPr/>
                </a:tc>
                <a:tc>
                  <a:txBody>
                    <a:bodyPr/>
                    <a:lstStyle/>
                    <a:p>
                      <a:endParaRPr lang="en-US" sz="1200"/>
                    </a:p>
                  </a:txBody>
                  <a:tcPr/>
                </a:tc>
                <a:tc>
                  <a:txBody>
                    <a:bodyPr/>
                    <a:lstStyle/>
                    <a:p>
                      <a:endParaRPr lang="en-US" sz="1200"/>
                    </a:p>
                  </a:txBody>
                  <a:tcPr/>
                </a:tc>
              </a:tr>
              <a:tr h="405715">
                <a:tc>
                  <a:txBody>
                    <a:bodyPr/>
                    <a:lstStyle/>
                    <a:p>
                      <a:pPr algn="r"/>
                      <a:r>
                        <a:rPr lang="en-GB" sz="1200" dirty="0" smtClean="0"/>
                        <a:t>3</a:t>
                      </a:r>
                      <a:endParaRPr lang="en-US" sz="1200" dirty="0"/>
                    </a:p>
                  </a:txBody>
                  <a:tcPr>
                    <a:noFill/>
                  </a:tcPr>
                </a:tc>
                <a:tc>
                  <a:txBody>
                    <a:bodyPr/>
                    <a:lstStyle/>
                    <a:p>
                      <a:endParaRPr lang="en-US" sz="1200"/>
                    </a:p>
                  </a:txBody>
                  <a:tcPr/>
                </a:tc>
                <a:tc>
                  <a:txBody>
                    <a:bodyPr/>
                    <a:lstStyle/>
                    <a:p>
                      <a:endParaRPr lang="en-US" sz="1200" dirty="0"/>
                    </a:p>
                  </a:txBody>
                  <a:tcPr/>
                </a:tc>
                <a:tc>
                  <a:txBody>
                    <a:bodyPr/>
                    <a:lstStyle/>
                    <a:p>
                      <a:endParaRPr lang="en-US" sz="1200" dirty="0"/>
                    </a:p>
                  </a:txBody>
                  <a:tcPr/>
                </a:tc>
              </a:tr>
            </a:tbl>
          </a:graphicData>
        </a:graphic>
      </p:graphicFrame>
      <p:sp>
        <p:nvSpPr>
          <p:cNvPr id="6" name="Rectangle 5"/>
          <p:cNvSpPr/>
          <p:nvPr/>
        </p:nvSpPr>
        <p:spPr>
          <a:xfrm>
            <a:off x="4302495" y="4986048"/>
            <a:ext cx="753732" cy="369332"/>
          </a:xfrm>
          <a:prstGeom prst="rect">
            <a:avLst/>
          </a:prstGeom>
        </p:spPr>
        <p:txBody>
          <a:bodyPr wrap="none">
            <a:spAutoFit/>
          </a:bodyPr>
          <a:lstStyle/>
          <a:p>
            <a:r>
              <a:rPr lang="en-GB" dirty="0" smtClean="0"/>
              <a:t>Cache</a:t>
            </a:r>
            <a:endParaRPr lang="en-US" dirty="0"/>
          </a:p>
        </p:txBody>
      </p:sp>
      <p:sp>
        <p:nvSpPr>
          <p:cNvPr id="7" name="Rectangle 6"/>
          <p:cNvSpPr/>
          <p:nvPr/>
        </p:nvSpPr>
        <p:spPr>
          <a:xfrm>
            <a:off x="9026895" y="6183477"/>
            <a:ext cx="1524328" cy="369332"/>
          </a:xfrm>
          <a:prstGeom prst="rect">
            <a:avLst/>
          </a:prstGeom>
        </p:spPr>
        <p:txBody>
          <a:bodyPr wrap="none">
            <a:spAutoFit/>
          </a:bodyPr>
          <a:lstStyle/>
          <a:p>
            <a:r>
              <a:rPr lang="en-GB" dirty="0" smtClean="0"/>
              <a:t>Main Memory</a:t>
            </a:r>
            <a:endParaRPr lang="en-US" dirty="0"/>
          </a:p>
        </p:txBody>
      </p:sp>
      <p:sp>
        <p:nvSpPr>
          <p:cNvPr id="8" name="Rectangle 7"/>
          <p:cNvSpPr/>
          <p:nvPr/>
        </p:nvSpPr>
        <p:spPr>
          <a:xfrm>
            <a:off x="594095" y="972848"/>
            <a:ext cx="2065950" cy="369332"/>
          </a:xfrm>
          <a:prstGeom prst="rect">
            <a:avLst/>
          </a:prstGeom>
        </p:spPr>
        <p:txBody>
          <a:bodyPr wrap="none">
            <a:spAutoFit/>
          </a:bodyPr>
          <a:lstStyle/>
          <a:p>
            <a:r>
              <a:rPr lang="en-GB" dirty="0" smtClean="0"/>
              <a:t>Bring 0000 to Cache</a:t>
            </a:r>
            <a:endParaRPr lang="en-US" dirty="0"/>
          </a:p>
        </p:txBody>
      </p:sp>
    </p:spTree>
    <p:extLst>
      <p:ext uri="{BB962C8B-B14F-4D97-AF65-F5344CB8AC3E}">
        <p14:creationId xmlns:p14="http://schemas.microsoft.com/office/powerpoint/2010/main" val="17729841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7275794" y="1251813"/>
          <a:ext cx="3149958" cy="4663440"/>
        </p:xfrm>
        <a:graphic>
          <a:graphicData uri="http://schemas.openxmlformats.org/drawingml/2006/table">
            <a:tbl>
              <a:tblPr firstRow="1" bandRow="1">
                <a:tableStyleId>{5C22544A-7EE6-4342-B048-85BDC9FD1C3A}</a:tableStyleId>
              </a:tblPr>
              <a:tblGrid>
                <a:gridCol w="1574979"/>
                <a:gridCol w="1574979"/>
              </a:tblGrid>
              <a:tr h="204021">
                <a:tc>
                  <a:txBody>
                    <a:bodyPr/>
                    <a:lstStyle/>
                    <a:p>
                      <a:pPr algn="r"/>
                      <a:r>
                        <a:rPr lang="en-GB" sz="1200" dirty="0" smtClean="0">
                          <a:solidFill>
                            <a:schemeClr val="tx1"/>
                          </a:solidFill>
                        </a:rPr>
                        <a:t>Address</a:t>
                      </a:r>
                      <a:endParaRPr lang="en-US" sz="1200" dirty="0">
                        <a:solidFill>
                          <a:schemeClr val="tx1"/>
                        </a:solidFill>
                      </a:endParaRPr>
                    </a:p>
                  </a:txBody>
                  <a:tcPr>
                    <a:noFill/>
                  </a:tcPr>
                </a:tc>
                <a:tc>
                  <a:txBody>
                    <a:bodyPr/>
                    <a:lstStyle/>
                    <a:p>
                      <a:r>
                        <a:rPr lang="en-GB" sz="1200" dirty="0" smtClean="0"/>
                        <a:t>Word</a:t>
                      </a:r>
                      <a:endParaRPr lang="en-US" sz="1200" dirty="0"/>
                    </a:p>
                  </a:txBody>
                  <a:tcPr/>
                </a:tc>
              </a:tr>
              <a:tr h="204021">
                <a:tc>
                  <a:txBody>
                    <a:bodyPr/>
                    <a:lstStyle/>
                    <a:p>
                      <a:pPr algn="r"/>
                      <a:r>
                        <a:rPr lang="en-GB" sz="1200" dirty="0" smtClean="0">
                          <a:solidFill>
                            <a:schemeClr val="tx1"/>
                          </a:solidFill>
                        </a:rPr>
                        <a:t>0000</a:t>
                      </a:r>
                      <a:endParaRPr lang="en-US" sz="1200" dirty="0">
                        <a:solidFill>
                          <a:schemeClr val="tx1"/>
                        </a:solidFill>
                      </a:endParaRPr>
                    </a:p>
                  </a:txBody>
                  <a:tcPr>
                    <a:noFill/>
                  </a:tcPr>
                </a:tc>
                <a:tc>
                  <a:txBody>
                    <a:bodyPr/>
                    <a:lstStyle/>
                    <a:p>
                      <a:r>
                        <a:rPr lang="en-GB" sz="1200" dirty="0" smtClean="0"/>
                        <a:t>A</a:t>
                      </a:r>
                      <a:endParaRPr lang="en-US" sz="1200" dirty="0"/>
                    </a:p>
                  </a:txBody>
                  <a:tcPr/>
                </a:tc>
              </a:tr>
              <a:tr h="204021">
                <a:tc>
                  <a:txBody>
                    <a:bodyPr/>
                    <a:lstStyle/>
                    <a:p>
                      <a:pPr algn="r"/>
                      <a:r>
                        <a:rPr lang="en-GB" sz="1200" dirty="0" smtClean="0">
                          <a:solidFill>
                            <a:schemeClr val="tx1"/>
                          </a:solidFill>
                        </a:rPr>
                        <a:t>0001</a:t>
                      </a:r>
                      <a:endParaRPr lang="en-US" sz="1200" dirty="0">
                        <a:solidFill>
                          <a:schemeClr val="tx1"/>
                        </a:solidFill>
                      </a:endParaRPr>
                    </a:p>
                  </a:txBody>
                  <a:tcPr>
                    <a:noFill/>
                  </a:tcPr>
                </a:tc>
                <a:tc>
                  <a:txBody>
                    <a:bodyPr/>
                    <a:lstStyle/>
                    <a:p>
                      <a:r>
                        <a:rPr lang="en-GB" sz="1200" dirty="0" smtClean="0"/>
                        <a:t>B</a:t>
                      </a:r>
                      <a:endParaRPr lang="en-US" sz="1200" dirty="0"/>
                    </a:p>
                  </a:txBody>
                  <a:tcPr/>
                </a:tc>
              </a:tr>
              <a:tr h="204021">
                <a:tc>
                  <a:txBody>
                    <a:bodyPr/>
                    <a:lstStyle/>
                    <a:p>
                      <a:pPr algn="r"/>
                      <a:r>
                        <a:rPr lang="en-GB" sz="1200" dirty="0" smtClean="0">
                          <a:solidFill>
                            <a:schemeClr val="tx1"/>
                          </a:solidFill>
                        </a:rPr>
                        <a:t>0010</a:t>
                      </a:r>
                      <a:endParaRPr lang="en-US" sz="1200" dirty="0">
                        <a:solidFill>
                          <a:schemeClr val="tx1"/>
                        </a:solidFill>
                      </a:endParaRPr>
                    </a:p>
                  </a:txBody>
                  <a:tcPr>
                    <a:noFill/>
                  </a:tcPr>
                </a:tc>
                <a:tc>
                  <a:txBody>
                    <a:bodyPr/>
                    <a:lstStyle/>
                    <a:p>
                      <a:r>
                        <a:rPr lang="en-GB" sz="1200" dirty="0" smtClean="0"/>
                        <a:t>C</a:t>
                      </a:r>
                      <a:endParaRPr lang="en-US" sz="1200" dirty="0"/>
                    </a:p>
                  </a:txBody>
                  <a:tcPr/>
                </a:tc>
              </a:tr>
              <a:tr h="204021">
                <a:tc>
                  <a:txBody>
                    <a:bodyPr/>
                    <a:lstStyle/>
                    <a:p>
                      <a:pPr algn="r"/>
                      <a:r>
                        <a:rPr lang="en-GB" sz="1200" dirty="0" smtClean="0">
                          <a:solidFill>
                            <a:schemeClr val="tx1"/>
                          </a:solidFill>
                        </a:rPr>
                        <a:t>0011</a:t>
                      </a:r>
                      <a:endParaRPr lang="en-US" sz="1200" dirty="0">
                        <a:solidFill>
                          <a:schemeClr val="tx1"/>
                        </a:solidFill>
                      </a:endParaRPr>
                    </a:p>
                  </a:txBody>
                  <a:tcPr>
                    <a:noFill/>
                  </a:tcPr>
                </a:tc>
                <a:tc>
                  <a:txBody>
                    <a:bodyPr/>
                    <a:lstStyle/>
                    <a:p>
                      <a:r>
                        <a:rPr lang="en-GB" sz="1200" dirty="0" smtClean="0"/>
                        <a:t>D</a:t>
                      </a:r>
                      <a:endParaRPr lang="en-US" sz="1200" dirty="0"/>
                    </a:p>
                  </a:txBody>
                  <a:tcPr/>
                </a:tc>
              </a:tr>
              <a:tr h="204021">
                <a:tc>
                  <a:txBody>
                    <a:bodyPr/>
                    <a:lstStyle/>
                    <a:p>
                      <a:pPr algn="r"/>
                      <a:r>
                        <a:rPr lang="en-GB" sz="1200" dirty="0" smtClean="0">
                          <a:solidFill>
                            <a:schemeClr val="tx1"/>
                          </a:solidFill>
                        </a:rPr>
                        <a:t>0100</a:t>
                      </a:r>
                      <a:endParaRPr lang="en-US" sz="1200" dirty="0">
                        <a:solidFill>
                          <a:schemeClr val="tx1"/>
                        </a:solidFill>
                      </a:endParaRPr>
                    </a:p>
                  </a:txBody>
                  <a:tcPr>
                    <a:noFill/>
                  </a:tcPr>
                </a:tc>
                <a:tc>
                  <a:txBody>
                    <a:bodyPr/>
                    <a:lstStyle/>
                    <a:p>
                      <a:r>
                        <a:rPr lang="en-GB" sz="1200" dirty="0" smtClean="0"/>
                        <a:t>E</a:t>
                      </a:r>
                      <a:endParaRPr lang="en-US" sz="1200" dirty="0"/>
                    </a:p>
                  </a:txBody>
                  <a:tcPr/>
                </a:tc>
              </a:tr>
              <a:tr h="204021">
                <a:tc>
                  <a:txBody>
                    <a:bodyPr/>
                    <a:lstStyle/>
                    <a:p>
                      <a:pPr algn="r"/>
                      <a:r>
                        <a:rPr lang="en-GB" sz="1200" dirty="0" smtClean="0">
                          <a:solidFill>
                            <a:schemeClr val="tx1"/>
                          </a:solidFill>
                        </a:rPr>
                        <a:t>0101</a:t>
                      </a:r>
                      <a:endParaRPr lang="en-US" sz="1200" dirty="0">
                        <a:solidFill>
                          <a:schemeClr val="tx1"/>
                        </a:solidFill>
                      </a:endParaRPr>
                    </a:p>
                  </a:txBody>
                  <a:tcPr>
                    <a:noFill/>
                  </a:tcPr>
                </a:tc>
                <a:tc>
                  <a:txBody>
                    <a:bodyPr/>
                    <a:lstStyle/>
                    <a:p>
                      <a:r>
                        <a:rPr lang="en-GB" sz="1200" dirty="0" smtClean="0"/>
                        <a:t>F</a:t>
                      </a:r>
                      <a:endParaRPr lang="en-US" sz="1200" dirty="0"/>
                    </a:p>
                  </a:txBody>
                  <a:tcPr/>
                </a:tc>
              </a:tr>
              <a:tr h="204021">
                <a:tc>
                  <a:txBody>
                    <a:bodyPr/>
                    <a:lstStyle/>
                    <a:p>
                      <a:pPr algn="r"/>
                      <a:r>
                        <a:rPr lang="en-GB" sz="1200" dirty="0" smtClean="0">
                          <a:solidFill>
                            <a:schemeClr val="tx1"/>
                          </a:solidFill>
                        </a:rPr>
                        <a:t>0110</a:t>
                      </a:r>
                      <a:endParaRPr lang="en-US" sz="1200" dirty="0">
                        <a:solidFill>
                          <a:schemeClr val="tx1"/>
                        </a:solidFill>
                      </a:endParaRPr>
                    </a:p>
                  </a:txBody>
                  <a:tcPr>
                    <a:noFill/>
                  </a:tcPr>
                </a:tc>
                <a:tc>
                  <a:txBody>
                    <a:bodyPr/>
                    <a:lstStyle/>
                    <a:p>
                      <a:r>
                        <a:rPr lang="en-GB" sz="1200" dirty="0" smtClean="0"/>
                        <a:t>G</a:t>
                      </a:r>
                      <a:endParaRPr lang="en-US" sz="1200" dirty="0"/>
                    </a:p>
                  </a:txBody>
                  <a:tcPr/>
                </a:tc>
              </a:tr>
              <a:tr h="204021">
                <a:tc>
                  <a:txBody>
                    <a:bodyPr/>
                    <a:lstStyle/>
                    <a:p>
                      <a:pPr algn="r"/>
                      <a:r>
                        <a:rPr lang="en-GB" sz="1200" dirty="0" smtClean="0">
                          <a:solidFill>
                            <a:schemeClr val="tx1"/>
                          </a:solidFill>
                        </a:rPr>
                        <a:t>0111</a:t>
                      </a:r>
                      <a:endParaRPr lang="en-US" sz="1200" dirty="0">
                        <a:solidFill>
                          <a:schemeClr val="tx1"/>
                        </a:solidFill>
                      </a:endParaRPr>
                    </a:p>
                  </a:txBody>
                  <a:tcPr>
                    <a:noFill/>
                  </a:tcPr>
                </a:tc>
                <a:tc>
                  <a:txBody>
                    <a:bodyPr/>
                    <a:lstStyle/>
                    <a:p>
                      <a:r>
                        <a:rPr lang="en-GB" sz="1200" dirty="0" smtClean="0"/>
                        <a:t>H</a:t>
                      </a:r>
                      <a:endParaRPr lang="en-US" sz="1200" dirty="0"/>
                    </a:p>
                  </a:txBody>
                  <a:tcPr/>
                </a:tc>
              </a:tr>
              <a:tr h="204021">
                <a:tc>
                  <a:txBody>
                    <a:bodyPr/>
                    <a:lstStyle/>
                    <a:p>
                      <a:pPr algn="r"/>
                      <a:r>
                        <a:rPr lang="en-GB" sz="1200" dirty="0" smtClean="0">
                          <a:solidFill>
                            <a:schemeClr val="tx1"/>
                          </a:solidFill>
                        </a:rPr>
                        <a:t>1000</a:t>
                      </a:r>
                      <a:endParaRPr lang="en-US" sz="1200" dirty="0">
                        <a:solidFill>
                          <a:schemeClr val="tx1"/>
                        </a:solidFill>
                      </a:endParaRPr>
                    </a:p>
                  </a:txBody>
                  <a:tcPr>
                    <a:noFill/>
                  </a:tcPr>
                </a:tc>
                <a:tc>
                  <a:txBody>
                    <a:bodyPr/>
                    <a:lstStyle/>
                    <a:p>
                      <a:r>
                        <a:rPr lang="en-GB" sz="1200" dirty="0" smtClean="0"/>
                        <a:t>I</a:t>
                      </a:r>
                      <a:endParaRPr lang="en-US" sz="1200" dirty="0"/>
                    </a:p>
                  </a:txBody>
                  <a:tcPr/>
                </a:tc>
              </a:tr>
              <a:tr h="204021">
                <a:tc>
                  <a:txBody>
                    <a:bodyPr/>
                    <a:lstStyle/>
                    <a:p>
                      <a:pPr algn="r"/>
                      <a:r>
                        <a:rPr lang="en-GB" sz="1200" dirty="0" smtClean="0">
                          <a:solidFill>
                            <a:schemeClr val="tx1"/>
                          </a:solidFill>
                        </a:rPr>
                        <a:t>1001</a:t>
                      </a:r>
                      <a:endParaRPr lang="en-US" sz="1200" dirty="0">
                        <a:solidFill>
                          <a:schemeClr val="tx1"/>
                        </a:solidFill>
                      </a:endParaRPr>
                    </a:p>
                  </a:txBody>
                  <a:tcPr>
                    <a:noFill/>
                  </a:tcPr>
                </a:tc>
                <a:tc>
                  <a:txBody>
                    <a:bodyPr/>
                    <a:lstStyle/>
                    <a:p>
                      <a:r>
                        <a:rPr lang="en-GB" sz="1200" dirty="0" smtClean="0"/>
                        <a:t>J</a:t>
                      </a:r>
                      <a:endParaRPr lang="en-US" sz="1200" dirty="0"/>
                    </a:p>
                  </a:txBody>
                  <a:tcPr/>
                </a:tc>
              </a:tr>
              <a:tr h="204021">
                <a:tc>
                  <a:txBody>
                    <a:bodyPr/>
                    <a:lstStyle/>
                    <a:p>
                      <a:pPr algn="r"/>
                      <a:r>
                        <a:rPr lang="en-GB" sz="1200" dirty="0" smtClean="0">
                          <a:solidFill>
                            <a:schemeClr val="tx1"/>
                          </a:solidFill>
                        </a:rPr>
                        <a:t>1010</a:t>
                      </a:r>
                      <a:endParaRPr lang="en-US" sz="1200" dirty="0">
                        <a:solidFill>
                          <a:schemeClr val="tx1"/>
                        </a:solidFill>
                      </a:endParaRPr>
                    </a:p>
                  </a:txBody>
                  <a:tcPr>
                    <a:noFill/>
                  </a:tcPr>
                </a:tc>
                <a:tc>
                  <a:txBody>
                    <a:bodyPr/>
                    <a:lstStyle/>
                    <a:p>
                      <a:r>
                        <a:rPr lang="en-GB" sz="1200" dirty="0" smtClean="0"/>
                        <a:t>K</a:t>
                      </a:r>
                      <a:endParaRPr lang="en-US" sz="1200" dirty="0"/>
                    </a:p>
                  </a:txBody>
                  <a:tcPr/>
                </a:tc>
              </a:tr>
              <a:tr h="204021">
                <a:tc>
                  <a:txBody>
                    <a:bodyPr/>
                    <a:lstStyle/>
                    <a:p>
                      <a:pPr algn="r"/>
                      <a:r>
                        <a:rPr lang="en-GB" sz="1200" dirty="0" smtClean="0">
                          <a:solidFill>
                            <a:schemeClr val="tx1"/>
                          </a:solidFill>
                        </a:rPr>
                        <a:t>1011</a:t>
                      </a:r>
                      <a:endParaRPr lang="en-US" sz="1200" dirty="0">
                        <a:solidFill>
                          <a:schemeClr val="tx1"/>
                        </a:solidFill>
                      </a:endParaRPr>
                    </a:p>
                  </a:txBody>
                  <a:tcPr>
                    <a:noFill/>
                  </a:tcPr>
                </a:tc>
                <a:tc>
                  <a:txBody>
                    <a:bodyPr/>
                    <a:lstStyle/>
                    <a:p>
                      <a:r>
                        <a:rPr lang="en-GB" sz="1200" dirty="0" smtClean="0"/>
                        <a:t>L</a:t>
                      </a:r>
                      <a:endParaRPr lang="en-US" sz="1200" dirty="0"/>
                    </a:p>
                  </a:txBody>
                  <a:tcPr/>
                </a:tc>
              </a:tr>
              <a:tr h="204021">
                <a:tc>
                  <a:txBody>
                    <a:bodyPr/>
                    <a:lstStyle/>
                    <a:p>
                      <a:pPr algn="r"/>
                      <a:r>
                        <a:rPr lang="en-GB" sz="1200" dirty="0" smtClean="0">
                          <a:solidFill>
                            <a:schemeClr val="tx1"/>
                          </a:solidFill>
                        </a:rPr>
                        <a:t>1100</a:t>
                      </a:r>
                      <a:endParaRPr lang="en-US" sz="1200" dirty="0">
                        <a:solidFill>
                          <a:schemeClr val="tx1"/>
                        </a:solidFill>
                      </a:endParaRPr>
                    </a:p>
                  </a:txBody>
                  <a:tcPr>
                    <a:noFill/>
                  </a:tcPr>
                </a:tc>
                <a:tc>
                  <a:txBody>
                    <a:bodyPr/>
                    <a:lstStyle/>
                    <a:p>
                      <a:r>
                        <a:rPr lang="en-GB" sz="1200" dirty="0" smtClean="0"/>
                        <a:t>M</a:t>
                      </a:r>
                      <a:endParaRPr lang="en-US" sz="1200" dirty="0"/>
                    </a:p>
                  </a:txBody>
                  <a:tcPr/>
                </a:tc>
              </a:tr>
              <a:tr h="204021">
                <a:tc>
                  <a:txBody>
                    <a:bodyPr/>
                    <a:lstStyle/>
                    <a:p>
                      <a:pPr algn="r"/>
                      <a:r>
                        <a:rPr lang="en-GB" sz="1200" dirty="0" smtClean="0">
                          <a:solidFill>
                            <a:schemeClr val="tx1"/>
                          </a:solidFill>
                        </a:rPr>
                        <a:t>1101</a:t>
                      </a:r>
                      <a:endParaRPr lang="en-US" sz="1200" dirty="0">
                        <a:solidFill>
                          <a:schemeClr val="tx1"/>
                        </a:solidFill>
                      </a:endParaRPr>
                    </a:p>
                  </a:txBody>
                  <a:tcPr>
                    <a:noFill/>
                  </a:tcPr>
                </a:tc>
                <a:tc>
                  <a:txBody>
                    <a:bodyPr/>
                    <a:lstStyle/>
                    <a:p>
                      <a:r>
                        <a:rPr lang="en-GB" sz="1200" dirty="0" smtClean="0"/>
                        <a:t>N</a:t>
                      </a:r>
                      <a:endParaRPr lang="en-US" sz="1200" dirty="0"/>
                    </a:p>
                  </a:txBody>
                  <a:tcPr/>
                </a:tc>
              </a:tr>
              <a:tr h="204021">
                <a:tc>
                  <a:txBody>
                    <a:bodyPr/>
                    <a:lstStyle/>
                    <a:p>
                      <a:pPr algn="r"/>
                      <a:r>
                        <a:rPr lang="en-GB" sz="1200" dirty="0" smtClean="0">
                          <a:solidFill>
                            <a:schemeClr val="tx1"/>
                          </a:solidFill>
                        </a:rPr>
                        <a:t>1110</a:t>
                      </a:r>
                      <a:endParaRPr lang="en-US" sz="1200" dirty="0">
                        <a:solidFill>
                          <a:schemeClr val="tx1"/>
                        </a:solidFill>
                      </a:endParaRPr>
                    </a:p>
                  </a:txBody>
                  <a:tcPr>
                    <a:noFill/>
                  </a:tcPr>
                </a:tc>
                <a:tc>
                  <a:txBody>
                    <a:bodyPr/>
                    <a:lstStyle/>
                    <a:p>
                      <a:r>
                        <a:rPr lang="en-GB" sz="1200" dirty="0" smtClean="0"/>
                        <a:t>O</a:t>
                      </a:r>
                      <a:endParaRPr lang="en-US" sz="1200" dirty="0"/>
                    </a:p>
                  </a:txBody>
                  <a:tcPr/>
                </a:tc>
              </a:tr>
              <a:tr h="204021">
                <a:tc>
                  <a:txBody>
                    <a:bodyPr/>
                    <a:lstStyle/>
                    <a:p>
                      <a:pPr algn="r"/>
                      <a:r>
                        <a:rPr lang="en-GB" sz="1200" dirty="0" smtClean="0">
                          <a:solidFill>
                            <a:schemeClr val="tx1"/>
                          </a:solidFill>
                        </a:rPr>
                        <a:t>1111</a:t>
                      </a:r>
                      <a:endParaRPr lang="en-US" sz="1200" dirty="0">
                        <a:solidFill>
                          <a:schemeClr val="tx1"/>
                        </a:solidFill>
                      </a:endParaRPr>
                    </a:p>
                  </a:txBody>
                  <a:tcPr>
                    <a:noFill/>
                  </a:tcPr>
                </a:tc>
                <a:tc>
                  <a:txBody>
                    <a:bodyPr/>
                    <a:lstStyle/>
                    <a:p>
                      <a:r>
                        <a:rPr lang="en-GB" sz="1200" dirty="0" smtClean="0"/>
                        <a:t>P</a:t>
                      </a:r>
                      <a:endParaRPr lang="en-US" sz="1200" dirty="0"/>
                    </a:p>
                  </a:txBody>
                  <a:tcPr/>
                </a:tc>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3256674055"/>
              </p:ext>
            </p:extLst>
          </p:nvPr>
        </p:nvGraphicFramePr>
        <p:xfrm>
          <a:off x="2206258" y="2069747"/>
          <a:ext cx="4470312" cy="2299052"/>
        </p:xfrm>
        <a:graphic>
          <a:graphicData uri="http://schemas.openxmlformats.org/drawingml/2006/table">
            <a:tbl>
              <a:tblPr firstRow="1" bandRow="1">
                <a:tableStyleId>{5C22544A-7EE6-4342-B048-85BDC9FD1C3A}</a:tableStyleId>
              </a:tblPr>
              <a:tblGrid>
                <a:gridCol w="1117578"/>
                <a:gridCol w="1117578"/>
                <a:gridCol w="1117578"/>
                <a:gridCol w="1117578"/>
              </a:tblGrid>
              <a:tr h="676192">
                <a:tc>
                  <a:txBody>
                    <a:bodyPr/>
                    <a:lstStyle/>
                    <a:p>
                      <a:pPr algn="r"/>
                      <a:r>
                        <a:rPr lang="en-GB" sz="1200" dirty="0" smtClean="0">
                          <a:solidFill>
                            <a:schemeClr val="tx1"/>
                          </a:solidFill>
                        </a:rPr>
                        <a:t>Index</a:t>
                      </a:r>
                      <a:endParaRPr lang="en-US" sz="1200" dirty="0">
                        <a:solidFill>
                          <a:schemeClr val="tx1"/>
                        </a:solidFill>
                      </a:endParaRPr>
                    </a:p>
                  </a:txBody>
                  <a:tcPr>
                    <a:noFill/>
                  </a:tcPr>
                </a:tc>
                <a:tc>
                  <a:txBody>
                    <a:bodyPr/>
                    <a:lstStyle/>
                    <a:p>
                      <a:r>
                        <a:rPr lang="en-GB" sz="1200" dirty="0" smtClean="0"/>
                        <a:t>Tag</a:t>
                      </a:r>
                      <a:endParaRPr lang="en-US" sz="1200" dirty="0"/>
                    </a:p>
                  </a:txBody>
                  <a:tcPr/>
                </a:tc>
                <a:tc>
                  <a:txBody>
                    <a:bodyPr/>
                    <a:lstStyle/>
                    <a:p>
                      <a:r>
                        <a:rPr lang="en-GB" sz="1200" dirty="0" smtClean="0"/>
                        <a:t>Data</a:t>
                      </a:r>
                      <a:endParaRPr lang="en-US" sz="1200" dirty="0"/>
                    </a:p>
                  </a:txBody>
                  <a:tcPr/>
                </a:tc>
                <a:tc>
                  <a:txBody>
                    <a:bodyPr/>
                    <a:lstStyle/>
                    <a:p>
                      <a:r>
                        <a:rPr lang="en-GB" sz="1200" dirty="0" smtClean="0"/>
                        <a:t>Value Bit</a:t>
                      </a:r>
                      <a:endParaRPr lang="en-US" sz="1200" dirty="0"/>
                    </a:p>
                  </a:txBody>
                  <a:tcPr/>
                </a:tc>
              </a:tr>
              <a:tr h="405715">
                <a:tc>
                  <a:txBody>
                    <a:bodyPr/>
                    <a:lstStyle/>
                    <a:p>
                      <a:pPr algn="r"/>
                      <a:r>
                        <a:rPr lang="en-GB" sz="1200" dirty="0" smtClean="0"/>
                        <a:t>0</a:t>
                      </a:r>
                      <a:endParaRPr lang="en-US" sz="1200" dirty="0"/>
                    </a:p>
                  </a:txBody>
                  <a:tcPr>
                    <a:noFill/>
                  </a:tcPr>
                </a:tc>
                <a:tc>
                  <a:txBody>
                    <a:bodyPr/>
                    <a:lstStyle/>
                    <a:p>
                      <a:r>
                        <a:rPr lang="en-GB" sz="1200" dirty="0" smtClean="0"/>
                        <a:t>0000</a:t>
                      </a:r>
                      <a:endParaRPr lang="en-US" sz="1200" dirty="0"/>
                    </a:p>
                  </a:txBody>
                  <a:tcPr/>
                </a:tc>
                <a:tc>
                  <a:txBody>
                    <a:bodyPr/>
                    <a:lstStyle/>
                    <a:p>
                      <a:r>
                        <a:rPr lang="en-GB" sz="1200" dirty="0" smtClean="0"/>
                        <a:t>A</a:t>
                      </a:r>
                      <a:endParaRPr lang="en-US" sz="1200" dirty="0"/>
                    </a:p>
                  </a:txBody>
                  <a:tcPr/>
                </a:tc>
                <a:tc>
                  <a:txBody>
                    <a:bodyPr/>
                    <a:lstStyle/>
                    <a:p>
                      <a:r>
                        <a:rPr lang="en-GB" sz="1200" dirty="0" smtClean="0"/>
                        <a:t>0</a:t>
                      </a:r>
                      <a:endParaRPr lang="en-US" sz="1200" dirty="0"/>
                    </a:p>
                  </a:txBody>
                  <a:tcPr/>
                </a:tc>
              </a:tr>
              <a:tr h="405715">
                <a:tc>
                  <a:txBody>
                    <a:bodyPr/>
                    <a:lstStyle/>
                    <a:p>
                      <a:pPr algn="r"/>
                      <a:r>
                        <a:rPr lang="en-GB" sz="1200" dirty="0" smtClean="0"/>
                        <a:t>1</a:t>
                      </a:r>
                      <a:endParaRPr lang="en-US" sz="1200" dirty="0"/>
                    </a:p>
                  </a:txBody>
                  <a:tcPr>
                    <a:noFill/>
                  </a:tcPr>
                </a:tc>
                <a:tc>
                  <a:txBody>
                    <a:bodyPr/>
                    <a:lstStyle/>
                    <a:p>
                      <a:endParaRPr lang="en-US" dirty="0"/>
                    </a:p>
                  </a:txBody>
                  <a:tcPr/>
                </a:tc>
                <a:tc>
                  <a:txBody>
                    <a:bodyPr/>
                    <a:lstStyle/>
                    <a:p>
                      <a:endParaRPr lang="en-US"/>
                    </a:p>
                  </a:txBody>
                  <a:tcPr/>
                </a:tc>
                <a:tc>
                  <a:txBody>
                    <a:bodyPr/>
                    <a:lstStyle/>
                    <a:p>
                      <a:endParaRPr lang="en-US" dirty="0"/>
                    </a:p>
                  </a:txBody>
                  <a:tcPr/>
                </a:tc>
              </a:tr>
              <a:tr h="405715">
                <a:tc>
                  <a:txBody>
                    <a:bodyPr/>
                    <a:lstStyle/>
                    <a:p>
                      <a:pPr algn="r"/>
                      <a:r>
                        <a:rPr lang="en-GB" sz="1200" dirty="0" smtClean="0"/>
                        <a:t>2</a:t>
                      </a:r>
                      <a:endParaRPr lang="en-US" sz="1200" dirty="0"/>
                    </a:p>
                  </a:txBody>
                  <a:tcPr>
                    <a:noFill/>
                  </a:tcPr>
                </a:tc>
                <a:tc>
                  <a:txBody>
                    <a:bodyPr/>
                    <a:lstStyle/>
                    <a:p>
                      <a:endParaRPr lang="en-US" sz="1200"/>
                    </a:p>
                  </a:txBody>
                  <a:tcPr/>
                </a:tc>
                <a:tc>
                  <a:txBody>
                    <a:bodyPr/>
                    <a:lstStyle/>
                    <a:p>
                      <a:endParaRPr lang="en-US" sz="1200"/>
                    </a:p>
                  </a:txBody>
                  <a:tcPr/>
                </a:tc>
                <a:tc>
                  <a:txBody>
                    <a:bodyPr/>
                    <a:lstStyle/>
                    <a:p>
                      <a:endParaRPr lang="en-US" sz="1200"/>
                    </a:p>
                  </a:txBody>
                  <a:tcPr/>
                </a:tc>
              </a:tr>
              <a:tr h="405715">
                <a:tc>
                  <a:txBody>
                    <a:bodyPr/>
                    <a:lstStyle/>
                    <a:p>
                      <a:pPr algn="r"/>
                      <a:r>
                        <a:rPr lang="en-GB" sz="1200" dirty="0" smtClean="0"/>
                        <a:t>3</a:t>
                      </a:r>
                      <a:endParaRPr lang="en-US" sz="1200" dirty="0"/>
                    </a:p>
                  </a:txBody>
                  <a:tcPr>
                    <a:noFill/>
                  </a:tcPr>
                </a:tc>
                <a:tc>
                  <a:txBody>
                    <a:bodyPr/>
                    <a:lstStyle/>
                    <a:p>
                      <a:endParaRPr lang="en-US" sz="1200"/>
                    </a:p>
                  </a:txBody>
                  <a:tcPr/>
                </a:tc>
                <a:tc>
                  <a:txBody>
                    <a:bodyPr/>
                    <a:lstStyle/>
                    <a:p>
                      <a:endParaRPr lang="en-US" sz="1200" dirty="0"/>
                    </a:p>
                  </a:txBody>
                  <a:tcPr/>
                </a:tc>
                <a:tc>
                  <a:txBody>
                    <a:bodyPr/>
                    <a:lstStyle/>
                    <a:p>
                      <a:endParaRPr lang="en-US" sz="1200" dirty="0"/>
                    </a:p>
                  </a:txBody>
                  <a:tcPr/>
                </a:tc>
              </a:tr>
            </a:tbl>
          </a:graphicData>
        </a:graphic>
      </p:graphicFrame>
      <p:sp>
        <p:nvSpPr>
          <p:cNvPr id="6" name="Rectangle 5"/>
          <p:cNvSpPr/>
          <p:nvPr/>
        </p:nvSpPr>
        <p:spPr>
          <a:xfrm>
            <a:off x="4302495" y="4986048"/>
            <a:ext cx="753732" cy="369332"/>
          </a:xfrm>
          <a:prstGeom prst="rect">
            <a:avLst/>
          </a:prstGeom>
        </p:spPr>
        <p:txBody>
          <a:bodyPr wrap="none">
            <a:spAutoFit/>
          </a:bodyPr>
          <a:lstStyle/>
          <a:p>
            <a:r>
              <a:rPr lang="en-GB" dirty="0" smtClean="0"/>
              <a:t>Cache</a:t>
            </a:r>
            <a:endParaRPr lang="en-US" dirty="0"/>
          </a:p>
        </p:txBody>
      </p:sp>
      <p:sp>
        <p:nvSpPr>
          <p:cNvPr id="7" name="Rectangle 6"/>
          <p:cNvSpPr/>
          <p:nvPr/>
        </p:nvSpPr>
        <p:spPr>
          <a:xfrm>
            <a:off x="9026895" y="6183477"/>
            <a:ext cx="1524328" cy="369332"/>
          </a:xfrm>
          <a:prstGeom prst="rect">
            <a:avLst/>
          </a:prstGeom>
        </p:spPr>
        <p:txBody>
          <a:bodyPr wrap="none">
            <a:spAutoFit/>
          </a:bodyPr>
          <a:lstStyle/>
          <a:p>
            <a:r>
              <a:rPr lang="en-GB" dirty="0" smtClean="0"/>
              <a:t>Main Memory</a:t>
            </a:r>
            <a:endParaRPr lang="en-US" dirty="0"/>
          </a:p>
        </p:txBody>
      </p:sp>
      <p:sp>
        <p:nvSpPr>
          <p:cNvPr id="8" name="Rectangle 7"/>
          <p:cNvSpPr/>
          <p:nvPr/>
        </p:nvSpPr>
        <p:spPr>
          <a:xfrm>
            <a:off x="594095" y="972848"/>
            <a:ext cx="1227387" cy="923330"/>
          </a:xfrm>
          <a:prstGeom prst="rect">
            <a:avLst/>
          </a:prstGeom>
        </p:spPr>
        <p:txBody>
          <a:bodyPr wrap="none">
            <a:spAutoFit/>
          </a:bodyPr>
          <a:lstStyle/>
          <a:p>
            <a:r>
              <a:rPr lang="en-GB" dirty="0" smtClean="0"/>
              <a:t>Read  0011</a:t>
            </a:r>
          </a:p>
          <a:p>
            <a:r>
              <a:rPr lang="en-GB" dirty="0" smtClean="0"/>
              <a:t>It’s a miss</a:t>
            </a:r>
          </a:p>
          <a:p>
            <a:endParaRPr lang="en-US" dirty="0"/>
          </a:p>
        </p:txBody>
      </p:sp>
    </p:spTree>
    <p:extLst>
      <p:ext uri="{BB962C8B-B14F-4D97-AF65-F5344CB8AC3E}">
        <p14:creationId xmlns:p14="http://schemas.microsoft.com/office/powerpoint/2010/main" val="33994679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7275794" y="1251813"/>
          <a:ext cx="3149958" cy="4663440"/>
        </p:xfrm>
        <a:graphic>
          <a:graphicData uri="http://schemas.openxmlformats.org/drawingml/2006/table">
            <a:tbl>
              <a:tblPr firstRow="1" bandRow="1">
                <a:tableStyleId>{5C22544A-7EE6-4342-B048-85BDC9FD1C3A}</a:tableStyleId>
              </a:tblPr>
              <a:tblGrid>
                <a:gridCol w="1574979"/>
                <a:gridCol w="1574979"/>
              </a:tblGrid>
              <a:tr h="204021">
                <a:tc>
                  <a:txBody>
                    <a:bodyPr/>
                    <a:lstStyle/>
                    <a:p>
                      <a:pPr algn="r"/>
                      <a:r>
                        <a:rPr lang="en-GB" sz="1200" dirty="0" smtClean="0">
                          <a:solidFill>
                            <a:schemeClr val="tx1"/>
                          </a:solidFill>
                        </a:rPr>
                        <a:t>Address</a:t>
                      </a:r>
                      <a:endParaRPr lang="en-US" sz="1200" dirty="0">
                        <a:solidFill>
                          <a:schemeClr val="tx1"/>
                        </a:solidFill>
                      </a:endParaRPr>
                    </a:p>
                  </a:txBody>
                  <a:tcPr>
                    <a:noFill/>
                  </a:tcPr>
                </a:tc>
                <a:tc>
                  <a:txBody>
                    <a:bodyPr/>
                    <a:lstStyle/>
                    <a:p>
                      <a:r>
                        <a:rPr lang="en-GB" sz="1200" dirty="0" smtClean="0"/>
                        <a:t>Word</a:t>
                      </a:r>
                      <a:endParaRPr lang="en-US" sz="1200" dirty="0"/>
                    </a:p>
                  </a:txBody>
                  <a:tcPr/>
                </a:tc>
              </a:tr>
              <a:tr h="204021">
                <a:tc>
                  <a:txBody>
                    <a:bodyPr/>
                    <a:lstStyle/>
                    <a:p>
                      <a:pPr algn="r"/>
                      <a:r>
                        <a:rPr lang="en-GB" sz="1200" dirty="0" smtClean="0">
                          <a:solidFill>
                            <a:schemeClr val="tx1"/>
                          </a:solidFill>
                        </a:rPr>
                        <a:t>0000</a:t>
                      </a:r>
                      <a:endParaRPr lang="en-US" sz="1200" dirty="0">
                        <a:solidFill>
                          <a:schemeClr val="tx1"/>
                        </a:solidFill>
                      </a:endParaRPr>
                    </a:p>
                  </a:txBody>
                  <a:tcPr>
                    <a:noFill/>
                  </a:tcPr>
                </a:tc>
                <a:tc>
                  <a:txBody>
                    <a:bodyPr/>
                    <a:lstStyle/>
                    <a:p>
                      <a:r>
                        <a:rPr lang="en-GB" sz="1200" dirty="0" smtClean="0"/>
                        <a:t>A</a:t>
                      </a:r>
                      <a:endParaRPr lang="en-US" sz="1200" dirty="0"/>
                    </a:p>
                  </a:txBody>
                  <a:tcPr/>
                </a:tc>
              </a:tr>
              <a:tr h="204021">
                <a:tc>
                  <a:txBody>
                    <a:bodyPr/>
                    <a:lstStyle/>
                    <a:p>
                      <a:pPr algn="r"/>
                      <a:r>
                        <a:rPr lang="en-GB" sz="1200" dirty="0" smtClean="0">
                          <a:solidFill>
                            <a:schemeClr val="tx1"/>
                          </a:solidFill>
                        </a:rPr>
                        <a:t>0001</a:t>
                      </a:r>
                      <a:endParaRPr lang="en-US" sz="1200" dirty="0">
                        <a:solidFill>
                          <a:schemeClr val="tx1"/>
                        </a:solidFill>
                      </a:endParaRPr>
                    </a:p>
                  </a:txBody>
                  <a:tcPr>
                    <a:noFill/>
                  </a:tcPr>
                </a:tc>
                <a:tc>
                  <a:txBody>
                    <a:bodyPr/>
                    <a:lstStyle/>
                    <a:p>
                      <a:r>
                        <a:rPr lang="en-GB" sz="1200" dirty="0" smtClean="0"/>
                        <a:t>B</a:t>
                      </a:r>
                      <a:endParaRPr lang="en-US" sz="1200" dirty="0"/>
                    </a:p>
                  </a:txBody>
                  <a:tcPr/>
                </a:tc>
              </a:tr>
              <a:tr h="204021">
                <a:tc>
                  <a:txBody>
                    <a:bodyPr/>
                    <a:lstStyle/>
                    <a:p>
                      <a:pPr algn="r"/>
                      <a:r>
                        <a:rPr lang="en-GB" sz="1200" dirty="0" smtClean="0">
                          <a:solidFill>
                            <a:schemeClr val="tx1"/>
                          </a:solidFill>
                        </a:rPr>
                        <a:t>0010</a:t>
                      </a:r>
                      <a:endParaRPr lang="en-US" sz="1200" dirty="0">
                        <a:solidFill>
                          <a:schemeClr val="tx1"/>
                        </a:solidFill>
                      </a:endParaRPr>
                    </a:p>
                  </a:txBody>
                  <a:tcPr>
                    <a:noFill/>
                  </a:tcPr>
                </a:tc>
                <a:tc>
                  <a:txBody>
                    <a:bodyPr/>
                    <a:lstStyle/>
                    <a:p>
                      <a:r>
                        <a:rPr lang="en-GB" sz="1200" dirty="0" smtClean="0"/>
                        <a:t>C</a:t>
                      </a:r>
                      <a:endParaRPr lang="en-US" sz="1200" dirty="0"/>
                    </a:p>
                  </a:txBody>
                  <a:tcPr/>
                </a:tc>
              </a:tr>
              <a:tr h="204021">
                <a:tc>
                  <a:txBody>
                    <a:bodyPr/>
                    <a:lstStyle/>
                    <a:p>
                      <a:pPr algn="r"/>
                      <a:r>
                        <a:rPr lang="en-GB" sz="1200" dirty="0" smtClean="0">
                          <a:solidFill>
                            <a:schemeClr val="tx1"/>
                          </a:solidFill>
                        </a:rPr>
                        <a:t>0011</a:t>
                      </a:r>
                      <a:endParaRPr lang="en-US" sz="1200" dirty="0">
                        <a:solidFill>
                          <a:schemeClr val="tx1"/>
                        </a:solidFill>
                      </a:endParaRPr>
                    </a:p>
                  </a:txBody>
                  <a:tcPr>
                    <a:noFill/>
                  </a:tcPr>
                </a:tc>
                <a:tc>
                  <a:txBody>
                    <a:bodyPr/>
                    <a:lstStyle/>
                    <a:p>
                      <a:r>
                        <a:rPr lang="en-GB" sz="1200" dirty="0" smtClean="0"/>
                        <a:t>D</a:t>
                      </a:r>
                      <a:endParaRPr lang="en-US" sz="1200" dirty="0"/>
                    </a:p>
                  </a:txBody>
                  <a:tcPr/>
                </a:tc>
              </a:tr>
              <a:tr h="204021">
                <a:tc>
                  <a:txBody>
                    <a:bodyPr/>
                    <a:lstStyle/>
                    <a:p>
                      <a:pPr algn="r"/>
                      <a:r>
                        <a:rPr lang="en-GB" sz="1200" dirty="0" smtClean="0">
                          <a:solidFill>
                            <a:schemeClr val="tx1"/>
                          </a:solidFill>
                        </a:rPr>
                        <a:t>0100</a:t>
                      </a:r>
                      <a:endParaRPr lang="en-US" sz="1200" dirty="0">
                        <a:solidFill>
                          <a:schemeClr val="tx1"/>
                        </a:solidFill>
                      </a:endParaRPr>
                    </a:p>
                  </a:txBody>
                  <a:tcPr>
                    <a:noFill/>
                  </a:tcPr>
                </a:tc>
                <a:tc>
                  <a:txBody>
                    <a:bodyPr/>
                    <a:lstStyle/>
                    <a:p>
                      <a:r>
                        <a:rPr lang="en-GB" sz="1200" dirty="0" smtClean="0"/>
                        <a:t>E</a:t>
                      </a:r>
                      <a:endParaRPr lang="en-US" sz="1200" dirty="0"/>
                    </a:p>
                  </a:txBody>
                  <a:tcPr/>
                </a:tc>
              </a:tr>
              <a:tr h="204021">
                <a:tc>
                  <a:txBody>
                    <a:bodyPr/>
                    <a:lstStyle/>
                    <a:p>
                      <a:pPr algn="r"/>
                      <a:r>
                        <a:rPr lang="en-GB" sz="1200" dirty="0" smtClean="0">
                          <a:solidFill>
                            <a:schemeClr val="tx1"/>
                          </a:solidFill>
                        </a:rPr>
                        <a:t>0101</a:t>
                      </a:r>
                      <a:endParaRPr lang="en-US" sz="1200" dirty="0">
                        <a:solidFill>
                          <a:schemeClr val="tx1"/>
                        </a:solidFill>
                      </a:endParaRPr>
                    </a:p>
                  </a:txBody>
                  <a:tcPr>
                    <a:noFill/>
                  </a:tcPr>
                </a:tc>
                <a:tc>
                  <a:txBody>
                    <a:bodyPr/>
                    <a:lstStyle/>
                    <a:p>
                      <a:r>
                        <a:rPr lang="en-GB" sz="1200" dirty="0" smtClean="0"/>
                        <a:t>F</a:t>
                      </a:r>
                      <a:endParaRPr lang="en-US" sz="1200" dirty="0"/>
                    </a:p>
                  </a:txBody>
                  <a:tcPr/>
                </a:tc>
              </a:tr>
              <a:tr h="204021">
                <a:tc>
                  <a:txBody>
                    <a:bodyPr/>
                    <a:lstStyle/>
                    <a:p>
                      <a:pPr algn="r"/>
                      <a:r>
                        <a:rPr lang="en-GB" sz="1200" dirty="0" smtClean="0">
                          <a:solidFill>
                            <a:schemeClr val="tx1"/>
                          </a:solidFill>
                        </a:rPr>
                        <a:t>0110</a:t>
                      </a:r>
                      <a:endParaRPr lang="en-US" sz="1200" dirty="0">
                        <a:solidFill>
                          <a:schemeClr val="tx1"/>
                        </a:solidFill>
                      </a:endParaRPr>
                    </a:p>
                  </a:txBody>
                  <a:tcPr>
                    <a:noFill/>
                  </a:tcPr>
                </a:tc>
                <a:tc>
                  <a:txBody>
                    <a:bodyPr/>
                    <a:lstStyle/>
                    <a:p>
                      <a:r>
                        <a:rPr lang="en-GB" sz="1200" dirty="0" smtClean="0"/>
                        <a:t>G</a:t>
                      </a:r>
                      <a:endParaRPr lang="en-US" sz="1200" dirty="0"/>
                    </a:p>
                  </a:txBody>
                  <a:tcPr/>
                </a:tc>
              </a:tr>
              <a:tr h="204021">
                <a:tc>
                  <a:txBody>
                    <a:bodyPr/>
                    <a:lstStyle/>
                    <a:p>
                      <a:pPr algn="r"/>
                      <a:r>
                        <a:rPr lang="en-GB" sz="1200" dirty="0" smtClean="0">
                          <a:solidFill>
                            <a:schemeClr val="tx1"/>
                          </a:solidFill>
                        </a:rPr>
                        <a:t>0111</a:t>
                      </a:r>
                      <a:endParaRPr lang="en-US" sz="1200" dirty="0">
                        <a:solidFill>
                          <a:schemeClr val="tx1"/>
                        </a:solidFill>
                      </a:endParaRPr>
                    </a:p>
                  </a:txBody>
                  <a:tcPr>
                    <a:noFill/>
                  </a:tcPr>
                </a:tc>
                <a:tc>
                  <a:txBody>
                    <a:bodyPr/>
                    <a:lstStyle/>
                    <a:p>
                      <a:r>
                        <a:rPr lang="en-GB" sz="1200" dirty="0" smtClean="0"/>
                        <a:t>H</a:t>
                      </a:r>
                      <a:endParaRPr lang="en-US" sz="1200" dirty="0"/>
                    </a:p>
                  </a:txBody>
                  <a:tcPr/>
                </a:tc>
              </a:tr>
              <a:tr h="204021">
                <a:tc>
                  <a:txBody>
                    <a:bodyPr/>
                    <a:lstStyle/>
                    <a:p>
                      <a:pPr algn="r"/>
                      <a:r>
                        <a:rPr lang="en-GB" sz="1200" dirty="0" smtClean="0">
                          <a:solidFill>
                            <a:schemeClr val="tx1"/>
                          </a:solidFill>
                        </a:rPr>
                        <a:t>1000</a:t>
                      </a:r>
                      <a:endParaRPr lang="en-US" sz="1200" dirty="0">
                        <a:solidFill>
                          <a:schemeClr val="tx1"/>
                        </a:solidFill>
                      </a:endParaRPr>
                    </a:p>
                  </a:txBody>
                  <a:tcPr>
                    <a:noFill/>
                  </a:tcPr>
                </a:tc>
                <a:tc>
                  <a:txBody>
                    <a:bodyPr/>
                    <a:lstStyle/>
                    <a:p>
                      <a:r>
                        <a:rPr lang="en-GB" sz="1200" dirty="0" smtClean="0"/>
                        <a:t>I</a:t>
                      </a:r>
                      <a:endParaRPr lang="en-US" sz="1200" dirty="0"/>
                    </a:p>
                  </a:txBody>
                  <a:tcPr/>
                </a:tc>
              </a:tr>
              <a:tr h="204021">
                <a:tc>
                  <a:txBody>
                    <a:bodyPr/>
                    <a:lstStyle/>
                    <a:p>
                      <a:pPr algn="r"/>
                      <a:r>
                        <a:rPr lang="en-GB" sz="1200" dirty="0" smtClean="0">
                          <a:solidFill>
                            <a:schemeClr val="tx1"/>
                          </a:solidFill>
                        </a:rPr>
                        <a:t>1001</a:t>
                      </a:r>
                      <a:endParaRPr lang="en-US" sz="1200" dirty="0">
                        <a:solidFill>
                          <a:schemeClr val="tx1"/>
                        </a:solidFill>
                      </a:endParaRPr>
                    </a:p>
                  </a:txBody>
                  <a:tcPr>
                    <a:noFill/>
                  </a:tcPr>
                </a:tc>
                <a:tc>
                  <a:txBody>
                    <a:bodyPr/>
                    <a:lstStyle/>
                    <a:p>
                      <a:r>
                        <a:rPr lang="en-GB" sz="1200" dirty="0" smtClean="0"/>
                        <a:t>J</a:t>
                      </a:r>
                      <a:endParaRPr lang="en-US" sz="1200" dirty="0"/>
                    </a:p>
                  </a:txBody>
                  <a:tcPr/>
                </a:tc>
              </a:tr>
              <a:tr h="204021">
                <a:tc>
                  <a:txBody>
                    <a:bodyPr/>
                    <a:lstStyle/>
                    <a:p>
                      <a:pPr algn="r"/>
                      <a:r>
                        <a:rPr lang="en-GB" sz="1200" dirty="0" smtClean="0">
                          <a:solidFill>
                            <a:schemeClr val="tx1"/>
                          </a:solidFill>
                        </a:rPr>
                        <a:t>1010</a:t>
                      </a:r>
                      <a:endParaRPr lang="en-US" sz="1200" dirty="0">
                        <a:solidFill>
                          <a:schemeClr val="tx1"/>
                        </a:solidFill>
                      </a:endParaRPr>
                    </a:p>
                  </a:txBody>
                  <a:tcPr>
                    <a:noFill/>
                  </a:tcPr>
                </a:tc>
                <a:tc>
                  <a:txBody>
                    <a:bodyPr/>
                    <a:lstStyle/>
                    <a:p>
                      <a:r>
                        <a:rPr lang="en-GB" sz="1200" dirty="0" smtClean="0"/>
                        <a:t>K</a:t>
                      </a:r>
                      <a:endParaRPr lang="en-US" sz="1200" dirty="0"/>
                    </a:p>
                  </a:txBody>
                  <a:tcPr/>
                </a:tc>
              </a:tr>
              <a:tr h="204021">
                <a:tc>
                  <a:txBody>
                    <a:bodyPr/>
                    <a:lstStyle/>
                    <a:p>
                      <a:pPr algn="r"/>
                      <a:r>
                        <a:rPr lang="en-GB" sz="1200" dirty="0" smtClean="0">
                          <a:solidFill>
                            <a:schemeClr val="tx1"/>
                          </a:solidFill>
                        </a:rPr>
                        <a:t>1011</a:t>
                      </a:r>
                      <a:endParaRPr lang="en-US" sz="1200" dirty="0">
                        <a:solidFill>
                          <a:schemeClr val="tx1"/>
                        </a:solidFill>
                      </a:endParaRPr>
                    </a:p>
                  </a:txBody>
                  <a:tcPr>
                    <a:noFill/>
                  </a:tcPr>
                </a:tc>
                <a:tc>
                  <a:txBody>
                    <a:bodyPr/>
                    <a:lstStyle/>
                    <a:p>
                      <a:r>
                        <a:rPr lang="en-GB" sz="1200" dirty="0" smtClean="0"/>
                        <a:t>L</a:t>
                      </a:r>
                      <a:endParaRPr lang="en-US" sz="1200" dirty="0"/>
                    </a:p>
                  </a:txBody>
                  <a:tcPr/>
                </a:tc>
              </a:tr>
              <a:tr h="204021">
                <a:tc>
                  <a:txBody>
                    <a:bodyPr/>
                    <a:lstStyle/>
                    <a:p>
                      <a:pPr algn="r"/>
                      <a:r>
                        <a:rPr lang="en-GB" sz="1200" dirty="0" smtClean="0">
                          <a:solidFill>
                            <a:schemeClr val="tx1"/>
                          </a:solidFill>
                        </a:rPr>
                        <a:t>1100</a:t>
                      </a:r>
                      <a:endParaRPr lang="en-US" sz="1200" dirty="0">
                        <a:solidFill>
                          <a:schemeClr val="tx1"/>
                        </a:solidFill>
                      </a:endParaRPr>
                    </a:p>
                  </a:txBody>
                  <a:tcPr>
                    <a:noFill/>
                  </a:tcPr>
                </a:tc>
                <a:tc>
                  <a:txBody>
                    <a:bodyPr/>
                    <a:lstStyle/>
                    <a:p>
                      <a:r>
                        <a:rPr lang="en-GB" sz="1200" dirty="0" smtClean="0"/>
                        <a:t>M</a:t>
                      </a:r>
                      <a:endParaRPr lang="en-US" sz="1200" dirty="0"/>
                    </a:p>
                  </a:txBody>
                  <a:tcPr/>
                </a:tc>
              </a:tr>
              <a:tr h="204021">
                <a:tc>
                  <a:txBody>
                    <a:bodyPr/>
                    <a:lstStyle/>
                    <a:p>
                      <a:pPr algn="r"/>
                      <a:r>
                        <a:rPr lang="en-GB" sz="1200" dirty="0" smtClean="0">
                          <a:solidFill>
                            <a:schemeClr val="tx1"/>
                          </a:solidFill>
                        </a:rPr>
                        <a:t>1101</a:t>
                      </a:r>
                      <a:endParaRPr lang="en-US" sz="1200" dirty="0">
                        <a:solidFill>
                          <a:schemeClr val="tx1"/>
                        </a:solidFill>
                      </a:endParaRPr>
                    </a:p>
                  </a:txBody>
                  <a:tcPr>
                    <a:noFill/>
                  </a:tcPr>
                </a:tc>
                <a:tc>
                  <a:txBody>
                    <a:bodyPr/>
                    <a:lstStyle/>
                    <a:p>
                      <a:r>
                        <a:rPr lang="en-GB" sz="1200" dirty="0" smtClean="0"/>
                        <a:t>N</a:t>
                      </a:r>
                      <a:endParaRPr lang="en-US" sz="1200" dirty="0"/>
                    </a:p>
                  </a:txBody>
                  <a:tcPr/>
                </a:tc>
              </a:tr>
              <a:tr h="204021">
                <a:tc>
                  <a:txBody>
                    <a:bodyPr/>
                    <a:lstStyle/>
                    <a:p>
                      <a:pPr algn="r"/>
                      <a:r>
                        <a:rPr lang="en-GB" sz="1200" dirty="0" smtClean="0">
                          <a:solidFill>
                            <a:schemeClr val="tx1"/>
                          </a:solidFill>
                        </a:rPr>
                        <a:t>1110</a:t>
                      </a:r>
                      <a:endParaRPr lang="en-US" sz="1200" dirty="0">
                        <a:solidFill>
                          <a:schemeClr val="tx1"/>
                        </a:solidFill>
                      </a:endParaRPr>
                    </a:p>
                  </a:txBody>
                  <a:tcPr>
                    <a:noFill/>
                  </a:tcPr>
                </a:tc>
                <a:tc>
                  <a:txBody>
                    <a:bodyPr/>
                    <a:lstStyle/>
                    <a:p>
                      <a:r>
                        <a:rPr lang="en-GB" sz="1200" dirty="0" smtClean="0"/>
                        <a:t>O</a:t>
                      </a:r>
                      <a:endParaRPr lang="en-US" sz="1200" dirty="0"/>
                    </a:p>
                  </a:txBody>
                  <a:tcPr/>
                </a:tc>
              </a:tr>
              <a:tr h="204021">
                <a:tc>
                  <a:txBody>
                    <a:bodyPr/>
                    <a:lstStyle/>
                    <a:p>
                      <a:pPr algn="r"/>
                      <a:r>
                        <a:rPr lang="en-GB" sz="1200" dirty="0" smtClean="0">
                          <a:solidFill>
                            <a:schemeClr val="tx1"/>
                          </a:solidFill>
                        </a:rPr>
                        <a:t>1111</a:t>
                      </a:r>
                      <a:endParaRPr lang="en-US" sz="1200" dirty="0">
                        <a:solidFill>
                          <a:schemeClr val="tx1"/>
                        </a:solidFill>
                      </a:endParaRPr>
                    </a:p>
                  </a:txBody>
                  <a:tcPr>
                    <a:noFill/>
                  </a:tcPr>
                </a:tc>
                <a:tc>
                  <a:txBody>
                    <a:bodyPr/>
                    <a:lstStyle/>
                    <a:p>
                      <a:r>
                        <a:rPr lang="en-GB" sz="1200" dirty="0" smtClean="0"/>
                        <a:t>P</a:t>
                      </a:r>
                      <a:endParaRPr lang="en-US" sz="1200" dirty="0"/>
                    </a:p>
                  </a:txBody>
                  <a:tcPr/>
                </a:tc>
              </a:tr>
            </a:tbl>
          </a:graphicData>
        </a:graphic>
      </p:graphicFrame>
      <p:graphicFrame>
        <p:nvGraphicFramePr>
          <p:cNvPr id="5" name="Content Placeholder 3"/>
          <p:cNvGraphicFramePr>
            <a:graphicFrameLocks/>
          </p:cNvGraphicFramePr>
          <p:nvPr>
            <p:extLst/>
          </p:nvPr>
        </p:nvGraphicFramePr>
        <p:xfrm>
          <a:off x="2206258" y="2069747"/>
          <a:ext cx="4470312" cy="2299052"/>
        </p:xfrm>
        <a:graphic>
          <a:graphicData uri="http://schemas.openxmlformats.org/drawingml/2006/table">
            <a:tbl>
              <a:tblPr firstRow="1" bandRow="1">
                <a:tableStyleId>{5C22544A-7EE6-4342-B048-85BDC9FD1C3A}</a:tableStyleId>
              </a:tblPr>
              <a:tblGrid>
                <a:gridCol w="1117578"/>
                <a:gridCol w="1117578"/>
                <a:gridCol w="1117578"/>
                <a:gridCol w="1117578"/>
              </a:tblGrid>
              <a:tr h="676192">
                <a:tc>
                  <a:txBody>
                    <a:bodyPr/>
                    <a:lstStyle/>
                    <a:p>
                      <a:pPr algn="r"/>
                      <a:r>
                        <a:rPr lang="en-GB" sz="1200" dirty="0" smtClean="0">
                          <a:solidFill>
                            <a:schemeClr val="tx1"/>
                          </a:solidFill>
                        </a:rPr>
                        <a:t>Index</a:t>
                      </a:r>
                      <a:endParaRPr lang="en-US" sz="1200" dirty="0">
                        <a:solidFill>
                          <a:schemeClr val="tx1"/>
                        </a:solidFill>
                      </a:endParaRPr>
                    </a:p>
                  </a:txBody>
                  <a:tcPr>
                    <a:noFill/>
                  </a:tcPr>
                </a:tc>
                <a:tc>
                  <a:txBody>
                    <a:bodyPr/>
                    <a:lstStyle/>
                    <a:p>
                      <a:r>
                        <a:rPr lang="en-GB" sz="1200" dirty="0" smtClean="0"/>
                        <a:t>Tag</a:t>
                      </a:r>
                      <a:endParaRPr lang="en-US" sz="1200" dirty="0"/>
                    </a:p>
                  </a:txBody>
                  <a:tcPr/>
                </a:tc>
                <a:tc>
                  <a:txBody>
                    <a:bodyPr/>
                    <a:lstStyle/>
                    <a:p>
                      <a:r>
                        <a:rPr lang="en-GB" sz="1200" dirty="0" smtClean="0"/>
                        <a:t>Data</a:t>
                      </a:r>
                      <a:endParaRPr lang="en-US" sz="1200" dirty="0"/>
                    </a:p>
                  </a:txBody>
                  <a:tcPr/>
                </a:tc>
                <a:tc>
                  <a:txBody>
                    <a:bodyPr/>
                    <a:lstStyle/>
                    <a:p>
                      <a:r>
                        <a:rPr lang="en-GB" sz="1200" dirty="0" smtClean="0"/>
                        <a:t>Value Bit</a:t>
                      </a:r>
                      <a:endParaRPr lang="en-US" sz="1200" dirty="0"/>
                    </a:p>
                  </a:txBody>
                  <a:tcPr/>
                </a:tc>
              </a:tr>
              <a:tr h="405715">
                <a:tc>
                  <a:txBody>
                    <a:bodyPr/>
                    <a:lstStyle/>
                    <a:p>
                      <a:pPr algn="r"/>
                      <a:r>
                        <a:rPr lang="en-GB" sz="1200" dirty="0" smtClean="0"/>
                        <a:t>0</a:t>
                      </a:r>
                      <a:endParaRPr lang="en-US" sz="1200" dirty="0"/>
                    </a:p>
                  </a:txBody>
                  <a:tcPr>
                    <a:noFill/>
                  </a:tcPr>
                </a:tc>
                <a:tc>
                  <a:txBody>
                    <a:bodyPr/>
                    <a:lstStyle/>
                    <a:p>
                      <a:r>
                        <a:rPr lang="en-GB" sz="1200" dirty="0" smtClean="0"/>
                        <a:t>0000</a:t>
                      </a:r>
                      <a:endParaRPr lang="en-US" sz="1200" dirty="0"/>
                    </a:p>
                  </a:txBody>
                  <a:tcPr/>
                </a:tc>
                <a:tc>
                  <a:txBody>
                    <a:bodyPr/>
                    <a:lstStyle/>
                    <a:p>
                      <a:r>
                        <a:rPr lang="en-GB" sz="1200" dirty="0" smtClean="0"/>
                        <a:t>A</a:t>
                      </a:r>
                      <a:endParaRPr lang="en-US" sz="1200" dirty="0"/>
                    </a:p>
                  </a:txBody>
                  <a:tcPr/>
                </a:tc>
                <a:tc>
                  <a:txBody>
                    <a:bodyPr/>
                    <a:lstStyle/>
                    <a:p>
                      <a:r>
                        <a:rPr lang="en-GB" sz="1200" dirty="0" smtClean="0"/>
                        <a:t>0</a:t>
                      </a:r>
                      <a:endParaRPr lang="en-US" sz="1200" dirty="0"/>
                    </a:p>
                  </a:txBody>
                  <a:tcPr/>
                </a:tc>
              </a:tr>
              <a:tr h="405715">
                <a:tc>
                  <a:txBody>
                    <a:bodyPr/>
                    <a:lstStyle/>
                    <a:p>
                      <a:pPr algn="r"/>
                      <a:r>
                        <a:rPr lang="en-GB" sz="1200" dirty="0" smtClean="0"/>
                        <a:t>1</a:t>
                      </a:r>
                      <a:endParaRPr lang="en-US" sz="1200" dirty="0"/>
                    </a:p>
                  </a:txBody>
                  <a:tcPr>
                    <a:noFill/>
                  </a:tcPr>
                </a:tc>
                <a:tc>
                  <a:txBody>
                    <a:bodyPr/>
                    <a:lstStyle/>
                    <a:p>
                      <a:r>
                        <a:rPr lang="en-GB" sz="1200" dirty="0" smtClean="0"/>
                        <a:t>0011</a:t>
                      </a:r>
                      <a:endParaRPr lang="en-US" sz="1200" dirty="0"/>
                    </a:p>
                  </a:txBody>
                  <a:tcPr/>
                </a:tc>
                <a:tc>
                  <a:txBody>
                    <a:bodyPr/>
                    <a:lstStyle/>
                    <a:p>
                      <a:r>
                        <a:rPr lang="en-GB" sz="1200" dirty="0" smtClean="0"/>
                        <a:t>D</a:t>
                      </a:r>
                      <a:endParaRPr lang="en-US" sz="1200" dirty="0"/>
                    </a:p>
                  </a:txBody>
                  <a:tcPr/>
                </a:tc>
                <a:tc>
                  <a:txBody>
                    <a:bodyPr/>
                    <a:lstStyle/>
                    <a:p>
                      <a:r>
                        <a:rPr lang="en-GB" sz="1200" dirty="0" smtClean="0"/>
                        <a:t>0</a:t>
                      </a:r>
                      <a:endParaRPr lang="en-US" sz="1200" dirty="0"/>
                    </a:p>
                  </a:txBody>
                  <a:tcPr/>
                </a:tc>
              </a:tr>
              <a:tr h="405715">
                <a:tc>
                  <a:txBody>
                    <a:bodyPr/>
                    <a:lstStyle/>
                    <a:p>
                      <a:pPr algn="r"/>
                      <a:r>
                        <a:rPr lang="en-GB" sz="1200" dirty="0" smtClean="0"/>
                        <a:t>2</a:t>
                      </a:r>
                      <a:endParaRPr lang="en-US" sz="1200" dirty="0"/>
                    </a:p>
                  </a:txBody>
                  <a:tcPr>
                    <a:noFill/>
                  </a:tcPr>
                </a:tc>
                <a:tc>
                  <a:txBody>
                    <a:bodyPr/>
                    <a:lstStyle/>
                    <a:p>
                      <a:endParaRPr lang="en-US" sz="1200"/>
                    </a:p>
                  </a:txBody>
                  <a:tcPr/>
                </a:tc>
                <a:tc>
                  <a:txBody>
                    <a:bodyPr/>
                    <a:lstStyle/>
                    <a:p>
                      <a:endParaRPr lang="en-US" sz="1200"/>
                    </a:p>
                  </a:txBody>
                  <a:tcPr/>
                </a:tc>
                <a:tc>
                  <a:txBody>
                    <a:bodyPr/>
                    <a:lstStyle/>
                    <a:p>
                      <a:endParaRPr lang="en-US" sz="1200"/>
                    </a:p>
                  </a:txBody>
                  <a:tcPr/>
                </a:tc>
              </a:tr>
              <a:tr h="405715">
                <a:tc>
                  <a:txBody>
                    <a:bodyPr/>
                    <a:lstStyle/>
                    <a:p>
                      <a:pPr algn="r"/>
                      <a:r>
                        <a:rPr lang="en-GB" sz="1200" dirty="0" smtClean="0"/>
                        <a:t>3</a:t>
                      </a:r>
                      <a:endParaRPr lang="en-US" sz="1200" dirty="0"/>
                    </a:p>
                  </a:txBody>
                  <a:tcPr>
                    <a:noFill/>
                  </a:tcPr>
                </a:tc>
                <a:tc>
                  <a:txBody>
                    <a:bodyPr/>
                    <a:lstStyle/>
                    <a:p>
                      <a:endParaRPr lang="en-US" sz="1200"/>
                    </a:p>
                  </a:txBody>
                  <a:tcPr/>
                </a:tc>
                <a:tc>
                  <a:txBody>
                    <a:bodyPr/>
                    <a:lstStyle/>
                    <a:p>
                      <a:endParaRPr lang="en-US" sz="1200" dirty="0"/>
                    </a:p>
                  </a:txBody>
                  <a:tcPr/>
                </a:tc>
                <a:tc>
                  <a:txBody>
                    <a:bodyPr/>
                    <a:lstStyle/>
                    <a:p>
                      <a:endParaRPr lang="en-US" sz="1200" dirty="0"/>
                    </a:p>
                  </a:txBody>
                  <a:tcPr/>
                </a:tc>
              </a:tr>
            </a:tbl>
          </a:graphicData>
        </a:graphic>
      </p:graphicFrame>
      <p:sp>
        <p:nvSpPr>
          <p:cNvPr id="6" name="Rectangle 5"/>
          <p:cNvSpPr/>
          <p:nvPr/>
        </p:nvSpPr>
        <p:spPr>
          <a:xfrm>
            <a:off x="4302495" y="4986048"/>
            <a:ext cx="753732" cy="369332"/>
          </a:xfrm>
          <a:prstGeom prst="rect">
            <a:avLst/>
          </a:prstGeom>
        </p:spPr>
        <p:txBody>
          <a:bodyPr wrap="none">
            <a:spAutoFit/>
          </a:bodyPr>
          <a:lstStyle/>
          <a:p>
            <a:r>
              <a:rPr lang="en-GB" dirty="0" smtClean="0"/>
              <a:t>Cache</a:t>
            </a:r>
            <a:endParaRPr lang="en-US" dirty="0"/>
          </a:p>
        </p:txBody>
      </p:sp>
      <p:sp>
        <p:nvSpPr>
          <p:cNvPr id="7" name="Rectangle 6"/>
          <p:cNvSpPr/>
          <p:nvPr/>
        </p:nvSpPr>
        <p:spPr>
          <a:xfrm>
            <a:off x="9026895" y="6183477"/>
            <a:ext cx="1524328" cy="369332"/>
          </a:xfrm>
          <a:prstGeom prst="rect">
            <a:avLst/>
          </a:prstGeom>
        </p:spPr>
        <p:txBody>
          <a:bodyPr wrap="none">
            <a:spAutoFit/>
          </a:bodyPr>
          <a:lstStyle/>
          <a:p>
            <a:r>
              <a:rPr lang="en-GB" dirty="0" smtClean="0"/>
              <a:t>Main Memory</a:t>
            </a:r>
            <a:endParaRPr lang="en-US" dirty="0"/>
          </a:p>
        </p:txBody>
      </p:sp>
      <p:sp>
        <p:nvSpPr>
          <p:cNvPr id="8" name="Rectangle 7"/>
          <p:cNvSpPr/>
          <p:nvPr/>
        </p:nvSpPr>
        <p:spPr>
          <a:xfrm>
            <a:off x="594095" y="972848"/>
            <a:ext cx="2038379" cy="646331"/>
          </a:xfrm>
          <a:prstGeom prst="rect">
            <a:avLst/>
          </a:prstGeom>
        </p:spPr>
        <p:txBody>
          <a:bodyPr wrap="none">
            <a:spAutoFit/>
          </a:bodyPr>
          <a:lstStyle/>
          <a:p>
            <a:r>
              <a:rPr lang="en-GB" dirty="0" smtClean="0"/>
              <a:t>Bring 0011 to cache</a:t>
            </a:r>
          </a:p>
          <a:p>
            <a:endParaRPr lang="en-US" dirty="0"/>
          </a:p>
        </p:txBody>
      </p:sp>
    </p:spTree>
    <p:extLst>
      <p:ext uri="{BB962C8B-B14F-4D97-AF65-F5344CB8AC3E}">
        <p14:creationId xmlns:p14="http://schemas.microsoft.com/office/powerpoint/2010/main" val="31747056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7275794" y="1251813"/>
          <a:ext cx="3149958" cy="4663440"/>
        </p:xfrm>
        <a:graphic>
          <a:graphicData uri="http://schemas.openxmlformats.org/drawingml/2006/table">
            <a:tbl>
              <a:tblPr firstRow="1" bandRow="1">
                <a:tableStyleId>{5C22544A-7EE6-4342-B048-85BDC9FD1C3A}</a:tableStyleId>
              </a:tblPr>
              <a:tblGrid>
                <a:gridCol w="1574979"/>
                <a:gridCol w="1574979"/>
              </a:tblGrid>
              <a:tr h="204021">
                <a:tc>
                  <a:txBody>
                    <a:bodyPr/>
                    <a:lstStyle/>
                    <a:p>
                      <a:pPr algn="r"/>
                      <a:r>
                        <a:rPr lang="en-GB" sz="1200" dirty="0" smtClean="0">
                          <a:solidFill>
                            <a:schemeClr val="tx1"/>
                          </a:solidFill>
                        </a:rPr>
                        <a:t>Address</a:t>
                      </a:r>
                      <a:endParaRPr lang="en-US" sz="1200" dirty="0">
                        <a:solidFill>
                          <a:schemeClr val="tx1"/>
                        </a:solidFill>
                      </a:endParaRPr>
                    </a:p>
                  </a:txBody>
                  <a:tcPr>
                    <a:noFill/>
                  </a:tcPr>
                </a:tc>
                <a:tc>
                  <a:txBody>
                    <a:bodyPr/>
                    <a:lstStyle/>
                    <a:p>
                      <a:r>
                        <a:rPr lang="en-GB" sz="1200" dirty="0" smtClean="0"/>
                        <a:t>Word</a:t>
                      </a:r>
                      <a:endParaRPr lang="en-US" sz="1200" dirty="0"/>
                    </a:p>
                  </a:txBody>
                  <a:tcPr/>
                </a:tc>
              </a:tr>
              <a:tr h="204021">
                <a:tc>
                  <a:txBody>
                    <a:bodyPr/>
                    <a:lstStyle/>
                    <a:p>
                      <a:pPr algn="r"/>
                      <a:r>
                        <a:rPr lang="en-GB" sz="1200" dirty="0" smtClean="0">
                          <a:solidFill>
                            <a:schemeClr val="tx1"/>
                          </a:solidFill>
                        </a:rPr>
                        <a:t>0000</a:t>
                      </a:r>
                      <a:endParaRPr lang="en-US" sz="1200" dirty="0">
                        <a:solidFill>
                          <a:schemeClr val="tx1"/>
                        </a:solidFill>
                      </a:endParaRPr>
                    </a:p>
                  </a:txBody>
                  <a:tcPr>
                    <a:noFill/>
                  </a:tcPr>
                </a:tc>
                <a:tc>
                  <a:txBody>
                    <a:bodyPr/>
                    <a:lstStyle/>
                    <a:p>
                      <a:r>
                        <a:rPr lang="en-GB" sz="1200" dirty="0" smtClean="0"/>
                        <a:t>A</a:t>
                      </a:r>
                      <a:endParaRPr lang="en-US" sz="1200" dirty="0"/>
                    </a:p>
                  </a:txBody>
                  <a:tcPr/>
                </a:tc>
              </a:tr>
              <a:tr h="204021">
                <a:tc>
                  <a:txBody>
                    <a:bodyPr/>
                    <a:lstStyle/>
                    <a:p>
                      <a:pPr algn="r"/>
                      <a:r>
                        <a:rPr lang="en-GB" sz="1200" dirty="0" smtClean="0">
                          <a:solidFill>
                            <a:schemeClr val="tx1"/>
                          </a:solidFill>
                        </a:rPr>
                        <a:t>0001</a:t>
                      </a:r>
                      <a:endParaRPr lang="en-US" sz="1200" dirty="0">
                        <a:solidFill>
                          <a:schemeClr val="tx1"/>
                        </a:solidFill>
                      </a:endParaRPr>
                    </a:p>
                  </a:txBody>
                  <a:tcPr>
                    <a:noFill/>
                  </a:tcPr>
                </a:tc>
                <a:tc>
                  <a:txBody>
                    <a:bodyPr/>
                    <a:lstStyle/>
                    <a:p>
                      <a:r>
                        <a:rPr lang="en-GB" sz="1200" dirty="0" smtClean="0"/>
                        <a:t>B</a:t>
                      </a:r>
                      <a:endParaRPr lang="en-US" sz="1200" dirty="0"/>
                    </a:p>
                  </a:txBody>
                  <a:tcPr/>
                </a:tc>
              </a:tr>
              <a:tr h="204021">
                <a:tc>
                  <a:txBody>
                    <a:bodyPr/>
                    <a:lstStyle/>
                    <a:p>
                      <a:pPr algn="r"/>
                      <a:r>
                        <a:rPr lang="en-GB" sz="1200" dirty="0" smtClean="0">
                          <a:solidFill>
                            <a:schemeClr val="tx1"/>
                          </a:solidFill>
                        </a:rPr>
                        <a:t>0010</a:t>
                      </a:r>
                      <a:endParaRPr lang="en-US" sz="1200" dirty="0">
                        <a:solidFill>
                          <a:schemeClr val="tx1"/>
                        </a:solidFill>
                      </a:endParaRPr>
                    </a:p>
                  </a:txBody>
                  <a:tcPr>
                    <a:noFill/>
                  </a:tcPr>
                </a:tc>
                <a:tc>
                  <a:txBody>
                    <a:bodyPr/>
                    <a:lstStyle/>
                    <a:p>
                      <a:r>
                        <a:rPr lang="en-GB" sz="1200" dirty="0" smtClean="0"/>
                        <a:t>C</a:t>
                      </a:r>
                      <a:endParaRPr lang="en-US" sz="1200" dirty="0"/>
                    </a:p>
                  </a:txBody>
                  <a:tcPr/>
                </a:tc>
              </a:tr>
              <a:tr h="204021">
                <a:tc>
                  <a:txBody>
                    <a:bodyPr/>
                    <a:lstStyle/>
                    <a:p>
                      <a:pPr algn="r"/>
                      <a:r>
                        <a:rPr lang="en-GB" sz="1200" dirty="0" smtClean="0">
                          <a:solidFill>
                            <a:schemeClr val="tx1"/>
                          </a:solidFill>
                        </a:rPr>
                        <a:t>0011</a:t>
                      </a:r>
                      <a:endParaRPr lang="en-US" sz="1200" dirty="0">
                        <a:solidFill>
                          <a:schemeClr val="tx1"/>
                        </a:solidFill>
                      </a:endParaRPr>
                    </a:p>
                  </a:txBody>
                  <a:tcPr>
                    <a:noFill/>
                  </a:tcPr>
                </a:tc>
                <a:tc>
                  <a:txBody>
                    <a:bodyPr/>
                    <a:lstStyle/>
                    <a:p>
                      <a:r>
                        <a:rPr lang="en-GB" sz="1200" dirty="0" smtClean="0"/>
                        <a:t>D</a:t>
                      </a:r>
                      <a:endParaRPr lang="en-US" sz="1200" dirty="0"/>
                    </a:p>
                  </a:txBody>
                  <a:tcPr/>
                </a:tc>
              </a:tr>
              <a:tr h="204021">
                <a:tc>
                  <a:txBody>
                    <a:bodyPr/>
                    <a:lstStyle/>
                    <a:p>
                      <a:pPr algn="r"/>
                      <a:r>
                        <a:rPr lang="en-GB" sz="1200" dirty="0" smtClean="0">
                          <a:solidFill>
                            <a:schemeClr val="tx1"/>
                          </a:solidFill>
                        </a:rPr>
                        <a:t>0100</a:t>
                      </a:r>
                      <a:endParaRPr lang="en-US" sz="1200" dirty="0">
                        <a:solidFill>
                          <a:schemeClr val="tx1"/>
                        </a:solidFill>
                      </a:endParaRPr>
                    </a:p>
                  </a:txBody>
                  <a:tcPr>
                    <a:noFill/>
                  </a:tcPr>
                </a:tc>
                <a:tc>
                  <a:txBody>
                    <a:bodyPr/>
                    <a:lstStyle/>
                    <a:p>
                      <a:r>
                        <a:rPr lang="en-GB" sz="1200" dirty="0" smtClean="0"/>
                        <a:t>E</a:t>
                      </a:r>
                      <a:endParaRPr lang="en-US" sz="1200" dirty="0"/>
                    </a:p>
                  </a:txBody>
                  <a:tcPr/>
                </a:tc>
              </a:tr>
              <a:tr h="204021">
                <a:tc>
                  <a:txBody>
                    <a:bodyPr/>
                    <a:lstStyle/>
                    <a:p>
                      <a:pPr algn="r"/>
                      <a:r>
                        <a:rPr lang="en-GB" sz="1200" dirty="0" smtClean="0">
                          <a:solidFill>
                            <a:schemeClr val="tx1"/>
                          </a:solidFill>
                        </a:rPr>
                        <a:t>0101</a:t>
                      </a:r>
                      <a:endParaRPr lang="en-US" sz="1200" dirty="0">
                        <a:solidFill>
                          <a:schemeClr val="tx1"/>
                        </a:solidFill>
                      </a:endParaRPr>
                    </a:p>
                  </a:txBody>
                  <a:tcPr>
                    <a:noFill/>
                  </a:tcPr>
                </a:tc>
                <a:tc>
                  <a:txBody>
                    <a:bodyPr/>
                    <a:lstStyle/>
                    <a:p>
                      <a:r>
                        <a:rPr lang="en-GB" sz="1200" dirty="0" smtClean="0"/>
                        <a:t>F</a:t>
                      </a:r>
                      <a:endParaRPr lang="en-US" sz="1200" dirty="0"/>
                    </a:p>
                  </a:txBody>
                  <a:tcPr/>
                </a:tc>
              </a:tr>
              <a:tr h="204021">
                <a:tc>
                  <a:txBody>
                    <a:bodyPr/>
                    <a:lstStyle/>
                    <a:p>
                      <a:pPr algn="r"/>
                      <a:r>
                        <a:rPr lang="en-GB" sz="1200" dirty="0" smtClean="0">
                          <a:solidFill>
                            <a:schemeClr val="tx1"/>
                          </a:solidFill>
                        </a:rPr>
                        <a:t>0110</a:t>
                      </a:r>
                      <a:endParaRPr lang="en-US" sz="1200" dirty="0">
                        <a:solidFill>
                          <a:schemeClr val="tx1"/>
                        </a:solidFill>
                      </a:endParaRPr>
                    </a:p>
                  </a:txBody>
                  <a:tcPr>
                    <a:noFill/>
                  </a:tcPr>
                </a:tc>
                <a:tc>
                  <a:txBody>
                    <a:bodyPr/>
                    <a:lstStyle/>
                    <a:p>
                      <a:r>
                        <a:rPr lang="en-GB" sz="1200" dirty="0" smtClean="0"/>
                        <a:t>G</a:t>
                      </a:r>
                      <a:endParaRPr lang="en-US" sz="1200" dirty="0"/>
                    </a:p>
                  </a:txBody>
                  <a:tcPr/>
                </a:tc>
              </a:tr>
              <a:tr h="204021">
                <a:tc>
                  <a:txBody>
                    <a:bodyPr/>
                    <a:lstStyle/>
                    <a:p>
                      <a:pPr algn="r"/>
                      <a:r>
                        <a:rPr lang="en-GB" sz="1200" dirty="0" smtClean="0">
                          <a:solidFill>
                            <a:schemeClr val="tx1"/>
                          </a:solidFill>
                        </a:rPr>
                        <a:t>0111</a:t>
                      </a:r>
                      <a:endParaRPr lang="en-US" sz="1200" dirty="0">
                        <a:solidFill>
                          <a:schemeClr val="tx1"/>
                        </a:solidFill>
                      </a:endParaRPr>
                    </a:p>
                  </a:txBody>
                  <a:tcPr>
                    <a:noFill/>
                  </a:tcPr>
                </a:tc>
                <a:tc>
                  <a:txBody>
                    <a:bodyPr/>
                    <a:lstStyle/>
                    <a:p>
                      <a:r>
                        <a:rPr lang="en-GB" sz="1200" dirty="0" smtClean="0"/>
                        <a:t>H</a:t>
                      </a:r>
                      <a:endParaRPr lang="en-US" sz="1200" dirty="0"/>
                    </a:p>
                  </a:txBody>
                  <a:tcPr/>
                </a:tc>
              </a:tr>
              <a:tr h="204021">
                <a:tc>
                  <a:txBody>
                    <a:bodyPr/>
                    <a:lstStyle/>
                    <a:p>
                      <a:pPr algn="r"/>
                      <a:r>
                        <a:rPr lang="en-GB" sz="1200" dirty="0" smtClean="0">
                          <a:solidFill>
                            <a:schemeClr val="tx1"/>
                          </a:solidFill>
                        </a:rPr>
                        <a:t>1000</a:t>
                      </a:r>
                      <a:endParaRPr lang="en-US" sz="1200" dirty="0">
                        <a:solidFill>
                          <a:schemeClr val="tx1"/>
                        </a:solidFill>
                      </a:endParaRPr>
                    </a:p>
                  </a:txBody>
                  <a:tcPr>
                    <a:noFill/>
                  </a:tcPr>
                </a:tc>
                <a:tc>
                  <a:txBody>
                    <a:bodyPr/>
                    <a:lstStyle/>
                    <a:p>
                      <a:r>
                        <a:rPr lang="en-GB" sz="1200" dirty="0" smtClean="0"/>
                        <a:t>I</a:t>
                      </a:r>
                      <a:endParaRPr lang="en-US" sz="1200" dirty="0"/>
                    </a:p>
                  </a:txBody>
                  <a:tcPr/>
                </a:tc>
              </a:tr>
              <a:tr h="204021">
                <a:tc>
                  <a:txBody>
                    <a:bodyPr/>
                    <a:lstStyle/>
                    <a:p>
                      <a:pPr algn="r"/>
                      <a:r>
                        <a:rPr lang="en-GB" sz="1200" dirty="0" smtClean="0">
                          <a:solidFill>
                            <a:schemeClr val="tx1"/>
                          </a:solidFill>
                        </a:rPr>
                        <a:t>1001</a:t>
                      </a:r>
                      <a:endParaRPr lang="en-US" sz="1200" dirty="0">
                        <a:solidFill>
                          <a:schemeClr val="tx1"/>
                        </a:solidFill>
                      </a:endParaRPr>
                    </a:p>
                  </a:txBody>
                  <a:tcPr>
                    <a:noFill/>
                  </a:tcPr>
                </a:tc>
                <a:tc>
                  <a:txBody>
                    <a:bodyPr/>
                    <a:lstStyle/>
                    <a:p>
                      <a:r>
                        <a:rPr lang="en-GB" sz="1200" dirty="0" smtClean="0"/>
                        <a:t>J</a:t>
                      </a:r>
                      <a:endParaRPr lang="en-US" sz="1200" dirty="0"/>
                    </a:p>
                  </a:txBody>
                  <a:tcPr/>
                </a:tc>
              </a:tr>
              <a:tr h="204021">
                <a:tc>
                  <a:txBody>
                    <a:bodyPr/>
                    <a:lstStyle/>
                    <a:p>
                      <a:pPr algn="r"/>
                      <a:r>
                        <a:rPr lang="en-GB" sz="1200" dirty="0" smtClean="0">
                          <a:solidFill>
                            <a:schemeClr val="tx1"/>
                          </a:solidFill>
                        </a:rPr>
                        <a:t>1010</a:t>
                      </a:r>
                      <a:endParaRPr lang="en-US" sz="1200" dirty="0">
                        <a:solidFill>
                          <a:schemeClr val="tx1"/>
                        </a:solidFill>
                      </a:endParaRPr>
                    </a:p>
                  </a:txBody>
                  <a:tcPr>
                    <a:noFill/>
                  </a:tcPr>
                </a:tc>
                <a:tc>
                  <a:txBody>
                    <a:bodyPr/>
                    <a:lstStyle/>
                    <a:p>
                      <a:r>
                        <a:rPr lang="en-GB" sz="1200" dirty="0" smtClean="0"/>
                        <a:t>K</a:t>
                      </a:r>
                      <a:endParaRPr lang="en-US" sz="1200" dirty="0"/>
                    </a:p>
                  </a:txBody>
                  <a:tcPr/>
                </a:tc>
              </a:tr>
              <a:tr h="204021">
                <a:tc>
                  <a:txBody>
                    <a:bodyPr/>
                    <a:lstStyle/>
                    <a:p>
                      <a:pPr algn="r"/>
                      <a:r>
                        <a:rPr lang="en-GB" sz="1200" dirty="0" smtClean="0">
                          <a:solidFill>
                            <a:schemeClr val="tx1"/>
                          </a:solidFill>
                        </a:rPr>
                        <a:t>1011</a:t>
                      </a:r>
                      <a:endParaRPr lang="en-US" sz="1200" dirty="0">
                        <a:solidFill>
                          <a:schemeClr val="tx1"/>
                        </a:solidFill>
                      </a:endParaRPr>
                    </a:p>
                  </a:txBody>
                  <a:tcPr>
                    <a:noFill/>
                  </a:tcPr>
                </a:tc>
                <a:tc>
                  <a:txBody>
                    <a:bodyPr/>
                    <a:lstStyle/>
                    <a:p>
                      <a:r>
                        <a:rPr lang="en-GB" sz="1200" dirty="0" smtClean="0"/>
                        <a:t>L</a:t>
                      </a:r>
                      <a:endParaRPr lang="en-US" sz="1200" dirty="0"/>
                    </a:p>
                  </a:txBody>
                  <a:tcPr/>
                </a:tc>
              </a:tr>
              <a:tr h="204021">
                <a:tc>
                  <a:txBody>
                    <a:bodyPr/>
                    <a:lstStyle/>
                    <a:p>
                      <a:pPr algn="r"/>
                      <a:r>
                        <a:rPr lang="en-GB" sz="1200" dirty="0" smtClean="0">
                          <a:solidFill>
                            <a:schemeClr val="tx1"/>
                          </a:solidFill>
                        </a:rPr>
                        <a:t>1100</a:t>
                      </a:r>
                      <a:endParaRPr lang="en-US" sz="1200" dirty="0">
                        <a:solidFill>
                          <a:schemeClr val="tx1"/>
                        </a:solidFill>
                      </a:endParaRPr>
                    </a:p>
                  </a:txBody>
                  <a:tcPr>
                    <a:noFill/>
                  </a:tcPr>
                </a:tc>
                <a:tc>
                  <a:txBody>
                    <a:bodyPr/>
                    <a:lstStyle/>
                    <a:p>
                      <a:r>
                        <a:rPr lang="en-GB" sz="1200" dirty="0" smtClean="0"/>
                        <a:t>M</a:t>
                      </a:r>
                      <a:endParaRPr lang="en-US" sz="1200" dirty="0"/>
                    </a:p>
                  </a:txBody>
                  <a:tcPr/>
                </a:tc>
              </a:tr>
              <a:tr h="204021">
                <a:tc>
                  <a:txBody>
                    <a:bodyPr/>
                    <a:lstStyle/>
                    <a:p>
                      <a:pPr algn="r"/>
                      <a:r>
                        <a:rPr lang="en-GB" sz="1200" dirty="0" smtClean="0">
                          <a:solidFill>
                            <a:schemeClr val="tx1"/>
                          </a:solidFill>
                        </a:rPr>
                        <a:t>1101</a:t>
                      </a:r>
                      <a:endParaRPr lang="en-US" sz="1200" dirty="0">
                        <a:solidFill>
                          <a:schemeClr val="tx1"/>
                        </a:solidFill>
                      </a:endParaRPr>
                    </a:p>
                  </a:txBody>
                  <a:tcPr>
                    <a:noFill/>
                  </a:tcPr>
                </a:tc>
                <a:tc>
                  <a:txBody>
                    <a:bodyPr/>
                    <a:lstStyle/>
                    <a:p>
                      <a:r>
                        <a:rPr lang="en-GB" sz="1200" dirty="0" smtClean="0"/>
                        <a:t>N</a:t>
                      </a:r>
                      <a:endParaRPr lang="en-US" sz="1200" dirty="0"/>
                    </a:p>
                  </a:txBody>
                  <a:tcPr/>
                </a:tc>
              </a:tr>
              <a:tr h="204021">
                <a:tc>
                  <a:txBody>
                    <a:bodyPr/>
                    <a:lstStyle/>
                    <a:p>
                      <a:pPr algn="r"/>
                      <a:r>
                        <a:rPr lang="en-GB" sz="1200" dirty="0" smtClean="0">
                          <a:solidFill>
                            <a:schemeClr val="tx1"/>
                          </a:solidFill>
                        </a:rPr>
                        <a:t>1110</a:t>
                      </a:r>
                      <a:endParaRPr lang="en-US" sz="1200" dirty="0">
                        <a:solidFill>
                          <a:schemeClr val="tx1"/>
                        </a:solidFill>
                      </a:endParaRPr>
                    </a:p>
                  </a:txBody>
                  <a:tcPr>
                    <a:noFill/>
                  </a:tcPr>
                </a:tc>
                <a:tc>
                  <a:txBody>
                    <a:bodyPr/>
                    <a:lstStyle/>
                    <a:p>
                      <a:r>
                        <a:rPr lang="en-GB" sz="1200" dirty="0" smtClean="0"/>
                        <a:t>O</a:t>
                      </a:r>
                      <a:endParaRPr lang="en-US" sz="1200" dirty="0"/>
                    </a:p>
                  </a:txBody>
                  <a:tcPr/>
                </a:tc>
              </a:tr>
              <a:tr h="204021">
                <a:tc>
                  <a:txBody>
                    <a:bodyPr/>
                    <a:lstStyle/>
                    <a:p>
                      <a:pPr algn="r"/>
                      <a:r>
                        <a:rPr lang="en-GB" sz="1200" dirty="0" smtClean="0">
                          <a:solidFill>
                            <a:schemeClr val="tx1"/>
                          </a:solidFill>
                        </a:rPr>
                        <a:t>1111</a:t>
                      </a:r>
                      <a:endParaRPr lang="en-US" sz="1200" dirty="0">
                        <a:solidFill>
                          <a:schemeClr val="tx1"/>
                        </a:solidFill>
                      </a:endParaRPr>
                    </a:p>
                  </a:txBody>
                  <a:tcPr>
                    <a:noFill/>
                  </a:tcPr>
                </a:tc>
                <a:tc>
                  <a:txBody>
                    <a:bodyPr/>
                    <a:lstStyle/>
                    <a:p>
                      <a:r>
                        <a:rPr lang="en-GB" sz="1200" dirty="0" smtClean="0"/>
                        <a:t>P</a:t>
                      </a:r>
                      <a:endParaRPr lang="en-US" sz="1200" dirty="0"/>
                    </a:p>
                  </a:txBody>
                  <a:tcPr/>
                </a:tc>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3953405232"/>
              </p:ext>
            </p:extLst>
          </p:nvPr>
        </p:nvGraphicFramePr>
        <p:xfrm>
          <a:off x="2206258" y="2069747"/>
          <a:ext cx="4470312" cy="2299052"/>
        </p:xfrm>
        <a:graphic>
          <a:graphicData uri="http://schemas.openxmlformats.org/drawingml/2006/table">
            <a:tbl>
              <a:tblPr firstRow="1" bandRow="1">
                <a:tableStyleId>{5C22544A-7EE6-4342-B048-85BDC9FD1C3A}</a:tableStyleId>
              </a:tblPr>
              <a:tblGrid>
                <a:gridCol w="1117578"/>
                <a:gridCol w="1117578"/>
                <a:gridCol w="1117578"/>
                <a:gridCol w="1117578"/>
              </a:tblGrid>
              <a:tr h="676192">
                <a:tc>
                  <a:txBody>
                    <a:bodyPr/>
                    <a:lstStyle/>
                    <a:p>
                      <a:pPr algn="r"/>
                      <a:r>
                        <a:rPr lang="en-GB" sz="1200" dirty="0" smtClean="0">
                          <a:solidFill>
                            <a:schemeClr val="tx1"/>
                          </a:solidFill>
                        </a:rPr>
                        <a:t>Index</a:t>
                      </a:r>
                      <a:endParaRPr lang="en-US" sz="1200" dirty="0">
                        <a:solidFill>
                          <a:schemeClr val="tx1"/>
                        </a:solidFill>
                      </a:endParaRPr>
                    </a:p>
                  </a:txBody>
                  <a:tcPr>
                    <a:noFill/>
                  </a:tcPr>
                </a:tc>
                <a:tc>
                  <a:txBody>
                    <a:bodyPr/>
                    <a:lstStyle/>
                    <a:p>
                      <a:r>
                        <a:rPr lang="en-GB" sz="1200" dirty="0" smtClean="0"/>
                        <a:t>Tag</a:t>
                      </a:r>
                      <a:endParaRPr lang="en-US" sz="1200" dirty="0"/>
                    </a:p>
                  </a:txBody>
                  <a:tcPr/>
                </a:tc>
                <a:tc>
                  <a:txBody>
                    <a:bodyPr/>
                    <a:lstStyle/>
                    <a:p>
                      <a:r>
                        <a:rPr lang="en-GB" sz="1200" dirty="0" smtClean="0"/>
                        <a:t>Data</a:t>
                      </a:r>
                      <a:endParaRPr lang="en-US" sz="1200" dirty="0"/>
                    </a:p>
                  </a:txBody>
                  <a:tcPr/>
                </a:tc>
                <a:tc>
                  <a:txBody>
                    <a:bodyPr/>
                    <a:lstStyle/>
                    <a:p>
                      <a:r>
                        <a:rPr lang="en-GB" sz="1200" dirty="0" smtClean="0"/>
                        <a:t>Value Bit</a:t>
                      </a:r>
                      <a:endParaRPr lang="en-US" sz="1200" dirty="0"/>
                    </a:p>
                  </a:txBody>
                  <a:tcPr/>
                </a:tc>
              </a:tr>
              <a:tr h="405715">
                <a:tc>
                  <a:txBody>
                    <a:bodyPr/>
                    <a:lstStyle/>
                    <a:p>
                      <a:pPr algn="r"/>
                      <a:r>
                        <a:rPr lang="en-GB" sz="1200" dirty="0" smtClean="0"/>
                        <a:t>0</a:t>
                      </a:r>
                      <a:endParaRPr lang="en-US" sz="1200" dirty="0"/>
                    </a:p>
                  </a:txBody>
                  <a:tcPr>
                    <a:noFill/>
                  </a:tcPr>
                </a:tc>
                <a:tc>
                  <a:txBody>
                    <a:bodyPr/>
                    <a:lstStyle/>
                    <a:p>
                      <a:r>
                        <a:rPr lang="en-GB" sz="1200" dirty="0" smtClean="0"/>
                        <a:t>0000</a:t>
                      </a:r>
                      <a:endParaRPr lang="en-US" sz="1200" dirty="0"/>
                    </a:p>
                  </a:txBody>
                  <a:tcPr/>
                </a:tc>
                <a:tc>
                  <a:txBody>
                    <a:bodyPr/>
                    <a:lstStyle/>
                    <a:p>
                      <a:r>
                        <a:rPr lang="en-GB" sz="1200" dirty="0" smtClean="0"/>
                        <a:t>A</a:t>
                      </a:r>
                      <a:endParaRPr lang="en-US" sz="1200" dirty="0"/>
                    </a:p>
                  </a:txBody>
                  <a:tcPr/>
                </a:tc>
                <a:tc>
                  <a:txBody>
                    <a:bodyPr/>
                    <a:lstStyle/>
                    <a:p>
                      <a:r>
                        <a:rPr lang="en-GB" sz="1200" dirty="0" smtClean="0"/>
                        <a:t>0</a:t>
                      </a:r>
                      <a:endParaRPr lang="en-US" sz="1200" dirty="0"/>
                    </a:p>
                  </a:txBody>
                  <a:tcPr/>
                </a:tc>
              </a:tr>
              <a:tr h="405715">
                <a:tc>
                  <a:txBody>
                    <a:bodyPr/>
                    <a:lstStyle/>
                    <a:p>
                      <a:pPr algn="r"/>
                      <a:r>
                        <a:rPr lang="en-GB" sz="1200" dirty="0" smtClean="0"/>
                        <a:t>1</a:t>
                      </a:r>
                      <a:endParaRPr lang="en-US" sz="1200" dirty="0"/>
                    </a:p>
                  </a:txBody>
                  <a:tcPr>
                    <a:noFill/>
                  </a:tcPr>
                </a:tc>
                <a:tc>
                  <a:txBody>
                    <a:bodyPr/>
                    <a:lstStyle/>
                    <a:p>
                      <a:r>
                        <a:rPr lang="en-GB" sz="1200" dirty="0" smtClean="0"/>
                        <a:t>0011</a:t>
                      </a:r>
                      <a:endParaRPr lang="en-US" sz="1200" dirty="0"/>
                    </a:p>
                  </a:txBody>
                  <a:tcPr/>
                </a:tc>
                <a:tc>
                  <a:txBody>
                    <a:bodyPr/>
                    <a:lstStyle/>
                    <a:p>
                      <a:r>
                        <a:rPr lang="en-GB" sz="1200" dirty="0" smtClean="0"/>
                        <a:t>D</a:t>
                      </a:r>
                      <a:endParaRPr lang="en-US" sz="1200" dirty="0"/>
                    </a:p>
                  </a:txBody>
                  <a:tcPr/>
                </a:tc>
                <a:tc>
                  <a:txBody>
                    <a:bodyPr/>
                    <a:lstStyle/>
                    <a:p>
                      <a:r>
                        <a:rPr lang="en-GB" sz="1200" dirty="0" smtClean="0"/>
                        <a:t>0</a:t>
                      </a:r>
                      <a:endParaRPr lang="en-US" sz="1200" dirty="0"/>
                    </a:p>
                  </a:txBody>
                  <a:tcPr/>
                </a:tc>
              </a:tr>
              <a:tr h="405715">
                <a:tc>
                  <a:txBody>
                    <a:bodyPr/>
                    <a:lstStyle/>
                    <a:p>
                      <a:pPr algn="r"/>
                      <a:r>
                        <a:rPr lang="en-GB" sz="1200" dirty="0" smtClean="0"/>
                        <a:t>2</a:t>
                      </a:r>
                      <a:endParaRPr lang="en-US" sz="1200" dirty="0"/>
                    </a:p>
                  </a:txBody>
                  <a:tcPr>
                    <a:noFill/>
                  </a:tcPr>
                </a:tc>
                <a:tc>
                  <a:txBody>
                    <a:bodyPr/>
                    <a:lstStyle/>
                    <a:p>
                      <a:r>
                        <a:rPr lang="en-GB" sz="1200" dirty="0" smtClean="0"/>
                        <a:t>1000</a:t>
                      </a:r>
                      <a:endParaRPr lang="en-US" sz="1200" dirty="0"/>
                    </a:p>
                  </a:txBody>
                  <a:tcPr/>
                </a:tc>
                <a:tc>
                  <a:txBody>
                    <a:bodyPr/>
                    <a:lstStyle/>
                    <a:p>
                      <a:r>
                        <a:rPr lang="en-GB" sz="1200" dirty="0" smtClean="0"/>
                        <a:t>I</a:t>
                      </a:r>
                      <a:endParaRPr lang="en-US" sz="1200" dirty="0"/>
                    </a:p>
                  </a:txBody>
                  <a:tcPr/>
                </a:tc>
                <a:tc>
                  <a:txBody>
                    <a:bodyPr/>
                    <a:lstStyle/>
                    <a:p>
                      <a:r>
                        <a:rPr lang="en-GB" sz="1200" dirty="0" smtClean="0"/>
                        <a:t>0</a:t>
                      </a:r>
                      <a:endParaRPr lang="en-US" sz="1200" dirty="0"/>
                    </a:p>
                  </a:txBody>
                  <a:tcPr/>
                </a:tc>
              </a:tr>
              <a:tr h="405715">
                <a:tc>
                  <a:txBody>
                    <a:bodyPr/>
                    <a:lstStyle/>
                    <a:p>
                      <a:pPr algn="r"/>
                      <a:r>
                        <a:rPr lang="en-GB" sz="1200" dirty="0" smtClean="0"/>
                        <a:t>3</a:t>
                      </a:r>
                      <a:endParaRPr lang="en-US" sz="1200" dirty="0"/>
                    </a:p>
                  </a:txBody>
                  <a:tcPr>
                    <a:noFill/>
                  </a:tcPr>
                </a:tc>
                <a:tc>
                  <a:txBody>
                    <a:bodyPr/>
                    <a:lstStyle/>
                    <a:p>
                      <a:endParaRPr lang="en-US" sz="1200"/>
                    </a:p>
                  </a:txBody>
                  <a:tcPr/>
                </a:tc>
                <a:tc>
                  <a:txBody>
                    <a:bodyPr/>
                    <a:lstStyle/>
                    <a:p>
                      <a:endParaRPr lang="en-US" sz="1200" dirty="0"/>
                    </a:p>
                  </a:txBody>
                  <a:tcPr/>
                </a:tc>
                <a:tc>
                  <a:txBody>
                    <a:bodyPr/>
                    <a:lstStyle/>
                    <a:p>
                      <a:endParaRPr lang="en-US" sz="1200" dirty="0"/>
                    </a:p>
                  </a:txBody>
                  <a:tcPr/>
                </a:tc>
              </a:tr>
            </a:tbl>
          </a:graphicData>
        </a:graphic>
      </p:graphicFrame>
      <p:sp>
        <p:nvSpPr>
          <p:cNvPr id="6" name="Rectangle 5"/>
          <p:cNvSpPr/>
          <p:nvPr/>
        </p:nvSpPr>
        <p:spPr>
          <a:xfrm>
            <a:off x="4302495" y="4986048"/>
            <a:ext cx="753732" cy="369332"/>
          </a:xfrm>
          <a:prstGeom prst="rect">
            <a:avLst/>
          </a:prstGeom>
        </p:spPr>
        <p:txBody>
          <a:bodyPr wrap="none">
            <a:spAutoFit/>
          </a:bodyPr>
          <a:lstStyle/>
          <a:p>
            <a:r>
              <a:rPr lang="en-GB" dirty="0" smtClean="0"/>
              <a:t>Cache</a:t>
            </a:r>
            <a:endParaRPr lang="en-US" dirty="0"/>
          </a:p>
        </p:txBody>
      </p:sp>
      <p:sp>
        <p:nvSpPr>
          <p:cNvPr id="7" name="Rectangle 6"/>
          <p:cNvSpPr/>
          <p:nvPr/>
        </p:nvSpPr>
        <p:spPr>
          <a:xfrm>
            <a:off x="9026895" y="6183477"/>
            <a:ext cx="1524328" cy="369332"/>
          </a:xfrm>
          <a:prstGeom prst="rect">
            <a:avLst/>
          </a:prstGeom>
        </p:spPr>
        <p:txBody>
          <a:bodyPr wrap="none">
            <a:spAutoFit/>
          </a:bodyPr>
          <a:lstStyle/>
          <a:p>
            <a:r>
              <a:rPr lang="en-GB" dirty="0" smtClean="0"/>
              <a:t>Main Memory</a:t>
            </a:r>
            <a:endParaRPr lang="en-US" dirty="0"/>
          </a:p>
        </p:txBody>
      </p:sp>
      <p:sp>
        <p:nvSpPr>
          <p:cNvPr id="8" name="Rectangle 7"/>
          <p:cNvSpPr/>
          <p:nvPr/>
        </p:nvSpPr>
        <p:spPr>
          <a:xfrm>
            <a:off x="594095" y="972848"/>
            <a:ext cx="1174489" cy="646331"/>
          </a:xfrm>
          <a:prstGeom prst="rect">
            <a:avLst/>
          </a:prstGeom>
        </p:spPr>
        <p:txBody>
          <a:bodyPr wrap="none">
            <a:spAutoFit/>
          </a:bodyPr>
          <a:lstStyle/>
          <a:p>
            <a:r>
              <a:rPr lang="en-GB" dirty="0" smtClean="0"/>
              <a:t>Read 1000</a:t>
            </a:r>
          </a:p>
          <a:p>
            <a:r>
              <a:rPr lang="en-GB" dirty="0" smtClean="0"/>
              <a:t>It’s a miss</a:t>
            </a:r>
            <a:endParaRPr lang="en-US" dirty="0"/>
          </a:p>
        </p:txBody>
      </p:sp>
    </p:spTree>
    <p:extLst>
      <p:ext uri="{BB962C8B-B14F-4D97-AF65-F5344CB8AC3E}">
        <p14:creationId xmlns:p14="http://schemas.microsoft.com/office/powerpoint/2010/main" val="33977841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7275794" y="1251813"/>
          <a:ext cx="3149958" cy="4663440"/>
        </p:xfrm>
        <a:graphic>
          <a:graphicData uri="http://schemas.openxmlformats.org/drawingml/2006/table">
            <a:tbl>
              <a:tblPr firstRow="1" bandRow="1">
                <a:tableStyleId>{5C22544A-7EE6-4342-B048-85BDC9FD1C3A}</a:tableStyleId>
              </a:tblPr>
              <a:tblGrid>
                <a:gridCol w="1574979"/>
                <a:gridCol w="1574979"/>
              </a:tblGrid>
              <a:tr h="204021">
                <a:tc>
                  <a:txBody>
                    <a:bodyPr/>
                    <a:lstStyle/>
                    <a:p>
                      <a:pPr algn="r"/>
                      <a:r>
                        <a:rPr lang="en-GB" sz="1200" dirty="0" smtClean="0">
                          <a:solidFill>
                            <a:schemeClr val="tx1"/>
                          </a:solidFill>
                        </a:rPr>
                        <a:t>Address</a:t>
                      </a:r>
                      <a:endParaRPr lang="en-US" sz="1200" dirty="0">
                        <a:solidFill>
                          <a:schemeClr val="tx1"/>
                        </a:solidFill>
                      </a:endParaRPr>
                    </a:p>
                  </a:txBody>
                  <a:tcPr>
                    <a:noFill/>
                  </a:tcPr>
                </a:tc>
                <a:tc>
                  <a:txBody>
                    <a:bodyPr/>
                    <a:lstStyle/>
                    <a:p>
                      <a:r>
                        <a:rPr lang="en-GB" sz="1200" dirty="0" smtClean="0"/>
                        <a:t>Word</a:t>
                      </a:r>
                      <a:endParaRPr lang="en-US" sz="1200" dirty="0"/>
                    </a:p>
                  </a:txBody>
                  <a:tcPr/>
                </a:tc>
              </a:tr>
              <a:tr h="204021">
                <a:tc>
                  <a:txBody>
                    <a:bodyPr/>
                    <a:lstStyle/>
                    <a:p>
                      <a:pPr algn="r"/>
                      <a:r>
                        <a:rPr lang="en-GB" sz="1200" dirty="0" smtClean="0">
                          <a:solidFill>
                            <a:schemeClr val="tx1"/>
                          </a:solidFill>
                        </a:rPr>
                        <a:t>0000</a:t>
                      </a:r>
                      <a:endParaRPr lang="en-US" sz="1200" dirty="0">
                        <a:solidFill>
                          <a:schemeClr val="tx1"/>
                        </a:solidFill>
                      </a:endParaRPr>
                    </a:p>
                  </a:txBody>
                  <a:tcPr>
                    <a:noFill/>
                  </a:tcPr>
                </a:tc>
                <a:tc>
                  <a:txBody>
                    <a:bodyPr/>
                    <a:lstStyle/>
                    <a:p>
                      <a:r>
                        <a:rPr lang="en-GB" sz="1200" dirty="0" smtClean="0"/>
                        <a:t>A</a:t>
                      </a:r>
                      <a:endParaRPr lang="en-US" sz="1200" dirty="0"/>
                    </a:p>
                  </a:txBody>
                  <a:tcPr/>
                </a:tc>
              </a:tr>
              <a:tr h="204021">
                <a:tc>
                  <a:txBody>
                    <a:bodyPr/>
                    <a:lstStyle/>
                    <a:p>
                      <a:pPr algn="r"/>
                      <a:r>
                        <a:rPr lang="en-GB" sz="1200" dirty="0" smtClean="0">
                          <a:solidFill>
                            <a:schemeClr val="tx1"/>
                          </a:solidFill>
                        </a:rPr>
                        <a:t>0001</a:t>
                      </a:r>
                      <a:endParaRPr lang="en-US" sz="1200" dirty="0">
                        <a:solidFill>
                          <a:schemeClr val="tx1"/>
                        </a:solidFill>
                      </a:endParaRPr>
                    </a:p>
                  </a:txBody>
                  <a:tcPr>
                    <a:noFill/>
                  </a:tcPr>
                </a:tc>
                <a:tc>
                  <a:txBody>
                    <a:bodyPr/>
                    <a:lstStyle/>
                    <a:p>
                      <a:r>
                        <a:rPr lang="en-GB" sz="1200" dirty="0" smtClean="0"/>
                        <a:t>B</a:t>
                      </a:r>
                      <a:endParaRPr lang="en-US" sz="1200" dirty="0"/>
                    </a:p>
                  </a:txBody>
                  <a:tcPr/>
                </a:tc>
              </a:tr>
              <a:tr h="204021">
                <a:tc>
                  <a:txBody>
                    <a:bodyPr/>
                    <a:lstStyle/>
                    <a:p>
                      <a:pPr algn="r"/>
                      <a:r>
                        <a:rPr lang="en-GB" sz="1200" dirty="0" smtClean="0">
                          <a:solidFill>
                            <a:schemeClr val="tx1"/>
                          </a:solidFill>
                        </a:rPr>
                        <a:t>0010</a:t>
                      </a:r>
                      <a:endParaRPr lang="en-US" sz="1200" dirty="0">
                        <a:solidFill>
                          <a:schemeClr val="tx1"/>
                        </a:solidFill>
                      </a:endParaRPr>
                    </a:p>
                  </a:txBody>
                  <a:tcPr>
                    <a:noFill/>
                  </a:tcPr>
                </a:tc>
                <a:tc>
                  <a:txBody>
                    <a:bodyPr/>
                    <a:lstStyle/>
                    <a:p>
                      <a:r>
                        <a:rPr lang="en-GB" sz="1200" dirty="0" smtClean="0"/>
                        <a:t>C</a:t>
                      </a:r>
                      <a:endParaRPr lang="en-US" sz="1200" dirty="0"/>
                    </a:p>
                  </a:txBody>
                  <a:tcPr/>
                </a:tc>
              </a:tr>
              <a:tr h="204021">
                <a:tc>
                  <a:txBody>
                    <a:bodyPr/>
                    <a:lstStyle/>
                    <a:p>
                      <a:pPr algn="r"/>
                      <a:r>
                        <a:rPr lang="en-GB" sz="1200" dirty="0" smtClean="0">
                          <a:solidFill>
                            <a:schemeClr val="tx1"/>
                          </a:solidFill>
                        </a:rPr>
                        <a:t>0011</a:t>
                      </a:r>
                      <a:endParaRPr lang="en-US" sz="1200" dirty="0">
                        <a:solidFill>
                          <a:schemeClr val="tx1"/>
                        </a:solidFill>
                      </a:endParaRPr>
                    </a:p>
                  </a:txBody>
                  <a:tcPr>
                    <a:noFill/>
                  </a:tcPr>
                </a:tc>
                <a:tc>
                  <a:txBody>
                    <a:bodyPr/>
                    <a:lstStyle/>
                    <a:p>
                      <a:r>
                        <a:rPr lang="en-GB" sz="1200" dirty="0" smtClean="0"/>
                        <a:t>D</a:t>
                      </a:r>
                      <a:endParaRPr lang="en-US" sz="1200" dirty="0"/>
                    </a:p>
                  </a:txBody>
                  <a:tcPr/>
                </a:tc>
              </a:tr>
              <a:tr h="204021">
                <a:tc>
                  <a:txBody>
                    <a:bodyPr/>
                    <a:lstStyle/>
                    <a:p>
                      <a:pPr algn="r"/>
                      <a:r>
                        <a:rPr lang="en-GB" sz="1200" dirty="0" smtClean="0">
                          <a:solidFill>
                            <a:schemeClr val="tx1"/>
                          </a:solidFill>
                        </a:rPr>
                        <a:t>0100</a:t>
                      </a:r>
                      <a:endParaRPr lang="en-US" sz="1200" dirty="0">
                        <a:solidFill>
                          <a:schemeClr val="tx1"/>
                        </a:solidFill>
                      </a:endParaRPr>
                    </a:p>
                  </a:txBody>
                  <a:tcPr>
                    <a:noFill/>
                  </a:tcPr>
                </a:tc>
                <a:tc>
                  <a:txBody>
                    <a:bodyPr/>
                    <a:lstStyle/>
                    <a:p>
                      <a:r>
                        <a:rPr lang="en-GB" sz="1200" dirty="0" smtClean="0"/>
                        <a:t>E</a:t>
                      </a:r>
                      <a:endParaRPr lang="en-US" sz="1200" dirty="0"/>
                    </a:p>
                  </a:txBody>
                  <a:tcPr/>
                </a:tc>
              </a:tr>
              <a:tr h="204021">
                <a:tc>
                  <a:txBody>
                    <a:bodyPr/>
                    <a:lstStyle/>
                    <a:p>
                      <a:pPr algn="r"/>
                      <a:r>
                        <a:rPr lang="en-GB" sz="1200" dirty="0" smtClean="0">
                          <a:solidFill>
                            <a:schemeClr val="tx1"/>
                          </a:solidFill>
                        </a:rPr>
                        <a:t>0101</a:t>
                      </a:r>
                      <a:endParaRPr lang="en-US" sz="1200" dirty="0">
                        <a:solidFill>
                          <a:schemeClr val="tx1"/>
                        </a:solidFill>
                      </a:endParaRPr>
                    </a:p>
                  </a:txBody>
                  <a:tcPr>
                    <a:noFill/>
                  </a:tcPr>
                </a:tc>
                <a:tc>
                  <a:txBody>
                    <a:bodyPr/>
                    <a:lstStyle/>
                    <a:p>
                      <a:r>
                        <a:rPr lang="en-GB" sz="1200" dirty="0" smtClean="0"/>
                        <a:t>F</a:t>
                      </a:r>
                      <a:endParaRPr lang="en-US" sz="1200" dirty="0"/>
                    </a:p>
                  </a:txBody>
                  <a:tcPr/>
                </a:tc>
              </a:tr>
              <a:tr h="204021">
                <a:tc>
                  <a:txBody>
                    <a:bodyPr/>
                    <a:lstStyle/>
                    <a:p>
                      <a:pPr algn="r"/>
                      <a:r>
                        <a:rPr lang="en-GB" sz="1200" dirty="0" smtClean="0">
                          <a:solidFill>
                            <a:schemeClr val="tx1"/>
                          </a:solidFill>
                        </a:rPr>
                        <a:t>0110</a:t>
                      </a:r>
                      <a:endParaRPr lang="en-US" sz="1200" dirty="0">
                        <a:solidFill>
                          <a:schemeClr val="tx1"/>
                        </a:solidFill>
                      </a:endParaRPr>
                    </a:p>
                  </a:txBody>
                  <a:tcPr>
                    <a:noFill/>
                  </a:tcPr>
                </a:tc>
                <a:tc>
                  <a:txBody>
                    <a:bodyPr/>
                    <a:lstStyle/>
                    <a:p>
                      <a:r>
                        <a:rPr lang="en-GB" sz="1200" dirty="0" smtClean="0"/>
                        <a:t>G</a:t>
                      </a:r>
                      <a:endParaRPr lang="en-US" sz="1200" dirty="0"/>
                    </a:p>
                  </a:txBody>
                  <a:tcPr/>
                </a:tc>
              </a:tr>
              <a:tr h="204021">
                <a:tc>
                  <a:txBody>
                    <a:bodyPr/>
                    <a:lstStyle/>
                    <a:p>
                      <a:pPr algn="r"/>
                      <a:r>
                        <a:rPr lang="en-GB" sz="1200" dirty="0" smtClean="0">
                          <a:solidFill>
                            <a:schemeClr val="tx1"/>
                          </a:solidFill>
                        </a:rPr>
                        <a:t>0111</a:t>
                      </a:r>
                      <a:endParaRPr lang="en-US" sz="1200" dirty="0">
                        <a:solidFill>
                          <a:schemeClr val="tx1"/>
                        </a:solidFill>
                      </a:endParaRPr>
                    </a:p>
                  </a:txBody>
                  <a:tcPr>
                    <a:noFill/>
                  </a:tcPr>
                </a:tc>
                <a:tc>
                  <a:txBody>
                    <a:bodyPr/>
                    <a:lstStyle/>
                    <a:p>
                      <a:r>
                        <a:rPr lang="en-GB" sz="1200" dirty="0" smtClean="0"/>
                        <a:t>H</a:t>
                      </a:r>
                      <a:endParaRPr lang="en-US" sz="1200" dirty="0"/>
                    </a:p>
                  </a:txBody>
                  <a:tcPr/>
                </a:tc>
              </a:tr>
              <a:tr h="204021">
                <a:tc>
                  <a:txBody>
                    <a:bodyPr/>
                    <a:lstStyle/>
                    <a:p>
                      <a:pPr algn="r"/>
                      <a:r>
                        <a:rPr lang="en-GB" sz="1200" dirty="0" smtClean="0">
                          <a:solidFill>
                            <a:schemeClr val="tx1"/>
                          </a:solidFill>
                        </a:rPr>
                        <a:t>1000</a:t>
                      </a:r>
                      <a:endParaRPr lang="en-US" sz="1200" dirty="0">
                        <a:solidFill>
                          <a:schemeClr val="tx1"/>
                        </a:solidFill>
                      </a:endParaRPr>
                    </a:p>
                  </a:txBody>
                  <a:tcPr>
                    <a:noFill/>
                  </a:tcPr>
                </a:tc>
                <a:tc>
                  <a:txBody>
                    <a:bodyPr/>
                    <a:lstStyle/>
                    <a:p>
                      <a:r>
                        <a:rPr lang="en-GB" sz="1200" dirty="0" smtClean="0"/>
                        <a:t>I</a:t>
                      </a:r>
                      <a:endParaRPr lang="en-US" sz="1200" dirty="0"/>
                    </a:p>
                  </a:txBody>
                  <a:tcPr/>
                </a:tc>
              </a:tr>
              <a:tr h="204021">
                <a:tc>
                  <a:txBody>
                    <a:bodyPr/>
                    <a:lstStyle/>
                    <a:p>
                      <a:pPr algn="r"/>
                      <a:r>
                        <a:rPr lang="en-GB" sz="1200" dirty="0" smtClean="0">
                          <a:solidFill>
                            <a:schemeClr val="tx1"/>
                          </a:solidFill>
                        </a:rPr>
                        <a:t>1001</a:t>
                      </a:r>
                      <a:endParaRPr lang="en-US" sz="1200" dirty="0">
                        <a:solidFill>
                          <a:schemeClr val="tx1"/>
                        </a:solidFill>
                      </a:endParaRPr>
                    </a:p>
                  </a:txBody>
                  <a:tcPr>
                    <a:noFill/>
                  </a:tcPr>
                </a:tc>
                <a:tc>
                  <a:txBody>
                    <a:bodyPr/>
                    <a:lstStyle/>
                    <a:p>
                      <a:r>
                        <a:rPr lang="en-GB" sz="1200" dirty="0" smtClean="0"/>
                        <a:t>J</a:t>
                      </a:r>
                      <a:endParaRPr lang="en-US" sz="1200" dirty="0"/>
                    </a:p>
                  </a:txBody>
                  <a:tcPr/>
                </a:tc>
              </a:tr>
              <a:tr h="204021">
                <a:tc>
                  <a:txBody>
                    <a:bodyPr/>
                    <a:lstStyle/>
                    <a:p>
                      <a:pPr algn="r"/>
                      <a:r>
                        <a:rPr lang="en-GB" sz="1200" dirty="0" smtClean="0">
                          <a:solidFill>
                            <a:schemeClr val="tx1"/>
                          </a:solidFill>
                        </a:rPr>
                        <a:t>1010</a:t>
                      </a:r>
                      <a:endParaRPr lang="en-US" sz="1200" dirty="0">
                        <a:solidFill>
                          <a:schemeClr val="tx1"/>
                        </a:solidFill>
                      </a:endParaRPr>
                    </a:p>
                  </a:txBody>
                  <a:tcPr>
                    <a:noFill/>
                  </a:tcPr>
                </a:tc>
                <a:tc>
                  <a:txBody>
                    <a:bodyPr/>
                    <a:lstStyle/>
                    <a:p>
                      <a:r>
                        <a:rPr lang="en-GB" sz="1200" dirty="0" smtClean="0"/>
                        <a:t>K</a:t>
                      </a:r>
                      <a:endParaRPr lang="en-US" sz="1200" dirty="0"/>
                    </a:p>
                  </a:txBody>
                  <a:tcPr/>
                </a:tc>
              </a:tr>
              <a:tr h="204021">
                <a:tc>
                  <a:txBody>
                    <a:bodyPr/>
                    <a:lstStyle/>
                    <a:p>
                      <a:pPr algn="r"/>
                      <a:r>
                        <a:rPr lang="en-GB" sz="1200" dirty="0" smtClean="0">
                          <a:solidFill>
                            <a:schemeClr val="tx1"/>
                          </a:solidFill>
                        </a:rPr>
                        <a:t>1011</a:t>
                      </a:r>
                      <a:endParaRPr lang="en-US" sz="1200" dirty="0">
                        <a:solidFill>
                          <a:schemeClr val="tx1"/>
                        </a:solidFill>
                      </a:endParaRPr>
                    </a:p>
                  </a:txBody>
                  <a:tcPr>
                    <a:noFill/>
                  </a:tcPr>
                </a:tc>
                <a:tc>
                  <a:txBody>
                    <a:bodyPr/>
                    <a:lstStyle/>
                    <a:p>
                      <a:r>
                        <a:rPr lang="en-GB" sz="1200" dirty="0" smtClean="0"/>
                        <a:t>L</a:t>
                      </a:r>
                      <a:endParaRPr lang="en-US" sz="1200" dirty="0"/>
                    </a:p>
                  </a:txBody>
                  <a:tcPr/>
                </a:tc>
              </a:tr>
              <a:tr h="204021">
                <a:tc>
                  <a:txBody>
                    <a:bodyPr/>
                    <a:lstStyle/>
                    <a:p>
                      <a:pPr algn="r"/>
                      <a:r>
                        <a:rPr lang="en-GB" sz="1200" dirty="0" smtClean="0">
                          <a:solidFill>
                            <a:schemeClr val="tx1"/>
                          </a:solidFill>
                        </a:rPr>
                        <a:t>1100</a:t>
                      </a:r>
                      <a:endParaRPr lang="en-US" sz="1200" dirty="0">
                        <a:solidFill>
                          <a:schemeClr val="tx1"/>
                        </a:solidFill>
                      </a:endParaRPr>
                    </a:p>
                  </a:txBody>
                  <a:tcPr>
                    <a:noFill/>
                  </a:tcPr>
                </a:tc>
                <a:tc>
                  <a:txBody>
                    <a:bodyPr/>
                    <a:lstStyle/>
                    <a:p>
                      <a:r>
                        <a:rPr lang="en-GB" sz="1200" dirty="0" smtClean="0"/>
                        <a:t>M</a:t>
                      </a:r>
                      <a:endParaRPr lang="en-US" sz="1200" dirty="0"/>
                    </a:p>
                  </a:txBody>
                  <a:tcPr/>
                </a:tc>
              </a:tr>
              <a:tr h="204021">
                <a:tc>
                  <a:txBody>
                    <a:bodyPr/>
                    <a:lstStyle/>
                    <a:p>
                      <a:pPr algn="r"/>
                      <a:r>
                        <a:rPr lang="en-GB" sz="1200" dirty="0" smtClean="0">
                          <a:solidFill>
                            <a:schemeClr val="tx1"/>
                          </a:solidFill>
                        </a:rPr>
                        <a:t>1101</a:t>
                      </a:r>
                      <a:endParaRPr lang="en-US" sz="1200" dirty="0">
                        <a:solidFill>
                          <a:schemeClr val="tx1"/>
                        </a:solidFill>
                      </a:endParaRPr>
                    </a:p>
                  </a:txBody>
                  <a:tcPr>
                    <a:noFill/>
                  </a:tcPr>
                </a:tc>
                <a:tc>
                  <a:txBody>
                    <a:bodyPr/>
                    <a:lstStyle/>
                    <a:p>
                      <a:r>
                        <a:rPr lang="en-GB" sz="1200" dirty="0" smtClean="0"/>
                        <a:t>N</a:t>
                      </a:r>
                      <a:endParaRPr lang="en-US" sz="1200" dirty="0"/>
                    </a:p>
                  </a:txBody>
                  <a:tcPr/>
                </a:tc>
              </a:tr>
              <a:tr h="204021">
                <a:tc>
                  <a:txBody>
                    <a:bodyPr/>
                    <a:lstStyle/>
                    <a:p>
                      <a:pPr algn="r"/>
                      <a:r>
                        <a:rPr lang="en-GB" sz="1200" dirty="0" smtClean="0">
                          <a:solidFill>
                            <a:schemeClr val="tx1"/>
                          </a:solidFill>
                        </a:rPr>
                        <a:t>1110</a:t>
                      </a:r>
                      <a:endParaRPr lang="en-US" sz="1200" dirty="0">
                        <a:solidFill>
                          <a:schemeClr val="tx1"/>
                        </a:solidFill>
                      </a:endParaRPr>
                    </a:p>
                  </a:txBody>
                  <a:tcPr>
                    <a:noFill/>
                  </a:tcPr>
                </a:tc>
                <a:tc>
                  <a:txBody>
                    <a:bodyPr/>
                    <a:lstStyle/>
                    <a:p>
                      <a:r>
                        <a:rPr lang="en-GB" sz="1200" dirty="0" smtClean="0"/>
                        <a:t>O</a:t>
                      </a:r>
                      <a:endParaRPr lang="en-US" sz="1200" dirty="0"/>
                    </a:p>
                  </a:txBody>
                  <a:tcPr/>
                </a:tc>
              </a:tr>
              <a:tr h="204021">
                <a:tc>
                  <a:txBody>
                    <a:bodyPr/>
                    <a:lstStyle/>
                    <a:p>
                      <a:pPr algn="r"/>
                      <a:r>
                        <a:rPr lang="en-GB" sz="1200" dirty="0" smtClean="0">
                          <a:solidFill>
                            <a:schemeClr val="tx1"/>
                          </a:solidFill>
                        </a:rPr>
                        <a:t>1111</a:t>
                      </a:r>
                      <a:endParaRPr lang="en-US" sz="1200" dirty="0">
                        <a:solidFill>
                          <a:schemeClr val="tx1"/>
                        </a:solidFill>
                      </a:endParaRPr>
                    </a:p>
                  </a:txBody>
                  <a:tcPr>
                    <a:noFill/>
                  </a:tcPr>
                </a:tc>
                <a:tc>
                  <a:txBody>
                    <a:bodyPr/>
                    <a:lstStyle/>
                    <a:p>
                      <a:r>
                        <a:rPr lang="en-GB" sz="1200" dirty="0" smtClean="0"/>
                        <a:t>P</a:t>
                      </a:r>
                      <a:endParaRPr lang="en-US" sz="1200" dirty="0"/>
                    </a:p>
                  </a:txBody>
                  <a:tcPr/>
                </a:tc>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3663125190"/>
              </p:ext>
            </p:extLst>
          </p:nvPr>
        </p:nvGraphicFramePr>
        <p:xfrm>
          <a:off x="2206258" y="2069747"/>
          <a:ext cx="4470312" cy="2299052"/>
        </p:xfrm>
        <a:graphic>
          <a:graphicData uri="http://schemas.openxmlformats.org/drawingml/2006/table">
            <a:tbl>
              <a:tblPr firstRow="1" bandRow="1">
                <a:tableStyleId>{5C22544A-7EE6-4342-B048-85BDC9FD1C3A}</a:tableStyleId>
              </a:tblPr>
              <a:tblGrid>
                <a:gridCol w="1117578"/>
                <a:gridCol w="1117578"/>
                <a:gridCol w="1117578"/>
                <a:gridCol w="1117578"/>
              </a:tblGrid>
              <a:tr h="676192">
                <a:tc>
                  <a:txBody>
                    <a:bodyPr/>
                    <a:lstStyle/>
                    <a:p>
                      <a:pPr algn="r"/>
                      <a:r>
                        <a:rPr lang="en-GB" sz="1200" dirty="0" smtClean="0">
                          <a:solidFill>
                            <a:schemeClr val="tx1"/>
                          </a:solidFill>
                        </a:rPr>
                        <a:t>Index</a:t>
                      </a:r>
                      <a:endParaRPr lang="en-US" sz="1200" dirty="0">
                        <a:solidFill>
                          <a:schemeClr val="tx1"/>
                        </a:solidFill>
                      </a:endParaRPr>
                    </a:p>
                  </a:txBody>
                  <a:tcPr>
                    <a:noFill/>
                  </a:tcPr>
                </a:tc>
                <a:tc>
                  <a:txBody>
                    <a:bodyPr/>
                    <a:lstStyle/>
                    <a:p>
                      <a:r>
                        <a:rPr lang="en-GB" sz="1200" dirty="0" smtClean="0"/>
                        <a:t>Tag</a:t>
                      </a:r>
                      <a:endParaRPr lang="en-US" sz="1200" dirty="0"/>
                    </a:p>
                  </a:txBody>
                  <a:tcPr/>
                </a:tc>
                <a:tc>
                  <a:txBody>
                    <a:bodyPr/>
                    <a:lstStyle/>
                    <a:p>
                      <a:r>
                        <a:rPr lang="en-GB" sz="1200" dirty="0" smtClean="0"/>
                        <a:t>Data</a:t>
                      </a:r>
                      <a:endParaRPr lang="en-US" sz="1200" dirty="0"/>
                    </a:p>
                  </a:txBody>
                  <a:tcPr/>
                </a:tc>
                <a:tc>
                  <a:txBody>
                    <a:bodyPr/>
                    <a:lstStyle/>
                    <a:p>
                      <a:r>
                        <a:rPr lang="en-GB" sz="1200" dirty="0" smtClean="0"/>
                        <a:t>Value Bit</a:t>
                      </a:r>
                      <a:endParaRPr lang="en-US" sz="1200" dirty="0"/>
                    </a:p>
                  </a:txBody>
                  <a:tcPr/>
                </a:tc>
              </a:tr>
              <a:tr h="405715">
                <a:tc>
                  <a:txBody>
                    <a:bodyPr/>
                    <a:lstStyle/>
                    <a:p>
                      <a:pPr algn="r"/>
                      <a:r>
                        <a:rPr lang="en-GB" sz="1200" dirty="0" smtClean="0"/>
                        <a:t>0</a:t>
                      </a:r>
                      <a:endParaRPr lang="en-US" sz="1200" dirty="0"/>
                    </a:p>
                  </a:txBody>
                  <a:tcPr>
                    <a:noFill/>
                  </a:tcPr>
                </a:tc>
                <a:tc>
                  <a:txBody>
                    <a:bodyPr/>
                    <a:lstStyle/>
                    <a:p>
                      <a:r>
                        <a:rPr lang="en-GB" sz="1200" dirty="0" smtClean="0"/>
                        <a:t>0000</a:t>
                      </a:r>
                      <a:endParaRPr lang="en-US" sz="1200" dirty="0"/>
                    </a:p>
                  </a:txBody>
                  <a:tcPr/>
                </a:tc>
                <a:tc>
                  <a:txBody>
                    <a:bodyPr/>
                    <a:lstStyle/>
                    <a:p>
                      <a:r>
                        <a:rPr lang="en-GB" sz="1200" dirty="0" smtClean="0"/>
                        <a:t>A</a:t>
                      </a:r>
                      <a:endParaRPr lang="en-US" sz="1200" dirty="0"/>
                    </a:p>
                  </a:txBody>
                  <a:tcPr/>
                </a:tc>
                <a:tc>
                  <a:txBody>
                    <a:bodyPr/>
                    <a:lstStyle/>
                    <a:p>
                      <a:r>
                        <a:rPr lang="en-GB" sz="1200" dirty="0" smtClean="0"/>
                        <a:t>0</a:t>
                      </a:r>
                      <a:endParaRPr lang="en-US" sz="1200" dirty="0"/>
                    </a:p>
                  </a:txBody>
                  <a:tcPr/>
                </a:tc>
              </a:tr>
              <a:tr h="405715">
                <a:tc>
                  <a:txBody>
                    <a:bodyPr/>
                    <a:lstStyle/>
                    <a:p>
                      <a:pPr algn="r"/>
                      <a:r>
                        <a:rPr lang="en-GB" sz="1200" dirty="0" smtClean="0"/>
                        <a:t>1</a:t>
                      </a:r>
                      <a:endParaRPr lang="en-US" sz="1200" dirty="0"/>
                    </a:p>
                  </a:txBody>
                  <a:tcPr>
                    <a:noFill/>
                  </a:tcPr>
                </a:tc>
                <a:tc>
                  <a:txBody>
                    <a:bodyPr/>
                    <a:lstStyle/>
                    <a:p>
                      <a:r>
                        <a:rPr lang="en-GB" sz="1200" dirty="0" smtClean="0"/>
                        <a:t>0011</a:t>
                      </a:r>
                      <a:endParaRPr lang="en-US" sz="1200" dirty="0"/>
                    </a:p>
                  </a:txBody>
                  <a:tcPr/>
                </a:tc>
                <a:tc>
                  <a:txBody>
                    <a:bodyPr/>
                    <a:lstStyle/>
                    <a:p>
                      <a:r>
                        <a:rPr lang="en-GB" sz="1200" dirty="0" smtClean="0"/>
                        <a:t>D</a:t>
                      </a:r>
                      <a:endParaRPr lang="en-US" sz="1200" dirty="0"/>
                    </a:p>
                  </a:txBody>
                  <a:tcPr/>
                </a:tc>
                <a:tc>
                  <a:txBody>
                    <a:bodyPr/>
                    <a:lstStyle/>
                    <a:p>
                      <a:r>
                        <a:rPr lang="en-GB" sz="1200" dirty="0" smtClean="0"/>
                        <a:t>0</a:t>
                      </a:r>
                      <a:endParaRPr lang="en-US" sz="1200" dirty="0"/>
                    </a:p>
                  </a:txBody>
                  <a:tcPr/>
                </a:tc>
              </a:tr>
              <a:tr h="405715">
                <a:tc>
                  <a:txBody>
                    <a:bodyPr/>
                    <a:lstStyle/>
                    <a:p>
                      <a:pPr algn="r"/>
                      <a:r>
                        <a:rPr lang="en-GB" sz="1200" dirty="0" smtClean="0"/>
                        <a:t>2</a:t>
                      </a:r>
                      <a:endParaRPr lang="en-US" sz="1200" dirty="0"/>
                    </a:p>
                  </a:txBody>
                  <a:tcPr>
                    <a:noFill/>
                  </a:tcPr>
                </a:tc>
                <a:tc>
                  <a:txBody>
                    <a:bodyPr/>
                    <a:lstStyle/>
                    <a:p>
                      <a:endParaRPr lang="en-US" dirty="0"/>
                    </a:p>
                  </a:txBody>
                  <a:tcPr/>
                </a:tc>
                <a:tc>
                  <a:txBody>
                    <a:bodyPr/>
                    <a:lstStyle/>
                    <a:p>
                      <a:endParaRPr lang="en-US"/>
                    </a:p>
                  </a:txBody>
                  <a:tcPr/>
                </a:tc>
                <a:tc>
                  <a:txBody>
                    <a:bodyPr/>
                    <a:lstStyle/>
                    <a:p>
                      <a:endParaRPr lang="en-US" dirty="0"/>
                    </a:p>
                  </a:txBody>
                  <a:tcPr/>
                </a:tc>
              </a:tr>
              <a:tr h="405715">
                <a:tc>
                  <a:txBody>
                    <a:bodyPr/>
                    <a:lstStyle/>
                    <a:p>
                      <a:pPr algn="r"/>
                      <a:r>
                        <a:rPr lang="en-GB" sz="1200" dirty="0" smtClean="0"/>
                        <a:t>3</a:t>
                      </a:r>
                      <a:endParaRPr lang="en-US" sz="1200" dirty="0"/>
                    </a:p>
                  </a:txBody>
                  <a:tcPr>
                    <a:noFill/>
                  </a:tcPr>
                </a:tc>
                <a:tc>
                  <a:txBody>
                    <a:bodyPr/>
                    <a:lstStyle/>
                    <a:p>
                      <a:endParaRPr lang="en-US" sz="1200"/>
                    </a:p>
                  </a:txBody>
                  <a:tcPr/>
                </a:tc>
                <a:tc>
                  <a:txBody>
                    <a:bodyPr/>
                    <a:lstStyle/>
                    <a:p>
                      <a:endParaRPr lang="en-US" sz="1200" dirty="0"/>
                    </a:p>
                  </a:txBody>
                  <a:tcPr/>
                </a:tc>
                <a:tc>
                  <a:txBody>
                    <a:bodyPr/>
                    <a:lstStyle/>
                    <a:p>
                      <a:endParaRPr lang="en-US" sz="1200" dirty="0"/>
                    </a:p>
                  </a:txBody>
                  <a:tcPr/>
                </a:tc>
              </a:tr>
            </a:tbl>
          </a:graphicData>
        </a:graphic>
      </p:graphicFrame>
      <p:sp>
        <p:nvSpPr>
          <p:cNvPr id="6" name="Rectangle 5"/>
          <p:cNvSpPr/>
          <p:nvPr/>
        </p:nvSpPr>
        <p:spPr>
          <a:xfrm>
            <a:off x="4302495" y="4986048"/>
            <a:ext cx="753732" cy="369332"/>
          </a:xfrm>
          <a:prstGeom prst="rect">
            <a:avLst/>
          </a:prstGeom>
        </p:spPr>
        <p:txBody>
          <a:bodyPr wrap="none">
            <a:spAutoFit/>
          </a:bodyPr>
          <a:lstStyle/>
          <a:p>
            <a:r>
              <a:rPr lang="en-GB" dirty="0" smtClean="0"/>
              <a:t>Cache</a:t>
            </a:r>
            <a:endParaRPr lang="en-US" dirty="0"/>
          </a:p>
        </p:txBody>
      </p:sp>
      <p:sp>
        <p:nvSpPr>
          <p:cNvPr id="7" name="Rectangle 6"/>
          <p:cNvSpPr/>
          <p:nvPr/>
        </p:nvSpPr>
        <p:spPr>
          <a:xfrm>
            <a:off x="9026895" y="6183477"/>
            <a:ext cx="1524328" cy="369332"/>
          </a:xfrm>
          <a:prstGeom prst="rect">
            <a:avLst/>
          </a:prstGeom>
        </p:spPr>
        <p:txBody>
          <a:bodyPr wrap="none">
            <a:spAutoFit/>
          </a:bodyPr>
          <a:lstStyle/>
          <a:p>
            <a:r>
              <a:rPr lang="en-GB" dirty="0" smtClean="0"/>
              <a:t>Main Memory</a:t>
            </a:r>
            <a:endParaRPr lang="en-US" dirty="0"/>
          </a:p>
        </p:txBody>
      </p:sp>
      <p:sp>
        <p:nvSpPr>
          <p:cNvPr id="8" name="Rectangle 7"/>
          <p:cNvSpPr/>
          <p:nvPr/>
        </p:nvSpPr>
        <p:spPr>
          <a:xfrm>
            <a:off x="594095" y="972848"/>
            <a:ext cx="1174489" cy="646331"/>
          </a:xfrm>
          <a:prstGeom prst="rect">
            <a:avLst/>
          </a:prstGeom>
        </p:spPr>
        <p:txBody>
          <a:bodyPr wrap="none">
            <a:spAutoFit/>
          </a:bodyPr>
          <a:lstStyle/>
          <a:p>
            <a:r>
              <a:rPr lang="en-GB" dirty="0" smtClean="0"/>
              <a:t>Read 1000</a:t>
            </a:r>
          </a:p>
          <a:p>
            <a:r>
              <a:rPr lang="en-GB" dirty="0" smtClean="0"/>
              <a:t>It’s a miss</a:t>
            </a:r>
            <a:endParaRPr lang="en-US" dirty="0"/>
          </a:p>
        </p:txBody>
      </p:sp>
    </p:spTree>
    <p:extLst>
      <p:ext uri="{BB962C8B-B14F-4D97-AF65-F5344CB8AC3E}">
        <p14:creationId xmlns:p14="http://schemas.microsoft.com/office/powerpoint/2010/main" val="14739789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7275794" y="1251813"/>
          <a:ext cx="3149958" cy="4663440"/>
        </p:xfrm>
        <a:graphic>
          <a:graphicData uri="http://schemas.openxmlformats.org/drawingml/2006/table">
            <a:tbl>
              <a:tblPr firstRow="1" bandRow="1">
                <a:tableStyleId>{5C22544A-7EE6-4342-B048-85BDC9FD1C3A}</a:tableStyleId>
              </a:tblPr>
              <a:tblGrid>
                <a:gridCol w="1574979"/>
                <a:gridCol w="1574979"/>
              </a:tblGrid>
              <a:tr h="204021">
                <a:tc>
                  <a:txBody>
                    <a:bodyPr/>
                    <a:lstStyle/>
                    <a:p>
                      <a:pPr algn="r"/>
                      <a:r>
                        <a:rPr lang="en-GB" sz="1200" dirty="0" smtClean="0">
                          <a:solidFill>
                            <a:schemeClr val="tx1"/>
                          </a:solidFill>
                        </a:rPr>
                        <a:t>Address</a:t>
                      </a:r>
                      <a:endParaRPr lang="en-US" sz="1200" dirty="0">
                        <a:solidFill>
                          <a:schemeClr val="tx1"/>
                        </a:solidFill>
                      </a:endParaRPr>
                    </a:p>
                  </a:txBody>
                  <a:tcPr>
                    <a:noFill/>
                  </a:tcPr>
                </a:tc>
                <a:tc>
                  <a:txBody>
                    <a:bodyPr/>
                    <a:lstStyle/>
                    <a:p>
                      <a:r>
                        <a:rPr lang="en-GB" sz="1200" dirty="0" smtClean="0"/>
                        <a:t>Word</a:t>
                      </a:r>
                      <a:endParaRPr lang="en-US" sz="1200" dirty="0"/>
                    </a:p>
                  </a:txBody>
                  <a:tcPr/>
                </a:tc>
              </a:tr>
              <a:tr h="204021">
                <a:tc>
                  <a:txBody>
                    <a:bodyPr/>
                    <a:lstStyle/>
                    <a:p>
                      <a:pPr algn="r"/>
                      <a:r>
                        <a:rPr lang="en-GB" sz="1200" dirty="0" smtClean="0">
                          <a:solidFill>
                            <a:schemeClr val="tx1"/>
                          </a:solidFill>
                        </a:rPr>
                        <a:t>0000</a:t>
                      </a:r>
                      <a:endParaRPr lang="en-US" sz="1200" dirty="0">
                        <a:solidFill>
                          <a:schemeClr val="tx1"/>
                        </a:solidFill>
                      </a:endParaRPr>
                    </a:p>
                  </a:txBody>
                  <a:tcPr>
                    <a:noFill/>
                  </a:tcPr>
                </a:tc>
                <a:tc>
                  <a:txBody>
                    <a:bodyPr/>
                    <a:lstStyle/>
                    <a:p>
                      <a:r>
                        <a:rPr lang="en-GB" sz="1200" dirty="0" smtClean="0"/>
                        <a:t>A</a:t>
                      </a:r>
                      <a:endParaRPr lang="en-US" sz="1200" dirty="0"/>
                    </a:p>
                  </a:txBody>
                  <a:tcPr/>
                </a:tc>
              </a:tr>
              <a:tr h="204021">
                <a:tc>
                  <a:txBody>
                    <a:bodyPr/>
                    <a:lstStyle/>
                    <a:p>
                      <a:pPr algn="r"/>
                      <a:r>
                        <a:rPr lang="en-GB" sz="1200" dirty="0" smtClean="0">
                          <a:solidFill>
                            <a:schemeClr val="tx1"/>
                          </a:solidFill>
                        </a:rPr>
                        <a:t>0001</a:t>
                      </a:r>
                      <a:endParaRPr lang="en-US" sz="1200" dirty="0">
                        <a:solidFill>
                          <a:schemeClr val="tx1"/>
                        </a:solidFill>
                      </a:endParaRPr>
                    </a:p>
                  </a:txBody>
                  <a:tcPr>
                    <a:noFill/>
                  </a:tcPr>
                </a:tc>
                <a:tc>
                  <a:txBody>
                    <a:bodyPr/>
                    <a:lstStyle/>
                    <a:p>
                      <a:r>
                        <a:rPr lang="en-GB" sz="1200" dirty="0" smtClean="0"/>
                        <a:t>B</a:t>
                      </a:r>
                      <a:endParaRPr lang="en-US" sz="1200" dirty="0"/>
                    </a:p>
                  </a:txBody>
                  <a:tcPr/>
                </a:tc>
              </a:tr>
              <a:tr h="204021">
                <a:tc>
                  <a:txBody>
                    <a:bodyPr/>
                    <a:lstStyle/>
                    <a:p>
                      <a:pPr algn="r"/>
                      <a:r>
                        <a:rPr lang="en-GB" sz="1200" dirty="0" smtClean="0">
                          <a:solidFill>
                            <a:schemeClr val="tx1"/>
                          </a:solidFill>
                        </a:rPr>
                        <a:t>0010</a:t>
                      </a:r>
                      <a:endParaRPr lang="en-US" sz="1200" dirty="0">
                        <a:solidFill>
                          <a:schemeClr val="tx1"/>
                        </a:solidFill>
                      </a:endParaRPr>
                    </a:p>
                  </a:txBody>
                  <a:tcPr>
                    <a:noFill/>
                  </a:tcPr>
                </a:tc>
                <a:tc>
                  <a:txBody>
                    <a:bodyPr/>
                    <a:lstStyle/>
                    <a:p>
                      <a:r>
                        <a:rPr lang="en-GB" sz="1200" dirty="0" smtClean="0"/>
                        <a:t>C</a:t>
                      </a:r>
                      <a:endParaRPr lang="en-US" sz="1200" dirty="0"/>
                    </a:p>
                  </a:txBody>
                  <a:tcPr/>
                </a:tc>
              </a:tr>
              <a:tr h="204021">
                <a:tc>
                  <a:txBody>
                    <a:bodyPr/>
                    <a:lstStyle/>
                    <a:p>
                      <a:pPr algn="r"/>
                      <a:r>
                        <a:rPr lang="en-GB" sz="1200" dirty="0" smtClean="0">
                          <a:solidFill>
                            <a:schemeClr val="tx1"/>
                          </a:solidFill>
                        </a:rPr>
                        <a:t>0011</a:t>
                      </a:r>
                      <a:endParaRPr lang="en-US" sz="1200" dirty="0">
                        <a:solidFill>
                          <a:schemeClr val="tx1"/>
                        </a:solidFill>
                      </a:endParaRPr>
                    </a:p>
                  </a:txBody>
                  <a:tcPr>
                    <a:noFill/>
                  </a:tcPr>
                </a:tc>
                <a:tc>
                  <a:txBody>
                    <a:bodyPr/>
                    <a:lstStyle/>
                    <a:p>
                      <a:r>
                        <a:rPr lang="en-GB" sz="1200" dirty="0" smtClean="0"/>
                        <a:t>D</a:t>
                      </a:r>
                      <a:endParaRPr lang="en-US" sz="1200" dirty="0"/>
                    </a:p>
                  </a:txBody>
                  <a:tcPr/>
                </a:tc>
              </a:tr>
              <a:tr h="204021">
                <a:tc>
                  <a:txBody>
                    <a:bodyPr/>
                    <a:lstStyle/>
                    <a:p>
                      <a:pPr algn="r"/>
                      <a:r>
                        <a:rPr lang="en-GB" sz="1200" dirty="0" smtClean="0">
                          <a:solidFill>
                            <a:schemeClr val="tx1"/>
                          </a:solidFill>
                        </a:rPr>
                        <a:t>0100</a:t>
                      </a:r>
                      <a:endParaRPr lang="en-US" sz="1200" dirty="0">
                        <a:solidFill>
                          <a:schemeClr val="tx1"/>
                        </a:solidFill>
                      </a:endParaRPr>
                    </a:p>
                  </a:txBody>
                  <a:tcPr>
                    <a:noFill/>
                  </a:tcPr>
                </a:tc>
                <a:tc>
                  <a:txBody>
                    <a:bodyPr/>
                    <a:lstStyle/>
                    <a:p>
                      <a:r>
                        <a:rPr lang="en-GB" sz="1200" dirty="0" smtClean="0"/>
                        <a:t>E</a:t>
                      </a:r>
                      <a:endParaRPr lang="en-US" sz="1200" dirty="0"/>
                    </a:p>
                  </a:txBody>
                  <a:tcPr/>
                </a:tc>
              </a:tr>
              <a:tr h="204021">
                <a:tc>
                  <a:txBody>
                    <a:bodyPr/>
                    <a:lstStyle/>
                    <a:p>
                      <a:pPr algn="r"/>
                      <a:r>
                        <a:rPr lang="en-GB" sz="1200" dirty="0" smtClean="0">
                          <a:solidFill>
                            <a:schemeClr val="tx1"/>
                          </a:solidFill>
                        </a:rPr>
                        <a:t>0101</a:t>
                      </a:r>
                      <a:endParaRPr lang="en-US" sz="1200" dirty="0">
                        <a:solidFill>
                          <a:schemeClr val="tx1"/>
                        </a:solidFill>
                      </a:endParaRPr>
                    </a:p>
                  </a:txBody>
                  <a:tcPr>
                    <a:noFill/>
                  </a:tcPr>
                </a:tc>
                <a:tc>
                  <a:txBody>
                    <a:bodyPr/>
                    <a:lstStyle/>
                    <a:p>
                      <a:r>
                        <a:rPr lang="en-GB" sz="1200" dirty="0" smtClean="0"/>
                        <a:t>F</a:t>
                      </a:r>
                      <a:endParaRPr lang="en-US" sz="1200" dirty="0"/>
                    </a:p>
                  </a:txBody>
                  <a:tcPr/>
                </a:tc>
              </a:tr>
              <a:tr h="204021">
                <a:tc>
                  <a:txBody>
                    <a:bodyPr/>
                    <a:lstStyle/>
                    <a:p>
                      <a:pPr algn="r"/>
                      <a:r>
                        <a:rPr lang="en-GB" sz="1200" dirty="0" smtClean="0">
                          <a:solidFill>
                            <a:schemeClr val="tx1"/>
                          </a:solidFill>
                        </a:rPr>
                        <a:t>0110</a:t>
                      </a:r>
                      <a:endParaRPr lang="en-US" sz="1200" dirty="0">
                        <a:solidFill>
                          <a:schemeClr val="tx1"/>
                        </a:solidFill>
                      </a:endParaRPr>
                    </a:p>
                  </a:txBody>
                  <a:tcPr>
                    <a:noFill/>
                  </a:tcPr>
                </a:tc>
                <a:tc>
                  <a:txBody>
                    <a:bodyPr/>
                    <a:lstStyle/>
                    <a:p>
                      <a:r>
                        <a:rPr lang="en-GB" sz="1200" dirty="0" smtClean="0"/>
                        <a:t>G</a:t>
                      </a:r>
                      <a:endParaRPr lang="en-US" sz="1200" dirty="0"/>
                    </a:p>
                  </a:txBody>
                  <a:tcPr/>
                </a:tc>
              </a:tr>
              <a:tr h="204021">
                <a:tc>
                  <a:txBody>
                    <a:bodyPr/>
                    <a:lstStyle/>
                    <a:p>
                      <a:pPr algn="r"/>
                      <a:r>
                        <a:rPr lang="en-GB" sz="1200" dirty="0" smtClean="0">
                          <a:solidFill>
                            <a:schemeClr val="tx1"/>
                          </a:solidFill>
                        </a:rPr>
                        <a:t>0111</a:t>
                      </a:r>
                      <a:endParaRPr lang="en-US" sz="1200" dirty="0">
                        <a:solidFill>
                          <a:schemeClr val="tx1"/>
                        </a:solidFill>
                      </a:endParaRPr>
                    </a:p>
                  </a:txBody>
                  <a:tcPr>
                    <a:noFill/>
                  </a:tcPr>
                </a:tc>
                <a:tc>
                  <a:txBody>
                    <a:bodyPr/>
                    <a:lstStyle/>
                    <a:p>
                      <a:r>
                        <a:rPr lang="en-GB" sz="1200" dirty="0" smtClean="0"/>
                        <a:t>H</a:t>
                      </a:r>
                      <a:endParaRPr lang="en-US" sz="1200" dirty="0"/>
                    </a:p>
                  </a:txBody>
                  <a:tcPr/>
                </a:tc>
              </a:tr>
              <a:tr h="204021">
                <a:tc>
                  <a:txBody>
                    <a:bodyPr/>
                    <a:lstStyle/>
                    <a:p>
                      <a:pPr algn="r"/>
                      <a:r>
                        <a:rPr lang="en-GB" sz="1200" dirty="0" smtClean="0">
                          <a:solidFill>
                            <a:schemeClr val="tx1"/>
                          </a:solidFill>
                        </a:rPr>
                        <a:t>1000</a:t>
                      </a:r>
                      <a:endParaRPr lang="en-US" sz="1200" dirty="0">
                        <a:solidFill>
                          <a:schemeClr val="tx1"/>
                        </a:solidFill>
                      </a:endParaRPr>
                    </a:p>
                  </a:txBody>
                  <a:tcPr>
                    <a:noFill/>
                  </a:tcPr>
                </a:tc>
                <a:tc>
                  <a:txBody>
                    <a:bodyPr/>
                    <a:lstStyle/>
                    <a:p>
                      <a:r>
                        <a:rPr lang="en-GB" sz="1200" dirty="0" smtClean="0"/>
                        <a:t>I</a:t>
                      </a:r>
                      <a:endParaRPr lang="en-US" sz="1200" dirty="0"/>
                    </a:p>
                  </a:txBody>
                  <a:tcPr/>
                </a:tc>
              </a:tr>
              <a:tr h="204021">
                <a:tc>
                  <a:txBody>
                    <a:bodyPr/>
                    <a:lstStyle/>
                    <a:p>
                      <a:pPr algn="r"/>
                      <a:r>
                        <a:rPr lang="en-GB" sz="1200" dirty="0" smtClean="0">
                          <a:solidFill>
                            <a:schemeClr val="tx1"/>
                          </a:solidFill>
                        </a:rPr>
                        <a:t>1001</a:t>
                      </a:r>
                      <a:endParaRPr lang="en-US" sz="1200" dirty="0">
                        <a:solidFill>
                          <a:schemeClr val="tx1"/>
                        </a:solidFill>
                      </a:endParaRPr>
                    </a:p>
                  </a:txBody>
                  <a:tcPr>
                    <a:noFill/>
                  </a:tcPr>
                </a:tc>
                <a:tc>
                  <a:txBody>
                    <a:bodyPr/>
                    <a:lstStyle/>
                    <a:p>
                      <a:r>
                        <a:rPr lang="en-GB" sz="1200" dirty="0" smtClean="0"/>
                        <a:t>J</a:t>
                      </a:r>
                      <a:endParaRPr lang="en-US" sz="1200" dirty="0"/>
                    </a:p>
                  </a:txBody>
                  <a:tcPr/>
                </a:tc>
              </a:tr>
              <a:tr h="204021">
                <a:tc>
                  <a:txBody>
                    <a:bodyPr/>
                    <a:lstStyle/>
                    <a:p>
                      <a:pPr algn="r"/>
                      <a:r>
                        <a:rPr lang="en-GB" sz="1200" dirty="0" smtClean="0">
                          <a:solidFill>
                            <a:schemeClr val="tx1"/>
                          </a:solidFill>
                        </a:rPr>
                        <a:t>1010</a:t>
                      </a:r>
                      <a:endParaRPr lang="en-US" sz="1200" dirty="0">
                        <a:solidFill>
                          <a:schemeClr val="tx1"/>
                        </a:solidFill>
                      </a:endParaRPr>
                    </a:p>
                  </a:txBody>
                  <a:tcPr>
                    <a:noFill/>
                  </a:tcPr>
                </a:tc>
                <a:tc>
                  <a:txBody>
                    <a:bodyPr/>
                    <a:lstStyle/>
                    <a:p>
                      <a:r>
                        <a:rPr lang="en-GB" sz="1200" dirty="0" smtClean="0"/>
                        <a:t>K</a:t>
                      </a:r>
                      <a:endParaRPr lang="en-US" sz="1200" dirty="0"/>
                    </a:p>
                  </a:txBody>
                  <a:tcPr/>
                </a:tc>
              </a:tr>
              <a:tr h="204021">
                <a:tc>
                  <a:txBody>
                    <a:bodyPr/>
                    <a:lstStyle/>
                    <a:p>
                      <a:pPr algn="r"/>
                      <a:r>
                        <a:rPr lang="en-GB" sz="1200" dirty="0" smtClean="0">
                          <a:solidFill>
                            <a:schemeClr val="tx1"/>
                          </a:solidFill>
                        </a:rPr>
                        <a:t>1011</a:t>
                      </a:r>
                      <a:endParaRPr lang="en-US" sz="1200" dirty="0">
                        <a:solidFill>
                          <a:schemeClr val="tx1"/>
                        </a:solidFill>
                      </a:endParaRPr>
                    </a:p>
                  </a:txBody>
                  <a:tcPr>
                    <a:noFill/>
                  </a:tcPr>
                </a:tc>
                <a:tc>
                  <a:txBody>
                    <a:bodyPr/>
                    <a:lstStyle/>
                    <a:p>
                      <a:r>
                        <a:rPr lang="en-GB" sz="1200" dirty="0" smtClean="0"/>
                        <a:t>L</a:t>
                      </a:r>
                      <a:endParaRPr lang="en-US" sz="1200" dirty="0"/>
                    </a:p>
                  </a:txBody>
                  <a:tcPr/>
                </a:tc>
              </a:tr>
              <a:tr h="204021">
                <a:tc>
                  <a:txBody>
                    <a:bodyPr/>
                    <a:lstStyle/>
                    <a:p>
                      <a:pPr algn="r"/>
                      <a:r>
                        <a:rPr lang="en-GB" sz="1200" dirty="0" smtClean="0">
                          <a:solidFill>
                            <a:schemeClr val="tx1"/>
                          </a:solidFill>
                        </a:rPr>
                        <a:t>1100</a:t>
                      </a:r>
                      <a:endParaRPr lang="en-US" sz="1200" dirty="0">
                        <a:solidFill>
                          <a:schemeClr val="tx1"/>
                        </a:solidFill>
                      </a:endParaRPr>
                    </a:p>
                  </a:txBody>
                  <a:tcPr>
                    <a:noFill/>
                  </a:tcPr>
                </a:tc>
                <a:tc>
                  <a:txBody>
                    <a:bodyPr/>
                    <a:lstStyle/>
                    <a:p>
                      <a:r>
                        <a:rPr lang="en-GB" sz="1200" dirty="0" smtClean="0"/>
                        <a:t>M</a:t>
                      </a:r>
                      <a:endParaRPr lang="en-US" sz="1200" dirty="0"/>
                    </a:p>
                  </a:txBody>
                  <a:tcPr/>
                </a:tc>
              </a:tr>
              <a:tr h="204021">
                <a:tc>
                  <a:txBody>
                    <a:bodyPr/>
                    <a:lstStyle/>
                    <a:p>
                      <a:pPr algn="r"/>
                      <a:r>
                        <a:rPr lang="en-GB" sz="1200" dirty="0" smtClean="0">
                          <a:solidFill>
                            <a:schemeClr val="tx1"/>
                          </a:solidFill>
                        </a:rPr>
                        <a:t>1101</a:t>
                      </a:r>
                      <a:endParaRPr lang="en-US" sz="1200" dirty="0">
                        <a:solidFill>
                          <a:schemeClr val="tx1"/>
                        </a:solidFill>
                      </a:endParaRPr>
                    </a:p>
                  </a:txBody>
                  <a:tcPr>
                    <a:noFill/>
                  </a:tcPr>
                </a:tc>
                <a:tc>
                  <a:txBody>
                    <a:bodyPr/>
                    <a:lstStyle/>
                    <a:p>
                      <a:r>
                        <a:rPr lang="en-GB" sz="1200" dirty="0" smtClean="0"/>
                        <a:t>N</a:t>
                      </a:r>
                      <a:endParaRPr lang="en-US" sz="1200" dirty="0"/>
                    </a:p>
                  </a:txBody>
                  <a:tcPr/>
                </a:tc>
              </a:tr>
              <a:tr h="204021">
                <a:tc>
                  <a:txBody>
                    <a:bodyPr/>
                    <a:lstStyle/>
                    <a:p>
                      <a:pPr algn="r"/>
                      <a:r>
                        <a:rPr lang="en-GB" sz="1200" dirty="0" smtClean="0">
                          <a:solidFill>
                            <a:schemeClr val="tx1"/>
                          </a:solidFill>
                        </a:rPr>
                        <a:t>1110</a:t>
                      </a:r>
                      <a:endParaRPr lang="en-US" sz="1200" dirty="0">
                        <a:solidFill>
                          <a:schemeClr val="tx1"/>
                        </a:solidFill>
                      </a:endParaRPr>
                    </a:p>
                  </a:txBody>
                  <a:tcPr>
                    <a:noFill/>
                  </a:tcPr>
                </a:tc>
                <a:tc>
                  <a:txBody>
                    <a:bodyPr/>
                    <a:lstStyle/>
                    <a:p>
                      <a:r>
                        <a:rPr lang="en-GB" sz="1200" dirty="0" smtClean="0"/>
                        <a:t>O</a:t>
                      </a:r>
                      <a:endParaRPr lang="en-US" sz="1200" dirty="0"/>
                    </a:p>
                  </a:txBody>
                  <a:tcPr/>
                </a:tc>
              </a:tr>
              <a:tr h="204021">
                <a:tc>
                  <a:txBody>
                    <a:bodyPr/>
                    <a:lstStyle/>
                    <a:p>
                      <a:pPr algn="r"/>
                      <a:r>
                        <a:rPr lang="en-GB" sz="1200" dirty="0" smtClean="0">
                          <a:solidFill>
                            <a:schemeClr val="tx1"/>
                          </a:solidFill>
                        </a:rPr>
                        <a:t>1111</a:t>
                      </a:r>
                      <a:endParaRPr lang="en-US" sz="1200" dirty="0">
                        <a:solidFill>
                          <a:schemeClr val="tx1"/>
                        </a:solidFill>
                      </a:endParaRPr>
                    </a:p>
                  </a:txBody>
                  <a:tcPr>
                    <a:noFill/>
                  </a:tcPr>
                </a:tc>
                <a:tc>
                  <a:txBody>
                    <a:bodyPr/>
                    <a:lstStyle/>
                    <a:p>
                      <a:r>
                        <a:rPr lang="en-GB" sz="1200" dirty="0" smtClean="0"/>
                        <a:t>P</a:t>
                      </a:r>
                      <a:endParaRPr lang="en-US" sz="1200" dirty="0"/>
                    </a:p>
                  </a:txBody>
                  <a:tcPr/>
                </a:tc>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4019902006"/>
              </p:ext>
            </p:extLst>
          </p:nvPr>
        </p:nvGraphicFramePr>
        <p:xfrm>
          <a:off x="2206258" y="2069747"/>
          <a:ext cx="4470312" cy="2299052"/>
        </p:xfrm>
        <a:graphic>
          <a:graphicData uri="http://schemas.openxmlformats.org/drawingml/2006/table">
            <a:tbl>
              <a:tblPr firstRow="1" bandRow="1">
                <a:tableStyleId>{5C22544A-7EE6-4342-B048-85BDC9FD1C3A}</a:tableStyleId>
              </a:tblPr>
              <a:tblGrid>
                <a:gridCol w="1117578"/>
                <a:gridCol w="1117578"/>
                <a:gridCol w="1117578"/>
                <a:gridCol w="1117578"/>
              </a:tblGrid>
              <a:tr h="676192">
                <a:tc>
                  <a:txBody>
                    <a:bodyPr/>
                    <a:lstStyle/>
                    <a:p>
                      <a:pPr algn="r"/>
                      <a:r>
                        <a:rPr lang="en-GB" sz="1200" dirty="0" smtClean="0">
                          <a:solidFill>
                            <a:schemeClr val="tx1"/>
                          </a:solidFill>
                        </a:rPr>
                        <a:t>Index</a:t>
                      </a:r>
                      <a:endParaRPr lang="en-US" sz="1200" dirty="0">
                        <a:solidFill>
                          <a:schemeClr val="tx1"/>
                        </a:solidFill>
                      </a:endParaRPr>
                    </a:p>
                  </a:txBody>
                  <a:tcPr>
                    <a:noFill/>
                  </a:tcPr>
                </a:tc>
                <a:tc>
                  <a:txBody>
                    <a:bodyPr/>
                    <a:lstStyle/>
                    <a:p>
                      <a:r>
                        <a:rPr lang="en-GB" sz="1200" dirty="0" smtClean="0"/>
                        <a:t>Tag</a:t>
                      </a:r>
                      <a:endParaRPr lang="en-US" sz="1200" dirty="0"/>
                    </a:p>
                  </a:txBody>
                  <a:tcPr/>
                </a:tc>
                <a:tc>
                  <a:txBody>
                    <a:bodyPr/>
                    <a:lstStyle/>
                    <a:p>
                      <a:r>
                        <a:rPr lang="en-GB" sz="1200" dirty="0" smtClean="0"/>
                        <a:t>Data</a:t>
                      </a:r>
                      <a:endParaRPr lang="en-US" sz="1200" dirty="0"/>
                    </a:p>
                  </a:txBody>
                  <a:tcPr/>
                </a:tc>
                <a:tc>
                  <a:txBody>
                    <a:bodyPr/>
                    <a:lstStyle/>
                    <a:p>
                      <a:r>
                        <a:rPr lang="en-GB" sz="1200" dirty="0" smtClean="0"/>
                        <a:t>Value Bit</a:t>
                      </a:r>
                      <a:endParaRPr lang="en-US" sz="1200" dirty="0"/>
                    </a:p>
                  </a:txBody>
                  <a:tcPr/>
                </a:tc>
              </a:tr>
              <a:tr h="405715">
                <a:tc>
                  <a:txBody>
                    <a:bodyPr/>
                    <a:lstStyle/>
                    <a:p>
                      <a:pPr algn="r"/>
                      <a:r>
                        <a:rPr lang="en-GB" sz="1200" dirty="0" smtClean="0"/>
                        <a:t>0</a:t>
                      </a:r>
                      <a:endParaRPr lang="en-US" sz="1200" dirty="0"/>
                    </a:p>
                  </a:txBody>
                  <a:tcPr>
                    <a:noFill/>
                  </a:tcPr>
                </a:tc>
                <a:tc>
                  <a:txBody>
                    <a:bodyPr/>
                    <a:lstStyle/>
                    <a:p>
                      <a:r>
                        <a:rPr lang="en-GB" sz="1200" dirty="0" smtClean="0"/>
                        <a:t>0000</a:t>
                      </a:r>
                      <a:endParaRPr lang="en-US" sz="1200" dirty="0"/>
                    </a:p>
                  </a:txBody>
                  <a:tcPr/>
                </a:tc>
                <a:tc>
                  <a:txBody>
                    <a:bodyPr/>
                    <a:lstStyle/>
                    <a:p>
                      <a:r>
                        <a:rPr lang="en-GB" sz="1200" dirty="0" smtClean="0"/>
                        <a:t>A</a:t>
                      </a:r>
                      <a:endParaRPr lang="en-US" sz="1200" dirty="0"/>
                    </a:p>
                  </a:txBody>
                  <a:tcPr/>
                </a:tc>
                <a:tc>
                  <a:txBody>
                    <a:bodyPr/>
                    <a:lstStyle/>
                    <a:p>
                      <a:r>
                        <a:rPr lang="en-GB" sz="1200" dirty="0" smtClean="0"/>
                        <a:t>0</a:t>
                      </a:r>
                      <a:endParaRPr lang="en-US" sz="1200" dirty="0"/>
                    </a:p>
                  </a:txBody>
                  <a:tcPr/>
                </a:tc>
              </a:tr>
              <a:tr h="405715">
                <a:tc>
                  <a:txBody>
                    <a:bodyPr/>
                    <a:lstStyle/>
                    <a:p>
                      <a:pPr algn="r"/>
                      <a:r>
                        <a:rPr lang="en-GB" sz="1200" dirty="0" smtClean="0"/>
                        <a:t>1</a:t>
                      </a:r>
                      <a:endParaRPr lang="en-US" sz="1200" dirty="0"/>
                    </a:p>
                  </a:txBody>
                  <a:tcPr>
                    <a:noFill/>
                  </a:tcPr>
                </a:tc>
                <a:tc>
                  <a:txBody>
                    <a:bodyPr/>
                    <a:lstStyle/>
                    <a:p>
                      <a:r>
                        <a:rPr lang="en-GB" sz="1200" dirty="0" smtClean="0"/>
                        <a:t>0011</a:t>
                      </a:r>
                      <a:endParaRPr lang="en-US" sz="1200" dirty="0"/>
                    </a:p>
                  </a:txBody>
                  <a:tcPr/>
                </a:tc>
                <a:tc>
                  <a:txBody>
                    <a:bodyPr/>
                    <a:lstStyle/>
                    <a:p>
                      <a:r>
                        <a:rPr lang="en-GB" sz="1200" dirty="0" smtClean="0"/>
                        <a:t>D</a:t>
                      </a:r>
                      <a:endParaRPr lang="en-US" sz="1200" dirty="0"/>
                    </a:p>
                  </a:txBody>
                  <a:tcPr/>
                </a:tc>
                <a:tc>
                  <a:txBody>
                    <a:bodyPr/>
                    <a:lstStyle/>
                    <a:p>
                      <a:r>
                        <a:rPr lang="en-GB" sz="1200" dirty="0" smtClean="0"/>
                        <a:t>0</a:t>
                      </a:r>
                      <a:endParaRPr lang="en-US" sz="1200" dirty="0"/>
                    </a:p>
                  </a:txBody>
                  <a:tcPr/>
                </a:tc>
              </a:tr>
              <a:tr h="405715">
                <a:tc>
                  <a:txBody>
                    <a:bodyPr/>
                    <a:lstStyle/>
                    <a:p>
                      <a:pPr algn="r"/>
                      <a:r>
                        <a:rPr lang="en-GB" sz="1200" dirty="0" smtClean="0"/>
                        <a:t>2</a:t>
                      </a:r>
                      <a:endParaRPr lang="en-US" sz="1200" dirty="0"/>
                    </a:p>
                  </a:txBody>
                  <a:tcPr>
                    <a:noFill/>
                  </a:tcPr>
                </a:tc>
                <a:tc>
                  <a:txBody>
                    <a:bodyPr/>
                    <a:lstStyle/>
                    <a:p>
                      <a:r>
                        <a:rPr lang="en-GB" sz="1200" dirty="0" smtClean="0"/>
                        <a:t>1000</a:t>
                      </a:r>
                      <a:endParaRPr lang="en-US" sz="1200" dirty="0"/>
                    </a:p>
                  </a:txBody>
                  <a:tcPr/>
                </a:tc>
                <a:tc>
                  <a:txBody>
                    <a:bodyPr/>
                    <a:lstStyle/>
                    <a:p>
                      <a:r>
                        <a:rPr lang="en-GB" sz="1200" dirty="0" smtClean="0"/>
                        <a:t>I</a:t>
                      </a:r>
                      <a:endParaRPr lang="en-US" sz="1200" dirty="0"/>
                    </a:p>
                  </a:txBody>
                  <a:tcPr/>
                </a:tc>
                <a:tc>
                  <a:txBody>
                    <a:bodyPr/>
                    <a:lstStyle/>
                    <a:p>
                      <a:r>
                        <a:rPr lang="en-GB" sz="1200" dirty="0" smtClean="0"/>
                        <a:t>0</a:t>
                      </a:r>
                      <a:endParaRPr lang="en-US" sz="1200" dirty="0"/>
                    </a:p>
                  </a:txBody>
                  <a:tcPr/>
                </a:tc>
              </a:tr>
              <a:tr h="405715">
                <a:tc>
                  <a:txBody>
                    <a:bodyPr/>
                    <a:lstStyle/>
                    <a:p>
                      <a:pPr algn="r"/>
                      <a:r>
                        <a:rPr lang="en-GB" sz="1200" dirty="0" smtClean="0"/>
                        <a:t>3</a:t>
                      </a:r>
                      <a:endParaRPr lang="en-US" sz="1200" dirty="0"/>
                    </a:p>
                  </a:txBody>
                  <a:tcPr>
                    <a:noFill/>
                  </a:tcPr>
                </a:tc>
                <a:tc>
                  <a:txBody>
                    <a:bodyPr/>
                    <a:lstStyle/>
                    <a:p>
                      <a:r>
                        <a:rPr lang="en-GB" sz="1200" dirty="0" smtClean="0"/>
                        <a:t>1010</a:t>
                      </a:r>
                      <a:endParaRPr lang="en-US" sz="1200" dirty="0"/>
                    </a:p>
                  </a:txBody>
                  <a:tcPr/>
                </a:tc>
                <a:tc>
                  <a:txBody>
                    <a:bodyPr/>
                    <a:lstStyle/>
                    <a:p>
                      <a:r>
                        <a:rPr lang="en-GB" sz="1200" dirty="0" smtClean="0"/>
                        <a:t>K</a:t>
                      </a:r>
                      <a:endParaRPr lang="en-US" sz="1200" dirty="0"/>
                    </a:p>
                  </a:txBody>
                  <a:tcPr/>
                </a:tc>
                <a:tc>
                  <a:txBody>
                    <a:bodyPr/>
                    <a:lstStyle/>
                    <a:p>
                      <a:r>
                        <a:rPr lang="en-GB" sz="1200" dirty="0" smtClean="0"/>
                        <a:t>0</a:t>
                      </a:r>
                      <a:endParaRPr lang="en-US" sz="1200" dirty="0"/>
                    </a:p>
                  </a:txBody>
                  <a:tcPr/>
                </a:tc>
              </a:tr>
            </a:tbl>
          </a:graphicData>
        </a:graphic>
      </p:graphicFrame>
      <p:sp>
        <p:nvSpPr>
          <p:cNvPr id="6" name="Rectangle 5"/>
          <p:cNvSpPr/>
          <p:nvPr/>
        </p:nvSpPr>
        <p:spPr>
          <a:xfrm>
            <a:off x="4302495" y="4986048"/>
            <a:ext cx="753732" cy="369332"/>
          </a:xfrm>
          <a:prstGeom prst="rect">
            <a:avLst/>
          </a:prstGeom>
        </p:spPr>
        <p:txBody>
          <a:bodyPr wrap="none">
            <a:spAutoFit/>
          </a:bodyPr>
          <a:lstStyle/>
          <a:p>
            <a:r>
              <a:rPr lang="en-GB" dirty="0" smtClean="0"/>
              <a:t>Cache</a:t>
            </a:r>
            <a:endParaRPr lang="en-US" dirty="0"/>
          </a:p>
        </p:txBody>
      </p:sp>
      <p:sp>
        <p:nvSpPr>
          <p:cNvPr id="7" name="Rectangle 6"/>
          <p:cNvSpPr/>
          <p:nvPr/>
        </p:nvSpPr>
        <p:spPr>
          <a:xfrm>
            <a:off x="9026895" y="6183477"/>
            <a:ext cx="1524328" cy="369332"/>
          </a:xfrm>
          <a:prstGeom prst="rect">
            <a:avLst/>
          </a:prstGeom>
        </p:spPr>
        <p:txBody>
          <a:bodyPr wrap="none">
            <a:spAutoFit/>
          </a:bodyPr>
          <a:lstStyle/>
          <a:p>
            <a:r>
              <a:rPr lang="en-GB" dirty="0" smtClean="0"/>
              <a:t>Main Memory</a:t>
            </a:r>
            <a:endParaRPr lang="en-US" dirty="0"/>
          </a:p>
        </p:txBody>
      </p:sp>
      <p:sp>
        <p:nvSpPr>
          <p:cNvPr id="8" name="Rectangle 7"/>
          <p:cNvSpPr/>
          <p:nvPr/>
        </p:nvSpPr>
        <p:spPr>
          <a:xfrm>
            <a:off x="594095" y="972848"/>
            <a:ext cx="2038379" cy="369332"/>
          </a:xfrm>
          <a:prstGeom prst="rect">
            <a:avLst/>
          </a:prstGeom>
        </p:spPr>
        <p:txBody>
          <a:bodyPr wrap="none">
            <a:spAutoFit/>
          </a:bodyPr>
          <a:lstStyle/>
          <a:p>
            <a:r>
              <a:rPr lang="en-GB" dirty="0" smtClean="0"/>
              <a:t>Bring 1010 to cache</a:t>
            </a:r>
          </a:p>
        </p:txBody>
      </p:sp>
    </p:spTree>
    <p:extLst>
      <p:ext uri="{BB962C8B-B14F-4D97-AF65-F5344CB8AC3E}">
        <p14:creationId xmlns:p14="http://schemas.microsoft.com/office/powerpoint/2010/main" val="36168890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7275794" y="1251813"/>
          <a:ext cx="3149958" cy="4663440"/>
        </p:xfrm>
        <a:graphic>
          <a:graphicData uri="http://schemas.openxmlformats.org/drawingml/2006/table">
            <a:tbl>
              <a:tblPr firstRow="1" bandRow="1">
                <a:tableStyleId>{5C22544A-7EE6-4342-B048-85BDC9FD1C3A}</a:tableStyleId>
              </a:tblPr>
              <a:tblGrid>
                <a:gridCol w="1574979"/>
                <a:gridCol w="1574979"/>
              </a:tblGrid>
              <a:tr h="204021">
                <a:tc>
                  <a:txBody>
                    <a:bodyPr/>
                    <a:lstStyle/>
                    <a:p>
                      <a:pPr algn="r"/>
                      <a:r>
                        <a:rPr lang="en-GB" sz="1200" dirty="0" smtClean="0">
                          <a:solidFill>
                            <a:schemeClr val="tx1"/>
                          </a:solidFill>
                        </a:rPr>
                        <a:t>Address</a:t>
                      </a:r>
                      <a:endParaRPr lang="en-US" sz="1200" dirty="0">
                        <a:solidFill>
                          <a:schemeClr val="tx1"/>
                        </a:solidFill>
                      </a:endParaRPr>
                    </a:p>
                  </a:txBody>
                  <a:tcPr>
                    <a:noFill/>
                  </a:tcPr>
                </a:tc>
                <a:tc>
                  <a:txBody>
                    <a:bodyPr/>
                    <a:lstStyle/>
                    <a:p>
                      <a:r>
                        <a:rPr lang="en-GB" sz="1200" dirty="0" smtClean="0"/>
                        <a:t>Word</a:t>
                      </a:r>
                      <a:endParaRPr lang="en-US" sz="1200" dirty="0"/>
                    </a:p>
                  </a:txBody>
                  <a:tcPr/>
                </a:tc>
              </a:tr>
              <a:tr h="204021">
                <a:tc>
                  <a:txBody>
                    <a:bodyPr/>
                    <a:lstStyle/>
                    <a:p>
                      <a:pPr algn="r"/>
                      <a:r>
                        <a:rPr lang="en-GB" sz="1200" dirty="0" smtClean="0">
                          <a:solidFill>
                            <a:schemeClr val="tx1"/>
                          </a:solidFill>
                        </a:rPr>
                        <a:t>0000</a:t>
                      </a:r>
                      <a:endParaRPr lang="en-US" sz="1200" dirty="0">
                        <a:solidFill>
                          <a:schemeClr val="tx1"/>
                        </a:solidFill>
                      </a:endParaRPr>
                    </a:p>
                  </a:txBody>
                  <a:tcPr>
                    <a:noFill/>
                  </a:tcPr>
                </a:tc>
                <a:tc>
                  <a:txBody>
                    <a:bodyPr/>
                    <a:lstStyle/>
                    <a:p>
                      <a:r>
                        <a:rPr lang="en-GB" sz="1200" dirty="0" smtClean="0"/>
                        <a:t>A</a:t>
                      </a:r>
                      <a:endParaRPr lang="en-US" sz="1200" dirty="0"/>
                    </a:p>
                  </a:txBody>
                  <a:tcPr/>
                </a:tc>
              </a:tr>
              <a:tr h="204021">
                <a:tc>
                  <a:txBody>
                    <a:bodyPr/>
                    <a:lstStyle/>
                    <a:p>
                      <a:pPr algn="r"/>
                      <a:r>
                        <a:rPr lang="en-GB" sz="1200" dirty="0" smtClean="0">
                          <a:solidFill>
                            <a:schemeClr val="tx1"/>
                          </a:solidFill>
                        </a:rPr>
                        <a:t>0001</a:t>
                      </a:r>
                      <a:endParaRPr lang="en-US" sz="1200" dirty="0">
                        <a:solidFill>
                          <a:schemeClr val="tx1"/>
                        </a:solidFill>
                      </a:endParaRPr>
                    </a:p>
                  </a:txBody>
                  <a:tcPr>
                    <a:noFill/>
                  </a:tcPr>
                </a:tc>
                <a:tc>
                  <a:txBody>
                    <a:bodyPr/>
                    <a:lstStyle/>
                    <a:p>
                      <a:r>
                        <a:rPr lang="en-GB" sz="1200" dirty="0" smtClean="0"/>
                        <a:t>B</a:t>
                      </a:r>
                      <a:endParaRPr lang="en-US" sz="1200" dirty="0"/>
                    </a:p>
                  </a:txBody>
                  <a:tcPr/>
                </a:tc>
              </a:tr>
              <a:tr h="204021">
                <a:tc>
                  <a:txBody>
                    <a:bodyPr/>
                    <a:lstStyle/>
                    <a:p>
                      <a:pPr algn="r"/>
                      <a:r>
                        <a:rPr lang="en-GB" sz="1200" dirty="0" smtClean="0">
                          <a:solidFill>
                            <a:schemeClr val="tx1"/>
                          </a:solidFill>
                        </a:rPr>
                        <a:t>0010</a:t>
                      </a:r>
                      <a:endParaRPr lang="en-US" sz="1200" dirty="0">
                        <a:solidFill>
                          <a:schemeClr val="tx1"/>
                        </a:solidFill>
                      </a:endParaRPr>
                    </a:p>
                  </a:txBody>
                  <a:tcPr>
                    <a:noFill/>
                  </a:tcPr>
                </a:tc>
                <a:tc>
                  <a:txBody>
                    <a:bodyPr/>
                    <a:lstStyle/>
                    <a:p>
                      <a:r>
                        <a:rPr lang="en-GB" sz="1200" dirty="0" smtClean="0"/>
                        <a:t>C</a:t>
                      </a:r>
                      <a:endParaRPr lang="en-US" sz="1200" dirty="0"/>
                    </a:p>
                  </a:txBody>
                  <a:tcPr/>
                </a:tc>
              </a:tr>
              <a:tr h="204021">
                <a:tc>
                  <a:txBody>
                    <a:bodyPr/>
                    <a:lstStyle/>
                    <a:p>
                      <a:pPr algn="r"/>
                      <a:r>
                        <a:rPr lang="en-GB" sz="1200" dirty="0" smtClean="0">
                          <a:solidFill>
                            <a:schemeClr val="tx1"/>
                          </a:solidFill>
                        </a:rPr>
                        <a:t>0011</a:t>
                      </a:r>
                      <a:endParaRPr lang="en-US" sz="1200" dirty="0">
                        <a:solidFill>
                          <a:schemeClr val="tx1"/>
                        </a:solidFill>
                      </a:endParaRPr>
                    </a:p>
                  </a:txBody>
                  <a:tcPr>
                    <a:noFill/>
                  </a:tcPr>
                </a:tc>
                <a:tc>
                  <a:txBody>
                    <a:bodyPr/>
                    <a:lstStyle/>
                    <a:p>
                      <a:r>
                        <a:rPr lang="en-GB" sz="1200" dirty="0" smtClean="0"/>
                        <a:t>D</a:t>
                      </a:r>
                      <a:endParaRPr lang="en-US" sz="1200" dirty="0"/>
                    </a:p>
                  </a:txBody>
                  <a:tcPr/>
                </a:tc>
              </a:tr>
              <a:tr h="204021">
                <a:tc>
                  <a:txBody>
                    <a:bodyPr/>
                    <a:lstStyle/>
                    <a:p>
                      <a:pPr algn="r"/>
                      <a:r>
                        <a:rPr lang="en-GB" sz="1200" dirty="0" smtClean="0">
                          <a:solidFill>
                            <a:schemeClr val="tx1"/>
                          </a:solidFill>
                        </a:rPr>
                        <a:t>0100</a:t>
                      </a:r>
                      <a:endParaRPr lang="en-US" sz="1200" dirty="0">
                        <a:solidFill>
                          <a:schemeClr val="tx1"/>
                        </a:solidFill>
                      </a:endParaRPr>
                    </a:p>
                  </a:txBody>
                  <a:tcPr>
                    <a:noFill/>
                  </a:tcPr>
                </a:tc>
                <a:tc>
                  <a:txBody>
                    <a:bodyPr/>
                    <a:lstStyle/>
                    <a:p>
                      <a:r>
                        <a:rPr lang="en-GB" sz="1200" dirty="0" smtClean="0"/>
                        <a:t>E</a:t>
                      </a:r>
                      <a:endParaRPr lang="en-US" sz="1200" dirty="0"/>
                    </a:p>
                  </a:txBody>
                  <a:tcPr/>
                </a:tc>
              </a:tr>
              <a:tr h="204021">
                <a:tc>
                  <a:txBody>
                    <a:bodyPr/>
                    <a:lstStyle/>
                    <a:p>
                      <a:pPr algn="r"/>
                      <a:r>
                        <a:rPr lang="en-GB" sz="1200" dirty="0" smtClean="0">
                          <a:solidFill>
                            <a:schemeClr val="tx1"/>
                          </a:solidFill>
                        </a:rPr>
                        <a:t>0101</a:t>
                      </a:r>
                      <a:endParaRPr lang="en-US" sz="1200" dirty="0">
                        <a:solidFill>
                          <a:schemeClr val="tx1"/>
                        </a:solidFill>
                      </a:endParaRPr>
                    </a:p>
                  </a:txBody>
                  <a:tcPr>
                    <a:noFill/>
                  </a:tcPr>
                </a:tc>
                <a:tc>
                  <a:txBody>
                    <a:bodyPr/>
                    <a:lstStyle/>
                    <a:p>
                      <a:r>
                        <a:rPr lang="en-GB" sz="1200" dirty="0" smtClean="0"/>
                        <a:t>F</a:t>
                      </a:r>
                      <a:endParaRPr lang="en-US" sz="1200" dirty="0"/>
                    </a:p>
                  </a:txBody>
                  <a:tcPr/>
                </a:tc>
              </a:tr>
              <a:tr h="204021">
                <a:tc>
                  <a:txBody>
                    <a:bodyPr/>
                    <a:lstStyle/>
                    <a:p>
                      <a:pPr algn="r"/>
                      <a:r>
                        <a:rPr lang="en-GB" sz="1200" dirty="0" smtClean="0">
                          <a:solidFill>
                            <a:schemeClr val="tx1"/>
                          </a:solidFill>
                        </a:rPr>
                        <a:t>0110</a:t>
                      </a:r>
                      <a:endParaRPr lang="en-US" sz="1200" dirty="0">
                        <a:solidFill>
                          <a:schemeClr val="tx1"/>
                        </a:solidFill>
                      </a:endParaRPr>
                    </a:p>
                  </a:txBody>
                  <a:tcPr>
                    <a:noFill/>
                  </a:tcPr>
                </a:tc>
                <a:tc>
                  <a:txBody>
                    <a:bodyPr/>
                    <a:lstStyle/>
                    <a:p>
                      <a:r>
                        <a:rPr lang="en-GB" sz="1200" dirty="0" smtClean="0"/>
                        <a:t>G</a:t>
                      </a:r>
                      <a:endParaRPr lang="en-US" sz="1200" dirty="0"/>
                    </a:p>
                  </a:txBody>
                  <a:tcPr/>
                </a:tc>
              </a:tr>
              <a:tr h="204021">
                <a:tc>
                  <a:txBody>
                    <a:bodyPr/>
                    <a:lstStyle/>
                    <a:p>
                      <a:pPr algn="r"/>
                      <a:r>
                        <a:rPr lang="en-GB" sz="1200" dirty="0" smtClean="0">
                          <a:solidFill>
                            <a:schemeClr val="tx1"/>
                          </a:solidFill>
                        </a:rPr>
                        <a:t>0111</a:t>
                      </a:r>
                      <a:endParaRPr lang="en-US" sz="1200" dirty="0">
                        <a:solidFill>
                          <a:schemeClr val="tx1"/>
                        </a:solidFill>
                      </a:endParaRPr>
                    </a:p>
                  </a:txBody>
                  <a:tcPr>
                    <a:noFill/>
                  </a:tcPr>
                </a:tc>
                <a:tc>
                  <a:txBody>
                    <a:bodyPr/>
                    <a:lstStyle/>
                    <a:p>
                      <a:r>
                        <a:rPr lang="en-GB" sz="1200" dirty="0" smtClean="0"/>
                        <a:t>H</a:t>
                      </a:r>
                      <a:endParaRPr lang="en-US" sz="1200" dirty="0"/>
                    </a:p>
                  </a:txBody>
                  <a:tcPr/>
                </a:tc>
              </a:tr>
              <a:tr h="204021">
                <a:tc>
                  <a:txBody>
                    <a:bodyPr/>
                    <a:lstStyle/>
                    <a:p>
                      <a:pPr algn="r"/>
                      <a:r>
                        <a:rPr lang="en-GB" sz="1200" dirty="0" smtClean="0">
                          <a:solidFill>
                            <a:schemeClr val="tx1"/>
                          </a:solidFill>
                        </a:rPr>
                        <a:t>1000</a:t>
                      </a:r>
                      <a:endParaRPr lang="en-US" sz="1200" dirty="0">
                        <a:solidFill>
                          <a:schemeClr val="tx1"/>
                        </a:solidFill>
                      </a:endParaRPr>
                    </a:p>
                  </a:txBody>
                  <a:tcPr>
                    <a:noFill/>
                  </a:tcPr>
                </a:tc>
                <a:tc>
                  <a:txBody>
                    <a:bodyPr/>
                    <a:lstStyle/>
                    <a:p>
                      <a:r>
                        <a:rPr lang="en-GB" sz="1200" dirty="0" smtClean="0"/>
                        <a:t>I</a:t>
                      </a:r>
                      <a:endParaRPr lang="en-US" sz="1200" dirty="0"/>
                    </a:p>
                  </a:txBody>
                  <a:tcPr/>
                </a:tc>
              </a:tr>
              <a:tr h="204021">
                <a:tc>
                  <a:txBody>
                    <a:bodyPr/>
                    <a:lstStyle/>
                    <a:p>
                      <a:pPr algn="r"/>
                      <a:r>
                        <a:rPr lang="en-GB" sz="1200" dirty="0" smtClean="0">
                          <a:solidFill>
                            <a:schemeClr val="tx1"/>
                          </a:solidFill>
                        </a:rPr>
                        <a:t>1001</a:t>
                      </a:r>
                      <a:endParaRPr lang="en-US" sz="1200" dirty="0">
                        <a:solidFill>
                          <a:schemeClr val="tx1"/>
                        </a:solidFill>
                      </a:endParaRPr>
                    </a:p>
                  </a:txBody>
                  <a:tcPr>
                    <a:noFill/>
                  </a:tcPr>
                </a:tc>
                <a:tc>
                  <a:txBody>
                    <a:bodyPr/>
                    <a:lstStyle/>
                    <a:p>
                      <a:r>
                        <a:rPr lang="en-GB" sz="1200" dirty="0" smtClean="0"/>
                        <a:t>J</a:t>
                      </a:r>
                      <a:endParaRPr lang="en-US" sz="1200" dirty="0"/>
                    </a:p>
                  </a:txBody>
                  <a:tcPr/>
                </a:tc>
              </a:tr>
              <a:tr h="204021">
                <a:tc>
                  <a:txBody>
                    <a:bodyPr/>
                    <a:lstStyle/>
                    <a:p>
                      <a:pPr algn="r"/>
                      <a:r>
                        <a:rPr lang="en-GB" sz="1200" dirty="0" smtClean="0">
                          <a:solidFill>
                            <a:schemeClr val="tx1"/>
                          </a:solidFill>
                        </a:rPr>
                        <a:t>1010</a:t>
                      </a:r>
                      <a:endParaRPr lang="en-US" sz="1200" dirty="0">
                        <a:solidFill>
                          <a:schemeClr val="tx1"/>
                        </a:solidFill>
                      </a:endParaRPr>
                    </a:p>
                  </a:txBody>
                  <a:tcPr>
                    <a:noFill/>
                  </a:tcPr>
                </a:tc>
                <a:tc>
                  <a:txBody>
                    <a:bodyPr/>
                    <a:lstStyle/>
                    <a:p>
                      <a:r>
                        <a:rPr lang="en-GB" sz="1200" dirty="0" smtClean="0"/>
                        <a:t>K</a:t>
                      </a:r>
                      <a:endParaRPr lang="en-US" sz="1200" dirty="0"/>
                    </a:p>
                  </a:txBody>
                  <a:tcPr/>
                </a:tc>
              </a:tr>
              <a:tr h="204021">
                <a:tc>
                  <a:txBody>
                    <a:bodyPr/>
                    <a:lstStyle/>
                    <a:p>
                      <a:pPr algn="r"/>
                      <a:r>
                        <a:rPr lang="en-GB" sz="1200" dirty="0" smtClean="0">
                          <a:solidFill>
                            <a:schemeClr val="tx1"/>
                          </a:solidFill>
                        </a:rPr>
                        <a:t>1011</a:t>
                      </a:r>
                      <a:endParaRPr lang="en-US" sz="1200" dirty="0">
                        <a:solidFill>
                          <a:schemeClr val="tx1"/>
                        </a:solidFill>
                      </a:endParaRPr>
                    </a:p>
                  </a:txBody>
                  <a:tcPr>
                    <a:noFill/>
                  </a:tcPr>
                </a:tc>
                <a:tc>
                  <a:txBody>
                    <a:bodyPr/>
                    <a:lstStyle/>
                    <a:p>
                      <a:r>
                        <a:rPr lang="en-GB" sz="1200" dirty="0" smtClean="0"/>
                        <a:t>L</a:t>
                      </a:r>
                      <a:endParaRPr lang="en-US" sz="1200" dirty="0"/>
                    </a:p>
                  </a:txBody>
                  <a:tcPr/>
                </a:tc>
              </a:tr>
              <a:tr h="204021">
                <a:tc>
                  <a:txBody>
                    <a:bodyPr/>
                    <a:lstStyle/>
                    <a:p>
                      <a:pPr algn="r"/>
                      <a:r>
                        <a:rPr lang="en-GB" sz="1200" dirty="0" smtClean="0">
                          <a:solidFill>
                            <a:schemeClr val="tx1"/>
                          </a:solidFill>
                        </a:rPr>
                        <a:t>1100</a:t>
                      </a:r>
                      <a:endParaRPr lang="en-US" sz="1200" dirty="0">
                        <a:solidFill>
                          <a:schemeClr val="tx1"/>
                        </a:solidFill>
                      </a:endParaRPr>
                    </a:p>
                  </a:txBody>
                  <a:tcPr>
                    <a:noFill/>
                  </a:tcPr>
                </a:tc>
                <a:tc>
                  <a:txBody>
                    <a:bodyPr/>
                    <a:lstStyle/>
                    <a:p>
                      <a:r>
                        <a:rPr lang="en-GB" sz="1200" dirty="0" smtClean="0"/>
                        <a:t>M</a:t>
                      </a:r>
                      <a:endParaRPr lang="en-US" sz="1200" dirty="0"/>
                    </a:p>
                  </a:txBody>
                  <a:tcPr/>
                </a:tc>
              </a:tr>
              <a:tr h="204021">
                <a:tc>
                  <a:txBody>
                    <a:bodyPr/>
                    <a:lstStyle/>
                    <a:p>
                      <a:pPr algn="r"/>
                      <a:r>
                        <a:rPr lang="en-GB" sz="1200" dirty="0" smtClean="0">
                          <a:solidFill>
                            <a:schemeClr val="tx1"/>
                          </a:solidFill>
                        </a:rPr>
                        <a:t>1101</a:t>
                      </a:r>
                      <a:endParaRPr lang="en-US" sz="1200" dirty="0">
                        <a:solidFill>
                          <a:schemeClr val="tx1"/>
                        </a:solidFill>
                      </a:endParaRPr>
                    </a:p>
                  </a:txBody>
                  <a:tcPr>
                    <a:noFill/>
                  </a:tcPr>
                </a:tc>
                <a:tc>
                  <a:txBody>
                    <a:bodyPr/>
                    <a:lstStyle/>
                    <a:p>
                      <a:r>
                        <a:rPr lang="en-GB" sz="1200" dirty="0" smtClean="0"/>
                        <a:t>N</a:t>
                      </a:r>
                      <a:endParaRPr lang="en-US" sz="1200" dirty="0"/>
                    </a:p>
                  </a:txBody>
                  <a:tcPr/>
                </a:tc>
              </a:tr>
              <a:tr h="204021">
                <a:tc>
                  <a:txBody>
                    <a:bodyPr/>
                    <a:lstStyle/>
                    <a:p>
                      <a:pPr algn="r"/>
                      <a:r>
                        <a:rPr lang="en-GB" sz="1200" dirty="0" smtClean="0">
                          <a:solidFill>
                            <a:schemeClr val="tx1"/>
                          </a:solidFill>
                        </a:rPr>
                        <a:t>1110</a:t>
                      </a:r>
                      <a:endParaRPr lang="en-US" sz="1200" dirty="0">
                        <a:solidFill>
                          <a:schemeClr val="tx1"/>
                        </a:solidFill>
                      </a:endParaRPr>
                    </a:p>
                  </a:txBody>
                  <a:tcPr>
                    <a:noFill/>
                  </a:tcPr>
                </a:tc>
                <a:tc>
                  <a:txBody>
                    <a:bodyPr/>
                    <a:lstStyle/>
                    <a:p>
                      <a:r>
                        <a:rPr lang="en-GB" sz="1200" dirty="0" smtClean="0"/>
                        <a:t>O</a:t>
                      </a:r>
                      <a:endParaRPr lang="en-US" sz="1200" dirty="0"/>
                    </a:p>
                  </a:txBody>
                  <a:tcPr/>
                </a:tc>
              </a:tr>
              <a:tr h="204021">
                <a:tc>
                  <a:txBody>
                    <a:bodyPr/>
                    <a:lstStyle/>
                    <a:p>
                      <a:pPr algn="r"/>
                      <a:r>
                        <a:rPr lang="en-GB" sz="1200" dirty="0" smtClean="0">
                          <a:solidFill>
                            <a:schemeClr val="tx1"/>
                          </a:solidFill>
                        </a:rPr>
                        <a:t>1111</a:t>
                      </a:r>
                      <a:endParaRPr lang="en-US" sz="1200" dirty="0">
                        <a:solidFill>
                          <a:schemeClr val="tx1"/>
                        </a:solidFill>
                      </a:endParaRPr>
                    </a:p>
                  </a:txBody>
                  <a:tcPr>
                    <a:noFill/>
                  </a:tcPr>
                </a:tc>
                <a:tc>
                  <a:txBody>
                    <a:bodyPr/>
                    <a:lstStyle/>
                    <a:p>
                      <a:r>
                        <a:rPr lang="en-GB" sz="1200" dirty="0" smtClean="0"/>
                        <a:t>P</a:t>
                      </a:r>
                      <a:endParaRPr lang="en-US" sz="1200" dirty="0"/>
                    </a:p>
                  </a:txBody>
                  <a:tcPr/>
                </a:tc>
              </a:tr>
            </a:tbl>
          </a:graphicData>
        </a:graphic>
      </p:graphicFrame>
      <p:graphicFrame>
        <p:nvGraphicFramePr>
          <p:cNvPr id="5" name="Content Placeholder 3"/>
          <p:cNvGraphicFramePr>
            <a:graphicFrameLocks/>
          </p:cNvGraphicFramePr>
          <p:nvPr>
            <p:extLst/>
          </p:nvPr>
        </p:nvGraphicFramePr>
        <p:xfrm>
          <a:off x="2206258" y="2069747"/>
          <a:ext cx="4470312" cy="2299052"/>
        </p:xfrm>
        <a:graphic>
          <a:graphicData uri="http://schemas.openxmlformats.org/drawingml/2006/table">
            <a:tbl>
              <a:tblPr firstRow="1" bandRow="1">
                <a:tableStyleId>{5C22544A-7EE6-4342-B048-85BDC9FD1C3A}</a:tableStyleId>
              </a:tblPr>
              <a:tblGrid>
                <a:gridCol w="1117578"/>
                <a:gridCol w="1117578"/>
                <a:gridCol w="1117578"/>
                <a:gridCol w="1117578"/>
              </a:tblGrid>
              <a:tr h="676192">
                <a:tc>
                  <a:txBody>
                    <a:bodyPr/>
                    <a:lstStyle/>
                    <a:p>
                      <a:pPr algn="r"/>
                      <a:r>
                        <a:rPr lang="en-GB" sz="1200" dirty="0" smtClean="0">
                          <a:solidFill>
                            <a:schemeClr val="tx1"/>
                          </a:solidFill>
                        </a:rPr>
                        <a:t>Index</a:t>
                      </a:r>
                      <a:endParaRPr lang="en-US" sz="1200" dirty="0">
                        <a:solidFill>
                          <a:schemeClr val="tx1"/>
                        </a:solidFill>
                      </a:endParaRPr>
                    </a:p>
                  </a:txBody>
                  <a:tcPr>
                    <a:noFill/>
                  </a:tcPr>
                </a:tc>
                <a:tc>
                  <a:txBody>
                    <a:bodyPr/>
                    <a:lstStyle/>
                    <a:p>
                      <a:r>
                        <a:rPr lang="en-GB" sz="1200" dirty="0" smtClean="0"/>
                        <a:t>Tag</a:t>
                      </a:r>
                      <a:endParaRPr lang="en-US" sz="1200" dirty="0"/>
                    </a:p>
                  </a:txBody>
                  <a:tcPr/>
                </a:tc>
                <a:tc>
                  <a:txBody>
                    <a:bodyPr/>
                    <a:lstStyle/>
                    <a:p>
                      <a:r>
                        <a:rPr lang="en-GB" sz="1200" dirty="0" smtClean="0"/>
                        <a:t>Data</a:t>
                      </a:r>
                      <a:endParaRPr lang="en-US" sz="1200" dirty="0"/>
                    </a:p>
                  </a:txBody>
                  <a:tcPr/>
                </a:tc>
                <a:tc>
                  <a:txBody>
                    <a:bodyPr/>
                    <a:lstStyle/>
                    <a:p>
                      <a:r>
                        <a:rPr lang="en-GB" sz="1200" dirty="0" smtClean="0"/>
                        <a:t>Value Bit</a:t>
                      </a:r>
                      <a:endParaRPr lang="en-US" sz="1200" dirty="0"/>
                    </a:p>
                  </a:txBody>
                  <a:tcPr/>
                </a:tc>
              </a:tr>
              <a:tr h="405715">
                <a:tc>
                  <a:txBody>
                    <a:bodyPr/>
                    <a:lstStyle/>
                    <a:p>
                      <a:pPr algn="r"/>
                      <a:r>
                        <a:rPr lang="en-GB" sz="1200" dirty="0" smtClean="0"/>
                        <a:t>0</a:t>
                      </a:r>
                      <a:endParaRPr lang="en-US" sz="1200" dirty="0"/>
                    </a:p>
                  </a:txBody>
                  <a:tcPr>
                    <a:noFill/>
                  </a:tcPr>
                </a:tc>
                <a:tc>
                  <a:txBody>
                    <a:bodyPr/>
                    <a:lstStyle/>
                    <a:p>
                      <a:r>
                        <a:rPr lang="en-GB" sz="1200" dirty="0" smtClean="0"/>
                        <a:t>0000</a:t>
                      </a:r>
                      <a:endParaRPr lang="en-US" sz="1200" dirty="0"/>
                    </a:p>
                  </a:txBody>
                  <a:tcPr/>
                </a:tc>
                <a:tc>
                  <a:txBody>
                    <a:bodyPr/>
                    <a:lstStyle/>
                    <a:p>
                      <a:r>
                        <a:rPr lang="en-GB" sz="1200" dirty="0" smtClean="0"/>
                        <a:t>A</a:t>
                      </a:r>
                      <a:endParaRPr lang="en-US" sz="1200" dirty="0"/>
                    </a:p>
                  </a:txBody>
                  <a:tcPr/>
                </a:tc>
                <a:tc>
                  <a:txBody>
                    <a:bodyPr/>
                    <a:lstStyle/>
                    <a:p>
                      <a:r>
                        <a:rPr lang="en-GB" sz="1200" dirty="0" smtClean="0"/>
                        <a:t>0</a:t>
                      </a:r>
                      <a:endParaRPr lang="en-US" sz="1200" dirty="0"/>
                    </a:p>
                  </a:txBody>
                  <a:tcPr/>
                </a:tc>
              </a:tr>
              <a:tr h="405715">
                <a:tc>
                  <a:txBody>
                    <a:bodyPr/>
                    <a:lstStyle/>
                    <a:p>
                      <a:pPr algn="r"/>
                      <a:r>
                        <a:rPr lang="en-GB" sz="1200" dirty="0" smtClean="0"/>
                        <a:t>1</a:t>
                      </a:r>
                      <a:endParaRPr lang="en-US" sz="1200" dirty="0"/>
                    </a:p>
                  </a:txBody>
                  <a:tcPr>
                    <a:noFill/>
                  </a:tcPr>
                </a:tc>
                <a:tc>
                  <a:txBody>
                    <a:bodyPr/>
                    <a:lstStyle/>
                    <a:p>
                      <a:r>
                        <a:rPr lang="en-GB" sz="1200" dirty="0" smtClean="0"/>
                        <a:t>0011</a:t>
                      </a:r>
                      <a:endParaRPr lang="en-US" sz="1200" dirty="0"/>
                    </a:p>
                  </a:txBody>
                  <a:tcPr/>
                </a:tc>
                <a:tc>
                  <a:txBody>
                    <a:bodyPr/>
                    <a:lstStyle/>
                    <a:p>
                      <a:r>
                        <a:rPr lang="en-GB" sz="1200" dirty="0" smtClean="0"/>
                        <a:t>D</a:t>
                      </a:r>
                      <a:endParaRPr lang="en-US" sz="1200" dirty="0"/>
                    </a:p>
                  </a:txBody>
                  <a:tcPr/>
                </a:tc>
                <a:tc>
                  <a:txBody>
                    <a:bodyPr/>
                    <a:lstStyle/>
                    <a:p>
                      <a:r>
                        <a:rPr lang="en-GB" sz="1200" dirty="0" smtClean="0"/>
                        <a:t>0</a:t>
                      </a:r>
                      <a:endParaRPr lang="en-US" sz="1200" dirty="0"/>
                    </a:p>
                  </a:txBody>
                  <a:tcPr/>
                </a:tc>
              </a:tr>
              <a:tr h="405715">
                <a:tc>
                  <a:txBody>
                    <a:bodyPr/>
                    <a:lstStyle/>
                    <a:p>
                      <a:pPr algn="r"/>
                      <a:r>
                        <a:rPr lang="en-GB" sz="1200" dirty="0" smtClean="0"/>
                        <a:t>2</a:t>
                      </a:r>
                      <a:endParaRPr lang="en-US" sz="1200" dirty="0"/>
                    </a:p>
                  </a:txBody>
                  <a:tcPr>
                    <a:noFill/>
                  </a:tcPr>
                </a:tc>
                <a:tc>
                  <a:txBody>
                    <a:bodyPr/>
                    <a:lstStyle/>
                    <a:p>
                      <a:r>
                        <a:rPr lang="en-GB" sz="1200" dirty="0" smtClean="0"/>
                        <a:t>1000</a:t>
                      </a:r>
                      <a:endParaRPr lang="en-US" sz="1200" dirty="0"/>
                    </a:p>
                  </a:txBody>
                  <a:tcPr/>
                </a:tc>
                <a:tc>
                  <a:txBody>
                    <a:bodyPr/>
                    <a:lstStyle/>
                    <a:p>
                      <a:r>
                        <a:rPr lang="en-GB" sz="1200" dirty="0" smtClean="0"/>
                        <a:t>I</a:t>
                      </a:r>
                      <a:endParaRPr lang="en-US" sz="1200" dirty="0"/>
                    </a:p>
                  </a:txBody>
                  <a:tcPr/>
                </a:tc>
                <a:tc>
                  <a:txBody>
                    <a:bodyPr/>
                    <a:lstStyle/>
                    <a:p>
                      <a:r>
                        <a:rPr lang="en-GB" sz="1200" dirty="0" smtClean="0"/>
                        <a:t>0</a:t>
                      </a:r>
                      <a:endParaRPr lang="en-US" sz="1200" dirty="0"/>
                    </a:p>
                  </a:txBody>
                  <a:tcPr/>
                </a:tc>
              </a:tr>
              <a:tr h="405715">
                <a:tc>
                  <a:txBody>
                    <a:bodyPr/>
                    <a:lstStyle/>
                    <a:p>
                      <a:pPr algn="r"/>
                      <a:r>
                        <a:rPr lang="en-GB" sz="1200" dirty="0" smtClean="0"/>
                        <a:t>3</a:t>
                      </a:r>
                      <a:endParaRPr lang="en-US" sz="1200" dirty="0"/>
                    </a:p>
                  </a:txBody>
                  <a:tcPr>
                    <a:noFill/>
                  </a:tcPr>
                </a:tc>
                <a:tc>
                  <a:txBody>
                    <a:bodyPr/>
                    <a:lstStyle/>
                    <a:p>
                      <a:r>
                        <a:rPr lang="en-GB" sz="1200" dirty="0" smtClean="0"/>
                        <a:t>1010</a:t>
                      </a:r>
                      <a:endParaRPr lang="en-US" sz="1200" dirty="0"/>
                    </a:p>
                  </a:txBody>
                  <a:tcPr/>
                </a:tc>
                <a:tc>
                  <a:txBody>
                    <a:bodyPr/>
                    <a:lstStyle/>
                    <a:p>
                      <a:r>
                        <a:rPr lang="en-GB" sz="1200" dirty="0" smtClean="0"/>
                        <a:t>K</a:t>
                      </a:r>
                      <a:endParaRPr lang="en-US" sz="1200" dirty="0"/>
                    </a:p>
                  </a:txBody>
                  <a:tcPr/>
                </a:tc>
                <a:tc>
                  <a:txBody>
                    <a:bodyPr/>
                    <a:lstStyle/>
                    <a:p>
                      <a:r>
                        <a:rPr lang="en-GB" sz="1200" dirty="0" smtClean="0"/>
                        <a:t>0</a:t>
                      </a:r>
                      <a:endParaRPr lang="en-US" sz="1200" dirty="0"/>
                    </a:p>
                  </a:txBody>
                  <a:tcPr/>
                </a:tc>
              </a:tr>
            </a:tbl>
          </a:graphicData>
        </a:graphic>
      </p:graphicFrame>
      <p:sp>
        <p:nvSpPr>
          <p:cNvPr id="6" name="Rectangle 5"/>
          <p:cNvSpPr/>
          <p:nvPr/>
        </p:nvSpPr>
        <p:spPr>
          <a:xfrm>
            <a:off x="4302495" y="4986048"/>
            <a:ext cx="753732" cy="369332"/>
          </a:xfrm>
          <a:prstGeom prst="rect">
            <a:avLst/>
          </a:prstGeom>
        </p:spPr>
        <p:txBody>
          <a:bodyPr wrap="none">
            <a:spAutoFit/>
          </a:bodyPr>
          <a:lstStyle/>
          <a:p>
            <a:r>
              <a:rPr lang="en-GB" dirty="0" smtClean="0"/>
              <a:t>Cache</a:t>
            </a:r>
            <a:endParaRPr lang="en-US" dirty="0"/>
          </a:p>
        </p:txBody>
      </p:sp>
      <p:sp>
        <p:nvSpPr>
          <p:cNvPr id="7" name="Rectangle 6"/>
          <p:cNvSpPr/>
          <p:nvPr/>
        </p:nvSpPr>
        <p:spPr>
          <a:xfrm>
            <a:off x="9026895" y="6183477"/>
            <a:ext cx="1524328" cy="369332"/>
          </a:xfrm>
          <a:prstGeom prst="rect">
            <a:avLst/>
          </a:prstGeom>
        </p:spPr>
        <p:txBody>
          <a:bodyPr wrap="none">
            <a:spAutoFit/>
          </a:bodyPr>
          <a:lstStyle/>
          <a:p>
            <a:r>
              <a:rPr lang="en-GB" dirty="0" smtClean="0"/>
              <a:t>Main Memory</a:t>
            </a:r>
            <a:endParaRPr lang="en-US" dirty="0"/>
          </a:p>
        </p:txBody>
      </p:sp>
      <p:sp>
        <p:nvSpPr>
          <p:cNvPr id="8" name="Rectangle 7"/>
          <p:cNvSpPr/>
          <p:nvPr/>
        </p:nvSpPr>
        <p:spPr>
          <a:xfrm>
            <a:off x="594095" y="972848"/>
            <a:ext cx="7596695" cy="923330"/>
          </a:xfrm>
          <a:prstGeom prst="rect">
            <a:avLst/>
          </a:prstGeom>
        </p:spPr>
        <p:txBody>
          <a:bodyPr wrap="none">
            <a:spAutoFit/>
          </a:bodyPr>
          <a:lstStyle/>
          <a:p>
            <a:r>
              <a:rPr lang="en-GB" dirty="0"/>
              <a:t>Read 1110</a:t>
            </a:r>
          </a:p>
          <a:p>
            <a:r>
              <a:rPr lang="en-GB" dirty="0"/>
              <a:t>It’s a miss, there is no space in cache so we replace least recently used element</a:t>
            </a:r>
          </a:p>
          <a:p>
            <a:r>
              <a:rPr lang="en-GB" dirty="0"/>
              <a:t>(</a:t>
            </a:r>
            <a:r>
              <a:rPr lang="en-GB" dirty="0" err="1"/>
              <a:t>i.e</a:t>
            </a:r>
            <a:r>
              <a:rPr lang="en-GB" dirty="0"/>
              <a:t> 0000) </a:t>
            </a:r>
            <a:endParaRPr lang="en-US" dirty="0"/>
          </a:p>
        </p:txBody>
      </p:sp>
    </p:spTree>
    <p:extLst>
      <p:ext uri="{BB962C8B-B14F-4D97-AF65-F5344CB8AC3E}">
        <p14:creationId xmlns:p14="http://schemas.microsoft.com/office/powerpoint/2010/main" val="40506482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7275794" y="1251813"/>
          <a:ext cx="3149958" cy="4663440"/>
        </p:xfrm>
        <a:graphic>
          <a:graphicData uri="http://schemas.openxmlformats.org/drawingml/2006/table">
            <a:tbl>
              <a:tblPr firstRow="1" bandRow="1">
                <a:tableStyleId>{5C22544A-7EE6-4342-B048-85BDC9FD1C3A}</a:tableStyleId>
              </a:tblPr>
              <a:tblGrid>
                <a:gridCol w="1574979"/>
                <a:gridCol w="1574979"/>
              </a:tblGrid>
              <a:tr h="204021">
                <a:tc>
                  <a:txBody>
                    <a:bodyPr/>
                    <a:lstStyle/>
                    <a:p>
                      <a:pPr algn="r"/>
                      <a:r>
                        <a:rPr lang="en-GB" sz="1200" dirty="0" smtClean="0">
                          <a:solidFill>
                            <a:schemeClr val="tx1"/>
                          </a:solidFill>
                        </a:rPr>
                        <a:t>Address</a:t>
                      </a:r>
                      <a:endParaRPr lang="en-US" sz="1200" dirty="0">
                        <a:solidFill>
                          <a:schemeClr val="tx1"/>
                        </a:solidFill>
                      </a:endParaRPr>
                    </a:p>
                  </a:txBody>
                  <a:tcPr>
                    <a:noFill/>
                  </a:tcPr>
                </a:tc>
                <a:tc>
                  <a:txBody>
                    <a:bodyPr/>
                    <a:lstStyle/>
                    <a:p>
                      <a:r>
                        <a:rPr lang="en-GB" sz="1200" dirty="0" smtClean="0"/>
                        <a:t>Word</a:t>
                      </a:r>
                      <a:endParaRPr lang="en-US" sz="1200" dirty="0"/>
                    </a:p>
                  </a:txBody>
                  <a:tcPr/>
                </a:tc>
              </a:tr>
              <a:tr h="204021">
                <a:tc>
                  <a:txBody>
                    <a:bodyPr/>
                    <a:lstStyle/>
                    <a:p>
                      <a:pPr algn="r"/>
                      <a:r>
                        <a:rPr lang="en-GB" sz="1200" dirty="0" smtClean="0">
                          <a:solidFill>
                            <a:schemeClr val="tx1"/>
                          </a:solidFill>
                        </a:rPr>
                        <a:t>0000</a:t>
                      </a:r>
                      <a:endParaRPr lang="en-US" sz="1200" dirty="0">
                        <a:solidFill>
                          <a:schemeClr val="tx1"/>
                        </a:solidFill>
                      </a:endParaRPr>
                    </a:p>
                  </a:txBody>
                  <a:tcPr>
                    <a:noFill/>
                  </a:tcPr>
                </a:tc>
                <a:tc>
                  <a:txBody>
                    <a:bodyPr/>
                    <a:lstStyle/>
                    <a:p>
                      <a:r>
                        <a:rPr lang="en-GB" sz="1200" dirty="0" smtClean="0"/>
                        <a:t>A</a:t>
                      </a:r>
                      <a:endParaRPr lang="en-US" sz="1200" dirty="0"/>
                    </a:p>
                  </a:txBody>
                  <a:tcPr/>
                </a:tc>
              </a:tr>
              <a:tr h="204021">
                <a:tc>
                  <a:txBody>
                    <a:bodyPr/>
                    <a:lstStyle/>
                    <a:p>
                      <a:pPr algn="r"/>
                      <a:r>
                        <a:rPr lang="en-GB" sz="1200" dirty="0" smtClean="0">
                          <a:solidFill>
                            <a:schemeClr val="tx1"/>
                          </a:solidFill>
                        </a:rPr>
                        <a:t>0001</a:t>
                      </a:r>
                      <a:endParaRPr lang="en-US" sz="1200" dirty="0">
                        <a:solidFill>
                          <a:schemeClr val="tx1"/>
                        </a:solidFill>
                      </a:endParaRPr>
                    </a:p>
                  </a:txBody>
                  <a:tcPr>
                    <a:noFill/>
                  </a:tcPr>
                </a:tc>
                <a:tc>
                  <a:txBody>
                    <a:bodyPr/>
                    <a:lstStyle/>
                    <a:p>
                      <a:r>
                        <a:rPr lang="en-GB" sz="1200" dirty="0" smtClean="0"/>
                        <a:t>B</a:t>
                      </a:r>
                      <a:endParaRPr lang="en-US" sz="1200" dirty="0"/>
                    </a:p>
                  </a:txBody>
                  <a:tcPr/>
                </a:tc>
              </a:tr>
              <a:tr h="204021">
                <a:tc>
                  <a:txBody>
                    <a:bodyPr/>
                    <a:lstStyle/>
                    <a:p>
                      <a:pPr algn="r"/>
                      <a:r>
                        <a:rPr lang="en-GB" sz="1200" dirty="0" smtClean="0">
                          <a:solidFill>
                            <a:schemeClr val="tx1"/>
                          </a:solidFill>
                        </a:rPr>
                        <a:t>0010</a:t>
                      </a:r>
                      <a:endParaRPr lang="en-US" sz="1200" dirty="0">
                        <a:solidFill>
                          <a:schemeClr val="tx1"/>
                        </a:solidFill>
                      </a:endParaRPr>
                    </a:p>
                  </a:txBody>
                  <a:tcPr>
                    <a:noFill/>
                  </a:tcPr>
                </a:tc>
                <a:tc>
                  <a:txBody>
                    <a:bodyPr/>
                    <a:lstStyle/>
                    <a:p>
                      <a:r>
                        <a:rPr lang="en-GB" sz="1200" dirty="0" smtClean="0"/>
                        <a:t>C</a:t>
                      </a:r>
                      <a:endParaRPr lang="en-US" sz="1200" dirty="0"/>
                    </a:p>
                  </a:txBody>
                  <a:tcPr/>
                </a:tc>
              </a:tr>
              <a:tr h="204021">
                <a:tc>
                  <a:txBody>
                    <a:bodyPr/>
                    <a:lstStyle/>
                    <a:p>
                      <a:pPr algn="r"/>
                      <a:r>
                        <a:rPr lang="en-GB" sz="1200" dirty="0" smtClean="0">
                          <a:solidFill>
                            <a:schemeClr val="tx1"/>
                          </a:solidFill>
                        </a:rPr>
                        <a:t>0011</a:t>
                      </a:r>
                      <a:endParaRPr lang="en-US" sz="1200" dirty="0">
                        <a:solidFill>
                          <a:schemeClr val="tx1"/>
                        </a:solidFill>
                      </a:endParaRPr>
                    </a:p>
                  </a:txBody>
                  <a:tcPr>
                    <a:noFill/>
                  </a:tcPr>
                </a:tc>
                <a:tc>
                  <a:txBody>
                    <a:bodyPr/>
                    <a:lstStyle/>
                    <a:p>
                      <a:r>
                        <a:rPr lang="en-GB" sz="1200" dirty="0" smtClean="0"/>
                        <a:t>D</a:t>
                      </a:r>
                      <a:endParaRPr lang="en-US" sz="1200" dirty="0"/>
                    </a:p>
                  </a:txBody>
                  <a:tcPr/>
                </a:tc>
              </a:tr>
              <a:tr h="204021">
                <a:tc>
                  <a:txBody>
                    <a:bodyPr/>
                    <a:lstStyle/>
                    <a:p>
                      <a:pPr algn="r"/>
                      <a:r>
                        <a:rPr lang="en-GB" sz="1200" dirty="0" smtClean="0">
                          <a:solidFill>
                            <a:schemeClr val="tx1"/>
                          </a:solidFill>
                        </a:rPr>
                        <a:t>0100</a:t>
                      </a:r>
                      <a:endParaRPr lang="en-US" sz="1200" dirty="0">
                        <a:solidFill>
                          <a:schemeClr val="tx1"/>
                        </a:solidFill>
                      </a:endParaRPr>
                    </a:p>
                  </a:txBody>
                  <a:tcPr>
                    <a:noFill/>
                  </a:tcPr>
                </a:tc>
                <a:tc>
                  <a:txBody>
                    <a:bodyPr/>
                    <a:lstStyle/>
                    <a:p>
                      <a:r>
                        <a:rPr lang="en-GB" sz="1200" dirty="0" smtClean="0"/>
                        <a:t>E</a:t>
                      </a:r>
                      <a:endParaRPr lang="en-US" sz="1200" dirty="0"/>
                    </a:p>
                  </a:txBody>
                  <a:tcPr/>
                </a:tc>
              </a:tr>
              <a:tr h="204021">
                <a:tc>
                  <a:txBody>
                    <a:bodyPr/>
                    <a:lstStyle/>
                    <a:p>
                      <a:pPr algn="r"/>
                      <a:r>
                        <a:rPr lang="en-GB" sz="1200" dirty="0" smtClean="0">
                          <a:solidFill>
                            <a:schemeClr val="tx1"/>
                          </a:solidFill>
                        </a:rPr>
                        <a:t>0101</a:t>
                      </a:r>
                      <a:endParaRPr lang="en-US" sz="1200" dirty="0">
                        <a:solidFill>
                          <a:schemeClr val="tx1"/>
                        </a:solidFill>
                      </a:endParaRPr>
                    </a:p>
                  </a:txBody>
                  <a:tcPr>
                    <a:noFill/>
                  </a:tcPr>
                </a:tc>
                <a:tc>
                  <a:txBody>
                    <a:bodyPr/>
                    <a:lstStyle/>
                    <a:p>
                      <a:r>
                        <a:rPr lang="en-GB" sz="1200" dirty="0" smtClean="0"/>
                        <a:t>F</a:t>
                      </a:r>
                      <a:endParaRPr lang="en-US" sz="1200" dirty="0"/>
                    </a:p>
                  </a:txBody>
                  <a:tcPr/>
                </a:tc>
              </a:tr>
              <a:tr h="204021">
                <a:tc>
                  <a:txBody>
                    <a:bodyPr/>
                    <a:lstStyle/>
                    <a:p>
                      <a:pPr algn="r"/>
                      <a:r>
                        <a:rPr lang="en-GB" sz="1200" dirty="0" smtClean="0">
                          <a:solidFill>
                            <a:schemeClr val="tx1"/>
                          </a:solidFill>
                        </a:rPr>
                        <a:t>0110</a:t>
                      </a:r>
                      <a:endParaRPr lang="en-US" sz="1200" dirty="0">
                        <a:solidFill>
                          <a:schemeClr val="tx1"/>
                        </a:solidFill>
                      </a:endParaRPr>
                    </a:p>
                  </a:txBody>
                  <a:tcPr>
                    <a:noFill/>
                  </a:tcPr>
                </a:tc>
                <a:tc>
                  <a:txBody>
                    <a:bodyPr/>
                    <a:lstStyle/>
                    <a:p>
                      <a:r>
                        <a:rPr lang="en-GB" sz="1200" dirty="0" smtClean="0"/>
                        <a:t>G</a:t>
                      </a:r>
                      <a:endParaRPr lang="en-US" sz="1200" dirty="0"/>
                    </a:p>
                  </a:txBody>
                  <a:tcPr/>
                </a:tc>
              </a:tr>
              <a:tr h="204021">
                <a:tc>
                  <a:txBody>
                    <a:bodyPr/>
                    <a:lstStyle/>
                    <a:p>
                      <a:pPr algn="r"/>
                      <a:r>
                        <a:rPr lang="en-GB" sz="1200" dirty="0" smtClean="0">
                          <a:solidFill>
                            <a:schemeClr val="tx1"/>
                          </a:solidFill>
                        </a:rPr>
                        <a:t>0111</a:t>
                      </a:r>
                      <a:endParaRPr lang="en-US" sz="1200" dirty="0">
                        <a:solidFill>
                          <a:schemeClr val="tx1"/>
                        </a:solidFill>
                      </a:endParaRPr>
                    </a:p>
                  </a:txBody>
                  <a:tcPr>
                    <a:noFill/>
                  </a:tcPr>
                </a:tc>
                <a:tc>
                  <a:txBody>
                    <a:bodyPr/>
                    <a:lstStyle/>
                    <a:p>
                      <a:r>
                        <a:rPr lang="en-GB" sz="1200" dirty="0" smtClean="0"/>
                        <a:t>H</a:t>
                      </a:r>
                      <a:endParaRPr lang="en-US" sz="1200" dirty="0"/>
                    </a:p>
                  </a:txBody>
                  <a:tcPr/>
                </a:tc>
              </a:tr>
              <a:tr h="204021">
                <a:tc>
                  <a:txBody>
                    <a:bodyPr/>
                    <a:lstStyle/>
                    <a:p>
                      <a:pPr algn="r"/>
                      <a:r>
                        <a:rPr lang="en-GB" sz="1200" dirty="0" smtClean="0">
                          <a:solidFill>
                            <a:schemeClr val="tx1"/>
                          </a:solidFill>
                        </a:rPr>
                        <a:t>1000</a:t>
                      </a:r>
                      <a:endParaRPr lang="en-US" sz="1200" dirty="0">
                        <a:solidFill>
                          <a:schemeClr val="tx1"/>
                        </a:solidFill>
                      </a:endParaRPr>
                    </a:p>
                  </a:txBody>
                  <a:tcPr>
                    <a:noFill/>
                  </a:tcPr>
                </a:tc>
                <a:tc>
                  <a:txBody>
                    <a:bodyPr/>
                    <a:lstStyle/>
                    <a:p>
                      <a:r>
                        <a:rPr lang="en-GB" sz="1200" dirty="0" smtClean="0"/>
                        <a:t>I</a:t>
                      </a:r>
                      <a:endParaRPr lang="en-US" sz="1200" dirty="0"/>
                    </a:p>
                  </a:txBody>
                  <a:tcPr/>
                </a:tc>
              </a:tr>
              <a:tr h="204021">
                <a:tc>
                  <a:txBody>
                    <a:bodyPr/>
                    <a:lstStyle/>
                    <a:p>
                      <a:pPr algn="r"/>
                      <a:r>
                        <a:rPr lang="en-GB" sz="1200" dirty="0" smtClean="0">
                          <a:solidFill>
                            <a:schemeClr val="tx1"/>
                          </a:solidFill>
                        </a:rPr>
                        <a:t>1001</a:t>
                      </a:r>
                      <a:endParaRPr lang="en-US" sz="1200" dirty="0">
                        <a:solidFill>
                          <a:schemeClr val="tx1"/>
                        </a:solidFill>
                      </a:endParaRPr>
                    </a:p>
                  </a:txBody>
                  <a:tcPr>
                    <a:noFill/>
                  </a:tcPr>
                </a:tc>
                <a:tc>
                  <a:txBody>
                    <a:bodyPr/>
                    <a:lstStyle/>
                    <a:p>
                      <a:r>
                        <a:rPr lang="en-GB" sz="1200" dirty="0" smtClean="0"/>
                        <a:t>J</a:t>
                      </a:r>
                      <a:endParaRPr lang="en-US" sz="1200" dirty="0"/>
                    </a:p>
                  </a:txBody>
                  <a:tcPr/>
                </a:tc>
              </a:tr>
              <a:tr h="204021">
                <a:tc>
                  <a:txBody>
                    <a:bodyPr/>
                    <a:lstStyle/>
                    <a:p>
                      <a:pPr algn="r"/>
                      <a:r>
                        <a:rPr lang="en-GB" sz="1200" dirty="0" smtClean="0">
                          <a:solidFill>
                            <a:schemeClr val="tx1"/>
                          </a:solidFill>
                        </a:rPr>
                        <a:t>1010</a:t>
                      </a:r>
                      <a:endParaRPr lang="en-US" sz="1200" dirty="0">
                        <a:solidFill>
                          <a:schemeClr val="tx1"/>
                        </a:solidFill>
                      </a:endParaRPr>
                    </a:p>
                  </a:txBody>
                  <a:tcPr>
                    <a:noFill/>
                  </a:tcPr>
                </a:tc>
                <a:tc>
                  <a:txBody>
                    <a:bodyPr/>
                    <a:lstStyle/>
                    <a:p>
                      <a:r>
                        <a:rPr lang="en-GB" sz="1200" dirty="0" smtClean="0"/>
                        <a:t>K</a:t>
                      </a:r>
                      <a:endParaRPr lang="en-US" sz="1200" dirty="0"/>
                    </a:p>
                  </a:txBody>
                  <a:tcPr/>
                </a:tc>
              </a:tr>
              <a:tr h="204021">
                <a:tc>
                  <a:txBody>
                    <a:bodyPr/>
                    <a:lstStyle/>
                    <a:p>
                      <a:pPr algn="r"/>
                      <a:r>
                        <a:rPr lang="en-GB" sz="1200" dirty="0" smtClean="0">
                          <a:solidFill>
                            <a:schemeClr val="tx1"/>
                          </a:solidFill>
                        </a:rPr>
                        <a:t>1011</a:t>
                      </a:r>
                      <a:endParaRPr lang="en-US" sz="1200" dirty="0">
                        <a:solidFill>
                          <a:schemeClr val="tx1"/>
                        </a:solidFill>
                      </a:endParaRPr>
                    </a:p>
                  </a:txBody>
                  <a:tcPr>
                    <a:noFill/>
                  </a:tcPr>
                </a:tc>
                <a:tc>
                  <a:txBody>
                    <a:bodyPr/>
                    <a:lstStyle/>
                    <a:p>
                      <a:r>
                        <a:rPr lang="en-GB" sz="1200" dirty="0" smtClean="0"/>
                        <a:t>L</a:t>
                      </a:r>
                      <a:endParaRPr lang="en-US" sz="1200" dirty="0"/>
                    </a:p>
                  </a:txBody>
                  <a:tcPr/>
                </a:tc>
              </a:tr>
              <a:tr h="204021">
                <a:tc>
                  <a:txBody>
                    <a:bodyPr/>
                    <a:lstStyle/>
                    <a:p>
                      <a:pPr algn="r"/>
                      <a:r>
                        <a:rPr lang="en-GB" sz="1200" dirty="0" smtClean="0">
                          <a:solidFill>
                            <a:schemeClr val="tx1"/>
                          </a:solidFill>
                        </a:rPr>
                        <a:t>1100</a:t>
                      </a:r>
                      <a:endParaRPr lang="en-US" sz="1200" dirty="0">
                        <a:solidFill>
                          <a:schemeClr val="tx1"/>
                        </a:solidFill>
                      </a:endParaRPr>
                    </a:p>
                  </a:txBody>
                  <a:tcPr>
                    <a:noFill/>
                  </a:tcPr>
                </a:tc>
                <a:tc>
                  <a:txBody>
                    <a:bodyPr/>
                    <a:lstStyle/>
                    <a:p>
                      <a:r>
                        <a:rPr lang="en-GB" sz="1200" dirty="0" smtClean="0"/>
                        <a:t>M</a:t>
                      </a:r>
                      <a:endParaRPr lang="en-US" sz="1200" dirty="0"/>
                    </a:p>
                  </a:txBody>
                  <a:tcPr/>
                </a:tc>
              </a:tr>
              <a:tr h="204021">
                <a:tc>
                  <a:txBody>
                    <a:bodyPr/>
                    <a:lstStyle/>
                    <a:p>
                      <a:pPr algn="r"/>
                      <a:r>
                        <a:rPr lang="en-GB" sz="1200" dirty="0" smtClean="0">
                          <a:solidFill>
                            <a:schemeClr val="tx1"/>
                          </a:solidFill>
                        </a:rPr>
                        <a:t>1101</a:t>
                      </a:r>
                      <a:endParaRPr lang="en-US" sz="1200" dirty="0">
                        <a:solidFill>
                          <a:schemeClr val="tx1"/>
                        </a:solidFill>
                      </a:endParaRPr>
                    </a:p>
                  </a:txBody>
                  <a:tcPr>
                    <a:noFill/>
                  </a:tcPr>
                </a:tc>
                <a:tc>
                  <a:txBody>
                    <a:bodyPr/>
                    <a:lstStyle/>
                    <a:p>
                      <a:r>
                        <a:rPr lang="en-GB" sz="1200" dirty="0" smtClean="0"/>
                        <a:t>N</a:t>
                      </a:r>
                      <a:endParaRPr lang="en-US" sz="1200" dirty="0"/>
                    </a:p>
                  </a:txBody>
                  <a:tcPr/>
                </a:tc>
              </a:tr>
              <a:tr h="204021">
                <a:tc>
                  <a:txBody>
                    <a:bodyPr/>
                    <a:lstStyle/>
                    <a:p>
                      <a:pPr algn="r"/>
                      <a:r>
                        <a:rPr lang="en-GB" sz="1200" dirty="0" smtClean="0">
                          <a:solidFill>
                            <a:schemeClr val="tx1"/>
                          </a:solidFill>
                        </a:rPr>
                        <a:t>1110</a:t>
                      </a:r>
                      <a:endParaRPr lang="en-US" sz="1200" dirty="0">
                        <a:solidFill>
                          <a:schemeClr val="tx1"/>
                        </a:solidFill>
                      </a:endParaRPr>
                    </a:p>
                  </a:txBody>
                  <a:tcPr>
                    <a:noFill/>
                  </a:tcPr>
                </a:tc>
                <a:tc>
                  <a:txBody>
                    <a:bodyPr/>
                    <a:lstStyle/>
                    <a:p>
                      <a:r>
                        <a:rPr lang="en-GB" sz="1200" dirty="0" smtClean="0"/>
                        <a:t>O</a:t>
                      </a:r>
                      <a:endParaRPr lang="en-US" sz="1200" dirty="0"/>
                    </a:p>
                  </a:txBody>
                  <a:tcPr/>
                </a:tc>
              </a:tr>
              <a:tr h="204021">
                <a:tc>
                  <a:txBody>
                    <a:bodyPr/>
                    <a:lstStyle/>
                    <a:p>
                      <a:pPr algn="r"/>
                      <a:r>
                        <a:rPr lang="en-GB" sz="1200" dirty="0" smtClean="0">
                          <a:solidFill>
                            <a:schemeClr val="tx1"/>
                          </a:solidFill>
                        </a:rPr>
                        <a:t>1111</a:t>
                      </a:r>
                      <a:endParaRPr lang="en-US" sz="1200" dirty="0">
                        <a:solidFill>
                          <a:schemeClr val="tx1"/>
                        </a:solidFill>
                      </a:endParaRPr>
                    </a:p>
                  </a:txBody>
                  <a:tcPr>
                    <a:noFill/>
                  </a:tcPr>
                </a:tc>
                <a:tc>
                  <a:txBody>
                    <a:bodyPr/>
                    <a:lstStyle/>
                    <a:p>
                      <a:r>
                        <a:rPr lang="en-GB" sz="1200" dirty="0" smtClean="0"/>
                        <a:t>P</a:t>
                      </a:r>
                      <a:endParaRPr lang="en-US" sz="1200" dirty="0"/>
                    </a:p>
                  </a:txBody>
                  <a:tcPr/>
                </a:tc>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779188247"/>
              </p:ext>
            </p:extLst>
          </p:nvPr>
        </p:nvGraphicFramePr>
        <p:xfrm>
          <a:off x="2206258" y="2069747"/>
          <a:ext cx="4470312" cy="2299052"/>
        </p:xfrm>
        <a:graphic>
          <a:graphicData uri="http://schemas.openxmlformats.org/drawingml/2006/table">
            <a:tbl>
              <a:tblPr firstRow="1" bandRow="1">
                <a:tableStyleId>{5C22544A-7EE6-4342-B048-85BDC9FD1C3A}</a:tableStyleId>
              </a:tblPr>
              <a:tblGrid>
                <a:gridCol w="1117578"/>
                <a:gridCol w="1117578"/>
                <a:gridCol w="1117578"/>
                <a:gridCol w="1117578"/>
              </a:tblGrid>
              <a:tr h="676192">
                <a:tc>
                  <a:txBody>
                    <a:bodyPr/>
                    <a:lstStyle/>
                    <a:p>
                      <a:pPr algn="r"/>
                      <a:r>
                        <a:rPr lang="en-GB" sz="1200" dirty="0" smtClean="0">
                          <a:solidFill>
                            <a:schemeClr val="tx1"/>
                          </a:solidFill>
                        </a:rPr>
                        <a:t>Index</a:t>
                      </a:r>
                      <a:endParaRPr lang="en-US" sz="1200" dirty="0">
                        <a:solidFill>
                          <a:schemeClr val="tx1"/>
                        </a:solidFill>
                      </a:endParaRPr>
                    </a:p>
                  </a:txBody>
                  <a:tcPr>
                    <a:noFill/>
                  </a:tcPr>
                </a:tc>
                <a:tc>
                  <a:txBody>
                    <a:bodyPr/>
                    <a:lstStyle/>
                    <a:p>
                      <a:r>
                        <a:rPr lang="en-GB" sz="1200" dirty="0" smtClean="0"/>
                        <a:t>Tag</a:t>
                      </a:r>
                      <a:endParaRPr lang="en-US" sz="1200" dirty="0"/>
                    </a:p>
                  </a:txBody>
                  <a:tcPr/>
                </a:tc>
                <a:tc>
                  <a:txBody>
                    <a:bodyPr/>
                    <a:lstStyle/>
                    <a:p>
                      <a:r>
                        <a:rPr lang="en-GB" sz="1200" dirty="0" smtClean="0"/>
                        <a:t>Data</a:t>
                      </a:r>
                      <a:endParaRPr lang="en-US" sz="1200" dirty="0"/>
                    </a:p>
                  </a:txBody>
                  <a:tcPr/>
                </a:tc>
                <a:tc>
                  <a:txBody>
                    <a:bodyPr/>
                    <a:lstStyle/>
                    <a:p>
                      <a:r>
                        <a:rPr lang="en-GB" sz="1200" dirty="0" smtClean="0"/>
                        <a:t>Value Bit</a:t>
                      </a:r>
                      <a:endParaRPr lang="en-US" sz="1200" dirty="0"/>
                    </a:p>
                  </a:txBody>
                  <a:tcPr/>
                </a:tc>
              </a:tr>
              <a:tr h="405715">
                <a:tc>
                  <a:txBody>
                    <a:bodyPr/>
                    <a:lstStyle/>
                    <a:p>
                      <a:pPr algn="r"/>
                      <a:r>
                        <a:rPr lang="en-GB" sz="1200" dirty="0" smtClean="0"/>
                        <a:t>0</a:t>
                      </a:r>
                      <a:endParaRPr lang="en-US" sz="1200" dirty="0"/>
                    </a:p>
                  </a:txBody>
                  <a:tcPr>
                    <a:noFill/>
                  </a:tcPr>
                </a:tc>
                <a:tc>
                  <a:txBody>
                    <a:bodyPr/>
                    <a:lstStyle/>
                    <a:p>
                      <a:r>
                        <a:rPr lang="en-GB" sz="1200" dirty="0" smtClean="0"/>
                        <a:t>1110</a:t>
                      </a:r>
                      <a:endParaRPr lang="en-US" sz="1200" dirty="0"/>
                    </a:p>
                  </a:txBody>
                  <a:tcPr/>
                </a:tc>
                <a:tc>
                  <a:txBody>
                    <a:bodyPr/>
                    <a:lstStyle/>
                    <a:p>
                      <a:r>
                        <a:rPr lang="en-GB" sz="1200" dirty="0" smtClean="0"/>
                        <a:t>O</a:t>
                      </a:r>
                      <a:endParaRPr lang="en-US" sz="1200" dirty="0"/>
                    </a:p>
                  </a:txBody>
                  <a:tcPr/>
                </a:tc>
                <a:tc>
                  <a:txBody>
                    <a:bodyPr/>
                    <a:lstStyle/>
                    <a:p>
                      <a:r>
                        <a:rPr lang="en-GB" sz="1200" dirty="0" smtClean="0"/>
                        <a:t>0</a:t>
                      </a:r>
                      <a:endParaRPr lang="en-US" sz="1200" dirty="0"/>
                    </a:p>
                  </a:txBody>
                  <a:tcPr/>
                </a:tc>
              </a:tr>
              <a:tr h="405715">
                <a:tc>
                  <a:txBody>
                    <a:bodyPr/>
                    <a:lstStyle/>
                    <a:p>
                      <a:pPr algn="r"/>
                      <a:r>
                        <a:rPr lang="en-GB" sz="1200" dirty="0" smtClean="0"/>
                        <a:t>1</a:t>
                      </a:r>
                      <a:endParaRPr lang="en-US" sz="1200" dirty="0"/>
                    </a:p>
                  </a:txBody>
                  <a:tcPr>
                    <a:noFill/>
                  </a:tcPr>
                </a:tc>
                <a:tc>
                  <a:txBody>
                    <a:bodyPr/>
                    <a:lstStyle/>
                    <a:p>
                      <a:r>
                        <a:rPr lang="en-GB" sz="1200" dirty="0" smtClean="0"/>
                        <a:t>0011</a:t>
                      </a:r>
                      <a:endParaRPr lang="en-US" sz="1200" dirty="0"/>
                    </a:p>
                  </a:txBody>
                  <a:tcPr/>
                </a:tc>
                <a:tc>
                  <a:txBody>
                    <a:bodyPr/>
                    <a:lstStyle/>
                    <a:p>
                      <a:r>
                        <a:rPr lang="en-GB" sz="1200" dirty="0" smtClean="0"/>
                        <a:t>D</a:t>
                      </a:r>
                      <a:endParaRPr lang="en-US" sz="1200" dirty="0"/>
                    </a:p>
                  </a:txBody>
                  <a:tcPr/>
                </a:tc>
                <a:tc>
                  <a:txBody>
                    <a:bodyPr/>
                    <a:lstStyle/>
                    <a:p>
                      <a:r>
                        <a:rPr lang="en-GB" sz="1200" dirty="0" smtClean="0"/>
                        <a:t>0</a:t>
                      </a:r>
                      <a:endParaRPr lang="en-US" sz="1200" dirty="0"/>
                    </a:p>
                  </a:txBody>
                  <a:tcPr/>
                </a:tc>
              </a:tr>
              <a:tr h="405715">
                <a:tc>
                  <a:txBody>
                    <a:bodyPr/>
                    <a:lstStyle/>
                    <a:p>
                      <a:pPr algn="r"/>
                      <a:r>
                        <a:rPr lang="en-GB" sz="1200" dirty="0" smtClean="0"/>
                        <a:t>2</a:t>
                      </a:r>
                      <a:endParaRPr lang="en-US" sz="1200" dirty="0"/>
                    </a:p>
                  </a:txBody>
                  <a:tcPr>
                    <a:noFill/>
                  </a:tcPr>
                </a:tc>
                <a:tc>
                  <a:txBody>
                    <a:bodyPr/>
                    <a:lstStyle/>
                    <a:p>
                      <a:r>
                        <a:rPr lang="en-GB" sz="1200" dirty="0" smtClean="0"/>
                        <a:t>1000</a:t>
                      </a:r>
                      <a:endParaRPr lang="en-US" sz="1200" dirty="0"/>
                    </a:p>
                  </a:txBody>
                  <a:tcPr/>
                </a:tc>
                <a:tc>
                  <a:txBody>
                    <a:bodyPr/>
                    <a:lstStyle/>
                    <a:p>
                      <a:r>
                        <a:rPr lang="en-GB" sz="1200" dirty="0" smtClean="0"/>
                        <a:t>I</a:t>
                      </a:r>
                      <a:endParaRPr lang="en-US" sz="1200" dirty="0"/>
                    </a:p>
                  </a:txBody>
                  <a:tcPr/>
                </a:tc>
                <a:tc>
                  <a:txBody>
                    <a:bodyPr/>
                    <a:lstStyle/>
                    <a:p>
                      <a:r>
                        <a:rPr lang="en-GB" sz="1200" dirty="0" smtClean="0"/>
                        <a:t>0</a:t>
                      </a:r>
                      <a:endParaRPr lang="en-US" sz="1200" dirty="0"/>
                    </a:p>
                  </a:txBody>
                  <a:tcPr/>
                </a:tc>
              </a:tr>
              <a:tr h="405715">
                <a:tc>
                  <a:txBody>
                    <a:bodyPr/>
                    <a:lstStyle/>
                    <a:p>
                      <a:pPr algn="r"/>
                      <a:r>
                        <a:rPr lang="en-GB" sz="1200" dirty="0" smtClean="0"/>
                        <a:t>3</a:t>
                      </a:r>
                      <a:endParaRPr lang="en-US" sz="1200" dirty="0"/>
                    </a:p>
                  </a:txBody>
                  <a:tcPr>
                    <a:noFill/>
                  </a:tcPr>
                </a:tc>
                <a:tc>
                  <a:txBody>
                    <a:bodyPr/>
                    <a:lstStyle/>
                    <a:p>
                      <a:r>
                        <a:rPr lang="en-GB" sz="1200" dirty="0" smtClean="0"/>
                        <a:t>1010</a:t>
                      </a:r>
                      <a:endParaRPr lang="en-US" sz="1200" dirty="0"/>
                    </a:p>
                  </a:txBody>
                  <a:tcPr/>
                </a:tc>
                <a:tc>
                  <a:txBody>
                    <a:bodyPr/>
                    <a:lstStyle/>
                    <a:p>
                      <a:r>
                        <a:rPr lang="en-GB" sz="1200" dirty="0" smtClean="0"/>
                        <a:t>K</a:t>
                      </a:r>
                      <a:endParaRPr lang="en-US" sz="1200" dirty="0"/>
                    </a:p>
                  </a:txBody>
                  <a:tcPr/>
                </a:tc>
                <a:tc>
                  <a:txBody>
                    <a:bodyPr/>
                    <a:lstStyle/>
                    <a:p>
                      <a:r>
                        <a:rPr lang="en-GB" sz="1200" dirty="0" smtClean="0"/>
                        <a:t>0</a:t>
                      </a:r>
                      <a:endParaRPr lang="en-US" sz="1200" dirty="0"/>
                    </a:p>
                  </a:txBody>
                  <a:tcPr/>
                </a:tc>
              </a:tr>
            </a:tbl>
          </a:graphicData>
        </a:graphic>
      </p:graphicFrame>
      <p:sp>
        <p:nvSpPr>
          <p:cNvPr id="6" name="Rectangle 5"/>
          <p:cNvSpPr/>
          <p:nvPr/>
        </p:nvSpPr>
        <p:spPr>
          <a:xfrm>
            <a:off x="4302495" y="4986048"/>
            <a:ext cx="753732" cy="369332"/>
          </a:xfrm>
          <a:prstGeom prst="rect">
            <a:avLst/>
          </a:prstGeom>
        </p:spPr>
        <p:txBody>
          <a:bodyPr wrap="none">
            <a:spAutoFit/>
          </a:bodyPr>
          <a:lstStyle/>
          <a:p>
            <a:r>
              <a:rPr lang="en-GB" dirty="0" smtClean="0"/>
              <a:t>Cache</a:t>
            </a:r>
            <a:endParaRPr lang="en-US" dirty="0"/>
          </a:p>
        </p:txBody>
      </p:sp>
      <p:sp>
        <p:nvSpPr>
          <p:cNvPr id="7" name="Rectangle 6"/>
          <p:cNvSpPr/>
          <p:nvPr/>
        </p:nvSpPr>
        <p:spPr>
          <a:xfrm>
            <a:off x="9026895" y="6183477"/>
            <a:ext cx="1524328" cy="369332"/>
          </a:xfrm>
          <a:prstGeom prst="rect">
            <a:avLst/>
          </a:prstGeom>
        </p:spPr>
        <p:txBody>
          <a:bodyPr wrap="none">
            <a:spAutoFit/>
          </a:bodyPr>
          <a:lstStyle/>
          <a:p>
            <a:r>
              <a:rPr lang="en-GB" dirty="0" smtClean="0"/>
              <a:t>Main Memory</a:t>
            </a:r>
            <a:endParaRPr lang="en-US" dirty="0"/>
          </a:p>
        </p:txBody>
      </p:sp>
      <p:sp>
        <p:nvSpPr>
          <p:cNvPr id="8" name="Rectangle 7"/>
          <p:cNvSpPr/>
          <p:nvPr/>
        </p:nvSpPr>
        <p:spPr>
          <a:xfrm>
            <a:off x="594095" y="972848"/>
            <a:ext cx="4028988" cy="369332"/>
          </a:xfrm>
          <a:prstGeom prst="rect">
            <a:avLst/>
          </a:prstGeom>
        </p:spPr>
        <p:txBody>
          <a:bodyPr wrap="none">
            <a:spAutoFit/>
          </a:bodyPr>
          <a:lstStyle/>
          <a:p>
            <a:r>
              <a:rPr lang="en-GB" dirty="0" smtClean="0"/>
              <a:t>Bring 1110 in place of least recently used</a:t>
            </a:r>
            <a:endParaRPr lang="en-US" dirty="0"/>
          </a:p>
        </p:txBody>
      </p:sp>
    </p:spTree>
    <p:extLst>
      <p:ext uri="{BB962C8B-B14F-4D97-AF65-F5344CB8AC3E}">
        <p14:creationId xmlns:p14="http://schemas.microsoft.com/office/powerpoint/2010/main" val="11180048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7275794" y="1251813"/>
          <a:ext cx="3149958" cy="4663440"/>
        </p:xfrm>
        <a:graphic>
          <a:graphicData uri="http://schemas.openxmlformats.org/drawingml/2006/table">
            <a:tbl>
              <a:tblPr firstRow="1" bandRow="1">
                <a:tableStyleId>{5C22544A-7EE6-4342-B048-85BDC9FD1C3A}</a:tableStyleId>
              </a:tblPr>
              <a:tblGrid>
                <a:gridCol w="1574979"/>
                <a:gridCol w="1574979"/>
              </a:tblGrid>
              <a:tr h="204021">
                <a:tc>
                  <a:txBody>
                    <a:bodyPr/>
                    <a:lstStyle/>
                    <a:p>
                      <a:pPr algn="r"/>
                      <a:r>
                        <a:rPr lang="en-GB" sz="1200" dirty="0" smtClean="0">
                          <a:solidFill>
                            <a:schemeClr val="tx1"/>
                          </a:solidFill>
                        </a:rPr>
                        <a:t>Address</a:t>
                      </a:r>
                      <a:endParaRPr lang="en-US" sz="1200" dirty="0">
                        <a:solidFill>
                          <a:schemeClr val="tx1"/>
                        </a:solidFill>
                      </a:endParaRPr>
                    </a:p>
                  </a:txBody>
                  <a:tcPr>
                    <a:noFill/>
                  </a:tcPr>
                </a:tc>
                <a:tc>
                  <a:txBody>
                    <a:bodyPr/>
                    <a:lstStyle/>
                    <a:p>
                      <a:r>
                        <a:rPr lang="en-GB" sz="1200" dirty="0" smtClean="0"/>
                        <a:t>Word</a:t>
                      </a:r>
                      <a:endParaRPr lang="en-US" sz="1200" dirty="0"/>
                    </a:p>
                  </a:txBody>
                  <a:tcPr/>
                </a:tc>
              </a:tr>
              <a:tr h="204021">
                <a:tc>
                  <a:txBody>
                    <a:bodyPr/>
                    <a:lstStyle/>
                    <a:p>
                      <a:pPr algn="r"/>
                      <a:r>
                        <a:rPr lang="en-GB" sz="1200" dirty="0" smtClean="0">
                          <a:solidFill>
                            <a:schemeClr val="tx1"/>
                          </a:solidFill>
                        </a:rPr>
                        <a:t>0000</a:t>
                      </a:r>
                      <a:endParaRPr lang="en-US" sz="1200" dirty="0">
                        <a:solidFill>
                          <a:schemeClr val="tx1"/>
                        </a:solidFill>
                      </a:endParaRPr>
                    </a:p>
                  </a:txBody>
                  <a:tcPr>
                    <a:noFill/>
                  </a:tcPr>
                </a:tc>
                <a:tc>
                  <a:txBody>
                    <a:bodyPr/>
                    <a:lstStyle/>
                    <a:p>
                      <a:r>
                        <a:rPr lang="en-GB" sz="1200" dirty="0" smtClean="0"/>
                        <a:t>A</a:t>
                      </a:r>
                      <a:endParaRPr lang="en-US" sz="1200" dirty="0"/>
                    </a:p>
                  </a:txBody>
                  <a:tcPr/>
                </a:tc>
              </a:tr>
              <a:tr h="204021">
                <a:tc>
                  <a:txBody>
                    <a:bodyPr/>
                    <a:lstStyle/>
                    <a:p>
                      <a:pPr algn="r"/>
                      <a:r>
                        <a:rPr lang="en-GB" sz="1200" dirty="0" smtClean="0">
                          <a:solidFill>
                            <a:schemeClr val="tx1"/>
                          </a:solidFill>
                        </a:rPr>
                        <a:t>0001</a:t>
                      </a:r>
                      <a:endParaRPr lang="en-US" sz="1200" dirty="0">
                        <a:solidFill>
                          <a:schemeClr val="tx1"/>
                        </a:solidFill>
                      </a:endParaRPr>
                    </a:p>
                  </a:txBody>
                  <a:tcPr>
                    <a:noFill/>
                  </a:tcPr>
                </a:tc>
                <a:tc>
                  <a:txBody>
                    <a:bodyPr/>
                    <a:lstStyle/>
                    <a:p>
                      <a:r>
                        <a:rPr lang="en-GB" sz="1200" dirty="0" smtClean="0"/>
                        <a:t>B</a:t>
                      </a:r>
                      <a:endParaRPr lang="en-US" sz="1200" dirty="0"/>
                    </a:p>
                  </a:txBody>
                  <a:tcPr/>
                </a:tc>
              </a:tr>
              <a:tr h="204021">
                <a:tc>
                  <a:txBody>
                    <a:bodyPr/>
                    <a:lstStyle/>
                    <a:p>
                      <a:pPr algn="r"/>
                      <a:r>
                        <a:rPr lang="en-GB" sz="1200" dirty="0" smtClean="0">
                          <a:solidFill>
                            <a:schemeClr val="tx1"/>
                          </a:solidFill>
                        </a:rPr>
                        <a:t>0010</a:t>
                      </a:r>
                      <a:endParaRPr lang="en-US" sz="1200" dirty="0">
                        <a:solidFill>
                          <a:schemeClr val="tx1"/>
                        </a:solidFill>
                      </a:endParaRPr>
                    </a:p>
                  </a:txBody>
                  <a:tcPr>
                    <a:noFill/>
                  </a:tcPr>
                </a:tc>
                <a:tc>
                  <a:txBody>
                    <a:bodyPr/>
                    <a:lstStyle/>
                    <a:p>
                      <a:r>
                        <a:rPr lang="en-GB" sz="1200" dirty="0" smtClean="0"/>
                        <a:t>C</a:t>
                      </a:r>
                      <a:endParaRPr lang="en-US" sz="1200" dirty="0"/>
                    </a:p>
                  </a:txBody>
                  <a:tcPr/>
                </a:tc>
              </a:tr>
              <a:tr h="204021">
                <a:tc>
                  <a:txBody>
                    <a:bodyPr/>
                    <a:lstStyle/>
                    <a:p>
                      <a:pPr algn="r"/>
                      <a:r>
                        <a:rPr lang="en-GB" sz="1200" dirty="0" smtClean="0">
                          <a:solidFill>
                            <a:schemeClr val="tx1"/>
                          </a:solidFill>
                        </a:rPr>
                        <a:t>0011</a:t>
                      </a:r>
                      <a:endParaRPr lang="en-US" sz="1200" dirty="0">
                        <a:solidFill>
                          <a:schemeClr val="tx1"/>
                        </a:solidFill>
                      </a:endParaRPr>
                    </a:p>
                  </a:txBody>
                  <a:tcPr>
                    <a:noFill/>
                  </a:tcPr>
                </a:tc>
                <a:tc>
                  <a:txBody>
                    <a:bodyPr/>
                    <a:lstStyle/>
                    <a:p>
                      <a:r>
                        <a:rPr lang="en-GB" sz="1200" dirty="0" smtClean="0"/>
                        <a:t>D</a:t>
                      </a:r>
                      <a:endParaRPr lang="en-US" sz="1200" dirty="0"/>
                    </a:p>
                  </a:txBody>
                  <a:tcPr/>
                </a:tc>
              </a:tr>
              <a:tr h="204021">
                <a:tc>
                  <a:txBody>
                    <a:bodyPr/>
                    <a:lstStyle/>
                    <a:p>
                      <a:pPr algn="r"/>
                      <a:r>
                        <a:rPr lang="en-GB" sz="1200" dirty="0" smtClean="0">
                          <a:solidFill>
                            <a:schemeClr val="tx1"/>
                          </a:solidFill>
                        </a:rPr>
                        <a:t>0100</a:t>
                      </a:r>
                      <a:endParaRPr lang="en-US" sz="1200" dirty="0">
                        <a:solidFill>
                          <a:schemeClr val="tx1"/>
                        </a:solidFill>
                      </a:endParaRPr>
                    </a:p>
                  </a:txBody>
                  <a:tcPr>
                    <a:noFill/>
                  </a:tcPr>
                </a:tc>
                <a:tc>
                  <a:txBody>
                    <a:bodyPr/>
                    <a:lstStyle/>
                    <a:p>
                      <a:r>
                        <a:rPr lang="en-GB" sz="1200" dirty="0" smtClean="0"/>
                        <a:t>E</a:t>
                      </a:r>
                      <a:endParaRPr lang="en-US" sz="1200" dirty="0"/>
                    </a:p>
                  </a:txBody>
                  <a:tcPr/>
                </a:tc>
              </a:tr>
              <a:tr h="204021">
                <a:tc>
                  <a:txBody>
                    <a:bodyPr/>
                    <a:lstStyle/>
                    <a:p>
                      <a:pPr algn="r"/>
                      <a:r>
                        <a:rPr lang="en-GB" sz="1200" dirty="0" smtClean="0">
                          <a:solidFill>
                            <a:schemeClr val="tx1"/>
                          </a:solidFill>
                        </a:rPr>
                        <a:t>0101</a:t>
                      </a:r>
                      <a:endParaRPr lang="en-US" sz="1200" dirty="0">
                        <a:solidFill>
                          <a:schemeClr val="tx1"/>
                        </a:solidFill>
                      </a:endParaRPr>
                    </a:p>
                  </a:txBody>
                  <a:tcPr>
                    <a:noFill/>
                  </a:tcPr>
                </a:tc>
                <a:tc>
                  <a:txBody>
                    <a:bodyPr/>
                    <a:lstStyle/>
                    <a:p>
                      <a:r>
                        <a:rPr lang="en-GB" sz="1200" dirty="0" smtClean="0"/>
                        <a:t>F</a:t>
                      </a:r>
                      <a:endParaRPr lang="en-US" sz="1200" dirty="0"/>
                    </a:p>
                  </a:txBody>
                  <a:tcPr/>
                </a:tc>
              </a:tr>
              <a:tr h="204021">
                <a:tc>
                  <a:txBody>
                    <a:bodyPr/>
                    <a:lstStyle/>
                    <a:p>
                      <a:pPr algn="r"/>
                      <a:r>
                        <a:rPr lang="en-GB" sz="1200" dirty="0" smtClean="0">
                          <a:solidFill>
                            <a:schemeClr val="tx1"/>
                          </a:solidFill>
                        </a:rPr>
                        <a:t>0110</a:t>
                      </a:r>
                      <a:endParaRPr lang="en-US" sz="1200" dirty="0">
                        <a:solidFill>
                          <a:schemeClr val="tx1"/>
                        </a:solidFill>
                      </a:endParaRPr>
                    </a:p>
                  </a:txBody>
                  <a:tcPr>
                    <a:noFill/>
                  </a:tcPr>
                </a:tc>
                <a:tc>
                  <a:txBody>
                    <a:bodyPr/>
                    <a:lstStyle/>
                    <a:p>
                      <a:r>
                        <a:rPr lang="en-GB" sz="1200" dirty="0" smtClean="0"/>
                        <a:t>G</a:t>
                      </a:r>
                      <a:endParaRPr lang="en-US" sz="1200" dirty="0"/>
                    </a:p>
                  </a:txBody>
                  <a:tcPr/>
                </a:tc>
              </a:tr>
              <a:tr h="204021">
                <a:tc>
                  <a:txBody>
                    <a:bodyPr/>
                    <a:lstStyle/>
                    <a:p>
                      <a:pPr algn="r"/>
                      <a:r>
                        <a:rPr lang="en-GB" sz="1200" dirty="0" smtClean="0">
                          <a:solidFill>
                            <a:schemeClr val="tx1"/>
                          </a:solidFill>
                        </a:rPr>
                        <a:t>0111</a:t>
                      </a:r>
                      <a:endParaRPr lang="en-US" sz="1200" dirty="0">
                        <a:solidFill>
                          <a:schemeClr val="tx1"/>
                        </a:solidFill>
                      </a:endParaRPr>
                    </a:p>
                  </a:txBody>
                  <a:tcPr>
                    <a:noFill/>
                  </a:tcPr>
                </a:tc>
                <a:tc>
                  <a:txBody>
                    <a:bodyPr/>
                    <a:lstStyle/>
                    <a:p>
                      <a:r>
                        <a:rPr lang="en-GB" sz="1200" dirty="0" smtClean="0"/>
                        <a:t>H</a:t>
                      </a:r>
                      <a:endParaRPr lang="en-US" sz="1200" dirty="0"/>
                    </a:p>
                  </a:txBody>
                  <a:tcPr/>
                </a:tc>
              </a:tr>
              <a:tr h="204021">
                <a:tc>
                  <a:txBody>
                    <a:bodyPr/>
                    <a:lstStyle/>
                    <a:p>
                      <a:pPr algn="r"/>
                      <a:r>
                        <a:rPr lang="en-GB" sz="1200" dirty="0" smtClean="0">
                          <a:solidFill>
                            <a:schemeClr val="tx1"/>
                          </a:solidFill>
                        </a:rPr>
                        <a:t>1000</a:t>
                      </a:r>
                      <a:endParaRPr lang="en-US" sz="1200" dirty="0">
                        <a:solidFill>
                          <a:schemeClr val="tx1"/>
                        </a:solidFill>
                      </a:endParaRPr>
                    </a:p>
                  </a:txBody>
                  <a:tcPr>
                    <a:noFill/>
                  </a:tcPr>
                </a:tc>
                <a:tc>
                  <a:txBody>
                    <a:bodyPr/>
                    <a:lstStyle/>
                    <a:p>
                      <a:r>
                        <a:rPr lang="en-GB" sz="1200" dirty="0" smtClean="0"/>
                        <a:t>I</a:t>
                      </a:r>
                      <a:endParaRPr lang="en-US" sz="1200" dirty="0"/>
                    </a:p>
                  </a:txBody>
                  <a:tcPr/>
                </a:tc>
              </a:tr>
              <a:tr h="204021">
                <a:tc>
                  <a:txBody>
                    <a:bodyPr/>
                    <a:lstStyle/>
                    <a:p>
                      <a:pPr algn="r"/>
                      <a:r>
                        <a:rPr lang="en-GB" sz="1200" dirty="0" smtClean="0">
                          <a:solidFill>
                            <a:schemeClr val="tx1"/>
                          </a:solidFill>
                        </a:rPr>
                        <a:t>1001</a:t>
                      </a:r>
                      <a:endParaRPr lang="en-US" sz="1200" dirty="0">
                        <a:solidFill>
                          <a:schemeClr val="tx1"/>
                        </a:solidFill>
                      </a:endParaRPr>
                    </a:p>
                  </a:txBody>
                  <a:tcPr>
                    <a:noFill/>
                  </a:tcPr>
                </a:tc>
                <a:tc>
                  <a:txBody>
                    <a:bodyPr/>
                    <a:lstStyle/>
                    <a:p>
                      <a:r>
                        <a:rPr lang="en-GB" sz="1200" dirty="0" smtClean="0"/>
                        <a:t>J</a:t>
                      </a:r>
                      <a:endParaRPr lang="en-US" sz="1200" dirty="0"/>
                    </a:p>
                  </a:txBody>
                  <a:tcPr/>
                </a:tc>
              </a:tr>
              <a:tr h="204021">
                <a:tc>
                  <a:txBody>
                    <a:bodyPr/>
                    <a:lstStyle/>
                    <a:p>
                      <a:pPr algn="r"/>
                      <a:r>
                        <a:rPr lang="en-GB" sz="1200" dirty="0" smtClean="0">
                          <a:solidFill>
                            <a:schemeClr val="tx1"/>
                          </a:solidFill>
                        </a:rPr>
                        <a:t>1010</a:t>
                      </a:r>
                      <a:endParaRPr lang="en-US" sz="1200" dirty="0">
                        <a:solidFill>
                          <a:schemeClr val="tx1"/>
                        </a:solidFill>
                      </a:endParaRPr>
                    </a:p>
                  </a:txBody>
                  <a:tcPr>
                    <a:noFill/>
                  </a:tcPr>
                </a:tc>
                <a:tc>
                  <a:txBody>
                    <a:bodyPr/>
                    <a:lstStyle/>
                    <a:p>
                      <a:r>
                        <a:rPr lang="en-GB" sz="1200" dirty="0" smtClean="0"/>
                        <a:t>K</a:t>
                      </a:r>
                      <a:endParaRPr lang="en-US" sz="1200" dirty="0"/>
                    </a:p>
                  </a:txBody>
                  <a:tcPr/>
                </a:tc>
              </a:tr>
              <a:tr h="204021">
                <a:tc>
                  <a:txBody>
                    <a:bodyPr/>
                    <a:lstStyle/>
                    <a:p>
                      <a:pPr algn="r"/>
                      <a:r>
                        <a:rPr lang="en-GB" sz="1200" dirty="0" smtClean="0">
                          <a:solidFill>
                            <a:schemeClr val="tx1"/>
                          </a:solidFill>
                        </a:rPr>
                        <a:t>1011</a:t>
                      </a:r>
                      <a:endParaRPr lang="en-US" sz="1200" dirty="0">
                        <a:solidFill>
                          <a:schemeClr val="tx1"/>
                        </a:solidFill>
                      </a:endParaRPr>
                    </a:p>
                  </a:txBody>
                  <a:tcPr>
                    <a:noFill/>
                  </a:tcPr>
                </a:tc>
                <a:tc>
                  <a:txBody>
                    <a:bodyPr/>
                    <a:lstStyle/>
                    <a:p>
                      <a:r>
                        <a:rPr lang="en-GB" sz="1200" dirty="0" smtClean="0"/>
                        <a:t>L</a:t>
                      </a:r>
                      <a:endParaRPr lang="en-US" sz="1200" dirty="0"/>
                    </a:p>
                  </a:txBody>
                  <a:tcPr/>
                </a:tc>
              </a:tr>
              <a:tr h="204021">
                <a:tc>
                  <a:txBody>
                    <a:bodyPr/>
                    <a:lstStyle/>
                    <a:p>
                      <a:pPr algn="r"/>
                      <a:r>
                        <a:rPr lang="en-GB" sz="1200" dirty="0" smtClean="0">
                          <a:solidFill>
                            <a:schemeClr val="tx1"/>
                          </a:solidFill>
                        </a:rPr>
                        <a:t>1100</a:t>
                      </a:r>
                      <a:endParaRPr lang="en-US" sz="1200" dirty="0">
                        <a:solidFill>
                          <a:schemeClr val="tx1"/>
                        </a:solidFill>
                      </a:endParaRPr>
                    </a:p>
                  </a:txBody>
                  <a:tcPr>
                    <a:noFill/>
                  </a:tcPr>
                </a:tc>
                <a:tc>
                  <a:txBody>
                    <a:bodyPr/>
                    <a:lstStyle/>
                    <a:p>
                      <a:r>
                        <a:rPr lang="en-GB" sz="1200" dirty="0" smtClean="0"/>
                        <a:t>M</a:t>
                      </a:r>
                      <a:endParaRPr lang="en-US" sz="1200" dirty="0"/>
                    </a:p>
                  </a:txBody>
                  <a:tcPr/>
                </a:tc>
              </a:tr>
              <a:tr h="204021">
                <a:tc>
                  <a:txBody>
                    <a:bodyPr/>
                    <a:lstStyle/>
                    <a:p>
                      <a:pPr algn="r"/>
                      <a:r>
                        <a:rPr lang="en-GB" sz="1200" dirty="0" smtClean="0">
                          <a:solidFill>
                            <a:schemeClr val="tx1"/>
                          </a:solidFill>
                        </a:rPr>
                        <a:t>1101</a:t>
                      </a:r>
                      <a:endParaRPr lang="en-US" sz="1200" dirty="0">
                        <a:solidFill>
                          <a:schemeClr val="tx1"/>
                        </a:solidFill>
                      </a:endParaRPr>
                    </a:p>
                  </a:txBody>
                  <a:tcPr>
                    <a:noFill/>
                  </a:tcPr>
                </a:tc>
                <a:tc>
                  <a:txBody>
                    <a:bodyPr/>
                    <a:lstStyle/>
                    <a:p>
                      <a:r>
                        <a:rPr lang="en-GB" sz="1200" dirty="0" smtClean="0"/>
                        <a:t>N</a:t>
                      </a:r>
                      <a:endParaRPr lang="en-US" sz="1200" dirty="0"/>
                    </a:p>
                  </a:txBody>
                  <a:tcPr/>
                </a:tc>
              </a:tr>
              <a:tr h="204021">
                <a:tc>
                  <a:txBody>
                    <a:bodyPr/>
                    <a:lstStyle/>
                    <a:p>
                      <a:pPr algn="r"/>
                      <a:r>
                        <a:rPr lang="en-GB" sz="1200" dirty="0" smtClean="0">
                          <a:solidFill>
                            <a:schemeClr val="tx1"/>
                          </a:solidFill>
                        </a:rPr>
                        <a:t>1110</a:t>
                      </a:r>
                      <a:endParaRPr lang="en-US" sz="1200" dirty="0">
                        <a:solidFill>
                          <a:schemeClr val="tx1"/>
                        </a:solidFill>
                      </a:endParaRPr>
                    </a:p>
                  </a:txBody>
                  <a:tcPr>
                    <a:noFill/>
                  </a:tcPr>
                </a:tc>
                <a:tc>
                  <a:txBody>
                    <a:bodyPr/>
                    <a:lstStyle/>
                    <a:p>
                      <a:r>
                        <a:rPr lang="en-GB" sz="1200" dirty="0" smtClean="0"/>
                        <a:t>O</a:t>
                      </a:r>
                      <a:endParaRPr lang="en-US" sz="1200" dirty="0"/>
                    </a:p>
                  </a:txBody>
                  <a:tcPr/>
                </a:tc>
              </a:tr>
              <a:tr h="204021">
                <a:tc>
                  <a:txBody>
                    <a:bodyPr/>
                    <a:lstStyle/>
                    <a:p>
                      <a:pPr algn="r"/>
                      <a:r>
                        <a:rPr lang="en-GB" sz="1200" dirty="0" smtClean="0">
                          <a:solidFill>
                            <a:schemeClr val="tx1"/>
                          </a:solidFill>
                        </a:rPr>
                        <a:t>1111</a:t>
                      </a:r>
                      <a:endParaRPr lang="en-US" sz="1200" dirty="0">
                        <a:solidFill>
                          <a:schemeClr val="tx1"/>
                        </a:solidFill>
                      </a:endParaRPr>
                    </a:p>
                  </a:txBody>
                  <a:tcPr>
                    <a:noFill/>
                  </a:tcPr>
                </a:tc>
                <a:tc>
                  <a:txBody>
                    <a:bodyPr/>
                    <a:lstStyle/>
                    <a:p>
                      <a:r>
                        <a:rPr lang="en-GB" sz="1200" dirty="0" smtClean="0"/>
                        <a:t>P</a:t>
                      </a:r>
                      <a:endParaRPr lang="en-US" sz="1200" dirty="0"/>
                    </a:p>
                  </a:txBody>
                  <a:tcPr/>
                </a:tc>
              </a:tr>
            </a:tbl>
          </a:graphicData>
        </a:graphic>
      </p:graphicFrame>
      <p:sp>
        <p:nvSpPr>
          <p:cNvPr id="6" name="Rectangle 5"/>
          <p:cNvSpPr/>
          <p:nvPr/>
        </p:nvSpPr>
        <p:spPr>
          <a:xfrm>
            <a:off x="4302495" y="4986048"/>
            <a:ext cx="753732" cy="369332"/>
          </a:xfrm>
          <a:prstGeom prst="rect">
            <a:avLst/>
          </a:prstGeom>
        </p:spPr>
        <p:txBody>
          <a:bodyPr wrap="none">
            <a:spAutoFit/>
          </a:bodyPr>
          <a:lstStyle/>
          <a:p>
            <a:r>
              <a:rPr lang="en-GB" dirty="0" smtClean="0"/>
              <a:t>Cache</a:t>
            </a:r>
            <a:endParaRPr lang="en-US" dirty="0"/>
          </a:p>
        </p:txBody>
      </p:sp>
      <p:sp>
        <p:nvSpPr>
          <p:cNvPr id="7" name="Rectangle 6"/>
          <p:cNvSpPr/>
          <p:nvPr/>
        </p:nvSpPr>
        <p:spPr>
          <a:xfrm>
            <a:off x="9026895" y="6183477"/>
            <a:ext cx="1524328" cy="369332"/>
          </a:xfrm>
          <a:prstGeom prst="rect">
            <a:avLst/>
          </a:prstGeom>
        </p:spPr>
        <p:txBody>
          <a:bodyPr wrap="none">
            <a:spAutoFit/>
          </a:bodyPr>
          <a:lstStyle/>
          <a:p>
            <a:r>
              <a:rPr lang="en-GB" dirty="0" smtClean="0"/>
              <a:t>Main Memory</a:t>
            </a:r>
            <a:endParaRPr lang="en-US" dirty="0"/>
          </a:p>
        </p:txBody>
      </p:sp>
      <p:sp>
        <p:nvSpPr>
          <p:cNvPr id="8" name="Rectangle 7"/>
          <p:cNvSpPr/>
          <p:nvPr/>
        </p:nvSpPr>
        <p:spPr>
          <a:xfrm>
            <a:off x="594095" y="972848"/>
            <a:ext cx="6082475" cy="1200329"/>
          </a:xfrm>
          <a:prstGeom prst="rect">
            <a:avLst/>
          </a:prstGeom>
        </p:spPr>
        <p:txBody>
          <a:bodyPr wrap="square">
            <a:spAutoFit/>
          </a:bodyPr>
          <a:lstStyle/>
          <a:p>
            <a:r>
              <a:rPr lang="en-GB" dirty="0" smtClean="0"/>
              <a:t>Read 0000</a:t>
            </a:r>
          </a:p>
          <a:p>
            <a:r>
              <a:rPr lang="en-GB" dirty="0" smtClean="0"/>
              <a:t>It’s a miss</a:t>
            </a:r>
          </a:p>
          <a:p>
            <a:r>
              <a:rPr lang="en-GB" dirty="0" smtClean="0"/>
              <a:t>Cache is full so we replace the least recently used element (</a:t>
            </a:r>
            <a:r>
              <a:rPr lang="en-GB" dirty="0" err="1" smtClean="0"/>
              <a:t>i.e</a:t>
            </a:r>
            <a:r>
              <a:rPr lang="en-GB" dirty="0" smtClean="0"/>
              <a:t> 0011), </a:t>
            </a:r>
            <a:endParaRPr lang="en-US" dirty="0"/>
          </a:p>
        </p:txBody>
      </p:sp>
      <p:graphicFrame>
        <p:nvGraphicFramePr>
          <p:cNvPr id="10" name="Content Placeholder 3"/>
          <p:cNvGraphicFramePr>
            <a:graphicFrameLocks/>
          </p:cNvGraphicFramePr>
          <p:nvPr>
            <p:extLst>
              <p:ext uri="{D42A27DB-BD31-4B8C-83A1-F6EECF244321}">
                <p14:modId xmlns:p14="http://schemas.microsoft.com/office/powerpoint/2010/main" val="4240927813"/>
              </p:ext>
            </p:extLst>
          </p:nvPr>
        </p:nvGraphicFramePr>
        <p:xfrm>
          <a:off x="2206258" y="2587082"/>
          <a:ext cx="4470312" cy="1897180"/>
        </p:xfrm>
        <a:graphic>
          <a:graphicData uri="http://schemas.openxmlformats.org/drawingml/2006/table">
            <a:tbl>
              <a:tblPr firstRow="1" bandRow="1">
                <a:tableStyleId>{5C22544A-7EE6-4342-B048-85BDC9FD1C3A}</a:tableStyleId>
              </a:tblPr>
              <a:tblGrid>
                <a:gridCol w="1117578"/>
                <a:gridCol w="1117578"/>
                <a:gridCol w="1117578"/>
                <a:gridCol w="1117578"/>
              </a:tblGrid>
              <a:tr h="158856">
                <a:tc>
                  <a:txBody>
                    <a:bodyPr/>
                    <a:lstStyle/>
                    <a:p>
                      <a:pPr algn="r"/>
                      <a:r>
                        <a:rPr lang="en-GB" sz="1200" dirty="0" smtClean="0">
                          <a:solidFill>
                            <a:schemeClr val="tx1"/>
                          </a:solidFill>
                        </a:rPr>
                        <a:t>Index</a:t>
                      </a:r>
                      <a:endParaRPr lang="en-US" sz="1200" dirty="0">
                        <a:solidFill>
                          <a:schemeClr val="tx1"/>
                        </a:solidFill>
                      </a:endParaRPr>
                    </a:p>
                  </a:txBody>
                  <a:tcPr>
                    <a:noFill/>
                  </a:tcPr>
                </a:tc>
                <a:tc>
                  <a:txBody>
                    <a:bodyPr/>
                    <a:lstStyle/>
                    <a:p>
                      <a:r>
                        <a:rPr lang="en-GB" sz="1200" dirty="0" smtClean="0"/>
                        <a:t>Tag</a:t>
                      </a:r>
                      <a:endParaRPr lang="en-US" sz="1200" dirty="0"/>
                    </a:p>
                  </a:txBody>
                  <a:tcPr/>
                </a:tc>
                <a:tc>
                  <a:txBody>
                    <a:bodyPr/>
                    <a:lstStyle/>
                    <a:p>
                      <a:r>
                        <a:rPr lang="en-GB" sz="1200" dirty="0" smtClean="0"/>
                        <a:t>Data</a:t>
                      </a:r>
                      <a:endParaRPr lang="en-US" sz="1200" dirty="0"/>
                    </a:p>
                  </a:txBody>
                  <a:tcPr/>
                </a:tc>
                <a:tc>
                  <a:txBody>
                    <a:bodyPr/>
                    <a:lstStyle/>
                    <a:p>
                      <a:r>
                        <a:rPr lang="en-GB" sz="1200" dirty="0" smtClean="0"/>
                        <a:t>Value Bit</a:t>
                      </a:r>
                      <a:endParaRPr lang="en-US" sz="1200" dirty="0"/>
                    </a:p>
                  </a:txBody>
                  <a:tcPr/>
                </a:tc>
              </a:tr>
              <a:tr h="405715">
                <a:tc>
                  <a:txBody>
                    <a:bodyPr/>
                    <a:lstStyle/>
                    <a:p>
                      <a:pPr algn="r"/>
                      <a:r>
                        <a:rPr lang="en-GB" sz="1200" dirty="0" smtClean="0"/>
                        <a:t>0</a:t>
                      </a:r>
                      <a:endParaRPr lang="en-US" sz="1200" dirty="0"/>
                    </a:p>
                  </a:txBody>
                  <a:tcPr>
                    <a:noFill/>
                  </a:tcPr>
                </a:tc>
                <a:tc>
                  <a:txBody>
                    <a:bodyPr/>
                    <a:lstStyle/>
                    <a:p>
                      <a:r>
                        <a:rPr lang="en-GB" sz="1200" dirty="0" smtClean="0"/>
                        <a:t>1110</a:t>
                      </a:r>
                      <a:endParaRPr lang="en-US" sz="1200" dirty="0"/>
                    </a:p>
                  </a:txBody>
                  <a:tcPr/>
                </a:tc>
                <a:tc>
                  <a:txBody>
                    <a:bodyPr/>
                    <a:lstStyle/>
                    <a:p>
                      <a:r>
                        <a:rPr lang="en-GB" sz="1200" dirty="0" smtClean="0"/>
                        <a:t>O</a:t>
                      </a:r>
                      <a:endParaRPr lang="en-US" sz="1200" dirty="0"/>
                    </a:p>
                  </a:txBody>
                  <a:tcPr/>
                </a:tc>
                <a:tc>
                  <a:txBody>
                    <a:bodyPr/>
                    <a:lstStyle/>
                    <a:p>
                      <a:r>
                        <a:rPr lang="en-GB" sz="1200" dirty="0" smtClean="0"/>
                        <a:t>0</a:t>
                      </a:r>
                      <a:endParaRPr lang="en-US" sz="1200" dirty="0"/>
                    </a:p>
                  </a:txBody>
                  <a:tcPr/>
                </a:tc>
              </a:tr>
              <a:tr h="405715">
                <a:tc>
                  <a:txBody>
                    <a:bodyPr/>
                    <a:lstStyle/>
                    <a:p>
                      <a:pPr algn="r"/>
                      <a:r>
                        <a:rPr lang="en-GB" sz="1200" dirty="0" smtClean="0"/>
                        <a:t>1</a:t>
                      </a:r>
                      <a:endParaRPr lang="en-US" sz="1200" dirty="0"/>
                    </a:p>
                  </a:txBody>
                  <a:tcPr>
                    <a:noFill/>
                  </a:tcPr>
                </a:tc>
                <a:tc>
                  <a:txBody>
                    <a:bodyPr/>
                    <a:lstStyle/>
                    <a:p>
                      <a:r>
                        <a:rPr lang="en-GB" sz="1200" dirty="0" smtClean="0"/>
                        <a:t>0011</a:t>
                      </a:r>
                      <a:endParaRPr lang="en-US" sz="1200" dirty="0"/>
                    </a:p>
                  </a:txBody>
                  <a:tcPr/>
                </a:tc>
                <a:tc>
                  <a:txBody>
                    <a:bodyPr/>
                    <a:lstStyle/>
                    <a:p>
                      <a:r>
                        <a:rPr lang="en-GB" sz="1200" dirty="0" smtClean="0"/>
                        <a:t>D</a:t>
                      </a:r>
                      <a:endParaRPr lang="en-US" sz="1200" dirty="0"/>
                    </a:p>
                  </a:txBody>
                  <a:tcPr/>
                </a:tc>
                <a:tc>
                  <a:txBody>
                    <a:bodyPr/>
                    <a:lstStyle/>
                    <a:p>
                      <a:r>
                        <a:rPr lang="en-GB" sz="1200" dirty="0" smtClean="0"/>
                        <a:t>0</a:t>
                      </a:r>
                      <a:endParaRPr lang="en-US" sz="1200" dirty="0"/>
                    </a:p>
                  </a:txBody>
                  <a:tcPr/>
                </a:tc>
              </a:tr>
              <a:tr h="405715">
                <a:tc>
                  <a:txBody>
                    <a:bodyPr/>
                    <a:lstStyle/>
                    <a:p>
                      <a:pPr algn="r"/>
                      <a:r>
                        <a:rPr lang="en-GB" sz="1200" dirty="0" smtClean="0"/>
                        <a:t>2</a:t>
                      </a:r>
                      <a:endParaRPr lang="en-US" sz="1200" dirty="0"/>
                    </a:p>
                  </a:txBody>
                  <a:tcPr>
                    <a:noFill/>
                  </a:tcPr>
                </a:tc>
                <a:tc>
                  <a:txBody>
                    <a:bodyPr/>
                    <a:lstStyle/>
                    <a:p>
                      <a:r>
                        <a:rPr lang="en-GB" sz="1200" dirty="0" smtClean="0"/>
                        <a:t>1000</a:t>
                      </a:r>
                      <a:endParaRPr lang="en-US" sz="1200" dirty="0"/>
                    </a:p>
                  </a:txBody>
                  <a:tcPr/>
                </a:tc>
                <a:tc>
                  <a:txBody>
                    <a:bodyPr/>
                    <a:lstStyle/>
                    <a:p>
                      <a:r>
                        <a:rPr lang="en-GB" sz="1200" dirty="0" smtClean="0"/>
                        <a:t>I</a:t>
                      </a:r>
                      <a:endParaRPr lang="en-US" sz="1200" dirty="0"/>
                    </a:p>
                  </a:txBody>
                  <a:tcPr/>
                </a:tc>
                <a:tc>
                  <a:txBody>
                    <a:bodyPr/>
                    <a:lstStyle/>
                    <a:p>
                      <a:r>
                        <a:rPr lang="en-GB" sz="1200" dirty="0" smtClean="0"/>
                        <a:t>0</a:t>
                      </a:r>
                      <a:endParaRPr lang="en-US" sz="1200" dirty="0"/>
                    </a:p>
                  </a:txBody>
                  <a:tcPr/>
                </a:tc>
              </a:tr>
              <a:tr h="405715">
                <a:tc>
                  <a:txBody>
                    <a:bodyPr/>
                    <a:lstStyle/>
                    <a:p>
                      <a:pPr algn="r"/>
                      <a:r>
                        <a:rPr lang="en-GB" sz="1200" dirty="0" smtClean="0"/>
                        <a:t>3</a:t>
                      </a:r>
                      <a:endParaRPr lang="en-US" sz="1200" dirty="0"/>
                    </a:p>
                  </a:txBody>
                  <a:tcPr>
                    <a:noFill/>
                  </a:tcPr>
                </a:tc>
                <a:tc>
                  <a:txBody>
                    <a:bodyPr/>
                    <a:lstStyle/>
                    <a:p>
                      <a:r>
                        <a:rPr lang="en-GB" sz="1200" dirty="0" smtClean="0"/>
                        <a:t>1010</a:t>
                      </a:r>
                      <a:endParaRPr lang="en-US" sz="1200" dirty="0"/>
                    </a:p>
                  </a:txBody>
                  <a:tcPr/>
                </a:tc>
                <a:tc>
                  <a:txBody>
                    <a:bodyPr/>
                    <a:lstStyle/>
                    <a:p>
                      <a:r>
                        <a:rPr lang="en-GB" sz="1200" dirty="0" smtClean="0"/>
                        <a:t>K</a:t>
                      </a:r>
                      <a:endParaRPr lang="en-US" sz="1200" dirty="0"/>
                    </a:p>
                  </a:txBody>
                  <a:tcPr/>
                </a:tc>
                <a:tc>
                  <a:txBody>
                    <a:bodyPr/>
                    <a:lstStyle/>
                    <a:p>
                      <a:r>
                        <a:rPr lang="en-GB" sz="1200" dirty="0" smtClean="0"/>
                        <a:t>0</a:t>
                      </a:r>
                      <a:endParaRPr lang="en-US" sz="1200" dirty="0"/>
                    </a:p>
                  </a:txBody>
                  <a:tcPr/>
                </a:tc>
              </a:tr>
            </a:tbl>
          </a:graphicData>
        </a:graphic>
      </p:graphicFrame>
    </p:spTree>
    <p:extLst>
      <p:ext uri="{BB962C8B-B14F-4D97-AF65-F5344CB8AC3E}">
        <p14:creationId xmlns:p14="http://schemas.microsoft.com/office/powerpoint/2010/main" val="41295805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7275794" y="1251813"/>
          <a:ext cx="3149958" cy="4663440"/>
        </p:xfrm>
        <a:graphic>
          <a:graphicData uri="http://schemas.openxmlformats.org/drawingml/2006/table">
            <a:tbl>
              <a:tblPr firstRow="1" bandRow="1">
                <a:tableStyleId>{5C22544A-7EE6-4342-B048-85BDC9FD1C3A}</a:tableStyleId>
              </a:tblPr>
              <a:tblGrid>
                <a:gridCol w="1574979"/>
                <a:gridCol w="1574979"/>
              </a:tblGrid>
              <a:tr h="204021">
                <a:tc>
                  <a:txBody>
                    <a:bodyPr/>
                    <a:lstStyle/>
                    <a:p>
                      <a:pPr algn="r"/>
                      <a:r>
                        <a:rPr lang="en-GB" sz="1200" dirty="0" smtClean="0">
                          <a:solidFill>
                            <a:schemeClr val="tx1"/>
                          </a:solidFill>
                        </a:rPr>
                        <a:t>Address</a:t>
                      </a:r>
                      <a:endParaRPr lang="en-US" sz="1200" dirty="0">
                        <a:solidFill>
                          <a:schemeClr val="tx1"/>
                        </a:solidFill>
                      </a:endParaRPr>
                    </a:p>
                  </a:txBody>
                  <a:tcPr>
                    <a:noFill/>
                  </a:tcPr>
                </a:tc>
                <a:tc>
                  <a:txBody>
                    <a:bodyPr/>
                    <a:lstStyle/>
                    <a:p>
                      <a:r>
                        <a:rPr lang="en-GB" sz="1200" dirty="0" smtClean="0"/>
                        <a:t>Word</a:t>
                      </a:r>
                      <a:endParaRPr lang="en-US" sz="1200" dirty="0"/>
                    </a:p>
                  </a:txBody>
                  <a:tcPr/>
                </a:tc>
              </a:tr>
              <a:tr h="204021">
                <a:tc>
                  <a:txBody>
                    <a:bodyPr/>
                    <a:lstStyle/>
                    <a:p>
                      <a:pPr algn="r"/>
                      <a:r>
                        <a:rPr lang="en-GB" sz="1200" dirty="0" smtClean="0">
                          <a:solidFill>
                            <a:schemeClr val="tx1"/>
                          </a:solidFill>
                        </a:rPr>
                        <a:t>0000</a:t>
                      </a:r>
                      <a:endParaRPr lang="en-US" sz="1200" dirty="0">
                        <a:solidFill>
                          <a:schemeClr val="tx1"/>
                        </a:solidFill>
                      </a:endParaRPr>
                    </a:p>
                  </a:txBody>
                  <a:tcPr>
                    <a:noFill/>
                  </a:tcPr>
                </a:tc>
                <a:tc>
                  <a:txBody>
                    <a:bodyPr/>
                    <a:lstStyle/>
                    <a:p>
                      <a:r>
                        <a:rPr lang="en-GB" sz="1200" dirty="0" smtClean="0"/>
                        <a:t>A</a:t>
                      </a:r>
                      <a:endParaRPr lang="en-US" sz="1200" dirty="0"/>
                    </a:p>
                  </a:txBody>
                  <a:tcPr/>
                </a:tc>
              </a:tr>
              <a:tr h="204021">
                <a:tc>
                  <a:txBody>
                    <a:bodyPr/>
                    <a:lstStyle/>
                    <a:p>
                      <a:pPr algn="r"/>
                      <a:r>
                        <a:rPr lang="en-GB" sz="1200" dirty="0" smtClean="0">
                          <a:solidFill>
                            <a:schemeClr val="tx1"/>
                          </a:solidFill>
                        </a:rPr>
                        <a:t>0001</a:t>
                      </a:r>
                      <a:endParaRPr lang="en-US" sz="1200" dirty="0">
                        <a:solidFill>
                          <a:schemeClr val="tx1"/>
                        </a:solidFill>
                      </a:endParaRPr>
                    </a:p>
                  </a:txBody>
                  <a:tcPr>
                    <a:noFill/>
                  </a:tcPr>
                </a:tc>
                <a:tc>
                  <a:txBody>
                    <a:bodyPr/>
                    <a:lstStyle/>
                    <a:p>
                      <a:r>
                        <a:rPr lang="en-GB" sz="1200" dirty="0" smtClean="0"/>
                        <a:t>B</a:t>
                      </a:r>
                      <a:endParaRPr lang="en-US" sz="1200" dirty="0"/>
                    </a:p>
                  </a:txBody>
                  <a:tcPr/>
                </a:tc>
              </a:tr>
              <a:tr h="204021">
                <a:tc>
                  <a:txBody>
                    <a:bodyPr/>
                    <a:lstStyle/>
                    <a:p>
                      <a:pPr algn="r"/>
                      <a:r>
                        <a:rPr lang="en-GB" sz="1200" dirty="0" smtClean="0">
                          <a:solidFill>
                            <a:schemeClr val="tx1"/>
                          </a:solidFill>
                        </a:rPr>
                        <a:t>0010</a:t>
                      </a:r>
                      <a:endParaRPr lang="en-US" sz="1200" dirty="0">
                        <a:solidFill>
                          <a:schemeClr val="tx1"/>
                        </a:solidFill>
                      </a:endParaRPr>
                    </a:p>
                  </a:txBody>
                  <a:tcPr>
                    <a:noFill/>
                  </a:tcPr>
                </a:tc>
                <a:tc>
                  <a:txBody>
                    <a:bodyPr/>
                    <a:lstStyle/>
                    <a:p>
                      <a:r>
                        <a:rPr lang="en-GB" sz="1200" dirty="0" smtClean="0"/>
                        <a:t>C</a:t>
                      </a:r>
                      <a:endParaRPr lang="en-US" sz="1200" dirty="0"/>
                    </a:p>
                  </a:txBody>
                  <a:tcPr/>
                </a:tc>
              </a:tr>
              <a:tr h="204021">
                <a:tc>
                  <a:txBody>
                    <a:bodyPr/>
                    <a:lstStyle/>
                    <a:p>
                      <a:pPr algn="r"/>
                      <a:r>
                        <a:rPr lang="en-GB" sz="1200" dirty="0" smtClean="0">
                          <a:solidFill>
                            <a:schemeClr val="tx1"/>
                          </a:solidFill>
                        </a:rPr>
                        <a:t>0011</a:t>
                      </a:r>
                      <a:endParaRPr lang="en-US" sz="1200" dirty="0">
                        <a:solidFill>
                          <a:schemeClr val="tx1"/>
                        </a:solidFill>
                      </a:endParaRPr>
                    </a:p>
                  </a:txBody>
                  <a:tcPr>
                    <a:noFill/>
                  </a:tcPr>
                </a:tc>
                <a:tc>
                  <a:txBody>
                    <a:bodyPr/>
                    <a:lstStyle/>
                    <a:p>
                      <a:r>
                        <a:rPr lang="en-GB" sz="1200" dirty="0" smtClean="0"/>
                        <a:t>D</a:t>
                      </a:r>
                      <a:endParaRPr lang="en-US" sz="1200" dirty="0"/>
                    </a:p>
                  </a:txBody>
                  <a:tcPr/>
                </a:tc>
              </a:tr>
              <a:tr h="204021">
                <a:tc>
                  <a:txBody>
                    <a:bodyPr/>
                    <a:lstStyle/>
                    <a:p>
                      <a:pPr algn="r"/>
                      <a:r>
                        <a:rPr lang="en-GB" sz="1200" dirty="0" smtClean="0">
                          <a:solidFill>
                            <a:schemeClr val="tx1"/>
                          </a:solidFill>
                        </a:rPr>
                        <a:t>0100</a:t>
                      </a:r>
                      <a:endParaRPr lang="en-US" sz="1200" dirty="0">
                        <a:solidFill>
                          <a:schemeClr val="tx1"/>
                        </a:solidFill>
                      </a:endParaRPr>
                    </a:p>
                  </a:txBody>
                  <a:tcPr>
                    <a:noFill/>
                  </a:tcPr>
                </a:tc>
                <a:tc>
                  <a:txBody>
                    <a:bodyPr/>
                    <a:lstStyle/>
                    <a:p>
                      <a:r>
                        <a:rPr lang="en-GB" sz="1200" dirty="0" smtClean="0"/>
                        <a:t>E</a:t>
                      </a:r>
                      <a:endParaRPr lang="en-US" sz="1200" dirty="0"/>
                    </a:p>
                  </a:txBody>
                  <a:tcPr/>
                </a:tc>
              </a:tr>
              <a:tr h="204021">
                <a:tc>
                  <a:txBody>
                    <a:bodyPr/>
                    <a:lstStyle/>
                    <a:p>
                      <a:pPr algn="r"/>
                      <a:r>
                        <a:rPr lang="en-GB" sz="1200" dirty="0" smtClean="0">
                          <a:solidFill>
                            <a:schemeClr val="tx1"/>
                          </a:solidFill>
                        </a:rPr>
                        <a:t>0101</a:t>
                      </a:r>
                      <a:endParaRPr lang="en-US" sz="1200" dirty="0">
                        <a:solidFill>
                          <a:schemeClr val="tx1"/>
                        </a:solidFill>
                      </a:endParaRPr>
                    </a:p>
                  </a:txBody>
                  <a:tcPr>
                    <a:noFill/>
                  </a:tcPr>
                </a:tc>
                <a:tc>
                  <a:txBody>
                    <a:bodyPr/>
                    <a:lstStyle/>
                    <a:p>
                      <a:r>
                        <a:rPr lang="en-GB" sz="1200" dirty="0" smtClean="0"/>
                        <a:t>F</a:t>
                      </a:r>
                      <a:endParaRPr lang="en-US" sz="1200" dirty="0"/>
                    </a:p>
                  </a:txBody>
                  <a:tcPr/>
                </a:tc>
              </a:tr>
              <a:tr h="204021">
                <a:tc>
                  <a:txBody>
                    <a:bodyPr/>
                    <a:lstStyle/>
                    <a:p>
                      <a:pPr algn="r"/>
                      <a:r>
                        <a:rPr lang="en-GB" sz="1200" dirty="0" smtClean="0">
                          <a:solidFill>
                            <a:schemeClr val="tx1"/>
                          </a:solidFill>
                        </a:rPr>
                        <a:t>0110</a:t>
                      </a:r>
                      <a:endParaRPr lang="en-US" sz="1200" dirty="0">
                        <a:solidFill>
                          <a:schemeClr val="tx1"/>
                        </a:solidFill>
                      </a:endParaRPr>
                    </a:p>
                  </a:txBody>
                  <a:tcPr>
                    <a:noFill/>
                  </a:tcPr>
                </a:tc>
                <a:tc>
                  <a:txBody>
                    <a:bodyPr/>
                    <a:lstStyle/>
                    <a:p>
                      <a:r>
                        <a:rPr lang="en-GB" sz="1200" dirty="0" smtClean="0"/>
                        <a:t>G</a:t>
                      </a:r>
                      <a:endParaRPr lang="en-US" sz="1200" dirty="0"/>
                    </a:p>
                  </a:txBody>
                  <a:tcPr/>
                </a:tc>
              </a:tr>
              <a:tr h="204021">
                <a:tc>
                  <a:txBody>
                    <a:bodyPr/>
                    <a:lstStyle/>
                    <a:p>
                      <a:pPr algn="r"/>
                      <a:r>
                        <a:rPr lang="en-GB" sz="1200" dirty="0" smtClean="0">
                          <a:solidFill>
                            <a:schemeClr val="tx1"/>
                          </a:solidFill>
                        </a:rPr>
                        <a:t>0111</a:t>
                      </a:r>
                      <a:endParaRPr lang="en-US" sz="1200" dirty="0">
                        <a:solidFill>
                          <a:schemeClr val="tx1"/>
                        </a:solidFill>
                      </a:endParaRPr>
                    </a:p>
                  </a:txBody>
                  <a:tcPr>
                    <a:noFill/>
                  </a:tcPr>
                </a:tc>
                <a:tc>
                  <a:txBody>
                    <a:bodyPr/>
                    <a:lstStyle/>
                    <a:p>
                      <a:r>
                        <a:rPr lang="en-GB" sz="1200" dirty="0" smtClean="0"/>
                        <a:t>H</a:t>
                      </a:r>
                      <a:endParaRPr lang="en-US" sz="1200" dirty="0"/>
                    </a:p>
                  </a:txBody>
                  <a:tcPr/>
                </a:tc>
              </a:tr>
              <a:tr h="204021">
                <a:tc>
                  <a:txBody>
                    <a:bodyPr/>
                    <a:lstStyle/>
                    <a:p>
                      <a:pPr algn="r"/>
                      <a:r>
                        <a:rPr lang="en-GB" sz="1200" dirty="0" smtClean="0">
                          <a:solidFill>
                            <a:schemeClr val="tx1"/>
                          </a:solidFill>
                        </a:rPr>
                        <a:t>1000</a:t>
                      </a:r>
                      <a:endParaRPr lang="en-US" sz="1200" dirty="0">
                        <a:solidFill>
                          <a:schemeClr val="tx1"/>
                        </a:solidFill>
                      </a:endParaRPr>
                    </a:p>
                  </a:txBody>
                  <a:tcPr>
                    <a:noFill/>
                  </a:tcPr>
                </a:tc>
                <a:tc>
                  <a:txBody>
                    <a:bodyPr/>
                    <a:lstStyle/>
                    <a:p>
                      <a:r>
                        <a:rPr lang="en-GB" sz="1200" dirty="0" smtClean="0"/>
                        <a:t>I</a:t>
                      </a:r>
                      <a:endParaRPr lang="en-US" sz="1200" dirty="0"/>
                    </a:p>
                  </a:txBody>
                  <a:tcPr/>
                </a:tc>
              </a:tr>
              <a:tr h="204021">
                <a:tc>
                  <a:txBody>
                    <a:bodyPr/>
                    <a:lstStyle/>
                    <a:p>
                      <a:pPr algn="r"/>
                      <a:r>
                        <a:rPr lang="en-GB" sz="1200" dirty="0" smtClean="0">
                          <a:solidFill>
                            <a:schemeClr val="tx1"/>
                          </a:solidFill>
                        </a:rPr>
                        <a:t>1001</a:t>
                      </a:r>
                      <a:endParaRPr lang="en-US" sz="1200" dirty="0">
                        <a:solidFill>
                          <a:schemeClr val="tx1"/>
                        </a:solidFill>
                      </a:endParaRPr>
                    </a:p>
                  </a:txBody>
                  <a:tcPr>
                    <a:noFill/>
                  </a:tcPr>
                </a:tc>
                <a:tc>
                  <a:txBody>
                    <a:bodyPr/>
                    <a:lstStyle/>
                    <a:p>
                      <a:r>
                        <a:rPr lang="en-GB" sz="1200" dirty="0" smtClean="0"/>
                        <a:t>J</a:t>
                      </a:r>
                      <a:endParaRPr lang="en-US" sz="1200" dirty="0"/>
                    </a:p>
                  </a:txBody>
                  <a:tcPr/>
                </a:tc>
              </a:tr>
              <a:tr h="204021">
                <a:tc>
                  <a:txBody>
                    <a:bodyPr/>
                    <a:lstStyle/>
                    <a:p>
                      <a:pPr algn="r"/>
                      <a:r>
                        <a:rPr lang="en-GB" sz="1200" dirty="0" smtClean="0">
                          <a:solidFill>
                            <a:schemeClr val="tx1"/>
                          </a:solidFill>
                        </a:rPr>
                        <a:t>1010</a:t>
                      </a:r>
                      <a:endParaRPr lang="en-US" sz="1200" dirty="0">
                        <a:solidFill>
                          <a:schemeClr val="tx1"/>
                        </a:solidFill>
                      </a:endParaRPr>
                    </a:p>
                  </a:txBody>
                  <a:tcPr>
                    <a:noFill/>
                  </a:tcPr>
                </a:tc>
                <a:tc>
                  <a:txBody>
                    <a:bodyPr/>
                    <a:lstStyle/>
                    <a:p>
                      <a:r>
                        <a:rPr lang="en-GB" sz="1200" dirty="0" smtClean="0"/>
                        <a:t>K</a:t>
                      </a:r>
                      <a:endParaRPr lang="en-US" sz="1200" dirty="0"/>
                    </a:p>
                  </a:txBody>
                  <a:tcPr/>
                </a:tc>
              </a:tr>
              <a:tr h="204021">
                <a:tc>
                  <a:txBody>
                    <a:bodyPr/>
                    <a:lstStyle/>
                    <a:p>
                      <a:pPr algn="r"/>
                      <a:r>
                        <a:rPr lang="en-GB" sz="1200" dirty="0" smtClean="0">
                          <a:solidFill>
                            <a:schemeClr val="tx1"/>
                          </a:solidFill>
                        </a:rPr>
                        <a:t>1011</a:t>
                      </a:r>
                      <a:endParaRPr lang="en-US" sz="1200" dirty="0">
                        <a:solidFill>
                          <a:schemeClr val="tx1"/>
                        </a:solidFill>
                      </a:endParaRPr>
                    </a:p>
                  </a:txBody>
                  <a:tcPr>
                    <a:noFill/>
                  </a:tcPr>
                </a:tc>
                <a:tc>
                  <a:txBody>
                    <a:bodyPr/>
                    <a:lstStyle/>
                    <a:p>
                      <a:r>
                        <a:rPr lang="en-GB" sz="1200" dirty="0" smtClean="0"/>
                        <a:t>L</a:t>
                      </a:r>
                      <a:endParaRPr lang="en-US" sz="1200" dirty="0"/>
                    </a:p>
                  </a:txBody>
                  <a:tcPr/>
                </a:tc>
              </a:tr>
              <a:tr h="204021">
                <a:tc>
                  <a:txBody>
                    <a:bodyPr/>
                    <a:lstStyle/>
                    <a:p>
                      <a:pPr algn="r"/>
                      <a:r>
                        <a:rPr lang="en-GB" sz="1200" dirty="0" smtClean="0">
                          <a:solidFill>
                            <a:schemeClr val="tx1"/>
                          </a:solidFill>
                        </a:rPr>
                        <a:t>1100</a:t>
                      </a:r>
                      <a:endParaRPr lang="en-US" sz="1200" dirty="0">
                        <a:solidFill>
                          <a:schemeClr val="tx1"/>
                        </a:solidFill>
                      </a:endParaRPr>
                    </a:p>
                  </a:txBody>
                  <a:tcPr>
                    <a:noFill/>
                  </a:tcPr>
                </a:tc>
                <a:tc>
                  <a:txBody>
                    <a:bodyPr/>
                    <a:lstStyle/>
                    <a:p>
                      <a:r>
                        <a:rPr lang="en-GB" sz="1200" dirty="0" smtClean="0"/>
                        <a:t>M</a:t>
                      </a:r>
                      <a:endParaRPr lang="en-US" sz="1200" dirty="0"/>
                    </a:p>
                  </a:txBody>
                  <a:tcPr/>
                </a:tc>
              </a:tr>
              <a:tr h="204021">
                <a:tc>
                  <a:txBody>
                    <a:bodyPr/>
                    <a:lstStyle/>
                    <a:p>
                      <a:pPr algn="r"/>
                      <a:r>
                        <a:rPr lang="en-GB" sz="1200" dirty="0" smtClean="0">
                          <a:solidFill>
                            <a:schemeClr val="tx1"/>
                          </a:solidFill>
                        </a:rPr>
                        <a:t>1101</a:t>
                      </a:r>
                      <a:endParaRPr lang="en-US" sz="1200" dirty="0">
                        <a:solidFill>
                          <a:schemeClr val="tx1"/>
                        </a:solidFill>
                      </a:endParaRPr>
                    </a:p>
                  </a:txBody>
                  <a:tcPr>
                    <a:noFill/>
                  </a:tcPr>
                </a:tc>
                <a:tc>
                  <a:txBody>
                    <a:bodyPr/>
                    <a:lstStyle/>
                    <a:p>
                      <a:r>
                        <a:rPr lang="en-GB" sz="1200" dirty="0" smtClean="0"/>
                        <a:t>N</a:t>
                      </a:r>
                      <a:endParaRPr lang="en-US" sz="1200" dirty="0"/>
                    </a:p>
                  </a:txBody>
                  <a:tcPr/>
                </a:tc>
              </a:tr>
              <a:tr h="204021">
                <a:tc>
                  <a:txBody>
                    <a:bodyPr/>
                    <a:lstStyle/>
                    <a:p>
                      <a:pPr algn="r"/>
                      <a:r>
                        <a:rPr lang="en-GB" sz="1200" dirty="0" smtClean="0">
                          <a:solidFill>
                            <a:schemeClr val="tx1"/>
                          </a:solidFill>
                        </a:rPr>
                        <a:t>1110</a:t>
                      </a:r>
                      <a:endParaRPr lang="en-US" sz="1200" dirty="0">
                        <a:solidFill>
                          <a:schemeClr val="tx1"/>
                        </a:solidFill>
                      </a:endParaRPr>
                    </a:p>
                  </a:txBody>
                  <a:tcPr>
                    <a:noFill/>
                  </a:tcPr>
                </a:tc>
                <a:tc>
                  <a:txBody>
                    <a:bodyPr/>
                    <a:lstStyle/>
                    <a:p>
                      <a:r>
                        <a:rPr lang="en-GB" sz="1200" dirty="0" smtClean="0"/>
                        <a:t>O</a:t>
                      </a:r>
                      <a:endParaRPr lang="en-US" sz="1200" dirty="0"/>
                    </a:p>
                  </a:txBody>
                  <a:tcPr/>
                </a:tc>
              </a:tr>
              <a:tr h="204021">
                <a:tc>
                  <a:txBody>
                    <a:bodyPr/>
                    <a:lstStyle/>
                    <a:p>
                      <a:pPr algn="r"/>
                      <a:r>
                        <a:rPr lang="en-GB" sz="1200" dirty="0" smtClean="0">
                          <a:solidFill>
                            <a:schemeClr val="tx1"/>
                          </a:solidFill>
                        </a:rPr>
                        <a:t>1111</a:t>
                      </a:r>
                      <a:endParaRPr lang="en-US" sz="1200" dirty="0">
                        <a:solidFill>
                          <a:schemeClr val="tx1"/>
                        </a:solidFill>
                      </a:endParaRPr>
                    </a:p>
                  </a:txBody>
                  <a:tcPr>
                    <a:noFill/>
                  </a:tcPr>
                </a:tc>
                <a:tc>
                  <a:txBody>
                    <a:bodyPr/>
                    <a:lstStyle/>
                    <a:p>
                      <a:r>
                        <a:rPr lang="en-GB" sz="1200" dirty="0" smtClean="0"/>
                        <a:t>P</a:t>
                      </a:r>
                      <a:endParaRPr lang="en-US" sz="1200" dirty="0"/>
                    </a:p>
                  </a:txBody>
                  <a:tcPr/>
                </a:tc>
              </a:tr>
            </a:tbl>
          </a:graphicData>
        </a:graphic>
      </p:graphicFrame>
      <p:sp>
        <p:nvSpPr>
          <p:cNvPr id="6" name="Rectangle 5"/>
          <p:cNvSpPr/>
          <p:nvPr/>
        </p:nvSpPr>
        <p:spPr>
          <a:xfrm>
            <a:off x="4302495" y="4986048"/>
            <a:ext cx="753732" cy="369332"/>
          </a:xfrm>
          <a:prstGeom prst="rect">
            <a:avLst/>
          </a:prstGeom>
        </p:spPr>
        <p:txBody>
          <a:bodyPr wrap="none">
            <a:spAutoFit/>
          </a:bodyPr>
          <a:lstStyle/>
          <a:p>
            <a:r>
              <a:rPr lang="en-GB" dirty="0" smtClean="0"/>
              <a:t>Cache</a:t>
            </a:r>
            <a:endParaRPr lang="en-US" dirty="0"/>
          </a:p>
        </p:txBody>
      </p:sp>
      <p:sp>
        <p:nvSpPr>
          <p:cNvPr id="7" name="Rectangle 6"/>
          <p:cNvSpPr/>
          <p:nvPr/>
        </p:nvSpPr>
        <p:spPr>
          <a:xfrm>
            <a:off x="9026895" y="6183477"/>
            <a:ext cx="1524328" cy="369332"/>
          </a:xfrm>
          <a:prstGeom prst="rect">
            <a:avLst/>
          </a:prstGeom>
        </p:spPr>
        <p:txBody>
          <a:bodyPr wrap="none">
            <a:spAutoFit/>
          </a:bodyPr>
          <a:lstStyle/>
          <a:p>
            <a:r>
              <a:rPr lang="en-GB" dirty="0" smtClean="0"/>
              <a:t>Main Memory</a:t>
            </a:r>
            <a:endParaRPr lang="en-US" dirty="0"/>
          </a:p>
        </p:txBody>
      </p:sp>
      <p:sp>
        <p:nvSpPr>
          <p:cNvPr id="8" name="Rectangle 7"/>
          <p:cNvSpPr/>
          <p:nvPr/>
        </p:nvSpPr>
        <p:spPr>
          <a:xfrm>
            <a:off x="594095" y="972848"/>
            <a:ext cx="3727624" cy="1200329"/>
          </a:xfrm>
          <a:prstGeom prst="rect">
            <a:avLst/>
          </a:prstGeom>
        </p:spPr>
        <p:txBody>
          <a:bodyPr wrap="none">
            <a:spAutoFit/>
          </a:bodyPr>
          <a:lstStyle/>
          <a:p>
            <a:r>
              <a:rPr lang="en-GB" dirty="0" smtClean="0"/>
              <a:t>Bring 0000 in cache by replacing </a:t>
            </a:r>
            <a:r>
              <a:rPr lang="en-GB" dirty="0"/>
              <a:t>0011</a:t>
            </a:r>
            <a:endParaRPr lang="en-US" dirty="0"/>
          </a:p>
          <a:p>
            <a:r>
              <a:rPr lang="en-GB" dirty="0" smtClean="0"/>
              <a:t>Note </a:t>
            </a:r>
            <a:r>
              <a:rPr lang="en-GB" dirty="0"/>
              <a:t>the now 0000 </a:t>
            </a:r>
            <a:r>
              <a:rPr lang="en-GB" dirty="0" smtClean="0"/>
              <a:t>is </a:t>
            </a:r>
            <a:r>
              <a:rPr lang="en-GB" dirty="0"/>
              <a:t>on index 1</a:t>
            </a:r>
          </a:p>
          <a:p>
            <a:endParaRPr lang="en-GB" dirty="0" smtClean="0"/>
          </a:p>
          <a:p>
            <a:endParaRPr lang="en-US" dirty="0"/>
          </a:p>
        </p:txBody>
      </p:sp>
      <p:graphicFrame>
        <p:nvGraphicFramePr>
          <p:cNvPr id="9" name="Content Placeholder 3"/>
          <p:cNvGraphicFramePr>
            <a:graphicFrameLocks/>
          </p:cNvGraphicFramePr>
          <p:nvPr>
            <p:extLst>
              <p:ext uri="{D42A27DB-BD31-4B8C-83A1-F6EECF244321}">
                <p14:modId xmlns:p14="http://schemas.microsoft.com/office/powerpoint/2010/main" val="3028645889"/>
              </p:ext>
            </p:extLst>
          </p:nvPr>
        </p:nvGraphicFramePr>
        <p:xfrm>
          <a:off x="2206258" y="2069747"/>
          <a:ext cx="4470312" cy="2299052"/>
        </p:xfrm>
        <a:graphic>
          <a:graphicData uri="http://schemas.openxmlformats.org/drawingml/2006/table">
            <a:tbl>
              <a:tblPr firstRow="1" bandRow="1">
                <a:tableStyleId>{5C22544A-7EE6-4342-B048-85BDC9FD1C3A}</a:tableStyleId>
              </a:tblPr>
              <a:tblGrid>
                <a:gridCol w="1117578"/>
                <a:gridCol w="1117578"/>
                <a:gridCol w="1117578"/>
                <a:gridCol w="1117578"/>
              </a:tblGrid>
              <a:tr h="676192">
                <a:tc>
                  <a:txBody>
                    <a:bodyPr/>
                    <a:lstStyle/>
                    <a:p>
                      <a:pPr algn="r"/>
                      <a:r>
                        <a:rPr lang="en-GB" sz="1200" dirty="0" smtClean="0">
                          <a:solidFill>
                            <a:schemeClr val="tx1"/>
                          </a:solidFill>
                        </a:rPr>
                        <a:t>Index</a:t>
                      </a:r>
                      <a:endParaRPr lang="en-US" sz="1200" dirty="0">
                        <a:solidFill>
                          <a:schemeClr val="tx1"/>
                        </a:solidFill>
                      </a:endParaRPr>
                    </a:p>
                  </a:txBody>
                  <a:tcPr>
                    <a:noFill/>
                  </a:tcPr>
                </a:tc>
                <a:tc>
                  <a:txBody>
                    <a:bodyPr/>
                    <a:lstStyle/>
                    <a:p>
                      <a:r>
                        <a:rPr lang="en-GB" sz="1200" dirty="0" smtClean="0"/>
                        <a:t>Tag</a:t>
                      </a:r>
                      <a:endParaRPr lang="en-US" sz="1200" dirty="0"/>
                    </a:p>
                  </a:txBody>
                  <a:tcPr/>
                </a:tc>
                <a:tc>
                  <a:txBody>
                    <a:bodyPr/>
                    <a:lstStyle/>
                    <a:p>
                      <a:r>
                        <a:rPr lang="en-GB" sz="1200" dirty="0" smtClean="0"/>
                        <a:t>Data</a:t>
                      </a:r>
                      <a:endParaRPr lang="en-US" sz="1200" dirty="0"/>
                    </a:p>
                  </a:txBody>
                  <a:tcPr/>
                </a:tc>
                <a:tc>
                  <a:txBody>
                    <a:bodyPr/>
                    <a:lstStyle/>
                    <a:p>
                      <a:r>
                        <a:rPr lang="en-GB" sz="1200" dirty="0" smtClean="0"/>
                        <a:t>Value Bit</a:t>
                      </a:r>
                      <a:endParaRPr lang="en-US" sz="1200" dirty="0"/>
                    </a:p>
                  </a:txBody>
                  <a:tcPr/>
                </a:tc>
              </a:tr>
              <a:tr h="405715">
                <a:tc>
                  <a:txBody>
                    <a:bodyPr/>
                    <a:lstStyle/>
                    <a:p>
                      <a:pPr algn="r"/>
                      <a:r>
                        <a:rPr lang="en-GB" sz="1200" dirty="0" smtClean="0"/>
                        <a:t>0</a:t>
                      </a:r>
                      <a:endParaRPr lang="en-US" sz="1200" dirty="0"/>
                    </a:p>
                  </a:txBody>
                  <a:tcPr>
                    <a:noFill/>
                  </a:tcPr>
                </a:tc>
                <a:tc>
                  <a:txBody>
                    <a:bodyPr/>
                    <a:lstStyle/>
                    <a:p>
                      <a:r>
                        <a:rPr lang="en-GB" sz="1200" dirty="0" smtClean="0"/>
                        <a:t>1110</a:t>
                      </a:r>
                      <a:endParaRPr lang="en-US" sz="1200" dirty="0"/>
                    </a:p>
                  </a:txBody>
                  <a:tcPr/>
                </a:tc>
                <a:tc>
                  <a:txBody>
                    <a:bodyPr/>
                    <a:lstStyle/>
                    <a:p>
                      <a:r>
                        <a:rPr lang="en-GB" sz="1200" dirty="0" smtClean="0"/>
                        <a:t>O</a:t>
                      </a:r>
                      <a:endParaRPr lang="en-US" sz="1200" dirty="0"/>
                    </a:p>
                  </a:txBody>
                  <a:tcPr/>
                </a:tc>
                <a:tc>
                  <a:txBody>
                    <a:bodyPr/>
                    <a:lstStyle/>
                    <a:p>
                      <a:r>
                        <a:rPr lang="en-GB" sz="1200" dirty="0" smtClean="0"/>
                        <a:t>0</a:t>
                      </a:r>
                      <a:endParaRPr lang="en-US" sz="1200" dirty="0"/>
                    </a:p>
                  </a:txBody>
                  <a:tcPr/>
                </a:tc>
              </a:tr>
              <a:tr h="405715">
                <a:tc>
                  <a:txBody>
                    <a:bodyPr/>
                    <a:lstStyle/>
                    <a:p>
                      <a:pPr algn="r"/>
                      <a:r>
                        <a:rPr lang="en-GB" sz="1200" dirty="0" smtClean="0"/>
                        <a:t>1</a:t>
                      </a:r>
                      <a:endParaRPr lang="en-US" sz="1200" dirty="0"/>
                    </a:p>
                  </a:txBody>
                  <a:tcPr>
                    <a:noFill/>
                  </a:tcPr>
                </a:tc>
                <a:tc>
                  <a:txBody>
                    <a:bodyPr/>
                    <a:lstStyle/>
                    <a:p>
                      <a:r>
                        <a:rPr lang="en-GB" sz="1200" dirty="0" smtClean="0"/>
                        <a:t>0000</a:t>
                      </a:r>
                      <a:endParaRPr lang="en-US" sz="1200" dirty="0"/>
                    </a:p>
                  </a:txBody>
                  <a:tcPr/>
                </a:tc>
                <a:tc>
                  <a:txBody>
                    <a:bodyPr/>
                    <a:lstStyle/>
                    <a:p>
                      <a:r>
                        <a:rPr lang="en-GB" sz="1200" dirty="0" smtClean="0"/>
                        <a:t>A</a:t>
                      </a:r>
                      <a:endParaRPr lang="en-US" sz="1200" dirty="0"/>
                    </a:p>
                  </a:txBody>
                  <a:tcPr/>
                </a:tc>
                <a:tc>
                  <a:txBody>
                    <a:bodyPr/>
                    <a:lstStyle/>
                    <a:p>
                      <a:r>
                        <a:rPr lang="en-GB" sz="1200" dirty="0" smtClean="0"/>
                        <a:t>0</a:t>
                      </a:r>
                      <a:endParaRPr lang="en-US" sz="1200" dirty="0"/>
                    </a:p>
                  </a:txBody>
                  <a:tcPr/>
                </a:tc>
              </a:tr>
              <a:tr h="405715">
                <a:tc>
                  <a:txBody>
                    <a:bodyPr/>
                    <a:lstStyle/>
                    <a:p>
                      <a:pPr algn="r"/>
                      <a:r>
                        <a:rPr lang="en-GB" sz="1200" dirty="0" smtClean="0"/>
                        <a:t>2</a:t>
                      </a:r>
                      <a:endParaRPr lang="en-US" sz="1200" dirty="0"/>
                    </a:p>
                  </a:txBody>
                  <a:tcPr>
                    <a:noFill/>
                  </a:tcPr>
                </a:tc>
                <a:tc>
                  <a:txBody>
                    <a:bodyPr/>
                    <a:lstStyle/>
                    <a:p>
                      <a:r>
                        <a:rPr lang="en-GB" sz="1200" dirty="0" smtClean="0"/>
                        <a:t>1000</a:t>
                      </a:r>
                      <a:endParaRPr lang="en-US" sz="1200" dirty="0"/>
                    </a:p>
                  </a:txBody>
                  <a:tcPr/>
                </a:tc>
                <a:tc>
                  <a:txBody>
                    <a:bodyPr/>
                    <a:lstStyle/>
                    <a:p>
                      <a:r>
                        <a:rPr lang="en-GB" sz="1200" dirty="0" smtClean="0"/>
                        <a:t>I</a:t>
                      </a:r>
                      <a:endParaRPr lang="en-US" sz="1200" dirty="0"/>
                    </a:p>
                  </a:txBody>
                  <a:tcPr/>
                </a:tc>
                <a:tc>
                  <a:txBody>
                    <a:bodyPr/>
                    <a:lstStyle/>
                    <a:p>
                      <a:r>
                        <a:rPr lang="en-GB" sz="1200" dirty="0" smtClean="0"/>
                        <a:t>0</a:t>
                      </a:r>
                      <a:endParaRPr lang="en-US" sz="1200" dirty="0"/>
                    </a:p>
                  </a:txBody>
                  <a:tcPr/>
                </a:tc>
              </a:tr>
              <a:tr h="405715">
                <a:tc>
                  <a:txBody>
                    <a:bodyPr/>
                    <a:lstStyle/>
                    <a:p>
                      <a:pPr algn="r"/>
                      <a:r>
                        <a:rPr lang="en-GB" sz="1200" dirty="0" smtClean="0"/>
                        <a:t>3</a:t>
                      </a:r>
                      <a:endParaRPr lang="en-US" sz="1200" dirty="0"/>
                    </a:p>
                  </a:txBody>
                  <a:tcPr>
                    <a:noFill/>
                  </a:tcPr>
                </a:tc>
                <a:tc>
                  <a:txBody>
                    <a:bodyPr/>
                    <a:lstStyle/>
                    <a:p>
                      <a:r>
                        <a:rPr lang="en-GB" sz="1200" dirty="0" smtClean="0"/>
                        <a:t>1010</a:t>
                      </a:r>
                      <a:endParaRPr lang="en-US" sz="1200" dirty="0"/>
                    </a:p>
                  </a:txBody>
                  <a:tcPr/>
                </a:tc>
                <a:tc>
                  <a:txBody>
                    <a:bodyPr/>
                    <a:lstStyle/>
                    <a:p>
                      <a:r>
                        <a:rPr lang="en-GB" sz="1200" dirty="0" smtClean="0"/>
                        <a:t>K</a:t>
                      </a:r>
                      <a:endParaRPr lang="en-US" sz="1200" dirty="0"/>
                    </a:p>
                  </a:txBody>
                  <a:tcPr/>
                </a:tc>
                <a:tc>
                  <a:txBody>
                    <a:bodyPr/>
                    <a:lstStyle/>
                    <a:p>
                      <a:r>
                        <a:rPr lang="en-GB" sz="1200" dirty="0" smtClean="0"/>
                        <a:t>0</a:t>
                      </a:r>
                      <a:endParaRPr lang="en-US" sz="1200" dirty="0"/>
                    </a:p>
                  </a:txBody>
                  <a:tcPr/>
                </a:tc>
              </a:tr>
            </a:tbl>
          </a:graphicData>
        </a:graphic>
      </p:graphicFrame>
    </p:spTree>
    <p:extLst>
      <p:ext uri="{BB962C8B-B14F-4D97-AF65-F5344CB8AC3E}">
        <p14:creationId xmlns:p14="http://schemas.microsoft.com/office/powerpoint/2010/main" val="1164934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Memory Hierarchy</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5379040" y="730408"/>
            <a:ext cx="5763578" cy="5294891"/>
          </a:xfrm>
          <a:prstGeom prst="rect">
            <a:avLst/>
          </a:prstGeom>
        </p:spPr>
      </p:pic>
    </p:spTree>
    <p:extLst>
      <p:ext uri="{BB962C8B-B14F-4D97-AF65-F5344CB8AC3E}">
        <p14:creationId xmlns:p14="http://schemas.microsoft.com/office/powerpoint/2010/main" val="27907331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7275794" y="1251813"/>
          <a:ext cx="3149958" cy="4663440"/>
        </p:xfrm>
        <a:graphic>
          <a:graphicData uri="http://schemas.openxmlformats.org/drawingml/2006/table">
            <a:tbl>
              <a:tblPr firstRow="1" bandRow="1">
                <a:tableStyleId>{5C22544A-7EE6-4342-B048-85BDC9FD1C3A}</a:tableStyleId>
              </a:tblPr>
              <a:tblGrid>
                <a:gridCol w="1574979"/>
                <a:gridCol w="1574979"/>
              </a:tblGrid>
              <a:tr h="204021">
                <a:tc>
                  <a:txBody>
                    <a:bodyPr/>
                    <a:lstStyle/>
                    <a:p>
                      <a:pPr algn="r"/>
                      <a:r>
                        <a:rPr lang="en-GB" sz="1200" dirty="0" smtClean="0">
                          <a:solidFill>
                            <a:schemeClr val="tx1"/>
                          </a:solidFill>
                        </a:rPr>
                        <a:t>Address</a:t>
                      </a:r>
                      <a:endParaRPr lang="en-US" sz="1200" dirty="0">
                        <a:solidFill>
                          <a:schemeClr val="tx1"/>
                        </a:solidFill>
                      </a:endParaRPr>
                    </a:p>
                  </a:txBody>
                  <a:tcPr>
                    <a:noFill/>
                  </a:tcPr>
                </a:tc>
                <a:tc>
                  <a:txBody>
                    <a:bodyPr/>
                    <a:lstStyle/>
                    <a:p>
                      <a:r>
                        <a:rPr lang="en-GB" sz="1200" dirty="0" smtClean="0"/>
                        <a:t>Word</a:t>
                      </a:r>
                      <a:endParaRPr lang="en-US" sz="1200" dirty="0"/>
                    </a:p>
                  </a:txBody>
                  <a:tcPr/>
                </a:tc>
              </a:tr>
              <a:tr h="204021">
                <a:tc>
                  <a:txBody>
                    <a:bodyPr/>
                    <a:lstStyle/>
                    <a:p>
                      <a:pPr algn="r"/>
                      <a:r>
                        <a:rPr lang="en-GB" sz="1200" dirty="0" smtClean="0">
                          <a:solidFill>
                            <a:schemeClr val="tx1"/>
                          </a:solidFill>
                        </a:rPr>
                        <a:t>0000</a:t>
                      </a:r>
                      <a:endParaRPr lang="en-US" sz="1200" dirty="0">
                        <a:solidFill>
                          <a:schemeClr val="tx1"/>
                        </a:solidFill>
                      </a:endParaRPr>
                    </a:p>
                  </a:txBody>
                  <a:tcPr>
                    <a:noFill/>
                  </a:tcPr>
                </a:tc>
                <a:tc>
                  <a:txBody>
                    <a:bodyPr/>
                    <a:lstStyle/>
                    <a:p>
                      <a:r>
                        <a:rPr lang="en-GB" sz="1200" dirty="0" smtClean="0"/>
                        <a:t>A</a:t>
                      </a:r>
                      <a:endParaRPr lang="en-US" sz="1200" dirty="0"/>
                    </a:p>
                  </a:txBody>
                  <a:tcPr/>
                </a:tc>
              </a:tr>
              <a:tr h="204021">
                <a:tc>
                  <a:txBody>
                    <a:bodyPr/>
                    <a:lstStyle/>
                    <a:p>
                      <a:pPr algn="r"/>
                      <a:r>
                        <a:rPr lang="en-GB" sz="1200" dirty="0" smtClean="0">
                          <a:solidFill>
                            <a:schemeClr val="tx1"/>
                          </a:solidFill>
                        </a:rPr>
                        <a:t>0001</a:t>
                      </a:r>
                      <a:endParaRPr lang="en-US" sz="1200" dirty="0">
                        <a:solidFill>
                          <a:schemeClr val="tx1"/>
                        </a:solidFill>
                      </a:endParaRPr>
                    </a:p>
                  </a:txBody>
                  <a:tcPr>
                    <a:noFill/>
                  </a:tcPr>
                </a:tc>
                <a:tc>
                  <a:txBody>
                    <a:bodyPr/>
                    <a:lstStyle/>
                    <a:p>
                      <a:r>
                        <a:rPr lang="en-GB" sz="1200" dirty="0" smtClean="0"/>
                        <a:t>B</a:t>
                      </a:r>
                      <a:endParaRPr lang="en-US" sz="1200" dirty="0"/>
                    </a:p>
                  </a:txBody>
                  <a:tcPr/>
                </a:tc>
              </a:tr>
              <a:tr h="204021">
                <a:tc>
                  <a:txBody>
                    <a:bodyPr/>
                    <a:lstStyle/>
                    <a:p>
                      <a:pPr algn="r"/>
                      <a:r>
                        <a:rPr lang="en-GB" sz="1200" dirty="0" smtClean="0">
                          <a:solidFill>
                            <a:schemeClr val="tx1"/>
                          </a:solidFill>
                        </a:rPr>
                        <a:t>0010</a:t>
                      </a:r>
                      <a:endParaRPr lang="en-US" sz="1200" dirty="0">
                        <a:solidFill>
                          <a:schemeClr val="tx1"/>
                        </a:solidFill>
                      </a:endParaRPr>
                    </a:p>
                  </a:txBody>
                  <a:tcPr>
                    <a:noFill/>
                  </a:tcPr>
                </a:tc>
                <a:tc>
                  <a:txBody>
                    <a:bodyPr/>
                    <a:lstStyle/>
                    <a:p>
                      <a:r>
                        <a:rPr lang="en-GB" sz="1200" dirty="0" smtClean="0"/>
                        <a:t>C</a:t>
                      </a:r>
                      <a:endParaRPr lang="en-US" sz="1200" dirty="0"/>
                    </a:p>
                  </a:txBody>
                  <a:tcPr/>
                </a:tc>
              </a:tr>
              <a:tr h="204021">
                <a:tc>
                  <a:txBody>
                    <a:bodyPr/>
                    <a:lstStyle/>
                    <a:p>
                      <a:pPr algn="r"/>
                      <a:r>
                        <a:rPr lang="en-GB" sz="1200" dirty="0" smtClean="0">
                          <a:solidFill>
                            <a:schemeClr val="tx1"/>
                          </a:solidFill>
                        </a:rPr>
                        <a:t>0011</a:t>
                      </a:r>
                      <a:endParaRPr lang="en-US" sz="1200" dirty="0">
                        <a:solidFill>
                          <a:schemeClr val="tx1"/>
                        </a:solidFill>
                      </a:endParaRPr>
                    </a:p>
                  </a:txBody>
                  <a:tcPr>
                    <a:noFill/>
                  </a:tcPr>
                </a:tc>
                <a:tc>
                  <a:txBody>
                    <a:bodyPr/>
                    <a:lstStyle/>
                    <a:p>
                      <a:r>
                        <a:rPr lang="en-GB" sz="1200" dirty="0" smtClean="0"/>
                        <a:t>D</a:t>
                      </a:r>
                      <a:endParaRPr lang="en-US" sz="1200" dirty="0"/>
                    </a:p>
                  </a:txBody>
                  <a:tcPr/>
                </a:tc>
              </a:tr>
              <a:tr h="204021">
                <a:tc>
                  <a:txBody>
                    <a:bodyPr/>
                    <a:lstStyle/>
                    <a:p>
                      <a:pPr algn="r"/>
                      <a:r>
                        <a:rPr lang="en-GB" sz="1200" dirty="0" smtClean="0">
                          <a:solidFill>
                            <a:schemeClr val="tx1"/>
                          </a:solidFill>
                        </a:rPr>
                        <a:t>0100</a:t>
                      </a:r>
                      <a:endParaRPr lang="en-US" sz="1200" dirty="0">
                        <a:solidFill>
                          <a:schemeClr val="tx1"/>
                        </a:solidFill>
                      </a:endParaRPr>
                    </a:p>
                  </a:txBody>
                  <a:tcPr>
                    <a:noFill/>
                  </a:tcPr>
                </a:tc>
                <a:tc>
                  <a:txBody>
                    <a:bodyPr/>
                    <a:lstStyle/>
                    <a:p>
                      <a:r>
                        <a:rPr lang="en-GB" sz="1200" dirty="0" smtClean="0"/>
                        <a:t>E</a:t>
                      </a:r>
                      <a:endParaRPr lang="en-US" sz="1200" dirty="0"/>
                    </a:p>
                  </a:txBody>
                  <a:tcPr/>
                </a:tc>
              </a:tr>
              <a:tr h="204021">
                <a:tc>
                  <a:txBody>
                    <a:bodyPr/>
                    <a:lstStyle/>
                    <a:p>
                      <a:pPr algn="r"/>
                      <a:r>
                        <a:rPr lang="en-GB" sz="1200" dirty="0" smtClean="0">
                          <a:solidFill>
                            <a:schemeClr val="tx1"/>
                          </a:solidFill>
                        </a:rPr>
                        <a:t>0101</a:t>
                      </a:r>
                      <a:endParaRPr lang="en-US" sz="1200" dirty="0">
                        <a:solidFill>
                          <a:schemeClr val="tx1"/>
                        </a:solidFill>
                      </a:endParaRPr>
                    </a:p>
                  </a:txBody>
                  <a:tcPr>
                    <a:noFill/>
                  </a:tcPr>
                </a:tc>
                <a:tc>
                  <a:txBody>
                    <a:bodyPr/>
                    <a:lstStyle/>
                    <a:p>
                      <a:r>
                        <a:rPr lang="en-GB" sz="1200" dirty="0" smtClean="0"/>
                        <a:t>F</a:t>
                      </a:r>
                      <a:endParaRPr lang="en-US" sz="1200" dirty="0"/>
                    </a:p>
                  </a:txBody>
                  <a:tcPr/>
                </a:tc>
              </a:tr>
              <a:tr h="204021">
                <a:tc>
                  <a:txBody>
                    <a:bodyPr/>
                    <a:lstStyle/>
                    <a:p>
                      <a:pPr algn="r"/>
                      <a:r>
                        <a:rPr lang="en-GB" sz="1200" dirty="0" smtClean="0">
                          <a:solidFill>
                            <a:schemeClr val="tx1"/>
                          </a:solidFill>
                        </a:rPr>
                        <a:t>0110</a:t>
                      </a:r>
                      <a:endParaRPr lang="en-US" sz="1200" dirty="0">
                        <a:solidFill>
                          <a:schemeClr val="tx1"/>
                        </a:solidFill>
                      </a:endParaRPr>
                    </a:p>
                  </a:txBody>
                  <a:tcPr>
                    <a:noFill/>
                  </a:tcPr>
                </a:tc>
                <a:tc>
                  <a:txBody>
                    <a:bodyPr/>
                    <a:lstStyle/>
                    <a:p>
                      <a:r>
                        <a:rPr lang="en-GB" sz="1200" dirty="0" smtClean="0"/>
                        <a:t>G</a:t>
                      </a:r>
                      <a:endParaRPr lang="en-US" sz="1200" dirty="0"/>
                    </a:p>
                  </a:txBody>
                  <a:tcPr/>
                </a:tc>
              </a:tr>
              <a:tr h="204021">
                <a:tc>
                  <a:txBody>
                    <a:bodyPr/>
                    <a:lstStyle/>
                    <a:p>
                      <a:pPr algn="r"/>
                      <a:r>
                        <a:rPr lang="en-GB" sz="1200" dirty="0" smtClean="0">
                          <a:solidFill>
                            <a:schemeClr val="tx1"/>
                          </a:solidFill>
                        </a:rPr>
                        <a:t>0111</a:t>
                      </a:r>
                      <a:endParaRPr lang="en-US" sz="1200" dirty="0">
                        <a:solidFill>
                          <a:schemeClr val="tx1"/>
                        </a:solidFill>
                      </a:endParaRPr>
                    </a:p>
                  </a:txBody>
                  <a:tcPr>
                    <a:noFill/>
                  </a:tcPr>
                </a:tc>
                <a:tc>
                  <a:txBody>
                    <a:bodyPr/>
                    <a:lstStyle/>
                    <a:p>
                      <a:r>
                        <a:rPr lang="en-GB" sz="1200" dirty="0" smtClean="0"/>
                        <a:t>H</a:t>
                      </a:r>
                      <a:endParaRPr lang="en-US" sz="1200" dirty="0"/>
                    </a:p>
                  </a:txBody>
                  <a:tcPr/>
                </a:tc>
              </a:tr>
              <a:tr h="204021">
                <a:tc>
                  <a:txBody>
                    <a:bodyPr/>
                    <a:lstStyle/>
                    <a:p>
                      <a:pPr algn="r"/>
                      <a:r>
                        <a:rPr lang="en-GB" sz="1200" dirty="0" smtClean="0">
                          <a:solidFill>
                            <a:schemeClr val="tx1"/>
                          </a:solidFill>
                        </a:rPr>
                        <a:t>1000</a:t>
                      </a:r>
                      <a:endParaRPr lang="en-US" sz="1200" dirty="0">
                        <a:solidFill>
                          <a:schemeClr val="tx1"/>
                        </a:solidFill>
                      </a:endParaRPr>
                    </a:p>
                  </a:txBody>
                  <a:tcPr>
                    <a:noFill/>
                  </a:tcPr>
                </a:tc>
                <a:tc>
                  <a:txBody>
                    <a:bodyPr/>
                    <a:lstStyle/>
                    <a:p>
                      <a:r>
                        <a:rPr lang="en-GB" sz="1200" dirty="0" smtClean="0"/>
                        <a:t>I</a:t>
                      </a:r>
                      <a:endParaRPr lang="en-US" sz="1200" dirty="0"/>
                    </a:p>
                  </a:txBody>
                  <a:tcPr/>
                </a:tc>
              </a:tr>
              <a:tr h="204021">
                <a:tc>
                  <a:txBody>
                    <a:bodyPr/>
                    <a:lstStyle/>
                    <a:p>
                      <a:pPr algn="r"/>
                      <a:r>
                        <a:rPr lang="en-GB" sz="1200" dirty="0" smtClean="0">
                          <a:solidFill>
                            <a:schemeClr val="tx1"/>
                          </a:solidFill>
                        </a:rPr>
                        <a:t>1001</a:t>
                      </a:r>
                      <a:endParaRPr lang="en-US" sz="1200" dirty="0">
                        <a:solidFill>
                          <a:schemeClr val="tx1"/>
                        </a:solidFill>
                      </a:endParaRPr>
                    </a:p>
                  </a:txBody>
                  <a:tcPr>
                    <a:noFill/>
                  </a:tcPr>
                </a:tc>
                <a:tc>
                  <a:txBody>
                    <a:bodyPr/>
                    <a:lstStyle/>
                    <a:p>
                      <a:r>
                        <a:rPr lang="en-GB" sz="1200" dirty="0" smtClean="0"/>
                        <a:t>J</a:t>
                      </a:r>
                      <a:endParaRPr lang="en-US" sz="1200" dirty="0"/>
                    </a:p>
                  </a:txBody>
                  <a:tcPr/>
                </a:tc>
              </a:tr>
              <a:tr h="204021">
                <a:tc>
                  <a:txBody>
                    <a:bodyPr/>
                    <a:lstStyle/>
                    <a:p>
                      <a:pPr algn="r"/>
                      <a:r>
                        <a:rPr lang="en-GB" sz="1200" dirty="0" smtClean="0">
                          <a:solidFill>
                            <a:schemeClr val="tx1"/>
                          </a:solidFill>
                        </a:rPr>
                        <a:t>1010</a:t>
                      </a:r>
                      <a:endParaRPr lang="en-US" sz="1200" dirty="0">
                        <a:solidFill>
                          <a:schemeClr val="tx1"/>
                        </a:solidFill>
                      </a:endParaRPr>
                    </a:p>
                  </a:txBody>
                  <a:tcPr>
                    <a:noFill/>
                  </a:tcPr>
                </a:tc>
                <a:tc>
                  <a:txBody>
                    <a:bodyPr/>
                    <a:lstStyle/>
                    <a:p>
                      <a:r>
                        <a:rPr lang="en-GB" sz="1200" dirty="0" smtClean="0"/>
                        <a:t>K</a:t>
                      </a:r>
                      <a:endParaRPr lang="en-US" sz="1200" dirty="0"/>
                    </a:p>
                  </a:txBody>
                  <a:tcPr/>
                </a:tc>
              </a:tr>
              <a:tr h="204021">
                <a:tc>
                  <a:txBody>
                    <a:bodyPr/>
                    <a:lstStyle/>
                    <a:p>
                      <a:pPr algn="r"/>
                      <a:r>
                        <a:rPr lang="en-GB" sz="1200" dirty="0" smtClean="0">
                          <a:solidFill>
                            <a:schemeClr val="tx1"/>
                          </a:solidFill>
                        </a:rPr>
                        <a:t>1011</a:t>
                      </a:r>
                      <a:endParaRPr lang="en-US" sz="1200" dirty="0">
                        <a:solidFill>
                          <a:schemeClr val="tx1"/>
                        </a:solidFill>
                      </a:endParaRPr>
                    </a:p>
                  </a:txBody>
                  <a:tcPr>
                    <a:noFill/>
                  </a:tcPr>
                </a:tc>
                <a:tc>
                  <a:txBody>
                    <a:bodyPr/>
                    <a:lstStyle/>
                    <a:p>
                      <a:r>
                        <a:rPr lang="en-GB" sz="1200" dirty="0" smtClean="0"/>
                        <a:t>L</a:t>
                      </a:r>
                      <a:endParaRPr lang="en-US" sz="1200" dirty="0"/>
                    </a:p>
                  </a:txBody>
                  <a:tcPr/>
                </a:tc>
              </a:tr>
              <a:tr h="204021">
                <a:tc>
                  <a:txBody>
                    <a:bodyPr/>
                    <a:lstStyle/>
                    <a:p>
                      <a:pPr algn="r"/>
                      <a:r>
                        <a:rPr lang="en-GB" sz="1200" dirty="0" smtClean="0">
                          <a:solidFill>
                            <a:schemeClr val="tx1"/>
                          </a:solidFill>
                        </a:rPr>
                        <a:t>1100</a:t>
                      </a:r>
                      <a:endParaRPr lang="en-US" sz="1200" dirty="0">
                        <a:solidFill>
                          <a:schemeClr val="tx1"/>
                        </a:solidFill>
                      </a:endParaRPr>
                    </a:p>
                  </a:txBody>
                  <a:tcPr>
                    <a:noFill/>
                  </a:tcPr>
                </a:tc>
                <a:tc>
                  <a:txBody>
                    <a:bodyPr/>
                    <a:lstStyle/>
                    <a:p>
                      <a:r>
                        <a:rPr lang="en-GB" sz="1200" dirty="0" smtClean="0"/>
                        <a:t>M</a:t>
                      </a:r>
                      <a:endParaRPr lang="en-US" sz="1200" dirty="0"/>
                    </a:p>
                  </a:txBody>
                  <a:tcPr/>
                </a:tc>
              </a:tr>
              <a:tr h="204021">
                <a:tc>
                  <a:txBody>
                    <a:bodyPr/>
                    <a:lstStyle/>
                    <a:p>
                      <a:pPr algn="r"/>
                      <a:r>
                        <a:rPr lang="en-GB" sz="1200" dirty="0" smtClean="0">
                          <a:solidFill>
                            <a:schemeClr val="tx1"/>
                          </a:solidFill>
                        </a:rPr>
                        <a:t>1101</a:t>
                      </a:r>
                      <a:endParaRPr lang="en-US" sz="1200" dirty="0">
                        <a:solidFill>
                          <a:schemeClr val="tx1"/>
                        </a:solidFill>
                      </a:endParaRPr>
                    </a:p>
                  </a:txBody>
                  <a:tcPr>
                    <a:noFill/>
                  </a:tcPr>
                </a:tc>
                <a:tc>
                  <a:txBody>
                    <a:bodyPr/>
                    <a:lstStyle/>
                    <a:p>
                      <a:r>
                        <a:rPr lang="en-GB" sz="1200" dirty="0" smtClean="0"/>
                        <a:t>N</a:t>
                      </a:r>
                      <a:endParaRPr lang="en-US" sz="1200" dirty="0"/>
                    </a:p>
                  </a:txBody>
                  <a:tcPr/>
                </a:tc>
              </a:tr>
              <a:tr h="204021">
                <a:tc>
                  <a:txBody>
                    <a:bodyPr/>
                    <a:lstStyle/>
                    <a:p>
                      <a:pPr algn="r"/>
                      <a:r>
                        <a:rPr lang="en-GB" sz="1200" dirty="0" smtClean="0">
                          <a:solidFill>
                            <a:schemeClr val="tx1"/>
                          </a:solidFill>
                        </a:rPr>
                        <a:t>1110</a:t>
                      </a:r>
                      <a:endParaRPr lang="en-US" sz="1200" dirty="0">
                        <a:solidFill>
                          <a:schemeClr val="tx1"/>
                        </a:solidFill>
                      </a:endParaRPr>
                    </a:p>
                  </a:txBody>
                  <a:tcPr>
                    <a:noFill/>
                  </a:tcPr>
                </a:tc>
                <a:tc>
                  <a:txBody>
                    <a:bodyPr/>
                    <a:lstStyle/>
                    <a:p>
                      <a:r>
                        <a:rPr lang="en-GB" sz="1200" dirty="0" smtClean="0"/>
                        <a:t>O</a:t>
                      </a:r>
                      <a:endParaRPr lang="en-US" sz="1200" dirty="0"/>
                    </a:p>
                  </a:txBody>
                  <a:tcPr/>
                </a:tc>
              </a:tr>
              <a:tr h="204021">
                <a:tc>
                  <a:txBody>
                    <a:bodyPr/>
                    <a:lstStyle/>
                    <a:p>
                      <a:pPr algn="r"/>
                      <a:r>
                        <a:rPr lang="en-GB" sz="1200" dirty="0" smtClean="0">
                          <a:solidFill>
                            <a:schemeClr val="tx1"/>
                          </a:solidFill>
                        </a:rPr>
                        <a:t>1111</a:t>
                      </a:r>
                      <a:endParaRPr lang="en-US" sz="1200" dirty="0">
                        <a:solidFill>
                          <a:schemeClr val="tx1"/>
                        </a:solidFill>
                      </a:endParaRPr>
                    </a:p>
                  </a:txBody>
                  <a:tcPr>
                    <a:noFill/>
                  </a:tcPr>
                </a:tc>
                <a:tc>
                  <a:txBody>
                    <a:bodyPr/>
                    <a:lstStyle/>
                    <a:p>
                      <a:r>
                        <a:rPr lang="en-GB" sz="1200" dirty="0" smtClean="0"/>
                        <a:t>P</a:t>
                      </a:r>
                      <a:endParaRPr lang="en-US" sz="1200" dirty="0"/>
                    </a:p>
                  </a:txBody>
                  <a:tcPr/>
                </a:tc>
              </a:tr>
            </a:tbl>
          </a:graphicData>
        </a:graphic>
      </p:graphicFrame>
      <p:graphicFrame>
        <p:nvGraphicFramePr>
          <p:cNvPr id="5" name="Content Placeholder 3"/>
          <p:cNvGraphicFramePr>
            <a:graphicFrameLocks/>
          </p:cNvGraphicFramePr>
          <p:nvPr/>
        </p:nvGraphicFramePr>
        <p:xfrm>
          <a:off x="2206258" y="2069747"/>
          <a:ext cx="4470312" cy="2299052"/>
        </p:xfrm>
        <a:graphic>
          <a:graphicData uri="http://schemas.openxmlformats.org/drawingml/2006/table">
            <a:tbl>
              <a:tblPr firstRow="1" bandRow="1">
                <a:tableStyleId>{5C22544A-7EE6-4342-B048-85BDC9FD1C3A}</a:tableStyleId>
              </a:tblPr>
              <a:tblGrid>
                <a:gridCol w="1117578"/>
                <a:gridCol w="1117578"/>
                <a:gridCol w="1117578"/>
                <a:gridCol w="1117578"/>
              </a:tblGrid>
              <a:tr h="676192">
                <a:tc>
                  <a:txBody>
                    <a:bodyPr/>
                    <a:lstStyle/>
                    <a:p>
                      <a:pPr algn="r"/>
                      <a:r>
                        <a:rPr lang="en-GB" sz="1200" dirty="0" smtClean="0">
                          <a:solidFill>
                            <a:schemeClr val="tx1"/>
                          </a:solidFill>
                        </a:rPr>
                        <a:t>Index</a:t>
                      </a:r>
                      <a:endParaRPr lang="en-US" sz="1200" dirty="0">
                        <a:solidFill>
                          <a:schemeClr val="tx1"/>
                        </a:solidFill>
                      </a:endParaRPr>
                    </a:p>
                  </a:txBody>
                  <a:tcPr>
                    <a:noFill/>
                  </a:tcPr>
                </a:tc>
                <a:tc>
                  <a:txBody>
                    <a:bodyPr/>
                    <a:lstStyle/>
                    <a:p>
                      <a:r>
                        <a:rPr lang="en-GB" sz="1200" dirty="0" smtClean="0"/>
                        <a:t>Tag</a:t>
                      </a:r>
                      <a:endParaRPr lang="en-US" sz="1200" dirty="0"/>
                    </a:p>
                  </a:txBody>
                  <a:tcPr/>
                </a:tc>
                <a:tc>
                  <a:txBody>
                    <a:bodyPr/>
                    <a:lstStyle/>
                    <a:p>
                      <a:r>
                        <a:rPr lang="en-GB" sz="1200" dirty="0" smtClean="0"/>
                        <a:t>Data</a:t>
                      </a:r>
                      <a:endParaRPr lang="en-US" sz="1200" dirty="0"/>
                    </a:p>
                  </a:txBody>
                  <a:tcPr/>
                </a:tc>
                <a:tc>
                  <a:txBody>
                    <a:bodyPr/>
                    <a:lstStyle/>
                    <a:p>
                      <a:r>
                        <a:rPr lang="en-GB" sz="1200" dirty="0" smtClean="0"/>
                        <a:t>Value Bit</a:t>
                      </a:r>
                      <a:endParaRPr lang="en-US" sz="1200" dirty="0"/>
                    </a:p>
                  </a:txBody>
                  <a:tcPr/>
                </a:tc>
              </a:tr>
              <a:tr h="405715">
                <a:tc>
                  <a:txBody>
                    <a:bodyPr/>
                    <a:lstStyle/>
                    <a:p>
                      <a:pPr algn="r"/>
                      <a:r>
                        <a:rPr lang="en-GB" sz="1200" dirty="0" smtClean="0"/>
                        <a:t>0</a:t>
                      </a:r>
                      <a:endParaRPr lang="en-US" sz="1200" dirty="0"/>
                    </a:p>
                  </a:txBody>
                  <a:tcPr>
                    <a:noFill/>
                  </a:tcPr>
                </a:tc>
                <a:tc>
                  <a:txBody>
                    <a:bodyPr/>
                    <a:lstStyle/>
                    <a:p>
                      <a:r>
                        <a:rPr lang="en-GB" sz="1200" dirty="0" smtClean="0"/>
                        <a:t>1110</a:t>
                      </a:r>
                      <a:endParaRPr lang="en-US" sz="1200" dirty="0"/>
                    </a:p>
                  </a:txBody>
                  <a:tcPr/>
                </a:tc>
                <a:tc>
                  <a:txBody>
                    <a:bodyPr/>
                    <a:lstStyle/>
                    <a:p>
                      <a:r>
                        <a:rPr lang="en-GB" sz="1200" dirty="0" smtClean="0"/>
                        <a:t>O</a:t>
                      </a:r>
                      <a:endParaRPr lang="en-US" sz="1200" dirty="0"/>
                    </a:p>
                  </a:txBody>
                  <a:tcPr/>
                </a:tc>
                <a:tc>
                  <a:txBody>
                    <a:bodyPr/>
                    <a:lstStyle/>
                    <a:p>
                      <a:r>
                        <a:rPr lang="en-GB" sz="1200" dirty="0" smtClean="0"/>
                        <a:t>0</a:t>
                      </a:r>
                      <a:endParaRPr lang="en-US" sz="1200" dirty="0"/>
                    </a:p>
                  </a:txBody>
                  <a:tcPr/>
                </a:tc>
              </a:tr>
              <a:tr h="405715">
                <a:tc>
                  <a:txBody>
                    <a:bodyPr/>
                    <a:lstStyle/>
                    <a:p>
                      <a:pPr algn="r"/>
                      <a:r>
                        <a:rPr lang="en-GB" sz="1200" dirty="0" smtClean="0"/>
                        <a:t>1</a:t>
                      </a:r>
                      <a:endParaRPr lang="en-US" sz="1200" dirty="0"/>
                    </a:p>
                  </a:txBody>
                  <a:tcPr>
                    <a:noFill/>
                  </a:tcPr>
                </a:tc>
                <a:tc>
                  <a:txBody>
                    <a:bodyPr/>
                    <a:lstStyle/>
                    <a:p>
                      <a:r>
                        <a:rPr lang="en-GB" sz="1200" dirty="0" smtClean="0"/>
                        <a:t>0000</a:t>
                      </a:r>
                      <a:endParaRPr lang="en-US" sz="1200" dirty="0"/>
                    </a:p>
                  </a:txBody>
                  <a:tcPr/>
                </a:tc>
                <a:tc>
                  <a:txBody>
                    <a:bodyPr/>
                    <a:lstStyle/>
                    <a:p>
                      <a:r>
                        <a:rPr lang="en-GB" sz="1200" dirty="0" smtClean="0"/>
                        <a:t>A</a:t>
                      </a:r>
                      <a:endParaRPr lang="en-US" sz="1200" dirty="0"/>
                    </a:p>
                  </a:txBody>
                  <a:tcPr/>
                </a:tc>
                <a:tc>
                  <a:txBody>
                    <a:bodyPr/>
                    <a:lstStyle/>
                    <a:p>
                      <a:r>
                        <a:rPr lang="en-GB" sz="1200" dirty="0" smtClean="0"/>
                        <a:t>0</a:t>
                      </a:r>
                      <a:endParaRPr lang="en-US" sz="1200" dirty="0"/>
                    </a:p>
                  </a:txBody>
                  <a:tcPr/>
                </a:tc>
              </a:tr>
              <a:tr h="405715">
                <a:tc>
                  <a:txBody>
                    <a:bodyPr/>
                    <a:lstStyle/>
                    <a:p>
                      <a:pPr algn="r"/>
                      <a:r>
                        <a:rPr lang="en-GB" sz="1200" dirty="0" smtClean="0"/>
                        <a:t>2</a:t>
                      </a:r>
                      <a:endParaRPr lang="en-US" sz="1200" dirty="0"/>
                    </a:p>
                  </a:txBody>
                  <a:tcPr>
                    <a:noFill/>
                  </a:tcPr>
                </a:tc>
                <a:tc>
                  <a:txBody>
                    <a:bodyPr/>
                    <a:lstStyle/>
                    <a:p>
                      <a:r>
                        <a:rPr lang="en-GB" sz="1200" dirty="0" smtClean="0"/>
                        <a:t>1000</a:t>
                      </a:r>
                      <a:endParaRPr lang="en-US" sz="1200" dirty="0"/>
                    </a:p>
                  </a:txBody>
                  <a:tcPr/>
                </a:tc>
                <a:tc>
                  <a:txBody>
                    <a:bodyPr/>
                    <a:lstStyle/>
                    <a:p>
                      <a:r>
                        <a:rPr lang="en-GB" sz="1200" dirty="0" smtClean="0"/>
                        <a:t>I</a:t>
                      </a:r>
                      <a:endParaRPr lang="en-US" sz="1200" dirty="0"/>
                    </a:p>
                  </a:txBody>
                  <a:tcPr/>
                </a:tc>
                <a:tc>
                  <a:txBody>
                    <a:bodyPr/>
                    <a:lstStyle/>
                    <a:p>
                      <a:r>
                        <a:rPr lang="en-GB" sz="1200" dirty="0" smtClean="0"/>
                        <a:t>0</a:t>
                      </a:r>
                      <a:endParaRPr lang="en-US" sz="1200" dirty="0"/>
                    </a:p>
                  </a:txBody>
                  <a:tcPr/>
                </a:tc>
              </a:tr>
              <a:tr h="405715">
                <a:tc>
                  <a:txBody>
                    <a:bodyPr/>
                    <a:lstStyle/>
                    <a:p>
                      <a:pPr algn="r"/>
                      <a:r>
                        <a:rPr lang="en-GB" sz="1200" dirty="0" smtClean="0"/>
                        <a:t>3</a:t>
                      </a:r>
                      <a:endParaRPr lang="en-US" sz="1200" dirty="0"/>
                    </a:p>
                  </a:txBody>
                  <a:tcPr>
                    <a:noFill/>
                  </a:tcPr>
                </a:tc>
                <a:tc>
                  <a:txBody>
                    <a:bodyPr/>
                    <a:lstStyle/>
                    <a:p>
                      <a:r>
                        <a:rPr lang="en-GB" sz="1200" dirty="0" smtClean="0"/>
                        <a:t>1010</a:t>
                      </a:r>
                      <a:endParaRPr lang="en-US" sz="1200" dirty="0"/>
                    </a:p>
                  </a:txBody>
                  <a:tcPr/>
                </a:tc>
                <a:tc>
                  <a:txBody>
                    <a:bodyPr/>
                    <a:lstStyle/>
                    <a:p>
                      <a:r>
                        <a:rPr lang="en-GB" sz="1200" dirty="0" smtClean="0"/>
                        <a:t>K</a:t>
                      </a:r>
                      <a:endParaRPr lang="en-US" sz="1200" dirty="0"/>
                    </a:p>
                  </a:txBody>
                  <a:tcPr/>
                </a:tc>
                <a:tc>
                  <a:txBody>
                    <a:bodyPr/>
                    <a:lstStyle/>
                    <a:p>
                      <a:r>
                        <a:rPr lang="en-GB" sz="1200" dirty="0" smtClean="0"/>
                        <a:t>0</a:t>
                      </a:r>
                      <a:endParaRPr lang="en-US" sz="1200" dirty="0"/>
                    </a:p>
                  </a:txBody>
                  <a:tcPr/>
                </a:tc>
              </a:tr>
            </a:tbl>
          </a:graphicData>
        </a:graphic>
      </p:graphicFrame>
      <p:sp>
        <p:nvSpPr>
          <p:cNvPr id="6" name="Rectangle 5"/>
          <p:cNvSpPr/>
          <p:nvPr/>
        </p:nvSpPr>
        <p:spPr>
          <a:xfrm>
            <a:off x="4302495" y="4986048"/>
            <a:ext cx="753732" cy="369332"/>
          </a:xfrm>
          <a:prstGeom prst="rect">
            <a:avLst/>
          </a:prstGeom>
        </p:spPr>
        <p:txBody>
          <a:bodyPr wrap="none">
            <a:spAutoFit/>
          </a:bodyPr>
          <a:lstStyle/>
          <a:p>
            <a:r>
              <a:rPr lang="en-GB" dirty="0" smtClean="0"/>
              <a:t>Cache</a:t>
            </a:r>
            <a:endParaRPr lang="en-US" dirty="0"/>
          </a:p>
        </p:txBody>
      </p:sp>
      <p:sp>
        <p:nvSpPr>
          <p:cNvPr id="7" name="Rectangle 6"/>
          <p:cNvSpPr/>
          <p:nvPr/>
        </p:nvSpPr>
        <p:spPr>
          <a:xfrm>
            <a:off x="9026895" y="6183477"/>
            <a:ext cx="1524328" cy="369332"/>
          </a:xfrm>
          <a:prstGeom prst="rect">
            <a:avLst/>
          </a:prstGeom>
        </p:spPr>
        <p:txBody>
          <a:bodyPr wrap="none">
            <a:spAutoFit/>
          </a:bodyPr>
          <a:lstStyle/>
          <a:p>
            <a:r>
              <a:rPr lang="en-GB" dirty="0" smtClean="0"/>
              <a:t>Main Memory</a:t>
            </a:r>
            <a:endParaRPr lang="en-US" dirty="0"/>
          </a:p>
        </p:txBody>
      </p:sp>
      <p:sp>
        <p:nvSpPr>
          <p:cNvPr id="8" name="Rectangle 7"/>
          <p:cNvSpPr/>
          <p:nvPr/>
        </p:nvSpPr>
        <p:spPr>
          <a:xfrm>
            <a:off x="594095" y="972848"/>
            <a:ext cx="1174489" cy="646331"/>
          </a:xfrm>
          <a:prstGeom prst="rect">
            <a:avLst/>
          </a:prstGeom>
        </p:spPr>
        <p:txBody>
          <a:bodyPr wrap="none">
            <a:spAutoFit/>
          </a:bodyPr>
          <a:lstStyle/>
          <a:p>
            <a:r>
              <a:rPr lang="en-GB" dirty="0" smtClean="0"/>
              <a:t>Read 0000</a:t>
            </a:r>
          </a:p>
          <a:p>
            <a:r>
              <a:rPr lang="en-GB" dirty="0" smtClean="0"/>
              <a:t>It’s a hit</a:t>
            </a:r>
            <a:endParaRPr lang="en-US" dirty="0"/>
          </a:p>
        </p:txBody>
      </p:sp>
    </p:spTree>
    <p:extLst>
      <p:ext uri="{BB962C8B-B14F-4D97-AF65-F5344CB8AC3E}">
        <p14:creationId xmlns:p14="http://schemas.microsoft.com/office/powerpoint/2010/main" val="20874505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Direct Mapping</a:t>
            </a:r>
            <a:endParaRPr lang="en-US" dirty="0"/>
          </a:p>
        </p:txBody>
      </p:sp>
      <p:sp>
        <p:nvSpPr>
          <p:cNvPr id="3" name="Content Placeholder 2"/>
          <p:cNvSpPr>
            <a:spLocks noGrp="1"/>
          </p:cNvSpPr>
          <p:nvPr>
            <p:ph idx="1"/>
          </p:nvPr>
        </p:nvSpPr>
        <p:spPr/>
        <p:txBody>
          <a:bodyPr/>
          <a:lstStyle/>
          <a:p>
            <a:r>
              <a:rPr lang="en-GB" dirty="0" smtClean="0"/>
              <a:t>Main Memory address is dived into 2 fields</a:t>
            </a:r>
          </a:p>
          <a:p>
            <a:pPr lvl="1"/>
            <a:r>
              <a:rPr lang="en-GB" dirty="0" smtClean="0"/>
              <a:t>Index = Main Memory Address% Size of Cache</a:t>
            </a:r>
          </a:p>
          <a:p>
            <a:pPr lvl="2"/>
            <a:r>
              <a:rPr lang="en-GB" dirty="0" smtClean="0"/>
              <a:t>Data is placed in cache at this index</a:t>
            </a:r>
          </a:p>
          <a:p>
            <a:pPr lvl="1"/>
            <a:r>
              <a:rPr lang="en-GB" dirty="0" smtClean="0"/>
              <a:t>Tag= Main Memory Address / Size of Cache</a:t>
            </a:r>
            <a:endParaRPr lang="en-US" dirty="0" smtClean="0"/>
          </a:p>
          <a:p>
            <a:pPr lvl="2"/>
            <a:r>
              <a:rPr lang="en-GB" dirty="0" smtClean="0"/>
              <a:t>As stored in cache along with data</a:t>
            </a:r>
          </a:p>
          <a:p>
            <a:pPr lvl="1"/>
            <a:r>
              <a:rPr lang="en-GB" dirty="0" smtClean="0"/>
              <a:t>Main Memory Address= Tag*Size of Cache + Index</a:t>
            </a:r>
          </a:p>
        </p:txBody>
      </p:sp>
    </p:spTree>
    <p:extLst>
      <p:ext uri="{BB962C8B-B14F-4D97-AF65-F5344CB8AC3E}">
        <p14:creationId xmlns:p14="http://schemas.microsoft.com/office/powerpoint/2010/main" val="138090057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7275794" y="1251813"/>
          <a:ext cx="3149958" cy="4663440"/>
        </p:xfrm>
        <a:graphic>
          <a:graphicData uri="http://schemas.openxmlformats.org/drawingml/2006/table">
            <a:tbl>
              <a:tblPr firstRow="1" bandRow="1">
                <a:tableStyleId>{5C22544A-7EE6-4342-B048-85BDC9FD1C3A}</a:tableStyleId>
              </a:tblPr>
              <a:tblGrid>
                <a:gridCol w="1574979"/>
                <a:gridCol w="1574979"/>
              </a:tblGrid>
              <a:tr h="204021">
                <a:tc>
                  <a:txBody>
                    <a:bodyPr/>
                    <a:lstStyle/>
                    <a:p>
                      <a:pPr algn="r"/>
                      <a:r>
                        <a:rPr lang="en-GB" sz="1200" dirty="0" smtClean="0">
                          <a:solidFill>
                            <a:schemeClr val="tx1"/>
                          </a:solidFill>
                        </a:rPr>
                        <a:t>Address</a:t>
                      </a:r>
                      <a:endParaRPr lang="en-US" sz="1200" dirty="0">
                        <a:solidFill>
                          <a:schemeClr val="tx1"/>
                        </a:solidFill>
                      </a:endParaRPr>
                    </a:p>
                  </a:txBody>
                  <a:tcPr>
                    <a:noFill/>
                  </a:tcPr>
                </a:tc>
                <a:tc>
                  <a:txBody>
                    <a:bodyPr/>
                    <a:lstStyle/>
                    <a:p>
                      <a:r>
                        <a:rPr lang="en-GB" sz="1200" dirty="0" smtClean="0"/>
                        <a:t>Word</a:t>
                      </a:r>
                      <a:endParaRPr lang="en-US" sz="1200" dirty="0"/>
                    </a:p>
                  </a:txBody>
                  <a:tcPr/>
                </a:tc>
              </a:tr>
              <a:tr h="204021">
                <a:tc>
                  <a:txBody>
                    <a:bodyPr/>
                    <a:lstStyle/>
                    <a:p>
                      <a:pPr algn="r"/>
                      <a:r>
                        <a:rPr lang="en-GB" sz="1200" dirty="0" smtClean="0">
                          <a:solidFill>
                            <a:schemeClr val="tx1"/>
                          </a:solidFill>
                        </a:rPr>
                        <a:t>0000</a:t>
                      </a:r>
                      <a:endParaRPr lang="en-US" sz="1200" dirty="0">
                        <a:solidFill>
                          <a:schemeClr val="tx1"/>
                        </a:solidFill>
                      </a:endParaRPr>
                    </a:p>
                  </a:txBody>
                  <a:tcPr>
                    <a:noFill/>
                  </a:tcPr>
                </a:tc>
                <a:tc>
                  <a:txBody>
                    <a:bodyPr/>
                    <a:lstStyle/>
                    <a:p>
                      <a:r>
                        <a:rPr lang="en-GB" sz="1200" dirty="0" smtClean="0"/>
                        <a:t>A</a:t>
                      </a:r>
                      <a:endParaRPr lang="en-US" sz="1200" dirty="0"/>
                    </a:p>
                  </a:txBody>
                  <a:tcPr/>
                </a:tc>
              </a:tr>
              <a:tr h="204021">
                <a:tc>
                  <a:txBody>
                    <a:bodyPr/>
                    <a:lstStyle/>
                    <a:p>
                      <a:pPr algn="r"/>
                      <a:r>
                        <a:rPr lang="en-GB" sz="1200" dirty="0" smtClean="0">
                          <a:solidFill>
                            <a:schemeClr val="tx1"/>
                          </a:solidFill>
                        </a:rPr>
                        <a:t>0001</a:t>
                      </a:r>
                      <a:endParaRPr lang="en-US" sz="1200" dirty="0">
                        <a:solidFill>
                          <a:schemeClr val="tx1"/>
                        </a:solidFill>
                      </a:endParaRPr>
                    </a:p>
                  </a:txBody>
                  <a:tcPr>
                    <a:noFill/>
                  </a:tcPr>
                </a:tc>
                <a:tc>
                  <a:txBody>
                    <a:bodyPr/>
                    <a:lstStyle/>
                    <a:p>
                      <a:r>
                        <a:rPr lang="en-GB" sz="1200" dirty="0" smtClean="0"/>
                        <a:t>B</a:t>
                      </a:r>
                      <a:endParaRPr lang="en-US" sz="1200" dirty="0"/>
                    </a:p>
                  </a:txBody>
                  <a:tcPr/>
                </a:tc>
              </a:tr>
              <a:tr h="204021">
                <a:tc>
                  <a:txBody>
                    <a:bodyPr/>
                    <a:lstStyle/>
                    <a:p>
                      <a:pPr algn="r"/>
                      <a:r>
                        <a:rPr lang="en-GB" sz="1200" dirty="0" smtClean="0">
                          <a:solidFill>
                            <a:schemeClr val="tx1"/>
                          </a:solidFill>
                        </a:rPr>
                        <a:t>0010</a:t>
                      </a:r>
                      <a:endParaRPr lang="en-US" sz="1200" dirty="0">
                        <a:solidFill>
                          <a:schemeClr val="tx1"/>
                        </a:solidFill>
                      </a:endParaRPr>
                    </a:p>
                  </a:txBody>
                  <a:tcPr>
                    <a:noFill/>
                  </a:tcPr>
                </a:tc>
                <a:tc>
                  <a:txBody>
                    <a:bodyPr/>
                    <a:lstStyle/>
                    <a:p>
                      <a:r>
                        <a:rPr lang="en-GB" sz="1200" dirty="0" smtClean="0"/>
                        <a:t>C</a:t>
                      </a:r>
                      <a:endParaRPr lang="en-US" sz="1200" dirty="0"/>
                    </a:p>
                  </a:txBody>
                  <a:tcPr/>
                </a:tc>
              </a:tr>
              <a:tr h="204021">
                <a:tc>
                  <a:txBody>
                    <a:bodyPr/>
                    <a:lstStyle/>
                    <a:p>
                      <a:pPr algn="r"/>
                      <a:r>
                        <a:rPr lang="en-GB" sz="1200" dirty="0" smtClean="0">
                          <a:solidFill>
                            <a:schemeClr val="tx1"/>
                          </a:solidFill>
                        </a:rPr>
                        <a:t>0011</a:t>
                      </a:r>
                      <a:endParaRPr lang="en-US" sz="1200" dirty="0">
                        <a:solidFill>
                          <a:schemeClr val="tx1"/>
                        </a:solidFill>
                      </a:endParaRPr>
                    </a:p>
                  </a:txBody>
                  <a:tcPr>
                    <a:noFill/>
                  </a:tcPr>
                </a:tc>
                <a:tc>
                  <a:txBody>
                    <a:bodyPr/>
                    <a:lstStyle/>
                    <a:p>
                      <a:r>
                        <a:rPr lang="en-GB" sz="1200" dirty="0" smtClean="0"/>
                        <a:t>D</a:t>
                      </a:r>
                      <a:endParaRPr lang="en-US" sz="1200" dirty="0"/>
                    </a:p>
                  </a:txBody>
                  <a:tcPr/>
                </a:tc>
              </a:tr>
              <a:tr h="204021">
                <a:tc>
                  <a:txBody>
                    <a:bodyPr/>
                    <a:lstStyle/>
                    <a:p>
                      <a:pPr algn="r"/>
                      <a:r>
                        <a:rPr lang="en-GB" sz="1200" dirty="0" smtClean="0">
                          <a:solidFill>
                            <a:schemeClr val="tx1"/>
                          </a:solidFill>
                        </a:rPr>
                        <a:t>0100</a:t>
                      </a:r>
                      <a:endParaRPr lang="en-US" sz="1200" dirty="0">
                        <a:solidFill>
                          <a:schemeClr val="tx1"/>
                        </a:solidFill>
                      </a:endParaRPr>
                    </a:p>
                  </a:txBody>
                  <a:tcPr>
                    <a:noFill/>
                  </a:tcPr>
                </a:tc>
                <a:tc>
                  <a:txBody>
                    <a:bodyPr/>
                    <a:lstStyle/>
                    <a:p>
                      <a:r>
                        <a:rPr lang="en-GB" sz="1200" dirty="0" smtClean="0"/>
                        <a:t>E</a:t>
                      </a:r>
                      <a:endParaRPr lang="en-US" sz="1200" dirty="0"/>
                    </a:p>
                  </a:txBody>
                  <a:tcPr/>
                </a:tc>
              </a:tr>
              <a:tr h="204021">
                <a:tc>
                  <a:txBody>
                    <a:bodyPr/>
                    <a:lstStyle/>
                    <a:p>
                      <a:pPr algn="r"/>
                      <a:r>
                        <a:rPr lang="en-GB" sz="1200" dirty="0" smtClean="0">
                          <a:solidFill>
                            <a:schemeClr val="tx1"/>
                          </a:solidFill>
                        </a:rPr>
                        <a:t>0101</a:t>
                      </a:r>
                      <a:endParaRPr lang="en-US" sz="1200" dirty="0">
                        <a:solidFill>
                          <a:schemeClr val="tx1"/>
                        </a:solidFill>
                      </a:endParaRPr>
                    </a:p>
                  </a:txBody>
                  <a:tcPr>
                    <a:noFill/>
                  </a:tcPr>
                </a:tc>
                <a:tc>
                  <a:txBody>
                    <a:bodyPr/>
                    <a:lstStyle/>
                    <a:p>
                      <a:r>
                        <a:rPr lang="en-GB" sz="1200" dirty="0" smtClean="0"/>
                        <a:t>F</a:t>
                      </a:r>
                      <a:endParaRPr lang="en-US" sz="1200" dirty="0"/>
                    </a:p>
                  </a:txBody>
                  <a:tcPr/>
                </a:tc>
              </a:tr>
              <a:tr h="204021">
                <a:tc>
                  <a:txBody>
                    <a:bodyPr/>
                    <a:lstStyle/>
                    <a:p>
                      <a:pPr algn="r"/>
                      <a:r>
                        <a:rPr lang="en-GB" sz="1200" dirty="0" smtClean="0">
                          <a:solidFill>
                            <a:schemeClr val="tx1"/>
                          </a:solidFill>
                        </a:rPr>
                        <a:t>0110</a:t>
                      </a:r>
                      <a:endParaRPr lang="en-US" sz="1200" dirty="0">
                        <a:solidFill>
                          <a:schemeClr val="tx1"/>
                        </a:solidFill>
                      </a:endParaRPr>
                    </a:p>
                  </a:txBody>
                  <a:tcPr>
                    <a:noFill/>
                  </a:tcPr>
                </a:tc>
                <a:tc>
                  <a:txBody>
                    <a:bodyPr/>
                    <a:lstStyle/>
                    <a:p>
                      <a:r>
                        <a:rPr lang="en-GB" sz="1200" dirty="0" smtClean="0"/>
                        <a:t>G</a:t>
                      </a:r>
                      <a:endParaRPr lang="en-US" sz="1200" dirty="0"/>
                    </a:p>
                  </a:txBody>
                  <a:tcPr/>
                </a:tc>
              </a:tr>
              <a:tr h="204021">
                <a:tc>
                  <a:txBody>
                    <a:bodyPr/>
                    <a:lstStyle/>
                    <a:p>
                      <a:pPr algn="r"/>
                      <a:r>
                        <a:rPr lang="en-GB" sz="1200" dirty="0" smtClean="0">
                          <a:solidFill>
                            <a:schemeClr val="tx1"/>
                          </a:solidFill>
                        </a:rPr>
                        <a:t>0111</a:t>
                      </a:r>
                      <a:endParaRPr lang="en-US" sz="1200" dirty="0">
                        <a:solidFill>
                          <a:schemeClr val="tx1"/>
                        </a:solidFill>
                      </a:endParaRPr>
                    </a:p>
                  </a:txBody>
                  <a:tcPr>
                    <a:noFill/>
                  </a:tcPr>
                </a:tc>
                <a:tc>
                  <a:txBody>
                    <a:bodyPr/>
                    <a:lstStyle/>
                    <a:p>
                      <a:r>
                        <a:rPr lang="en-GB" sz="1200" dirty="0" smtClean="0"/>
                        <a:t>H</a:t>
                      </a:r>
                      <a:endParaRPr lang="en-US" sz="1200" dirty="0"/>
                    </a:p>
                  </a:txBody>
                  <a:tcPr/>
                </a:tc>
              </a:tr>
              <a:tr h="204021">
                <a:tc>
                  <a:txBody>
                    <a:bodyPr/>
                    <a:lstStyle/>
                    <a:p>
                      <a:pPr algn="r"/>
                      <a:r>
                        <a:rPr lang="en-GB" sz="1200" dirty="0" smtClean="0">
                          <a:solidFill>
                            <a:schemeClr val="tx1"/>
                          </a:solidFill>
                        </a:rPr>
                        <a:t>1000</a:t>
                      </a:r>
                      <a:endParaRPr lang="en-US" sz="1200" dirty="0">
                        <a:solidFill>
                          <a:schemeClr val="tx1"/>
                        </a:solidFill>
                      </a:endParaRPr>
                    </a:p>
                  </a:txBody>
                  <a:tcPr>
                    <a:noFill/>
                  </a:tcPr>
                </a:tc>
                <a:tc>
                  <a:txBody>
                    <a:bodyPr/>
                    <a:lstStyle/>
                    <a:p>
                      <a:r>
                        <a:rPr lang="en-GB" sz="1200" dirty="0" smtClean="0"/>
                        <a:t>I</a:t>
                      </a:r>
                      <a:endParaRPr lang="en-US" sz="1200" dirty="0"/>
                    </a:p>
                  </a:txBody>
                  <a:tcPr/>
                </a:tc>
              </a:tr>
              <a:tr h="204021">
                <a:tc>
                  <a:txBody>
                    <a:bodyPr/>
                    <a:lstStyle/>
                    <a:p>
                      <a:pPr algn="r"/>
                      <a:r>
                        <a:rPr lang="en-GB" sz="1200" dirty="0" smtClean="0">
                          <a:solidFill>
                            <a:schemeClr val="tx1"/>
                          </a:solidFill>
                        </a:rPr>
                        <a:t>1001</a:t>
                      </a:r>
                      <a:endParaRPr lang="en-US" sz="1200" dirty="0">
                        <a:solidFill>
                          <a:schemeClr val="tx1"/>
                        </a:solidFill>
                      </a:endParaRPr>
                    </a:p>
                  </a:txBody>
                  <a:tcPr>
                    <a:noFill/>
                  </a:tcPr>
                </a:tc>
                <a:tc>
                  <a:txBody>
                    <a:bodyPr/>
                    <a:lstStyle/>
                    <a:p>
                      <a:r>
                        <a:rPr lang="en-GB" sz="1200" dirty="0" smtClean="0"/>
                        <a:t>J</a:t>
                      </a:r>
                      <a:endParaRPr lang="en-US" sz="1200" dirty="0"/>
                    </a:p>
                  </a:txBody>
                  <a:tcPr/>
                </a:tc>
              </a:tr>
              <a:tr h="204021">
                <a:tc>
                  <a:txBody>
                    <a:bodyPr/>
                    <a:lstStyle/>
                    <a:p>
                      <a:pPr algn="r"/>
                      <a:r>
                        <a:rPr lang="en-GB" sz="1200" dirty="0" smtClean="0">
                          <a:solidFill>
                            <a:schemeClr val="tx1"/>
                          </a:solidFill>
                        </a:rPr>
                        <a:t>1010</a:t>
                      </a:r>
                      <a:endParaRPr lang="en-US" sz="1200" dirty="0">
                        <a:solidFill>
                          <a:schemeClr val="tx1"/>
                        </a:solidFill>
                      </a:endParaRPr>
                    </a:p>
                  </a:txBody>
                  <a:tcPr>
                    <a:noFill/>
                  </a:tcPr>
                </a:tc>
                <a:tc>
                  <a:txBody>
                    <a:bodyPr/>
                    <a:lstStyle/>
                    <a:p>
                      <a:r>
                        <a:rPr lang="en-GB" sz="1200" dirty="0" smtClean="0"/>
                        <a:t>K</a:t>
                      </a:r>
                      <a:endParaRPr lang="en-US" sz="1200" dirty="0"/>
                    </a:p>
                  </a:txBody>
                  <a:tcPr/>
                </a:tc>
              </a:tr>
              <a:tr h="204021">
                <a:tc>
                  <a:txBody>
                    <a:bodyPr/>
                    <a:lstStyle/>
                    <a:p>
                      <a:pPr algn="r"/>
                      <a:r>
                        <a:rPr lang="en-GB" sz="1200" dirty="0" smtClean="0">
                          <a:solidFill>
                            <a:schemeClr val="tx1"/>
                          </a:solidFill>
                        </a:rPr>
                        <a:t>1011</a:t>
                      </a:r>
                      <a:endParaRPr lang="en-US" sz="1200" dirty="0">
                        <a:solidFill>
                          <a:schemeClr val="tx1"/>
                        </a:solidFill>
                      </a:endParaRPr>
                    </a:p>
                  </a:txBody>
                  <a:tcPr>
                    <a:noFill/>
                  </a:tcPr>
                </a:tc>
                <a:tc>
                  <a:txBody>
                    <a:bodyPr/>
                    <a:lstStyle/>
                    <a:p>
                      <a:r>
                        <a:rPr lang="en-GB" sz="1200" dirty="0" smtClean="0"/>
                        <a:t>L</a:t>
                      </a:r>
                      <a:endParaRPr lang="en-US" sz="1200" dirty="0"/>
                    </a:p>
                  </a:txBody>
                  <a:tcPr/>
                </a:tc>
              </a:tr>
              <a:tr h="204021">
                <a:tc>
                  <a:txBody>
                    <a:bodyPr/>
                    <a:lstStyle/>
                    <a:p>
                      <a:pPr algn="r"/>
                      <a:r>
                        <a:rPr lang="en-GB" sz="1200" dirty="0" smtClean="0">
                          <a:solidFill>
                            <a:schemeClr val="tx1"/>
                          </a:solidFill>
                        </a:rPr>
                        <a:t>1100</a:t>
                      </a:r>
                      <a:endParaRPr lang="en-US" sz="1200" dirty="0">
                        <a:solidFill>
                          <a:schemeClr val="tx1"/>
                        </a:solidFill>
                      </a:endParaRPr>
                    </a:p>
                  </a:txBody>
                  <a:tcPr>
                    <a:noFill/>
                  </a:tcPr>
                </a:tc>
                <a:tc>
                  <a:txBody>
                    <a:bodyPr/>
                    <a:lstStyle/>
                    <a:p>
                      <a:r>
                        <a:rPr lang="en-GB" sz="1200" dirty="0" smtClean="0"/>
                        <a:t>M</a:t>
                      </a:r>
                      <a:endParaRPr lang="en-US" sz="1200" dirty="0"/>
                    </a:p>
                  </a:txBody>
                  <a:tcPr/>
                </a:tc>
              </a:tr>
              <a:tr h="204021">
                <a:tc>
                  <a:txBody>
                    <a:bodyPr/>
                    <a:lstStyle/>
                    <a:p>
                      <a:pPr algn="r"/>
                      <a:r>
                        <a:rPr lang="en-GB" sz="1200" dirty="0" smtClean="0">
                          <a:solidFill>
                            <a:schemeClr val="tx1"/>
                          </a:solidFill>
                        </a:rPr>
                        <a:t>1101</a:t>
                      </a:r>
                      <a:endParaRPr lang="en-US" sz="1200" dirty="0">
                        <a:solidFill>
                          <a:schemeClr val="tx1"/>
                        </a:solidFill>
                      </a:endParaRPr>
                    </a:p>
                  </a:txBody>
                  <a:tcPr>
                    <a:noFill/>
                  </a:tcPr>
                </a:tc>
                <a:tc>
                  <a:txBody>
                    <a:bodyPr/>
                    <a:lstStyle/>
                    <a:p>
                      <a:r>
                        <a:rPr lang="en-GB" sz="1200" dirty="0" smtClean="0"/>
                        <a:t>N</a:t>
                      </a:r>
                      <a:endParaRPr lang="en-US" sz="1200" dirty="0"/>
                    </a:p>
                  </a:txBody>
                  <a:tcPr/>
                </a:tc>
              </a:tr>
              <a:tr h="204021">
                <a:tc>
                  <a:txBody>
                    <a:bodyPr/>
                    <a:lstStyle/>
                    <a:p>
                      <a:pPr algn="r"/>
                      <a:r>
                        <a:rPr lang="en-GB" sz="1200" dirty="0" smtClean="0">
                          <a:solidFill>
                            <a:schemeClr val="tx1"/>
                          </a:solidFill>
                        </a:rPr>
                        <a:t>1110</a:t>
                      </a:r>
                      <a:endParaRPr lang="en-US" sz="1200" dirty="0">
                        <a:solidFill>
                          <a:schemeClr val="tx1"/>
                        </a:solidFill>
                      </a:endParaRPr>
                    </a:p>
                  </a:txBody>
                  <a:tcPr>
                    <a:noFill/>
                  </a:tcPr>
                </a:tc>
                <a:tc>
                  <a:txBody>
                    <a:bodyPr/>
                    <a:lstStyle/>
                    <a:p>
                      <a:r>
                        <a:rPr lang="en-GB" sz="1200" dirty="0" smtClean="0"/>
                        <a:t>O</a:t>
                      </a:r>
                      <a:endParaRPr lang="en-US" sz="1200" dirty="0"/>
                    </a:p>
                  </a:txBody>
                  <a:tcPr/>
                </a:tc>
              </a:tr>
              <a:tr h="204021">
                <a:tc>
                  <a:txBody>
                    <a:bodyPr/>
                    <a:lstStyle/>
                    <a:p>
                      <a:pPr algn="r"/>
                      <a:r>
                        <a:rPr lang="en-GB" sz="1200" dirty="0" smtClean="0">
                          <a:solidFill>
                            <a:schemeClr val="tx1"/>
                          </a:solidFill>
                        </a:rPr>
                        <a:t>1111</a:t>
                      </a:r>
                      <a:endParaRPr lang="en-US" sz="1200" dirty="0">
                        <a:solidFill>
                          <a:schemeClr val="tx1"/>
                        </a:solidFill>
                      </a:endParaRPr>
                    </a:p>
                  </a:txBody>
                  <a:tcPr>
                    <a:noFill/>
                  </a:tcPr>
                </a:tc>
                <a:tc>
                  <a:txBody>
                    <a:bodyPr/>
                    <a:lstStyle/>
                    <a:p>
                      <a:r>
                        <a:rPr lang="en-GB" sz="1200" dirty="0" smtClean="0"/>
                        <a:t>P</a:t>
                      </a:r>
                      <a:endParaRPr lang="en-US" sz="1200" dirty="0"/>
                    </a:p>
                  </a:txBody>
                  <a:tcPr/>
                </a:tc>
              </a:tr>
            </a:tbl>
          </a:graphicData>
        </a:graphic>
      </p:graphicFrame>
      <p:graphicFrame>
        <p:nvGraphicFramePr>
          <p:cNvPr id="5" name="Content Placeholder 3"/>
          <p:cNvGraphicFramePr>
            <a:graphicFrameLocks/>
          </p:cNvGraphicFramePr>
          <p:nvPr/>
        </p:nvGraphicFramePr>
        <p:xfrm>
          <a:off x="2206258" y="2069747"/>
          <a:ext cx="4470312" cy="2299052"/>
        </p:xfrm>
        <a:graphic>
          <a:graphicData uri="http://schemas.openxmlformats.org/drawingml/2006/table">
            <a:tbl>
              <a:tblPr firstRow="1" bandRow="1">
                <a:tableStyleId>{5C22544A-7EE6-4342-B048-85BDC9FD1C3A}</a:tableStyleId>
              </a:tblPr>
              <a:tblGrid>
                <a:gridCol w="1117578"/>
                <a:gridCol w="1117578"/>
                <a:gridCol w="1117578"/>
                <a:gridCol w="1117578"/>
              </a:tblGrid>
              <a:tr h="676192">
                <a:tc>
                  <a:txBody>
                    <a:bodyPr/>
                    <a:lstStyle/>
                    <a:p>
                      <a:pPr algn="r"/>
                      <a:r>
                        <a:rPr lang="en-GB" sz="1200" dirty="0" smtClean="0">
                          <a:solidFill>
                            <a:schemeClr val="tx1"/>
                          </a:solidFill>
                        </a:rPr>
                        <a:t>Index</a:t>
                      </a:r>
                      <a:endParaRPr lang="en-US" sz="1200" dirty="0">
                        <a:solidFill>
                          <a:schemeClr val="tx1"/>
                        </a:solidFill>
                      </a:endParaRPr>
                    </a:p>
                  </a:txBody>
                  <a:tcPr>
                    <a:noFill/>
                  </a:tcPr>
                </a:tc>
                <a:tc>
                  <a:txBody>
                    <a:bodyPr/>
                    <a:lstStyle/>
                    <a:p>
                      <a:r>
                        <a:rPr lang="en-GB" sz="1200" dirty="0" smtClean="0"/>
                        <a:t>Tag</a:t>
                      </a:r>
                      <a:endParaRPr lang="en-US" sz="1200" dirty="0"/>
                    </a:p>
                  </a:txBody>
                  <a:tcPr/>
                </a:tc>
                <a:tc>
                  <a:txBody>
                    <a:bodyPr/>
                    <a:lstStyle/>
                    <a:p>
                      <a:r>
                        <a:rPr lang="en-GB" sz="1200" dirty="0" smtClean="0"/>
                        <a:t>Data</a:t>
                      </a:r>
                      <a:endParaRPr lang="en-US" sz="1200" dirty="0"/>
                    </a:p>
                  </a:txBody>
                  <a:tcPr/>
                </a:tc>
                <a:tc>
                  <a:txBody>
                    <a:bodyPr/>
                    <a:lstStyle/>
                    <a:p>
                      <a:r>
                        <a:rPr lang="en-GB" sz="1200" dirty="0" smtClean="0"/>
                        <a:t>Value Bit</a:t>
                      </a:r>
                      <a:endParaRPr lang="en-US" sz="1200" dirty="0"/>
                    </a:p>
                  </a:txBody>
                  <a:tcPr/>
                </a:tc>
              </a:tr>
              <a:tr h="405715">
                <a:tc>
                  <a:txBody>
                    <a:bodyPr/>
                    <a:lstStyle/>
                    <a:p>
                      <a:pPr algn="r"/>
                      <a:r>
                        <a:rPr lang="en-GB" sz="1200" dirty="0" smtClean="0"/>
                        <a:t>0</a:t>
                      </a:r>
                      <a:endParaRPr lang="en-US" sz="1200" dirty="0"/>
                    </a:p>
                  </a:txBody>
                  <a:tcPr>
                    <a:noFill/>
                  </a:tcPr>
                </a:tc>
                <a:tc>
                  <a:txBody>
                    <a:bodyPr/>
                    <a:lstStyle/>
                    <a:p>
                      <a:endParaRPr lang="en-US" sz="1200"/>
                    </a:p>
                  </a:txBody>
                  <a:tcPr/>
                </a:tc>
                <a:tc>
                  <a:txBody>
                    <a:bodyPr/>
                    <a:lstStyle/>
                    <a:p>
                      <a:endParaRPr lang="en-US" sz="1200"/>
                    </a:p>
                  </a:txBody>
                  <a:tcPr/>
                </a:tc>
                <a:tc>
                  <a:txBody>
                    <a:bodyPr/>
                    <a:lstStyle/>
                    <a:p>
                      <a:endParaRPr lang="en-US" sz="1200"/>
                    </a:p>
                  </a:txBody>
                  <a:tcPr/>
                </a:tc>
              </a:tr>
              <a:tr h="405715">
                <a:tc>
                  <a:txBody>
                    <a:bodyPr/>
                    <a:lstStyle/>
                    <a:p>
                      <a:pPr algn="r"/>
                      <a:r>
                        <a:rPr lang="en-GB" sz="1200" dirty="0" smtClean="0"/>
                        <a:t>1</a:t>
                      </a:r>
                      <a:endParaRPr lang="en-US" sz="1200" dirty="0"/>
                    </a:p>
                  </a:txBody>
                  <a:tcPr>
                    <a:noFill/>
                  </a:tcPr>
                </a:tc>
                <a:tc>
                  <a:txBody>
                    <a:bodyPr/>
                    <a:lstStyle/>
                    <a:p>
                      <a:endParaRPr lang="en-US" sz="1200"/>
                    </a:p>
                  </a:txBody>
                  <a:tcPr/>
                </a:tc>
                <a:tc>
                  <a:txBody>
                    <a:bodyPr/>
                    <a:lstStyle/>
                    <a:p>
                      <a:endParaRPr lang="en-US" sz="1200"/>
                    </a:p>
                  </a:txBody>
                  <a:tcPr/>
                </a:tc>
                <a:tc>
                  <a:txBody>
                    <a:bodyPr/>
                    <a:lstStyle/>
                    <a:p>
                      <a:endParaRPr lang="en-US" sz="1200"/>
                    </a:p>
                  </a:txBody>
                  <a:tcPr/>
                </a:tc>
              </a:tr>
              <a:tr h="405715">
                <a:tc>
                  <a:txBody>
                    <a:bodyPr/>
                    <a:lstStyle/>
                    <a:p>
                      <a:pPr algn="r"/>
                      <a:r>
                        <a:rPr lang="en-GB" sz="1200" dirty="0" smtClean="0"/>
                        <a:t>2</a:t>
                      </a:r>
                      <a:endParaRPr lang="en-US" sz="1200" dirty="0"/>
                    </a:p>
                  </a:txBody>
                  <a:tcPr>
                    <a:noFill/>
                  </a:tcPr>
                </a:tc>
                <a:tc>
                  <a:txBody>
                    <a:bodyPr/>
                    <a:lstStyle/>
                    <a:p>
                      <a:endParaRPr lang="en-US" sz="1200"/>
                    </a:p>
                  </a:txBody>
                  <a:tcPr/>
                </a:tc>
                <a:tc>
                  <a:txBody>
                    <a:bodyPr/>
                    <a:lstStyle/>
                    <a:p>
                      <a:endParaRPr lang="en-US" sz="1200"/>
                    </a:p>
                  </a:txBody>
                  <a:tcPr/>
                </a:tc>
                <a:tc>
                  <a:txBody>
                    <a:bodyPr/>
                    <a:lstStyle/>
                    <a:p>
                      <a:endParaRPr lang="en-US" sz="1200"/>
                    </a:p>
                  </a:txBody>
                  <a:tcPr/>
                </a:tc>
              </a:tr>
              <a:tr h="405715">
                <a:tc>
                  <a:txBody>
                    <a:bodyPr/>
                    <a:lstStyle/>
                    <a:p>
                      <a:pPr algn="r"/>
                      <a:r>
                        <a:rPr lang="en-GB" sz="1200" dirty="0" smtClean="0"/>
                        <a:t>3</a:t>
                      </a:r>
                      <a:endParaRPr lang="en-US" sz="1200" dirty="0"/>
                    </a:p>
                  </a:txBody>
                  <a:tcPr>
                    <a:noFill/>
                  </a:tcPr>
                </a:tc>
                <a:tc>
                  <a:txBody>
                    <a:bodyPr/>
                    <a:lstStyle/>
                    <a:p>
                      <a:endParaRPr lang="en-US" sz="1200"/>
                    </a:p>
                  </a:txBody>
                  <a:tcPr/>
                </a:tc>
                <a:tc>
                  <a:txBody>
                    <a:bodyPr/>
                    <a:lstStyle/>
                    <a:p>
                      <a:endParaRPr lang="en-US" sz="1200" dirty="0"/>
                    </a:p>
                  </a:txBody>
                  <a:tcPr/>
                </a:tc>
                <a:tc>
                  <a:txBody>
                    <a:bodyPr/>
                    <a:lstStyle/>
                    <a:p>
                      <a:endParaRPr lang="en-US" sz="1200" dirty="0"/>
                    </a:p>
                  </a:txBody>
                  <a:tcPr/>
                </a:tc>
              </a:tr>
            </a:tbl>
          </a:graphicData>
        </a:graphic>
      </p:graphicFrame>
      <p:sp>
        <p:nvSpPr>
          <p:cNvPr id="6" name="Rectangle 5"/>
          <p:cNvSpPr/>
          <p:nvPr/>
        </p:nvSpPr>
        <p:spPr>
          <a:xfrm>
            <a:off x="4302495" y="4986048"/>
            <a:ext cx="753732" cy="369332"/>
          </a:xfrm>
          <a:prstGeom prst="rect">
            <a:avLst/>
          </a:prstGeom>
        </p:spPr>
        <p:txBody>
          <a:bodyPr wrap="none">
            <a:spAutoFit/>
          </a:bodyPr>
          <a:lstStyle/>
          <a:p>
            <a:r>
              <a:rPr lang="en-GB" dirty="0" smtClean="0"/>
              <a:t>Cache</a:t>
            </a:r>
            <a:endParaRPr lang="en-US" dirty="0"/>
          </a:p>
        </p:txBody>
      </p:sp>
      <p:sp>
        <p:nvSpPr>
          <p:cNvPr id="7" name="Rectangle 6"/>
          <p:cNvSpPr/>
          <p:nvPr/>
        </p:nvSpPr>
        <p:spPr>
          <a:xfrm>
            <a:off x="9026895" y="6183477"/>
            <a:ext cx="1524328" cy="369332"/>
          </a:xfrm>
          <a:prstGeom prst="rect">
            <a:avLst/>
          </a:prstGeom>
        </p:spPr>
        <p:txBody>
          <a:bodyPr wrap="none">
            <a:spAutoFit/>
          </a:bodyPr>
          <a:lstStyle/>
          <a:p>
            <a:r>
              <a:rPr lang="en-GB" dirty="0" smtClean="0"/>
              <a:t>Main Memory</a:t>
            </a:r>
            <a:endParaRPr lang="en-US" dirty="0"/>
          </a:p>
        </p:txBody>
      </p:sp>
    </p:spTree>
    <p:extLst>
      <p:ext uri="{BB962C8B-B14F-4D97-AF65-F5344CB8AC3E}">
        <p14:creationId xmlns:p14="http://schemas.microsoft.com/office/powerpoint/2010/main" val="402307762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7275794" y="1251813"/>
          <a:ext cx="3149958" cy="4663440"/>
        </p:xfrm>
        <a:graphic>
          <a:graphicData uri="http://schemas.openxmlformats.org/drawingml/2006/table">
            <a:tbl>
              <a:tblPr firstRow="1" bandRow="1">
                <a:tableStyleId>{5C22544A-7EE6-4342-B048-85BDC9FD1C3A}</a:tableStyleId>
              </a:tblPr>
              <a:tblGrid>
                <a:gridCol w="1574979"/>
                <a:gridCol w="1574979"/>
              </a:tblGrid>
              <a:tr h="204021">
                <a:tc>
                  <a:txBody>
                    <a:bodyPr/>
                    <a:lstStyle/>
                    <a:p>
                      <a:pPr algn="r"/>
                      <a:r>
                        <a:rPr lang="en-GB" sz="1200" dirty="0" smtClean="0">
                          <a:solidFill>
                            <a:schemeClr val="tx1"/>
                          </a:solidFill>
                        </a:rPr>
                        <a:t>Address</a:t>
                      </a:r>
                      <a:endParaRPr lang="en-US" sz="1200" dirty="0">
                        <a:solidFill>
                          <a:schemeClr val="tx1"/>
                        </a:solidFill>
                      </a:endParaRPr>
                    </a:p>
                  </a:txBody>
                  <a:tcPr>
                    <a:noFill/>
                  </a:tcPr>
                </a:tc>
                <a:tc>
                  <a:txBody>
                    <a:bodyPr/>
                    <a:lstStyle/>
                    <a:p>
                      <a:r>
                        <a:rPr lang="en-GB" sz="1200" dirty="0" smtClean="0"/>
                        <a:t>Word</a:t>
                      </a:r>
                      <a:endParaRPr lang="en-US" sz="1200" dirty="0"/>
                    </a:p>
                  </a:txBody>
                  <a:tcPr/>
                </a:tc>
              </a:tr>
              <a:tr h="204021">
                <a:tc>
                  <a:txBody>
                    <a:bodyPr/>
                    <a:lstStyle/>
                    <a:p>
                      <a:pPr algn="r"/>
                      <a:r>
                        <a:rPr lang="en-GB" sz="1200" dirty="0" smtClean="0">
                          <a:solidFill>
                            <a:schemeClr val="tx1"/>
                          </a:solidFill>
                        </a:rPr>
                        <a:t>0000</a:t>
                      </a:r>
                      <a:endParaRPr lang="en-US" sz="1200" dirty="0">
                        <a:solidFill>
                          <a:schemeClr val="tx1"/>
                        </a:solidFill>
                      </a:endParaRPr>
                    </a:p>
                  </a:txBody>
                  <a:tcPr>
                    <a:noFill/>
                  </a:tcPr>
                </a:tc>
                <a:tc>
                  <a:txBody>
                    <a:bodyPr/>
                    <a:lstStyle/>
                    <a:p>
                      <a:r>
                        <a:rPr lang="en-GB" sz="1200" dirty="0" smtClean="0"/>
                        <a:t>A</a:t>
                      </a:r>
                      <a:endParaRPr lang="en-US" sz="1200" dirty="0"/>
                    </a:p>
                  </a:txBody>
                  <a:tcPr/>
                </a:tc>
              </a:tr>
              <a:tr h="204021">
                <a:tc>
                  <a:txBody>
                    <a:bodyPr/>
                    <a:lstStyle/>
                    <a:p>
                      <a:pPr algn="r"/>
                      <a:r>
                        <a:rPr lang="en-GB" sz="1200" dirty="0" smtClean="0">
                          <a:solidFill>
                            <a:schemeClr val="tx1"/>
                          </a:solidFill>
                        </a:rPr>
                        <a:t>0001</a:t>
                      </a:r>
                      <a:endParaRPr lang="en-US" sz="1200" dirty="0">
                        <a:solidFill>
                          <a:schemeClr val="tx1"/>
                        </a:solidFill>
                      </a:endParaRPr>
                    </a:p>
                  </a:txBody>
                  <a:tcPr>
                    <a:noFill/>
                  </a:tcPr>
                </a:tc>
                <a:tc>
                  <a:txBody>
                    <a:bodyPr/>
                    <a:lstStyle/>
                    <a:p>
                      <a:r>
                        <a:rPr lang="en-GB" sz="1200" dirty="0" smtClean="0"/>
                        <a:t>B</a:t>
                      </a:r>
                      <a:endParaRPr lang="en-US" sz="1200" dirty="0"/>
                    </a:p>
                  </a:txBody>
                  <a:tcPr/>
                </a:tc>
              </a:tr>
              <a:tr h="204021">
                <a:tc>
                  <a:txBody>
                    <a:bodyPr/>
                    <a:lstStyle/>
                    <a:p>
                      <a:pPr algn="r"/>
                      <a:r>
                        <a:rPr lang="en-GB" sz="1200" dirty="0" smtClean="0">
                          <a:solidFill>
                            <a:schemeClr val="tx1"/>
                          </a:solidFill>
                        </a:rPr>
                        <a:t>0010</a:t>
                      </a:r>
                      <a:endParaRPr lang="en-US" sz="1200" dirty="0">
                        <a:solidFill>
                          <a:schemeClr val="tx1"/>
                        </a:solidFill>
                      </a:endParaRPr>
                    </a:p>
                  </a:txBody>
                  <a:tcPr>
                    <a:noFill/>
                  </a:tcPr>
                </a:tc>
                <a:tc>
                  <a:txBody>
                    <a:bodyPr/>
                    <a:lstStyle/>
                    <a:p>
                      <a:r>
                        <a:rPr lang="en-GB" sz="1200" dirty="0" smtClean="0"/>
                        <a:t>C</a:t>
                      </a:r>
                      <a:endParaRPr lang="en-US" sz="1200" dirty="0"/>
                    </a:p>
                  </a:txBody>
                  <a:tcPr/>
                </a:tc>
              </a:tr>
              <a:tr h="204021">
                <a:tc>
                  <a:txBody>
                    <a:bodyPr/>
                    <a:lstStyle/>
                    <a:p>
                      <a:pPr algn="r"/>
                      <a:r>
                        <a:rPr lang="en-GB" sz="1200" dirty="0" smtClean="0">
                          <a:solidFill>
                            <a:schemeClr val="tx1"/>
                          </a:solidFill>
                        </a:rPr>
                        <a:t>0011</a:t>
                      </a:r>
                      <a:endParaRPr lang="en-US" sz="1200" dirty="0">
                        <a:solidFill>
                          <a:schemeClr val="tx1"/>
                        </a:solidFill>
                      </a:endParaRPr>
                    </a:p>
                  </a:txBody>
                  <a:tcPr>
                    <a:noFill/>
                  </a:tcPr>
                </a:tc>
                <a:tc>
                  <a:txBody>
                    <a:bodyPr/>
                    <a:lstStyle/>
                    <a:p>
                      <a:r>
                        <a:rPr lang="en-GB" sz="1200" dirty="0" smtClean="0"/>
                        <a:t>D</a:t>
                      </a:r>
                      <a:endParaRPr lang="en-US" sz="1200" dirty="0"/>
                    </a:p>
                  </a:txBody>
                  <a:tcPr/>
                </a:tc>
              </a:tr>
              <a:tr h="204021">
                <a:tc>
                  <a:txBody>
                    <a:bodyPr/>
                    <a:lstStyle/>
                    <a:p>
                      <a:pPr algn="r"/>
                      <a:r>
                        <a:rPr lang="en-GB" sz="1200" dirty="0" smtClean="0">
                          <a:solidFill>
                            <a:schemeClr val="tx1"/>
                          </a:solidFill>
                        </a:rPr>
                        <a:t>0100</a:t>
                      </a:r>
                      <a:endParaRPr lang="en-US" sz="1200" dirty="0">
                        <a:solidFill>
                          <a:schemeClr val="tx1"/>
                        </a:solidFill>
                      </a:endParaRPr>
                    </a:p>
                  </a:txBody>
                  <a:tcPr>
                    <a:noFill/>
                  </a:tcPr>
                </a:tc>
                <a:tc>
                  <a:txBody>
                    <a:bodyPr/>
                    <a:lstStyle/>
                    <a:p>
                      <a:r>
                        <a:rPr lang="en-GB" sz="1200" dirty="0" smtClean="0"/>
                        <a:t>E</a:t>
                      </a:r>
                      <a:endParaRPr lang="en-US" sz="1200" dirty="0"/>
                    </a:p>
                  </a:txBody>
                  <a:tcPr/>
                </a:tc>
              </a:tr>
              <a:tr h="204021">
                <a:tc>
                  <a:txBody>
                    <a:bodyPr/>
                    <a:lstStyle/>
                    <a:p>
                      <a:pPr algn="r"/>
                      <a:r>
                        <a:rPr lang="en-GB" sz="1200" dirty="0" smtClean="0">
                          <a:solidFill>
                            <a:schemeClr val="tx1"/>
                          </a:solidFill>
                        </a:rPr>
                        <a:t>0101</a:t>
                      </a:r>
                      <a:endParaRPr lang="en-US" sz="1200" dirty="0">
                        <a:solidFill>
                          <a:schemeClr val="tx1"/>
                        </a:solidFill>
                      </a:endParaRPr>
                    </a:p>
                  </a:txBody>
                  <a:tcPr>
                    <a:noFill/>
                  </a:tcPr>
                </a:tc>
                <a:tc>
                  <a:txBody>
                    <a:bodyPr/>
                    <a:lstStyle/>
                    <a:p>
                      <a:r>
                        <a:rPr lang="en-GB" sz="1200" dirty="0" smtClean="0"/>
                        <a:t>F</a:t>
                      </a:r>
                      <a:endParaRPr lang="en-US" sz="1200" dirty="0"/>
                    </a:p>
                  </a:txBody>
                  <a:tcPr/>
                </a:tc>
              </a:tr>
              <a:tr h="204021">
                <a:tc>
                  <a:txBody>
                    <a:bodyPr/>
                    <a:lstStyle/>
                    <a:p>
                      <a:pPr algn="r"/>
                      <a:r>
                        <a:rPr lang="en-GB" sz="1200" dirty="0" smtClean="0">
                          <a:solidFill>
                            <a:schemeClr val="tx1"/>
                          </a:solidFill>
                        </a:rPr>
                        <a:t>0110</a:t>
                      </a:r>
                      <a:endParaRPr lang="en-US" sz="1200" dirty="0">
                        <a:solidFill>
                          <a:schemeClr val="tx1"/>
                        </a:solidFill>
                      </a:endParaRPr>
                    </a:p>
                  </a:txBody>
                  <a:tcPr>
                    <a:noFill/>
                  </a:tcPr>
                </a:tc>
                <a:tc>
                  <a:txBody>
                    <a:bodyPr/>
                    <a:lstStyle/>
                    <a:p>
                      <a:r>
                        <a:rPr lang="en-GB" sz="1200" dirty="0" smtClean="0"/>
                        <a:t>G</a:t>
                      </a:r>
                      <a:endParaRPr lang="en-US" sz="1200" dirty="0"/>
                    </a:p>
                  </a:txBody>
                  <a:tcPr/>
                </a:tc>
              </a:tr>
              <a:tr h="204021">
                <a:tc>
                  <a:txBody>
                    <a:bodyPr/>
                    <a:lstStyle/>
                    <a:p>
                      <a:pPr algn="r"/>
                      <a:r>
                        <a:rPr lang="en-GB" sz="1200" dirty="0" smtClean="0">
                          <a:solidFill>
                            <a:schemeClr val="tx1"/>
                          </a:solidFill>
                        </a:rPr>
                        <a:t>0111</a:t>
                      </a:r>
                      <a:endParaRPr lang="en-US" sz="1200" dirty="0">
                        <a:solidFill>
                          <a:schemeClr val="tx1"/>
                        </a:solidFill>
                      </a:endParaRPr>
                    </a:p>
                  </a:txBody>
                  <a:tcPr>
                    <a:noFill/>
                  </a:tcPr>
                </a:tc>
                <a:tc>
                  <a:txBody>
                    <a:bodyPr/>
                    <a:lstStyle/>
                    <a:p>
                      <a:r>
                        <a:rPr lang="en-GB" sz="1200" dirty="0" smtClean="0"/>
                        <a:t>H</a:t>
                      </a:r>
                      <a:endParaRPr lang="en-US" sz="1200" dirty="0"/>
                    </a:p>
                  </a:txBody>
                  <a:tcPr/>
                </a:tc>
              </a:tr>
              <a:tr h="204021">
                <a:tc>
                  <a:txBody>
                    <a:bodyPr/>
                    <a:lstStyle/>
                    <a:p>
                      <a:pPr algn="r"/>
                      <a:r>
                        <a:rPr lang="en-GB" sz="1200" dirty="0" smtClean="0">
                          <a:solidFill>
                            <a:schemeClr val="tx1"/>
                          </a:solidFill>
                        </a:rPr>
                        <a:t>1000</a:t>
                      </a:r>
                      <a:endParaRPr lang="en-US" sz="1200" dirty="0">
                        <a:solidFill>
                          <a:schemeClr val="tx1"/>
                        </a:solidFill>
                      </a:endParaRPr>
                    </a:p>
                  </a:txBody>
                  <a:tcPr>
                    <a:noFill/>
                  </a:tcPr>
                </a:tc>
                <a:tc>
                  <a:txBody>
                    <a:bodyPr/>
                    <a:lstStyle/>
                    <a:p>
                      <a:r>
                        <a:rPr lang="en-GB" sz="1200" dirty="0" smtClean="0"/>
                        <a:t>I</a:t>
                      </a:r>
                      <a:endParaRPr lang="en-US" sz="1200" dirty="0"/>
                    </a:p>
                  </a:txBody>
                  <a:tcPr/>
                </a:tc>
              </a:tr>
              <a:tr h="204021">
                <a:tc>
                  <a:txBody>
                    <a:bodyPr/>
                    <a:lstStyle/>
                    <a:p>
                      <a:pPr algn="r"/>
                      <a:r>
                        <a:rPr lang="en-GB" sz="1200" dirty="0" smtClean="0">
                          <a:solidFill>
                            <a:schemeClr val="tx1"/>
                          </a:solidFill>
                        </a:rPr>
                        <a:t>1001</a:t>
                      </a:r>
                      <a:endParaRPr lang="en-US" sz="1200" dirty="0">
                        <a:solidFill>
                          <a:schemeClr val="tx1"/>
                        </a:solidFill>
                      </a:endParaRPr>
                    </a:p>
                  </a:txBody>
                  <a:tcPr>
                    <a:noFill/>
                  </a:tcPr>
                </a:tc>
                <a:tc>
                  <a:txBody>
                    <a:bodyPr/>
                    <a:lstStyle/>
                    <a:p>
                      <a:r>
                        <a:rPr lang="en-GB" sz="1200" dirty="0" smtClean="0"/>
                        <a:t>J</a:t>
                      </a:r>
                      <a:endParaRPr lang="en-US" sz="1200" dirty="0"/>
                    </a:p>
                  </a:txBody>
                  <a:tcPr/>
                </a:tc>
              </a:tr>
              <a:tr h="204021">
                <a:tc>
                  <a:txBody>
                    <a:bodyPr/>
                    <a:lstStyle/>
                    <a:p>
                      <a:pPr algn="r"/>
                      <a:r>
                        <a:rPr lang="en-GB" sz="1200" dirty="0" smtClean="0">
                          <a:solidFill>
                            <a:schemeClr val="tx1"/>
                          </a:solidFill>
                        </a:rPr>
                        <a:t>1010</a:t>
                      </a:r>
                      <a:endParaRPr lang="en-US" sz="1200" dirty="0">
                        <a:solidFill>
                          <a:schemeClr val="tx1"/>
                        </a:solidFill>
                      </a:endParaRPr>
                    </a:p>
                  </a:txBody>
                  <a:tcPr>
                    <a:noFill/>
                  </a:tcPr>
                </a:tc>
                <a:tc>
                  <a:txBody>
                    <a:bodyPr/>
                    <a:lstStyle/>
                    <a:p>
                      <a:r>
                        <a:rPr lang="en-GB" sz="1200" dirty="0" smtClean="0"/>
                        <a:t>K</a:t>
                      </a:r>
                      <a:endParaRPr lang="en-US" sz="1200" dirty="0"/>
                    </a:p>
                  </a:txBody>
                  <a:tcPr/>
                </a:tc>
              </a:tr>
              <a:tr h="204021">
                <a:tc>
                  <a:txBody>
                    <a:bodyPr/>
                    <a:lstStyle/>
                    <a:p>
                      <a:pPr algn="r"/>
                      <a:r>
                        <a:rPr lang="en-GB" sz="1200" dirty="0" smtClean="0">
                          <a:solidFill>
                            <a:schemeClr val="tx1"/>
                          </a:solidFill>
                        </a:rPr>
                        <a:t>1011</a:t>
                      </a:r>
                      <a:endParaRPr lang="en-US" sz="1200" dirty="0">
                        <a:solidFill>
                          <a:schemeClr val="tx1"/>
                        </a:solidFill>
                      </a:endParaRPr>
                    </a:p>
                  </a:txBody>
                  <a:tcPr>
                    <a:noFill/>
                  </a:tcPr>
                </a:tc>
                <a:tc>
                  <a:txBody>
                    <a:bodyPr/>
                    <a:lstStyle/>
                    <a:p>
                      <a:r>
                        <a:rPr lang="en-GB" sz="1200" dirty="0" smtClean="0"/>
                        <a:t>L</a:t>
                      </a:r>
                      <a:endParaRPr lang="en-US" sz="1200" dirty="0"/>
                    </a:p>
                  </a:txBody>
                  <a:tcPr/>
                </a:tc>
              </a:tr>
              <a:tr h="204021">
                <a:tc>
                  <a:txBody>
                    <a:bodyPr/>
                    <a:lstStyle/>
                    <a:p>
                      <a:pPr algn="r"/>
                      <a:r>
                        <a:rPr lang="en-GB" sz="1200" dirty="0" smtClean="0">
                          <a:solidFill>
                            <a:schemeClr val="tx1"/>
                          </a:solidFill>
                        </a:rPr>
                        <a:t>1100</a:t>
                      </a:r>
                      <a:endParaRPr lang="en-US" sz="1200" dirty="0">
                        <a:solidFill>
                          <a:schemeClr val="tx1"/>
                        </a:solidFill>
                      </a:endParaRPr>
                    </a:p>
                  </a:txBody>
                  <a:tcPr>
                    <a:noFill/>
                  </a:tcPr>
                </a:tc>
                <a:tc>
                  <a:txBody>
                    <a:bodyPr/>
                    <a:lstStyle/>
                    <a:p>
                      <a:r>
                        <a:rPr lang="en-GB" sz="1200" dirty="0" smtClean="0"/>
                        <a:t>M</a:t>
                      </a:r>
                      <a:endParaRPr lang="en-US" sz="1200" dirty="0"/>
                    </a:p>
                  </a:txBody>
                  <a:tcPr/>
                </a:tc>
              </a:tr>
              <a:tr h="204021">
                <a:tc>
                  <a:txBody>
                    <a:bodyPr/>
                    <a:lstStyle/>
                    <a:p>
                      <a:pPr algn="r"/>
                      <a:r>
                        <a:rPr lang="en-GB" sz="1200" dirty="0" smtClean="0">
                          <a:solidFill>
                            <a:schemeClr val="tx1"/>
                          </a:solidFill>
                        </a:rPr>
                        <a:t>1101</a:t>
                      </a:r>
                      <a:endParaRPr lang="en-US" sz="1200" dirty="0">
                        <a:solidFill>
                          <a:schemeClr val="tx1"/>
                        </a:solidFill>
                      </a:endParaRPr>
                    </a:p>
                  </a:txBody>
                  <a:tcPr>
                    <a:noFill/>
                  </a:tcPr>
                </a:tc>
                <a:tc>
                  <a:txBody>
                    <a:bodyPr/>
                    <a:lstStyle/>
                    <a:p>
                      <a:r>
                        <a:rPr lang="en-GB" sz="1200" dirty="0" smtClean="0"/>
                        <a:t>N</a:t>
                      </a:r>
                      <a:endParaRPr lang="en-US" sz="1200" dirty="0"/>
                    </a:p>
                  </a:txBody>
                  <a:tcPr/>
                </a:tc>
              </a:tr>
              <a:tr h="204021">
                <a:tc>
                  <a:txBody>
                    <a:bodyPr/>
                    <a:lstStyle/>
                    <a:p>
                      <a:pPr algn="r"/>
                      <a:r>
                        <a:rPr lang="en-GB" sz="1200" dirty="0" smtClean="0">
                          <a:solidFill>
                            <a:schemeClr val="tx1"/>
                          </a:solidFill>
                        </a:rPr>
                        <a:t>1110</a:t>
                      </a:r>
                      <a:endParaRPr lang="en-US" sz="1200" dirty="0">
                        <a:solidFill>
                          <a:schemeClr val="tx1"/>
                        </a:solidFill>
                      </a:endParaRPr>
                    </a:p>
                  </a:txBody>
                  <a:tcPr>
                    <a:noFill/>
                  </a:tcPr>
                </a:tc>
                <a:tc>
                  <a:txBody>
                    <a:bodyPr/>
                    <a:lstStyle/>
                    <a:p>
                      <a:r>
                        <a:rPr lang="en-GB" sz="1200" dirty="0" smtClean="0"/>
                        <a:t>O</a:t>
                      </a:r>
                      <a:endParaRPr lang="en-US" sz="1200" dirty="0"/>
                    </a:p>
                  </a:txBody>
                  <a:tcPr/>
                </a:tc>
              </a:tr>
              <a:tr h="204021">
                <a:tc>
                  <a:txBody>
                    <a:bodyPr/>
                    <a:lstStyle/>
                    <a:p>
                      <a:pPr algn="r"/>
                      <a:r>
                        <a:rPr lang="en-GB" sz="1200" dirty="0" smtClean="0">
                          <a:solidFill>
                            <a:schemeClr val="tx1"/>
                          </a:solidFill>
                        </a:rPr>
                        <a:t>1111</a:t>
                      </a:r>
                      <a:endParaRPr lang="en-US" sz="1200" dirty="0">
                        <a:solidFill>
                          <a:schemeClr val="tx1"/>
                        </a:solidFill>
                      </a:endParaRPr>
                    </a:p>
                  </a:txBody>
                  <a:tcPr>
                    <a:noFill/>
                  </a:tcPr>
                </a:tc>
                <a:tc>
                  <a:txBody>
                    <a:bodyPr/>
                    <a:lstStyle/>
                    <a:p>
                      <a:r>
                        <a:rPr lang="en-GB" sz="1200" dirty="0" smtClean="0"/>
                        <a:t>P</a:t>
                      </a:r>
                      <a:endParaRPr lang="en-US" sz="1200" dirty="0"/>
                    </a:p>
                  </a:txBody>
                  <a:tcPr/>
                </a:tc>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3065808246"/>
              </p:ext>
            </p:extLst>
          </p:nvPr>
        </p:nvGraphicFramePr>
        <p:xfrm>
          <a:off x="2206258" y="2069747"/>
          <a:ext cx="4470312" cy="2299052"/>
        </p:xfrm>
        <a:graphic>
          <a:graphicData uri="http://schemas.openxmlformats.org/drawingml/2006/table">
            <a:tbl>
              <a:tblPr firstRow="1" bandRow="1">
                <a:tableStyleId>{5C22544A-7EE6-4342-B048-85BDC9FD1C3A}</a:tableStyleId>
              </a:tblPr>
              <a:tblGrid>
                <a:gridCol w="1117578"/>
                <a:gridCol w="1117578"/>
                <a:gridCol w="1117578"/>
                <a:gridCol w="1117578"/>
              </a:tblGrid>
              <a:tr h="676192">
                <a:tc>
                  <a:txBody>
                    <a:bodyPr/>
                    <a:lstStyle/>
                    <a:p>
                      <a:pPr algn="r"/>
                      <a:r>
                        <a:rPr lang="en-GB" sz="1200" dirty="0" smtClean="0">
                          <a:solidFill>
                            <a:schemeClr val="tx1"/>
                          </a:solidFill>
                        </a:rPr>
                        <a:t>Index</a:t>
                      </a:r>
                      <a:endParaRPr lang="en-US" sz="1200" dirty="0">
                        <a:solidFill>
                          <a:schemeClr val="tx1"/>
                        </a:solidFill>
                      </a:endParaRPr>
                    </a:p>
                  </a:txBody>
                  <a:tcPr>
                    <a:noFill/>
                  </a:tcPr>
                </a:tc>
                <a:tc>
                  <a:txBody>
                    <a:bodyPr/>
                    <a:lstStyle/>
                    <a:p>
                      <a:r>
                        <a:rPr lang="en-GB" sz="1200" dirty="0" smtClean="0"/>
                        <a:t>Tag</a:t>
                      </a:r>
                      <a:endParaRPr lang="en-US" sz="1200" dirty="0"/>
                    </a:p>
                  </a:txBody>
                  <a:tcPr/>
                </a:tc>
                <a:tc>
                  <a:txBody>
                    <a:bodyPr/>
                    <a:lstStyle/>
                    <a:p>
                      <a:r>
                        <a:rPr lang="en-GB" sz="1200" dirty="0" smtClean="0"/>
                        <a:t>Data</a:t>
                      </a:r>
                      <a:endParaRPr lang="en-US" sz="1200" dirty="0"/>
                    </a:p>
                  </a:txBody>
                  <a:tcPr/>
                </a:tc>
                <a:tc>
                  <a:txBody>
                    <a:bodyPr/>
                    <a:lstStyle/>
                    <a:p>
                      <a:r>
                        <a:rPr lang="en-GB" sz="1200" dirty="0" smtClean="0"/>
                        <a:t>Value Bit</a:t>
                      </a:r>
                      <a:endParaRPr lang="en-US" sz="1200" dirty="0"/>
                    </a:p>
                  </a:txBody>
                  <a:tcPr/>
                </a:tc>
              </a:tr>
              <a:tr h="405715">
                <a:tc>
                  <a:txBody>
                    <a:bodyPr/>
                    <a:lstStyle/>
                    <a:p>
                      <a:pPr algn="r"/>
                      <a:r>
                        <a:rPr lang="en-GB" sz="1200" dirty="0" smtClean="0"/>
                        <a:t>0</a:t>
                      </a:r>
                      <a:endParaRPr lang="en-US" sz="1200" dirty="0"/>
                    </a:p>
                  </a:txBody>
                  <a:tcPr>
                    <a:noFill/>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r>
              <a:tr h="405715">
                <a:tc>
                  <a:txBody>
                    <a:bodyPr/>
                    <a:lstStyle/>
                    <a:p>
                      <a:pPr algn="r"/>
                      <a:r>
                        <a:rPr lang="en-GB" sz="1200" dirty="0" smtClean="0"/>
                        <a:t>1</a:t>
                      </a:r>
                      <a:endParaRPr lang="en-US" sz="1200" dirty="0"/>
                    </a:p>
                  </a:txBody>
                  <a:tcPr>
                    <a:noFill/>
                  </a:tcPr>
                </a:tc>
                <a:tc>
                  <a:txBody>
                    <a:bodyPr/>
                    <a:lstStyle/>
                    <a:p>
                      <a:endParaRPr lang="en-US" sz="1200"/>
                    </a:p>
                  </a:txBody>
                  <a:tcPr/>
                </a:tc>
                <a:tc>
                  <a:txBody>
                    <a:bodyPr/>
                    <a:lstStyle/>
                    <a:p>
                      <a:endParaRPr lang="en-US" sz="1200"/>
                    </a:p>
                  </a:txBody>
                  <a:tcPr/>
                </a:tc>
                <a:tc>
                  <a:txBody>
                    <a:bodyPr/>
                    <a:lstStyle/>
                    <a:p>
                      <a:endParaRPr lang="en-US" sz="1200"/>
                    </a:p>
                  </a:txBody>
                  <a:tcPr/>
                </a:tc>
              </a:tr>
              <a:tr h="405715">
                <a:tc>
                  <a:txBody>
                    <a:bodyPr/>
                    <a:lstStyle/>
                    <a:p>
                      <a:pPr algn="r"/>
                      <a:r>
                        <a:rPr lang="en-GB" sz="1200" dirty="0" smtClean="0"/>
                        <a:t>2</a:t>
                      </a:r>
                      <a:endParaRPr lang="en-US" sz="1200" dirty="0"/>
                    </a:p>
                  </a:txBody>
                  <a:tcPr>
                    <a:noFill/>
                  </a:tcPr>
                </a:tc>
                <a:tc>
                  <a:txBody>
                    <a:bodyPr/>
                    <a:lstStyle/>
                    <a:p>
                      <a:endParaRPr lang="en-US" sz="1200"/>
                    </a:p>
                  </a:txBody>
                  <a:tcPr/>
                </a:tc>
                <a:tc>
                  <a:txBody>
                    <a:bodyPr/>
                    <a:lstStyle/>
                    <a:p>
                      <a:endParaRPr lang="en-US" sz="1200"/>
                    </a:p>
                  </a:txBody>
                  <a:tcPr/>
                </a:tc>
                <a:tc>
                  <a:txBody>
                    <a:bodyPr/>
                    <a:lstStyle/>
                    <a:p>
                      <a:endParaRPr lang="en-US" sz="1200"/>
                    </a:p>
                  </a:txBody>
                  <a:tcPr/>
                </a:tc>
              </a:tr>
              <a:tr h="405715">
                <a:tc>
                  <a:txBody>
                    <a:bodyPr/>
                    <a:lstStyle/>
                    <a:p>
                      <a:pPr algn="r"/>
                      <a:r>
                        <a:rPr lang="en-GB" sz="1200" dirty="0" smtClean="0"/>
                        <a:t>3</a:t>
                      </a:r>
                      <a:endParaRPr lang="en-US" sz="1200" dirty="0"/>
                    </a:p>
                  </a:txBody>
                  <a:tcPr>
                    <a:noFill/>
                  </a:tcPr>
                </a:tc>
                <a:tc>
                  <a:txBody>
                    <a:bodyPr/>
                    <a:lstStyle/>
                    <a:p>
                      <a:endParaRPr lang="en-US" sz="1200"/>
                    </a:p>
                  </a:txBody>
                  <a:tcPr/>
                </a:tc>
                <a:tc>
                  <a:txBody>
                    <a:bodyPr/>
                    <a:lstStyle/>
                    <a:p>
                      <a:endParaRPr lang="en-US" sz="1200" dirty="0"/>
                    </a:p>
                  </a:txBody>
                  <a:tcPr/>
                </a:tc>
                <a:tc>
                  <a:txBody>
                    <a:bodyPr/>
                    <a:lstStyle/>
                    <a:p>
                      <a:endParaRPr lang="en-US" sz="1200" dirty="0"/>
                    </a:p>
                  </a:txBody>
                  <a:tcPr/>
                </a:tc>
              </a:tr>
            </a:tbl>
          </a:graphicData>
        </a:graphic>
      </p:graphicFrame>
      <p:sp>
        <p:nvSpPr>
          <p:cNvPr id="6" name="Rectangle 5"/>
          <p:cNvSpPr/>
          <p:nvPr/>
        </p:nvSpPr>
        <p:spPr>
          <a:xfrm>
            <a:off x="4302495" y="4986048"/>
            <a:ext cx="753732" cy="369332"/>
          </a:xfrm>
          <a:prstGeom prst="rect">
            <a:avLst/>
          </a:prstGeom>
        </p:spPr>
        <p:txBody>
          <a:bodyPr wrap="none">
            <a:spAutoFit/>
          </a:bodyPr>
          <a:lstStyle/>
          <a:p>
            <a:r>
              <a:rPr lang="en-GB" dirty="0" smtClean="0"/>
              <a:t>Cache</a:t>
            </a:r>
            <a:endParaRPr lang="en-US" dirty="0"/>
          </a:p>
        </p:txBody>
      </p:sp>
      <p:sp>
        <p:nvSpPr>
          <p:cNvPr id="7" name="Rectangle 6"/>
          <p:cNvSpPr/>
          <p:nvPr/>
        </p:nvSpPr>
        <p:spPr>
          <a:xfrm>
            <a:off x="9026895" y="6183477"/>
            <a:ext cx="1524328" cy="369332"/>
          </a:xfrm>
          <a:prstGeom prst="rect">
            <a:avLst/>
          </a:prstGeom>
        </p:spPr>
        <p:txBody>
          <a:bodyPr wrap="none">
            <a:spAutoFit/>
          </a:bodyPr>
          <a:lstStyle/>
          <a:p>
            <a:r>
              <a:rPr lang="en-GB" dirty="0" smtClean="0"/>
              <a:t>Main Memory</a:t>
            </a:r>
            <a:endParaRPr lang="en-US" dirty="0"/>
          </a:p>
        </p:txBody>
      </p:sp>
      <p:sp>
        <p:nvSpPr>
          <p:cNvPr id="8" name="Rectangle 7"/>
          <p:cNvSpPr/>
          <p:nvPr/>
        </p:nvSpPr>
        <p:spPr>
          <a:xfrm>
            <a:off x="238495" y="312448"/>
            <a:ext cx="3708400" cy="1477328"/>
          </a:xfrm>
          <a:prstGeom prst="rect">
            <a:avLst/>
          </a:prstGeom>
        </p:spPr>
        <p:txBody>
          <a:bodyPr wrap="square">
            <a:spAutoFit/>
          </a:bodyPr>
          <a:lstStyle/>
          <a:p>
            <a:r>
              <a:rPr lang="en-GB" dirty="0" smtClean="0"/>
              <a:t>Read  0000b (0d)</a:t>
            </a:r>
          </a:p>
          <a:p>
            <a:r>
              <a:rPr lang="en-GB" dirty="0" smtClean="0"/>
              <a:t>The tag and index of this address is  </a:t>
            </a:r>
          </a:p>
          <a:p>
            <a:r>
              <a:rPr lang="en-GB" dirty="0" smtClean="0"/>
              <a:t>Tag=00b Index=00b</a:t>
            </a:r>
          </a:p>
          <a:p>
            <a:r>
              <a:rPr lang="en-GB" dirty="0" smtClean="0"/>
              <a:t>It’s a miss</a:t>
            </a:r>
          </a:p>
          <a:p>
            <a:endParaRPr lang="en-US" dirty="0"/>
          </a:p>
        </p:txBody>
      </p:sp>
    </p:spTree>
    <p:extLst>
      <p:ext uri="{BB962C8B-B14F-4D97-AF65-F5344CB8AC3E}">
        <p14:creationId xmlns:p14="http://schemas.microsoft.com/office/powerpoint/2010/main" val="378131002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7275794" y="1251813"/>
          <a:ext cx="3149958" cy="4663440"/>
        </p:xfrm>
        <a:graphic>
          <a:graphicData uri="http://schemas.openxmlformats.org/drawingml/2006/table">
            <a:tbl>
              <a:tblPr firstRow="1" bandRow="1">
                <a:tableStyleId>{5C22544A-7EE6-4342-B048-85BDC9FD1C3A}</a:tableStyleId>
              </a:tblPr>
              <a:tblGrid>
                <a:gridCol w="1574979"/>
                <a:gridCol w="1574979"/>
              </a:tblGrid>
              <a:tr h="204021">
                <a:tc>
                  <a:txBody>
                    <a:bodyPr/>
                    <a:lstStyle/>
                    <a:p>
                      <a:pPr algn="r"/>
                      <a:r>
                        <a:rPr lang="en-GB" sz="1200" dirty="0" smtClean="0">
                          <a:solidFill>
                            <a:schemeClr val="tx1"/>
                          </a:solidFill>
                        </a:rPr>
                        <a:t>Address</a:t>
                      </a:r>
                      <a:endParaRPr lang="en-US" sz="1200" dirty="0">
                        <a:solidFill>
                          <a:schemeClr val="tx1"/>
                        </a:solidFill>
                      </a:endParaRPr>
                    </a:p>
                  </a:txBody>
                  <a:tcPr>
                    <a:noFill/>
                  </a:tcPr>
                </a:tc>
                <a:tc>
                  <a:txBody>
                    <a:bodyPr/>
                    <a:lstStyle/>
                    <a:p>
                      <a:r>
                        <a:rPr lang="en-GB" sz="1200" dirty="0" smtClean="0"/>
                        <a:t>Word</a:t>
                      </a:r>
                      <a:endParaRPr lang="en-US" sz="1200" dirty="0"/>
                    </a:p>
                  </a:txBody>
                  <a:tcPr/>
                </a:tc>
              </a:tr>
              <a:tr h="204021">
                <a:tc>
                  <a:txBody>
                    <a:bodyPr/>
                    <a:lstStyle/>
                    <a:p>
                      <a:pPr algn="r"/>
                      <a:r>
                        <a:rPr lang="en-GB" sz="1200" dirty="0" smtClean="0">
                          <a:solidFill>
                            <a:schemeClr val="tx1"/>
                          </a:solidFill>
                        </a:rPr>
                        <a:t>0000</a:t>
                      </a:r>
                      <a:endParaRPr lang="en-US" sz="1200" dirty="0">
                        <a:solidFill>
                          <a:schemeClr val="tx1"/>
                        </a:solidFill>
                      </a:endParaRPr>
                    </a:p>
                  </a:txBody>
                  <a:tcPr>
                    <a:noFill/>
                  </a:tcPr>
                </a:tc>
                <a:tc>
                  <a:txBody>
                    <a:bodyPr/>
                    <a:lstStyle/>
                    <a:p>
                      <a:r>
                        <a:rPr lang="en-GB" sz="1200" dirty="0" smtClean="0"/>
                        <a:t>A</a:t>
                      </a:r>
                      <a:endParaRPr lang="en-US" sz="1200" dirty="0"/>
                    </a:p>
                  </a:txBody>
                  <a:tcPr/>
                </a:tc>
              </a:tr>
              <a:tr h="204021">
                <a:tc>
                  <a:txBody>
                    <a:bodyPr/>
                    <a:lstStyle/>
                    <a:p>
                      <a:pPr algn="r"/>
                      <a:r>
                        <a:rPr lang="en-GB" sz="1200" dirty="0" smtClean="0">
                          <a:solidFill>
                            <a:schemeClr val="tx1"/>
                          </a:solidFill>
                        </a:rPr>
                        <a:t>0001</a:t>
                      </a:r>
                      <a:endParaRPr lang="en-US" sz="1200" dirty="0">
                        <a:solidFill>
                          <a:schemeClr val="tx1"/>
                        </a:solidFill>
                      </a:endParaRPr>
                    </a:p>
                  </a:txBody>
                  <a:tcPr>
                    <a:noFill/>
                  </a:tcPr>
                </a:tc>
                <a:tc>
                  <a:txBody>
                    <a:bodyPr/>
                    <a:lstStyle/>
                    <a:p>
                      <a:r>
                        <a:rPr lang="en-GB" sz="1200" dirty="0" smtClean="0"/>
                        <a:t>B</a:t>
                      </a:r>
                      <a:endParaRPr lang="en-US" sz="1200" dirty="0"/>
                    </a:p>
                  </a:txBody>
                  <a:tcPr/>
                </a:tc>
              </a:tr>
              <a:tr h="204021">
                <a:tc>
                  <a:txBody>
                    <a:bodyPr/>
                    <a:lstStyle/>
                    <a:p>
                      <a:pPr algn="r"/>
                      <a:r>
                        <a:rPr lang="en-GB" sz="1200" dirty="0" smtClean="0">
                          <a:solidFill>
                            <a:schemeClr val="tx1"/>
                          </a:solidFill>
                        </a:rPr>
                        <a:t>0010</a:t>
                      </a:r>
                      <a:endParaRPr lang="en-US" sz="1200" dirty="0">
                        <a:solidFill>
                          <a:schemeClr val="tx1"/>
                        </a:solidFill>
                      </a:endParaRPr>
                    </a:p>
                  </a:txBody>
                  <a:tcPr>
                    <a:noFill/>
                  </a:tcPr>
                </a:tc>
                <a:tc>
                  <a:txBody>
                    <a:bodyPr/>
                    <a:lstStyle/>
                    <a:p>
                      <a:r>
                        <a:rPr lang="en-GB" sz="1200" dirty="0" smtClean="0"/>
                        <a:t>C</a:t>
                      </a:r>
                      <a:endParaRPr lang="en-US" sz="1200" dirty="0"/>
                    </a:p>
                  </a:txBody>
                  <a:tcPr/>
                </a:tc>
              </a:tr>
              <a:tr h="204021">
                <a:tc>
                  <a:txBody>
                    <a:bodyPr/>
                    <a:lstStyle/>
                    <a:p>
                      <a:pPr algn="r"/>
                      <a:r>
                        <a:rPr lang="en-GB" sz="1200" dirty="0" smtClean="0">
                          <a:solidFill>
                            <a:schemeClr val="tx1"/>
                          </a:solidFill>
                        </a:rPr>
                        <a:t>0011</a:t>
                      </a:r>
                      <a:endParaRPr lang="en-US" sz="1200" dirty="0">
                        <a:solidFill>
                          <a:schemeClr val="tx1"/>
                        </a:solidFill>
                      </a:endParaRPr>
                    </a:p>
                  </a:txBody>
                  <a:tcPr>
                    <a:noFill/>
                  </a:tcPr>
                </a:tc>
                <a:tc>
                  <a:txBody>
                    <a:bodyPr/>
                    <a:lstStyle/>
                    <a:p>
                      <a:r>
                        <a:rPr lang="en-GB" sz="1200" dirty="0" smtClean="0"/>
                        <a:t>D</a:t>
                      </a:r>
                      <a:endParaRPr lang="en-US" sz="1200" dirty="0"/>
                    </a:p>
                  </a:txBody>
                  <a:tcPr/>
                </a:tc>
              </a:tr>
              <a:tr h="204021">
                <a:tc>
                  <a:txBody>
                    <a:bodyPr/>
                    <a:lstStyle/>
                    <a:p>
                      <a:pPr algn="r"/>
                      <a:r>
                        <a:rPr lang="en-GB" sz="1200" dirty="0" smtClean="0">
                          <a:solidFill>
                            <a:schemeClr val="tx1"/>
                          </a:solidFill>
                        </a:rPr>
                        <a:t>0100</a:t>
                      </a:r>
                      <a:endParaRPr lang="en-US" sz="1200" dirty="0">
                        <a:solidFill>
                          <a:schemeClr val="tx1"/>
                        </a:solidFill>
                      </a:endParaRPr>
                    </a:p>
                  </a:txBody>
                  <a:tcPr>
                    <a:noFill/>
                  </a:tcPr>
                </a:tc>
                <a:tc>
                  <a:txBody>
                    <a:bodyPr/>
                    <a:lstStyle/>
                    <a:p>
                      <a:r>
                        <a:rPr lang="en-GB" sz="1200" dirty="0" smtClean="0"/>
                        <a:t>E</a:t>
                      </a:r>
                      <a:endParaRPr lang="en-US" sz="1200" dirty="0"/>
                    </a:p>
                  </a:txBody>
                  <a:tcPr/>
                </a:tc>
              </a:tr>
              <a:tr h="204021">
                <a:tc>
                  <a:txBody>
                    <a:bodyPr/>
                    <a:lstStyle/>
                    <a:p>
                      <a:pPr algn="r"/>
                      <a:r>
                        <a:rPr lang="en-GB" sz="1200" dirty="0" smtClean="0">
                          <a:solidFill>
                            <a:schemeClr val="tx1"/>
                          </a:solidFill>
                        </a:rPr>
                        <a:t>0101</a:t>
                      </a:r>
                      <a:endParaRPr lang="en-US" sz="1200" dirty="0">
                        <a:solidFill>
                          <a:schemeClr val="tx1"/>
                        </a:solidFill>
                      </a:endParaRPr>
                    </a:p>
                  </a:txBody>
                  <a:tcPr>
                    <a:noFill/>
                  </a:tcPr>
                </a:tc>
                <a:tc>
                  <a:txBody>
                    <a:bodyPr/>
                    <a:lstStyle/>
                    <a:p>
                      <a:r>
                        <a:rPr lang="en-GB" sz="1200" dirty="0" smtClean="0"/>
                        <a:t>F</a:t>
                      </a:r>
                      <a:endParaRPr lang="en-US" sz="1200" dirty="0"/>
                    </a:p>
                  </a:txBody>
                  <a:tcPr/>
                </a:tc>
              </a:tr>
              <a:tr h="204021">
                <a:tc>
                  <a:txBody>
                    <a:bodyPr/>
                    <a:lstStyle/>
                    <a:p>
                      <a:pPr algn="r"/>
                      <a:r>
                        <a:rPr lang="en-GB" sz="1200" dirty="0" smtClean="0">
                          <a:solidFill>
                            <a:schemeClr val="tx1"/>
                          </a:solidFill>
                        </a:rPr>
                        <a:t>0110</a:t>
                      </a:r>
                      <a:endParaRPr lang="en-US" sz="1200" dirty="0">
                        <a:solidFill>
                          <a:schemeClr val="tx1"/>
                        </a:solidFill>
                      </a:endParaRPr>
                    </a:p>
                  </a:txBody>
                  <a:tcPr>
                    <a:noFill/>
                  </a:tcPr>
                </a:tc>
                <a:tc>
                  <a:txBody>
                    <a:bodyPr/>
                    <a:lstStyle/>
                    <a:p>
                      <a:r>
                        <a:rPr lang="en-GB" sz="1200" dirty="0" smtClean="0"/>
                        <a:t>G</a:t>
                      </a:r>
                      <a:endParaRPr lang="en-US" sz="1200" dirty="0"/>
                    </a:p>
                  </a:txBody>
                  <a:tcPr/>
                </a:tc>
              </a:tr>
              <a:tr h="204021">
                <a:tc>
                  <a:txBody>
                    <a:bodyPr/>
                    <a:lstStyle/>
                    <a:p>
                      <a:pPr algn="r"/>
                      <a:r>
                        <a:rPr lang="en-GB" sz="1200" dirty="0" smtClean="0">
                          <a:solidFill>
                            <a:schemeClr val="tx1"/>
                          </a:solidFill>
                        </a:rPr>
                        <a:t>0111</a:t>
                      </a:r>
                      <a:endParaRPr lang="en-US" sz="1200" dirty="0">
                        <a:solidFill>
                          <a:schemeClr val="tx1"/>
                        </a:solidFill>
                      </a:endParaRPr>
                    </a:p>
                  </a:txBody>
                  <a:tcPr>
                    <a:noFill/>
                  </a:tcPr>
                </a:tc>
                <a:tc>
                  <a:txBody>
                    <a:bodyPr/>
                    <a:lstStyle/>
                    <a:p>
                      <a:r>
                        <a:rPr lang="en-GB" sz="1200" dirty="0" smtClean="0"/>
                        <a:t>H</a:t>
                      </a:r>
                      <a:endParaRPr lang="en-US" sz="1200" dirty="0"/>
                    </a:p>
                  </a:txBody>
                  <a:tcPr/>
                </a:tc>
              </a:tr>
              <a:tr h="204021">
                <a:tc>
                  <a:txBody>
                    <a:bodyPr/>
                    <a:lstStyle/>
                    <a:p>
                      <a:pPr algn="r"/>
                      <a:r>
                        <a:rPr lang="en-GB" sz="1200" dirty="0" smtClean="0">
                          <a:solidFill>
                            <a:schemeClr val="tx1"/>
                          </a:solidFill>
                        </a:rPr>
                        <a:t>1000</a:t>
                      </a:r>
                      <a:endParaRPr lang="en-US" sz="1200" dirty="0">
                        <a:solidFill>
                          <a:schemeClr val="tx1"/>
                        </a:solidFill>
                      </a:endParaRPr>
                    </a:p>
                  </a:txBody>
                  <a:tcPr>
                    <a:noFill/>
                  </a:tcPr>
                </a:tc>
                <a:tc>
                  <a:txBody>
                    <a:bodyPr/>
                    <a:lstStyle/>
                    <a:p>
                      <a:r>
                        <a:rPr lang="en-GB" sz="1200" dirty="0" smtClean="0"/>
                        <a:t>I</a:t>
                      </a:r>
                      <a:endParaRPr lang="en-US" sz="1200" dirty="0"/>
                    </a:p>
                  </a:txBody>
                  <a:tcPr/>
                </a:tc>
              </a:tr>
              <a:tr h="204021">
                <a:tc>
                  <a:txBody>
                    <a:bodyPr/>
                    <a:lstStyle/>
                    <a:p>
                      <a:pPr algn="r"/>
                      <a:r>
                        <a:rPr lang="en-GB" sz="1200" dirty="0" smtClean="0">
                          <a:solidFill>
                            <a:schemeClr val="tx1"/>
                          </a:solidFill>
                        </a:rPr>
                        <a:t>1001</a:t>
                      </a:r>
                      <a:endParaRPr lang="en-US" sz="1200" dirty="0">
                        <a:solidFill>
                          <a:schemeClr val="tx1"/>
                        </a:solidFill>
                      </a:endParaRPr>
                    </a:p>
                  </a:txBody>
                  <a:tcPr>
                    <a:noFill/>
                  </a:tcPr>
                </a:tc>
                <a:tc>
                  <a:txBody>
                    <a:bodyPr/>
                    <a:lstStyle/>
                    <a:p>
                      <a:r>
                        <a:rPr lang="en-GB" sz="1200" dirty="0" smtClean="0"/>
                        <a:t>J</a:t>
                      </a:r>
                      <a:endParaRPr lang="en-US" sz="1200" dirty="0"/>
                    </a:p>
                  </a:txBody>
                  <a:tcPr/>
                </a:tc>
              </a:tr>
              <a:tr h="204021">
                <a:tc>
                  <a:txBody>
                    <a:bodyPr/>
                    <a:lstStyle/>
                    <a:p>
                      <a:pPr algn="r"/>
                      <a:r>
                        <a:rPr lang="en-GB" sz="1200" dirty="0" smtClean="0">
                          <a:solidFill>
                            <a:schemeClr val="tx1"/>
                          </a:solidFill>
                        </a:rPr>
                        <a:t>1010</a:t>
                      </a:r>
                      <a:endParaRPr lang="en-US" sz="1200" dirty="0">
                        <a:solidFill>
                          <a:schemeClr val="tx1"/>
                        </a:solidFill>
                      </a:endParaRPr>
                    </a:p>
                  </a:txBody>
                  <a:tcPr>
                    <a:noFill/>
                  </a:tcPr>
                </a:tc>
                <a:tc>
                  <a:txBody>
                    <a:bodyPr/>
                    <a:lstStyle/>
                    <a:p>
                      <a:r>
                        <a:rPr lang="en-GB" sz="1200" dirty="0" smtClean="0"/>
                        <a:t>K</a:t>
                      </a:r>
                      <a:endParaRPr lang="en-US" sz="1200" dirty="0"/>
                    </a:p>
                  </a:txBody>
                  <a:tcPr/>
                </a:tc>
              </a:tr>
              <a:tr h="204021">
                <a:tc>
                  <a:txBody>
                    <a:bodyPr/>
                    <a:lstStyle/>
                    <a:p>
                      <a:pPr algn="r"/>
                      <a:r>
                        <a:rPr lang="en-GB" sz="1200" dirty="0" smtClean="0">
                          <a:solidFill>
                            <a:schemeClr val="tx1"/>
                          </a:solidFill>
                        </a:rPr>
                        <a:t>1011</a:t>
                      </a:r>
                      <a:endParaRPr lang="en-US" sz="1200" dirty="0">
                        <a:solidFill>
                          <a:schemeClr val="tx1"/>
                        </a:solidFill>
                      </a:endParaRPr>
                    </a:p>
                  </a:txBody>
                  <a:tcPr>
                    <a:noFill/>
                  </a:tcPr>
                </a:tc>
                <a:tc>
                  <a:txBody>
                    <a:bodyPr/>
                    <a:lstStyle/>
                    <a:p>
                      <a:r>
                        <a:rPr lang="en-GB" sz="1200" dirty="0" smtClean="0"/>
                        <a:t>L</a:t>
                      </a:r>
                      <a:endParaRPr lang="en-US" sz="1200" dirty="0"/>
                    </a:p>
                  </a:txBody>
                  <a:tcPr/>
                </a:tc>
              </a:tr>
              <a:tr h="204021">
                <a:tc>
                  <a:txBody>
                    <a:bodyPr/>
                    <a:lstStyle/>
                    <a:p>
                      <a:pPr algn="r"/>
                      <a:r>
                        <a:rPr lang="en-GB" sz="1200" dirty="0" smtClean="0">
                          <a:solidFill>
                            <a:schemeClr val="tx1"/>
                          </a:solidFill>
                        </a:rPr>
                        <a:t>1100</a:t>
                      </a:r>
                      <a:endParaRPr lang="en-US" sz="1200" dirty="0">
                        <a:solidFill>
                          <a:schemeClr val="tx1"/>
                        </a:solidFill>
                      </a:endParaRPr>
                    </a:p>
                  </a:txBody>
                  <a:tcPr>
                    <a:noFill/>
                  </a:tcPr>
                </a:tc>
                <a:tc>
                  <a:txBody>
                    <a:bodyPr/>
                    <a:lstStyle/>
                    <a:p>
                      <a:r>
                        <a:rPr lang="en-GB" sz="1200" dirty="0" smtClean="0"/>
                        <a:t>M</a:t>
                      </a:r>
                      <a:endParaRPr lang="en-US" sz="1200" dirty="0"/>
                    </a:p>
                  </a:txBody>
                  <a:tcPr/>
                </a:tc>
              </a:tr>
              <a:tr h="204021">
                <a:tc>
                  <a:txBody>
                    <a:bodyPr/>
                    <a:lstStyle/>
                    <a:p>
                      <a:pPr algn="r"/>
                      <a:r>
                        <a:rPr lang="en-GB" sz="1200" dirty="0" smtClean="0">
                          <a:solidFill>
                            <a:schemeClr val="tx1"/>
                          </a:solidFill>
                        </a:rPr>
                        <a:t>1101</a:t>
                      </a:r>
                      <a:endParaRPr lang="en-US" sz="1200" dirty="0">
                        <a:solidFill>
                          <a:schemeClr val="tx1"/>
                        </a:solidFill>
                      </a:endParaRPr>
                    </a:p>
                  </a:txBody>
                  <a:tcPr>
                    <a:noFill/>
                  </a:tcPr>
                </a:tc>
                <a:tc>
                  <a:txBody>
                    <a:bodyPr/>
                    <a:lstStyle/>
                    <a:p>
                      <a:r>
                        <a:rPr lang="en-GB" sz="1200" dirty="0" smtClean="0"/>
                        <a:t>N</a:t>
                      </a:r>
                      <a:endParaRPr lang="en-US" sz="1200" dirty="0"/>
                    </a:p>
                  </a:txBody>
                  <a:tcPr/>
                </a:tc>
              </a:tr>
              <a:tr h="204021">
                <a:tc>
                  <a:txBody>
                    <a:bodyPr/>
                    <a:lstStyle/>
                    <a:p>
                      <a:pPr algn="r"/>
                      <a:r>
                        <a:rPr lang="en-GB" sz="1200" dirty="0" smtClean="0">
                          <a:solidFill>
                            <a:schemeClr val="tx1"/>
                          </a:solidFill>
                        </a:rPr>
                        <a:t>1110</a:t>
                      </a:r>
                      <a:endParaRPr lang="en-US" sz="1200" dirty="0">
                        <a:solidFill>
                          <a:schemeClr val="tx1"/>
                        </a:solidFill>
                      </a:endParaRPr>
                    </a:p>
                  </a:txBody>
                  <a:tcPr>
                    <a:noFill/>
                  </a:tcPr>
                </a:tc>
                <a:tc>
                  <a:txBody>
                    <a:bodyPr/>
                    <a:lstStyle/>
                    <a:p>
                      <a:r>
                        <a:rPr lang="en-GB" sz="1200" dirty="0" smtClean="0"/>
                        <a:t>O</a:t>
                      </a:r>
                      <a:endParaRPr lang="en-US" sz="1200" dirty="0"/>
                    </a:p>
                  </a:txBody>
                  <a:tcPr/>
                </a:tc>
              </a:tr>
              <a:tr h="204021">
                <a:tc>
                  <a:txBody>
                    <a:bodyPr/>
                    <a:lstStyle/>
                    <a:p>
                      <a:pPr algn="r"/>
                      <a:r>
                        <a:rPr lang="en-GB" sz="1200" dirty="0" smtClean="0">
                          <a:solidFill>
                            <a:schemeClr val="tx1"/>
                          </a:solidFill>
                        </a:rPr>
                        <a:t>1111</a:t>
                      </a:r>
                      <a:endParaRPr lang="en-US" sz="1200" dirty="0">
                        <a:solidFill>
                          <a:schemeClr val="tx1"/>
                        </a:solidFill>
                      </a:endParaRPr>
                    </a:p>
                  </a:txBody>
                  <a:tcPr>
                    <a:noFill/>
                  </a:tcPr>
                </a:tc>
                <a:tc>
                  <a:txBody>
                    <a:bodyPr/>
                    <a:lstStyle/>
                    <a:p>
                      <a:r>
                        <a:rPr lang="en-GB" sz="1200" dirty="0" smtClean="0"/>
                        <a:t>P</a:t>
                      </a:r>
                      <a:endParaRPr lang="en-US" sz="1200" dirty="0"/>
                    </a:p>
                  </a:txBody>
                  <a:tcPr/>
                </a:tc>
              </a:tr>
            </a:tbl>
          </a:graphicData>
        </a:graphic>
      </p:graphicFrame>
      <p:graphicFrame>
        <p:nvGraphicFramePr>
          <p:cNvPr id="5" name="Content Placeholder 3"/>
          <p:cNvGraphicFramePr>
            <a:graphicFrameLocks/>
          </p:cNvGraphicFramePr>
          <p:nvPr>
            <p:extLst/>
          </p:nvPr>
        </p:nvGraphicFramePr>
        <p:xfrm>
          <a:off x="2206258" y="2069747"/>
          <a:ext cx="4470312" cy="2299052"/>
        </p:xfrm>
        <a:graphic>
          <a:graphicData uri="http://schemas.openxmlformats.org/drawingml/2006/table">
            <a:tbl>
              <a:tblPr firstRow="1" bandRow="1">
                <a:tableStyleId>{5C22544A-7EE6-4342-B048-85BDC9FD1C3A}</a:tableStyleId>
              </a:tblPr>
              <a:tblGrid>
                <a:gridCol w="1117578"/>
                <a:gridCol w="1117578"/>
                <a:gridCol w="1117578"/>
                <a:gridCol w="1117578"/>
              </a:tblGrid>
              <a:tr h="676192">
                <a:tc>
                  <a:txBody>
                    <a:bodyPr/>
                    <a:lstStyle/>
                    <a:p>
                      <a:pPr algn="r"/>
                      <a:r>
                        <a:rPr lang="en-GB" sz="1200" dirty="0" smtClean="0">
                          <a:solidFill>
                            <a:schemeClr val="tx1"/>
                          </a:solidFill>
                        </a:rPr>
                        <a:t>Index</a:t>
                      </a:r>
                      <a:endParaRPr lang="en-US" sz="1200" dirty="0">
                        <a:solidFill>
                          <a:schemeClr val="tx1"/>
                        </a:solidFill>
                      </a:endParaRPr>
                    </a:p>
                  </a:txBody>
                  <a:tcPr>
                    <a:noFill/>
                  </a:tcPr>
                </a:tc>
                <a:tc>
                  <a:txBody>
                    <a:bodyPr/>
                    <a:lstStyle/>
                    <a:p>
                      <a:r>
                        <a:rPr lang="en-GB" sz="1200" dirty="0" smtClean="0"/>
                        <a:t>Tag</a:t>
                      </a:r>
                      <a:endParaRPr lang="en-US" sz="1200" dirty="0"/>
                    </a:p>
                  </a:txBody>
                  <a:tcPr/>
                </a:tc>
                <a:tc>
                  <a:txBody>
                    <a:bodyPr/>
                    <a:lstStyle/>
                    <a:p>
                      <a:r>
                        <a:rPr lang="en-GB" sz="1200" dirty="0" smtClean="0"/>
                        <a:t>Data</a:t>
                      </a:r>
                      <a:endParaRPr lang="en-US" sz="1200" dirty="0"/>
                    </a:p>
                  </a:txBody>
                  <a:tcPr/>
                </a:tc>
                <a:tc>
                  <a:txBody>
                    <a:bodyPr/>
                    <a:lstStyle/>
                    <a:p>
                      <a:r>
                        <a:rPr lang="en-GB" sz="1200" dirty="0" smtClean="0"/>
                        <a:t>Value Bit</a:t>
                      </a:r>
                      <a:endParaRPr lang="en-US" sz="1200" dirty="0"/>
                    </a:p>
                  </a:txBody>
                  <a:tcPr/>
                </a:tc>
              </a:tr>
              <a:tr h="405715">
                <a:tc>
                  <a:txBody>
                    <a:bodyPr/>
                    <a:lstStyle/>
                    <a:p>
                      <a:pPr algn="r"/>
                      <a:r>
                        <a:rPr lang="en-GB" sz="1200" dirty="0" smtClean="0"/>
                        <a:t>0</a:t>
                      </a:r>
                      <a:endParaRPr lang="en-US" sz="1200" dirty="0"/>
                    </a:p>
                  </a:txBody>
                  <a:tcPr>
                    <a:noFill/>
                  </a:tcPr>
                </a:tc>
                <a:tc>
                  <a:txBody>
                    <a:bodyPr/>
                    <a:lstStyle/>
                    <a:p>
                      <a:r>
                        <a:rPr lang="en-GB" sz="1200" dirty="0" smtClean="0"/>
                        <a:t>00</a:t>
                      </a:r>
                      <a:endParaRPr lang="en-US" sz="1200" dirty="0"/>
                    </a:p>
                  </a:txBody>
                  <a:tcPr/>
                </a:tc>
                <a:tc>
                  <a:txBody>
                    <a:bodyPr/>
                    <a:lstStyle/>
                    <a:p>
                      <a:r>
                        <a:rPr lang="en-GB" sz="1200" dirty="0" smtClean="0"/>
                        <a:t>A</a:t>
                      </a:r>
                      <a:endParaRPr lang="en-US" sz="1200" dirty="0"/>
                    </a:p>
                  </a:txBody>
                  <a:tcPr/>
                </a:tc>
                <a:tc>
                  <a:txBody>
                    <a:bodyPr/>
                    <a:lstStyle/>
                    <a:p>
                      <a:r>
                        <a:rPr lang="en-GB" sz="1200" dirty="0" smtClean="0"/>
                        <a:t>0</a:t>
                      </a:r>
                      <a:endParaRPr lang="en-US" sz="1200" dirty="0"/>
                    </a:p>
                  </a:txBody>
                  <a:tcPr/>
                </a:tc>
              </a:tr>
              <a:tr h="405715">
                <a:tc>
                  <a:txBody>
                    <a:bodyPr/>
                    <a:lstStyle/>
                    <a:p>
                      <a:pPr algn="r"/>
                      <a:r>
                        <a:rPr lang="en-GB" sz="1200" dirty="0" smtClean="0"/>
                        <a:t>1</a:t>
                      </a:r>
                      <a:endParaRPr lang="en-US" sz="1200" dirty="0"/>
                    </a:p>
                  </a:txBody>
                  <a:tcPr>
                    <a:noFill/>
                  </a:tcPr>
                </a:tc>
                <a:tc>
                  <a:txBody>
                    <a:bodyPr/>
                    <a:lstStyle/>
                    <a:p>
                      <a:endParaRPr lang="en-US" sz="1200"/>
                    </a:p>
                  </a:txBody>
                  <a:tcPr/>
                </a:tc>
                <a:tc>
                  <a:txBody>
                    <a:bodyPr/>
                    <a:lstStyle/>
                    <a:p>
                      <a:endParaRPr lang="en-US" sz="1200"/>
                    </a:p>
                  </a:txBody>
                  <a:tcPr/>
                </a:tc>
                <a:tc>
                  <a:txBody>
                    <a:bodyPr/>
                    <a:lstStyle/>
                    <a:p>
                      <a:endParaRPr lang="en-US" sz="1200"/>
                    </a:p>
                  </a:txBody>
                  <a:tcPr/>
                </a:tc>
              </a:tr>
              <a:tr h="405715">
                <a:tc>
                  <a:txBody>
                    <a:bodyPr/>
                    <a:lstStyle/>
                    <a:p>
                      <a:pPr algn="r"/>
                      <a:r>
                        <a:rPr lang="en-GB" sz="1200" dirty="0" smtClean="0"/>
                        <a:t>2</a:t>
                      </a:r>
                      <a:endParaRPr lang="en-US" sz="1200" dirty="0"/>
                    </a:p>
                  </a:txBody>
                  <a:tcPr>
                    <a:noFill/>
                  </a:tcPr>
                </a:tc>
                <a:tc>
                  <a:txBody>
                    <a:bodyPr/>
                    <a:lstStyle/>
                    <a:p>
                      <a:endParaRPr lang="en-US" sz="1200"/>
                    </a:p>
                  </a:txBody>
                  <a:tcPr/>
                </a:tc>
                <a:tc>
                  <a:txBody>
                    <a:bodyPr/>
                    <a:lstStyle/>
                    <a:p>
                      <a:endParaRPr lang="en-US" sz="1200"/>
                    </a:p>
                  </a:txBody>
                  <a:tcPr/>
                </a:tc>
                <a:tc>
                  <a:txBody>
                    <a:bodyPr/>
                    <a:lstStyle/>
                    <a:p>
                      <a:endParaRPr lang="en-US" sz="1200"/>
                    </a:p>
                  </a:txBody>
                  <a:tcPr/>
                </a:tc>
              </a:tr>
              <a:tr h="405715">
                <a:tc>
                  <a:txBody>
                    <a:bodyPr/>
                    <a:lstStyle/>
                    <a:p>
                      <a:pPr algn="r"/>
                      <a:r>
                        <a:rPr lang="en-GB" sz="1200" dirty="0" smtClean="0"/>
                        <a:t>3</a:t>
                      </a:r>
                      <a:endParaRPr lang="en-US" sz="1200" dirty="0"/>
                    </a:p>
                  </a:txBody>
                  <a:tcPr>
                    <a:noFill/>
                  </a:tcPr>
                </a:tc>
                <a:tc>
                  <a:txBody>
                    <a:bodyPr/>
                    <a:lstStyle/>
                    <a:p>
                      <a:endParaRPr lang="en-US" sz="1200"/>
                    </a:p>
                  </a:txBody>
                  <a:tcPr/>
                </a:tc>
                <a:tc>
                  <a:txBody>
                    <a:bodyPr/>
                    <a:lstStyle/>
                    <a:p>
                      <a:endParaRPr lang="en-US" sz="1200" dirty="0"/>
                    </a:p>
                  </a:txBody>
                  <a:tcPr/>
                </a:tc>
                <a:tc>
                  <a:txBody>
                    <a:bodyPr/>
                    <a:lstStyle/>
                    <a:p>
                      <a:endParaRPr lang="en-US" sz="1200" dirty="0"/>
                    </a:p>
                  </a:txBody>
                  <a:tcPr/>
                </a:tc>
              </a:tr>
            </a:tbl>
          </a:graphicData>
        </a:graphic>
      </p:graphicFrame>
      <p:sp>
        <p:nvSpPr>
          <p:cNvPr id="6" name="Rectangle 5"/>
          <p:cNvSpPr/>
          <p:nvPr/>
        </p:nvSpPr>
        <p:spPr>
          <a:xfrm>
            <a:off x="4302495" y="4986048"/>
            <a:ext cx="753732" cy="369332"/>
          </a:xfrm>
          <a:prstGeom prst="rect">
            <a:avLst/>
          </a:prstGeom>
        </p:spPr>
        <p:txBody>
          <a:bodyPr wrap="none">
            <a:spAutoFit/>
          </a:bodyPr>
          <a:lstStyle/>
          <a:p>
            <a:r>
              <a:rPr lang="en-GB" dirty="0" smtClean="0"/>
              <a:t>Cache</a:t>
            </a:r>
            <a:endParaRPr lang="en-US" dirty="0"/>
          </a:p>
        </p:txBody>
      </p:sp>
      <p:sp>
        <p:nvSpPr>
          <p:cNvPr id="7" name="Rectangle 6"/>
          <p:cNvSpPr/>
          <p:nvPr/>
        </p:nvSpPr>
        <p:spPr>
          <a:xfrm>
            <a:off x="9026895" y="6183477"/>
            <a:ext cx="1524328" cy="369332"/>
          </a:xfrm>
          <a:prstGeom prst="rect">
            <a:avLst/>
          </a:prstGeom>
        </p:spPr>
        <p:txBody>
          <a:bodyPr wrap="none">
            <a:spAutoFit/>
          </a:bodyPr>
          <a:lstStyle/>
          <a:p>
            <a:r>
              <a:rPr lang="en-GB" dirty="0" smtClean="0"/>
              <a:t>Main Memory</a:t>
            </a:r>
            <a:endParaRPr lang="en-US" dirty="0"/>
          </a:p>
        </p:txBody>
      </p:sp>
      <p:sp>
        <p:nvSpPr>
          <p:cNvPr id="8" name="Rectangle 7"/>
          <p:cNvSpPr/>
          <p:nvPr/>
        </p:nvSpPr>
        <p:spPr>
          <a:xfrm>
            <a:off x="238495" y="312448"/>
            <a:ext cx="3708400" cy="923330"/>
          </a:xfrm>
          <a:prstGeom prst="rect">
            <a:avLst/>
          </a:prstGeom>
        </p:spPr>
        <p:txBody>
          <a:bodyPr wrap="square">
            <a:spAutoFit/>
          </a:bodyPr>
          <a:lstStyle/>
          <a:p>
            <a:r>
              <a:rPr lang="en-GB" dirty="0" smtClean="0"/>
              <a:t>0000b (0d) will be placed on cache at index 00 and tag 00 will be stored </a:t>
            </a:r>
          </a:p>
          <a:p>
            <a:endParaRPr lang="en-US" dirty="0"/>
          </a:p>
        </p:txBody>
      </p:sp>
    </p:spTree>
    <p:extLst>
      <p:ext uri="{BB962C8B-B14F-4D97-AF65-F5344CB8AC3E}">
        <p14:creationId xmlns:p14="http://schemas.microsoft.com/office/powerpoint/2010/main" val="64139386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7275794" y="1251813"/>
          <a:ext cx="3149958" cy="4663440"/>
        </p:xfrm>
        <a:graphic>
          <a:graphicData uri="http://schemas.openxmlformats.org/drawingml/2006/table">
            <a:tbl>
              <a:tblPr firstRow="1" bandRow="1">
                <a:tableStyleId>{5C22544A-7EE6-4342-B048-85BDC9FD1C3A}</a:tableStyleId>
              </a:tblPr>
              <a:tblGrid>
                <a:gridCol w="1574979"/>
                <a:gridCol w="1574979"/>
              </a:tblGrid>
              <a:tr h="204021">
                <a:tc>
                  <a:txBody>
                    <a:bodyPr/>
                    <a:lstStyle/>
                    <a:p>
                      <a:pPr algn="r"/>
                      <a:r>
                        <a:rPr lang="en-GB" sz="1200" dirty="0" smtClean="0">
                          <a:solidFill>
                            <a:schemeClr val="tx1"/>
                          </a:solidFill>
                        </a:rPr>
                        <a:t>Address</a:t>
                      </a:r>
                      <a:endParaRPr lang="en-US" sz="1200" dirty="0">
                        <a:solidFill>
                          <a:schemeClr val="tx1"/>
                        </a:solidFill>
                      </a:endParaRPr>
                    </a:p>
                  </a:txBody>
                  <a:tcPr>
                    <a:noFill/>
                  </a:tcPr>
                </a:tc>
                <a:tc>
                  <a:txBody>
                    <a:bodyPr/>
                    <a:lstStyle/>
                    <a:p>
                      <a:r>
                        <a:rPr lang="en-GB" sz="1200" dirty="0" smtClean="0"/>
                        <a:t>Word</a:t>
                      </a:r>
                      <a:endParaRPr lang="en-US" sz="1200" dirty="0"/>
                    </a:p>
                  </a:txBody>
                  <a:tcPr/>
                </a:tc>
              </a:tr>
              <a:tr h="204021">
                <a:tc>
                  <a:txBody>
                    <a:bodyPr/>
                    <a:lstStyle/>
                    <a:p>
                      <a:pPr algn="r"/>
                      <a:r>
                        <a:rPr lang="en-GB" sz="1200" dirty="0" smtClean="0">
                          <a:solidFill>
                            <a:schemeClr val="tx1"/>
                          </a:solidFill>
                        </a:rPr>
                        <a:t>0000</a:t>
                      </a:r>
                      <a:endParaRPr lang="en-US" sz="1200" dirty="0">
                        <a:solidFill>
                          <a:schemeClr val="tx1"/>
                        </a:solidFill>
                      </a:endParaRPr>
                    </a:p>
                  </a:txBody>
                  <a:tcPr>
                    <a:noFill/>
                  </a:tcPr>
                </a:tc>
                <a:tc>
                  <a:txBody>
                    <a:bodyPr/>
                    <a:lstStyle/>
                    <a:p>
                      <a:r>
                        <a:rPr lang="en-GB" sz="1200" dirty="0" smtClean="0"/>
                        <a:t>A</a:t>
                      </a:r>
                      <a:endParaRPr lang="en-US" sz="1200" dirty="0"/>
                    </a:p>
                  </a:txBody>
                  <a:tcPr/>
                </a:tc>
              </a:tr>
              <a:tr h="204021">
                <a:tc>
                  <a:txBody>
                    <a:bodyPr/>
                    <a:lstStyle/>
                    <a:p>
                      <a:pPr algn="r"/>
                      <a:r>
                        <a:rPr lang="en-GB" sz="1200" dirty="0" smtClean="0">
                          <a:solidFill>
                            <a:schemeClr val="tx1"/>
                          </a:solidFill>
                        </a:rPr>
                        <a:t>0001</a:t>
                      </a:r>
                      <a:endParaRPr lang="en-US" sz="1200" dirty="0">
                        <a:solidFill>
                          <a:schemeClr val="tx1"/>
                        </a:solidFill>
                      </a:endParaRPr>
                    </a:p>
                  </a:txBody>
                  <a:tcPr>
                    <a:noFill/>
                  </a:tcPr>
                </a:tc>
                <a:tc>
                  <a:txBody>
                    <a:bodyPr/>
                    <a:lstStyle/>
                    <a:p>
                      <a:r>
                        <a:rPr lang="en-GB" sz="1200" dirty="0" smtClean="0"/>
                        <a:t>B</a:t>
                      </a:r>
                      <a:endParaRPr lang="en-US" sz="1200" dirty="0"/>
                    </a:p>
                  </a:txBody>
                  <a:tcPr/>
                </a:tc>
              </a:tr>
              <a:tr h="204021">
                <a:tc>
                  <a:txBody>
                    <a:bodyPr/>
                    <a:lstStyle/>
                    <a:p>
                      <a:pPr algn="r"/>
                      <a:r>
                        <a:rPr lang="en-GB" sz="1200" dirty="0" smtClean="0">
                          <a:solidFill>
                            <a:schemeClr val="tx1"/>
                          </a:solidFill>
                        </a:rPr>
                        <a:t>0010</a:t>
                      </a:r>
                      <a:endParaRPr lang="en-US" sz="1200" dirty="0">
                        <a:solidFill>
                          <a:schemeClr val="tx1"/>
                        </a:solidFill>
                      </a:endParaRPr>
                    </a:p>
                  </a:txBody>
                  <a:tcPr>
                    <a:noFill/>
                  </a:tcPr>
                </a:tc>
                <a:tc>
                  <a:txBody>
                    <a:bodyPr/>
                    <a:lstStyle/>
                    <a:p>
                      <a:r>
                        <a:rPr lang="en-GB" sz="1200" dirty="0" smtClean="0"/>
                        <a:t>C</a:t>
                      </a:r>
                      <a:endParaRPr lang="en-US" sz="1200" dirty="0"/>
                    </a:p>
                  </a:txBody>
                  <a:tcPr/>
                </a:tc>
              </a:tr>
              <a:tr h="204021">
                <a:tc>
                  <a:txBody>
                    <a:bodyPr/>
                    <a:lstStyle/>
                    <a:p>
                      <a:pPr algn="r"/>
                      <a:r>
                        <a:rPr lang="en-GB" sz="1200" dirty="0" smtClean="0">
                          <a:solidFill>
                            <a:schemeClr val="tx1"/>
                          </a:solidFill>
                        </a:rPr>
                        <a:t>0011</a:t>
                      </a:r>
                      <a:endParaRPr lang="en-US" sz="1200" dirty="0">
                        <a:solidFill>
                          <a:schemeClr val="tx1"/>
                        </a:solidFill>
                      </a:endParaRPr>
                    </a:p>
                  </a:txBody>
                  <a:tcPr>
                    <a:noFill/>
                  </a:tcPr>
                </a:tc>
                <a:tc>
                  <a:txBody>
                    <a:bodyPr/>
                    <a:lstStyle/>
                    <a:p>
                      <a:r>
                        <a:rPr lang="en-GB" sz="1200" dirty="0" smtClean="0"/>
                        <a:t>D</a:t>
                      </a:r>
                      <a:endParaRPr lang="en-US" sz="1200" dirty="0"/>
                    </a:p>
                  </a:txBody>
                  <a:tcPr/>
                </a:tc>
              </a:tr>
              <a:tr h="204021">
                <a:tc>
                  <a:txBody>
                    <a:bodyPr/>
                    <a:lstStyle/>
                    <a:p>
                      <a:pPr algn="r"/>
                      <a:r>
                        <a:rPr lang="en-GB" sz="1200" dirty="0" smtClean="0">
                          <a:solidFill>
                            <a:schemeClr val="tx1"/>
                          </a:solidFill>
                        </a:rPr>
                        <a:t>0100</a:t>
                      </a:r>
                      <a:endParaRPr lang="en-US" sz="1200" dirty="0">
                        <a:solidFill>
                          <a:schemeClr val="tx1"/>
                        </a:solidFill>
                      </a:endParaRPr>
                    </a:p>
                  </a:txBody>
                  <a:tcPr>
                    <a:noFill/>
                  </a:tcPr>
                </a:tc>
                <a:tc>
                  <a:txBody>
                    <a:bodyPr/>
                    <a:lstStyle/>
                    <a:p>
                      <a:r>
                        <a:rPr lang="en-GB" sz="1200" dirty="0" smtClean="0"/>
                        <a:t>E</a:t>
                      </a:r>
                      <a:endParaRPr lang="en-US" sz="1200" dirty="0"/>
                    </a:p>
                  </a:txBody>
                  <a:tcPr/>
                </a:tc>
              </a:tr>
              <a:tr h="204021">
                <a:tc>
                  <a:txBody>
                    <a:bodyPr/>
                    <a:lstStyle/>
                    <a:p>
                      <a:pPr algn="r"/>
                      <a:r>
                        <a:rPr lang="en-GB" sz="1200" dirty="0" smtClean="0">
                          <a:solidFill>
                            <a:schemeClr val="tx1"/>
                          </a:solidFill>
                        </a:rPr>
                        <a:t>0101</a:t>
                      </a:r>
                      <a:endParaRPr lang="en-US" sz="1200" dirty="0">
                        <a:solidFill>
                          <a:schemeClr val="tx1"/>
                        </a:solidFill>
                      </a:endParaRPr>
                    </a:p>
                  </a:txBody>
                  <a:tcPr>
                    <a:noFill/>
                  </a:tcPr>
                </a:tc>
                <a:tc>
                  <a:txBody>
                    <a:bodyPr/>
                    <a:lstStyle/>
                    <a:p>
                      <a:r>
                        <a:rPr lang="en-GB" sz="1200" dirty="0" smtClean="0"/>
                        <a:t>F</a:t>
                      </a:r>
                      <a:endParaRPr lang="en-US" sz="1200" dirty="0"/>
                    </a:p>
                  </a:txBody>
                  <a:tcPr/>
                </a:tc>
              </a:tr>
              <a:tr h="204021">
                <a:tc>
                  <a:txBody>
                    <a:bodyPr/>
                    <a:lstStyle/>
                    <a:p>
                      <a:pPr algn="r"/>
                      <a:r>
                        <a:rPr lang="en-GB" sz="1200" dirty="0" smtClean="0">
                          <a:solidFill>
                            <a:schemeClr val="tx1"/>
                          </a:solidFill>
                        </a:rPr>
                        <a:t>0110</a:t>
                      </a:r>
                      <a:endParaRPr lang="en-US" sz="1200" dirty="0">
                        <a:solidFill>
                          <a:schemeClr val="tx1"/>
                        </a:solidFill>
                      </a:endParaRPr>
                    </a:p>
                  </a:txBody>
                  <a:tcPr>
                    <a:noFill/>
                  </a:tcPr>
                </a:tc>
                <a:tc>
                  <a:txBody>
                    <a:bodyPr/>
                    <a:lstStyle/>
                    <a:p>
                      <a:r>
                        <a:rPr lang="en-GB" sz="1200" dirty="0" smtClean="0"/>
                        <a:t>G</a:t>
                      </a:r>
                      <a:endParaRPr lang="en-US" sz="1200" dirty="0"/>
                    </a:p>
                  </a:txBody>
                  <a:tcPr/>
                </a:tc>
              </a:tr>
              <a:tr h="204021">
                <a:tc>
                  <a:txBody>
                    <a:bodyPr/>
                    <a:lstStyle/>
                    <a:p>
                      <a:pPr algn="r"/>
                      <a:r>
                        <a:rPr lang="en-GB" sz="1200" dirty="0" smtClean="0">
                          <a:solidFill>
                            <a:schemeClr val="tx1"/>
                          </a:solidFill>
                        </a:rPr>
                        <a:t>0111</a:t>
                      </a:r>
                      <a:endParaRPr lang="en-US" sz="1200" dirty="0">
                        <a:solidFill>
                          <a:schemeClr val="tx1"/>
                        </a:solidFill>
                      </a:endParaRPr>
                    </a:p>
                  </a:txBody>
                  <a:tcPr>
                    <a:noFill/>
                  </a:tcPr>
                </a:tc>
                <a:tc>
                  <a:txBody>
                    <a:bodyPr/>
                    <a:lstStyle/>
                    <a:p>
                      <a:r>
                        <a:rPr lang="en-GB" sz="1200" dirty="0" smtClean="0"/>
                        <a:t>H</a:t>
                      </a:r>
                      <a:endParaRPr lang="en-US" sz="1200" dirty="0"/>
                    </a:p>
                  </a:txBody>
                  <a:tcPr/>
                </a:tc>
              </a:tr>
              <a:tr h="204021">
                <a:tc>
                  <a:txBody>
                    <a:bodyPr/>
                    <a:lstStyle/>
                    <a:p>
                      <a:pPr algn="r"/>
                      <a:r>
                        <a:rPr lang="en-GB" sz="1200" dirty="0" smtClean="0">
                          <a:solidFill>
                            <a:schemeClr val="tx1"/>
                          </a:solidFill>
                        </a:rPr>
                        <a:t>1000</a:t>
                      </a:r>
                      <a:endParaRPr lang="en-US" sz="1200" dirty="0">
                        <a:solidFill>
                          <a:schemeClr val="tx1"/>
                        </a:solidFill>
                      </a:endParaRPr>
                    </a:p>
                  </a:txBody>
                  <a:tcPr>
                    <a:noFill/>
                  </a:tcPr>
                </a:tc>
                <a:tc>
                  <a:txBody>
                    <a:bodyPr/>
                    <a:lstStyle/>
                    <a:p>
                      <a:r>
                        <a:rPr lang="en-GB" sz="1200" dirty="0" smtClean="0"/>
                        <a:t>I</a:t>
                      </a:r>
                      <a:endParaRPr lang="en-US" sz="1200" dirty="0"/>
                    </a:p>
                  </a:txBody>
                  <a:tcPr/>
                </a:tc>
              </a:tr>
              <a:tr h="204021">
                <a:tc>
                  <a:txBody>
                    <a:bodyPr/>
                    <a:lstStyle/>
                    <a:p>
                      <a:pPr algn="r"/>
                      <a:r>
                        <a:rPr lang="en-GB" sz="1200" dirty="0" smtClean="0">
                          <a:solidFill>
                            <a:schemeClr val="tx1"/>
                          </a:solidFill>
                        </a:rPr>
                        <a:t>1001</a:t>
                      </a:r>
                      <a:endParaRPr lang="en-US" sz="1200" dirty="0">
                        <a:solidFill>
                          <a:schemeClr val="tx1"/>
                        </a:solidFill>
                      </a:endParaRPr>
                    </a:p>
                  </a:txBody>
                  <a:tcPr>
                    <a:noFill/>
                  </a:tcPr>
                </a:tc>
                <a:tc>
                  <a:txBody>
                    <a:bodyPr/>
                    <a:lstStyle/>
                    <a:p>
                      <a:r>
                        <a:rPr lang="en-GB" sz="1200" dirty="0" smtClean="0"/>
                        <a:t>J</a:t>
                      </a:r>
                      <a:endParaRPr lang="en-US" sz="1200" dirty="0"/>
                    </a:p>
                  </a:txBody>
                  <a:tcPr/>
                </a:tc>
              </a:tr>
              <a:tr h="204021">
                <a:tc>
                  <a:txBody>
                    <a:bodyPr/>
                    <a:lstStyle/>
                    <a:p>
                      <a:pPr algn="r"/>
                      <a:r>
                        <a:rPr lang="en-GB" sz="1200" dirty="0" smtClean="0">
                          <a:solidFill>
                            <a:schemeClr val="tx1"/>
                          </a:solidFill>
                        </a:rPr>
                        <a:t>1010</a:t>
                      </a:r>
                      <a:endParaRPr lang="en-US" sz="1200" dirty="0">
                        <a:solidFill>
                          <a:schemeClr val="tx1"/>
                        </a:solidFill>
                      </a:endParaRPr>
                    </a:p>
                  </a:txBody>
                  <a:tcPr>
                    <a:noFill/>
                  </a:tcPr>
                </a:tc>
                <a:tc>
                  <a:txBody>
                    <a:bodyPr/>
                    <a:lstStyle/>
                    <a:p>
                      <a:r>
                        <a:rPr lang="en-GB" sz="1200" dirty="0" smtClean="0"/>
                        <a:t>K</a:t>
                      </a:r>
                      <a:endParaRPr lang="en-US" sz="1200" dirty="0"/>
                    </a:p>
                  </a:txBody>
                  <a:tcPr/>
                </a:tc>
              </a:tr>
              <a:tr h="204021">
                <a:tc>
                  <a:txBody>
                    <a:bodyPr/>
                    <a:lstStyle/>
                    <a:p>
                      <a:pPr algn="r"/>
                      <a:r>
                        <a:rPr lang="en-GB" sz="1200" dirty="0" smtClean="0">
                          <a:solidFill>
                            <a:schemeClr val="tx1"/>
                          </a:solidFill>
                        </a:rPr>
                        <a:t>1011</a:t>
                      </a:r>
                      <a:endParaRPr lang="en-US" sz="1200" dirty="0">
                        <a:solidFill>
                          <a:schemeClr val="tx1"/>
                        </a:solidFill>
                      </a:endParaRPr>
                    </a:p>
                  </a:txBody>
                  <a:tcPr>
                    <a:noFill/>
                  </a:tcPr>
                </a:tc>
                <a:tc>
                  <a:txBody>
                    <a:bodyPr/>
                    <a:lstStyle/>
                    <a:p>
                      <a:r>
                        <a:rPr lang="en-GB" sz="1200" dirty="0" smtClean="0"/>
                        <a:t>L</a:t>
                      </a:r>
                      <a:endParaRPr lang="en-US" sz="1200" dirty="0"/>
                    </a:p>
                  </a:txBody>
                  <a:tcPr/>
                </a:tc>
              </a:tr>
              <a:tr h="204021">
                <a:tc>
                  <a:txBody>
                    <a:bodyPr/>
                    <a:lstStyle/>
                    <a:p>
                      <a:pPr algn="r"/>
                      <a:r>
                        <a:rPr lang="en-GB" sz="1200" dirty="0" smtClean="0">
                          <a:solidFill>
                            <a:schemeClr val="tx1"/>
                          </a:solidFill>
                        </a:rPr>
                        <a:t>1100</a:t>
                      </a:r>
                      <a:endParaRPr lang="en-US" sz="1200" dirty="0">
                        <a:solidFill>
                          <a:schemeClr val="tx1"/>
                        </a:solidFill>
                      </a:endParaRPr>
                    </a:p>
                  </a:txBody>
                  <a:tcPr>
                    <a:noFill/>
                  </a:tcPr>
                </a:tc>
                <a:tc>
                  <a:txBody>
                    <a:bodyPr/>
                    <a:lstStyle/>
                    <a:p>
                      <a:r>
                        <a:rPr lang="en-GB" sz="1200" dirty="0" smtClean="0"/>
                        <a:t>M</a:t>
                      </a:r>
                      <a:endParaRPr lang="en-US" sz="1200" dirty="0"/>
                    </a:p>
                  </a:txBody>
                  <a:tcPr/>
                </a:tc>
              </a:tr>
              <a:tr h="204021">
                <a:tc>
                  <a:txBody>
                    <a:bodyPr/>
                    <a:lstStyle/>
                    <a:p>
                      <a:pPr algn="r"/>
                      <a:r>
                        <a:rPr lang="en-GB" sz="1200" dirty="0" smtClean="0">
                          <a:solidFill>
                            <a:schemeClr val="tx1"/>
                          </a:solidFill>
                        </a:rPr>
                        <a:t>1101</a:t>
                      </a:r>
                      <a:endParaRPr lang="en-US" sz="1200" dirty="0">
                        <a:solidFill>
                          <a:schemeClr val="tx1"/>
                        </a:solidFill>
                      </a:endParaRPr>
                    </a:p>
                  </a:txBody>
                  <a:tcPr>
                    <a:noFill/>
                  </a:tcPr>
                </a:tc>
                <a:tc>
                  <a:txBody>
                    <a:bodyPr/>
                    <a:lstStyle/>
                    <a:p>
                      <a:r>
                        <a:rPr lang="en-GB" sz="1200" dirty="0" smtClean="0"/>
                        <a:t>N</a:t>
                      </a:r>
                      <a:endParaRPr lang="en-US" sz="1200" dirty="0"/>
                    </a:p>
                  </a:txBody>
                  <a:tcPr/>
                </a:tc>
              </a:tr>
              <a:tr h="204021">
                <a:tc>
                  <a:txBody>
                    <a:bodyPr/>
                    <a:lstStyle/>
                    <a:p>
                      <a:pPr algn="r"/>
                      <a:r>
                        <a:rPr lang="en-GB" sz="1200" dirty="0" smtClean="0">
                          <a:solidFill>
                            <a:schemeClr val="tx1"/>
                          </a:solidFill>
                        </a:rPr>
                        <a:t>1110</a:t>
                      </a:r>
                      <a:endParaRPr lang="en-US" sz="1200" dirty="0">
                        <a:solidFill>
                          <a:schemeClr val="tx1"/>
                        </a:solidFill>
                      </a:endParaRPr>
                    </a:p>
                  </a:txBody>
                  <a:tcPr>
                    <a:noFill/>
                  </a:tcPr>
                </a:tc>
                <a:tc>
                  <a:txBody>
                    <a:bodyPr/>
                    <a:lstStyle/>
                    <a:p>
                      <a:r>
                        <a:rPr lang="en-GB" sz="1200" dirty="0" smtClean="0"/>
                        <a:t>O</a:t>
                      </a:r>
                      <a:endParaRPr lang="en-US" sz="1200" dirty="0"/>
                    </a:p>
                  </a:txBody>
                  <a:tcPr/>
                </a:tc>
              </a:tr>
              <a:tr h="204021">
                <a:tc>
                  <a:txBody>
                    <a:bodyPr/>
                    <a:lstStyle/>
                    <a:p>
                      <a:pPr algn="r"/>
                      <a:r>
                        <a:rPr lang="en-GB" sz="1200" dirty="0" smtClean="0">
                          <a:solidFill>
                            <a:schemeClr val="tx1"/>
                          </a:solidFill>
                        </a:rPr>
                        <a:t>1111</a:t>
                      </a:r>
                      <a:endParaRPr lang="en-US" sz="1200" dirty="0">
                        <a:solidFill>
                          <a:schemeClr val="tx1"/>
                        </a:solidFill>
                      </a:endParaRPr>
                    </a:p>
                  </a:txBody>
                  <a:tcPr>
                    <a:noFill/>
                  </a:tcPr>
                </a:tc>
                <a:tc>
                  <a:txBody>
                    <a:bodyPr/>
                    <a:lstStyle/>
                    <a:p>
                      <a:r>
                        <a:rPr lang="en-GB" sz="1200" dirty="0" smtClean="0"/>
                        <a:t>P</a:t>
                      </a:r>
                      <a:endParaRPr lang="en-US" sz="1200" dirty="0"/>
                    </a:p>
                  </a:txBody>
                  <a:tcPr/>
                </a:tc>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1879344615"/>
              </p:ext>
            </p:extLst>
          </p:nvPr>
        </p:nvGraphicFramePr>
        <p:xfrm>
          <a:off x="3482608" y="3056328"/>
          <a:ext cx="4470312" cy="2299052"/>
        </p:xfrm>
        <a:graphic>
          <a:graphicData uri="http://schemas.openxmlformats.org/drawingml/2006/table">
            <a:tbl>
              <a:tblPr firstRow="1" bandRow="1">
                <a:tableStyleId>{5C22544A-7EE6-4342-B048-85BDC9FD1C3A}</a:tableStyleId>
              </a:tblPr>
              <a:tblGrid>
                <a:gridCol w="1117578"/>
                <a:gridCol w="1117578"/>
                <a:gridCol w="1117578"/>
                <a:gridCol w="1117578"/>
              </a:tblGrid>
              <a:tr h="676192">
                <a:tc>
                  <a:txBody>
                    <a:bodyPr/>
                    <a:lstStyle/>
                    <a:p>
                      <a:pPr algn="r"/>
                      <a:r>
                        <a:rPr lang="en-GB" sz="1200" dirty="0" smtClean="0">
                          <a:solidFill>
                            <a:schemeClr val="tx1"/>
                          </a:solidFill>
                        </a:rPr>
                        <a:t>Index</a:t>
                      </a:r>
                      <a:endParaRPr lang="en-US" sz="1200" dirty="0">
                        <a:solidFill>
                          <a:schemeClr val="tx1"/>
                        </a:solidFill>
                      </a:endParaRPr>
                    </a:p>
                  </a:txBody>
                  <a:tcPr>
                    <a:noFill/>
                  </a:tcPr>
                </a:tc>
                <a:tc>
                  <a:txBody>
                    <a:bodyPr/>
                    <a:lstStyle/>
                    <a:p>
                      <a:r>
                        <a:rPr lang="en-GB" sz="1200" dirty="0" smtClean="0"/>
                        <a:t>Tag</a:t>
                      </a:r>
                      <a:endParaRPr lang="en-US" sz="1200" dirty="0"/>
                    </a:p>
                  </a:txBody>
                  <a:tcPr/>
                </a:tc>
                <a:tc>
                  <a:txBody>
                    <a:bodyPr/>
                    <a:lstStyle/>
                    <a:p>
                      <a:r>
                        <a:rPr lang="en-GB" sz="1200" dirty="0" smtClean="0"/>
                        <a:t>Data</a:t>
                      </a:r>
                      <a:endParaRPr lang="en-US" sz="1200" dirty="0"/>
                    </a:p>
                  </a:txBody>
                  <a:tcPr/>
                </a:tc>
                <a:tc>
                  <a:txBody>
                    <a:bodyPr/>
                    <a:lstStyle/>
                    <a:p>
                      <a:r>
                        <a:rPr lang="en-GB" sz="1200" dirty="0" smtClean="0"/>
                        <a:t>Value Bit</a:t>
                      </a:r>
                      <a:endParaRPr lang="en-US" sz="1200" dirty="0"/>
                    </a:p>
                  </a:txBody>
                  <a:tcPr/>
                </a:tc>
              </a:tr>
              <a:tr h="405715">
                <a:tc>
                  <a:txBody>
                    <a:bodyPr/>
                    <a:lstStyle/>
                    <a:p>
                      <a:pPr algn="r"/>
                      <a:r>
                        <a:rPr lang="en-GB" sz="1200" dirty="0" smtClean="0"/>
                        <a:t>0</a:t>
                      </a:r>
                      <a:endParaRPr lang="en-US" sz="1200" dirty="0"/>
                    </a:p>
                  </a:txBody>
                  <a:tcPr>
                    <a:noFill/>
                  </a:tcPr>
                </a:tc>
                <a:tc>
                  <a:txBody>
                    <a:bodyPr/>
                    <a:lstStyle/>
                    <a:p>
                      <a:r>
                        <a:rPr lang="en-GB" sz="1200" dirty="0" smtClean="0"/>
                        <a:t>00</a:t>
                      </a:r>
                      <a:endParaRPr lang="en-US" sz="1200" dirty="0"/>
                    </a:p>
                  </a:txBody>
                  <a:tcPr/>
                </a:tc>
                <a:tc>
                  <a:txBody>
                    <a:bodyPr/>
                    <a:lstStyle/>
                    <a:p>
                      <a:r>
                        <a:rPr lang="en-GB" sz="1200" dirty="0" smtClean="0"/>
                        <a:t>A</a:t>
                      </a:r>
                      <a:endParaRPr lang="en-US" sz="1200" dirty="0"/>
                    </a:p>
                  </a:txBody>
                  <a:tcPr/>
                </a:tc>
                <a:tc>
                  <a:txBody>
                    <a:bodyPr/>
                    <a:lstStyle/>
                    <a:p>
                      <a:r>
                        <a:rPr lang="en-GB" sz="1200" dirty="0" smtClean="0"/>
                        <a:t>0</a:t>
                      </a:r>
                      <a:endParaRPr lang="en-US" sz="1200" dirty="0"/>
                    </a:p>
                  </a:txBody>
                  <a:tcPr/>
                </a:tc>
              </a:tr>
              <a:tr h="405715">
                <a:tc>
                  <a:txBody>
                    <a:bodyPr/>
                    <a:lstStyle/>
                    <a:p>
                      <a:pPr algn="r"/>
                      <a:r>
                        <a:rPr lang="en-GB" sz="1200" dirty="0" smtClean="0"/>
                        <a:t>1</a:t>
                      </a:r>
                      <a:endParaRPr lang="en-US" sz="1200" dirty="0"/>
                    </a:p>
                  </a:txBody>
                  <a:tcPr>
                    <a:noFill/>
                  </a:tcPr>
                </a:tc>
                <a:tc>
                  <a:txBody>
                    <a:bodyPr/>
                    <a:lstStyle/>
                    <a:p>
                      <a:endParaRPr lang="en-US" sz="1200"/>
                    </a:p>
                  </a:txBody>
                  <a:tcPr/>
                </a:tc>
                <a:tc>
                  <a:txBody>
                    <a:bodyPr/>
                    <a:lstStyle/>
                    <a:p>
                      <a:endParaRPr lang="en-US" sz="1200" dirty="0"/>
                    </a:p>
                  </a:txBody>
                  <a:tcPr/>
                </a:tc>
                <a:tc>
                  <a:txBody>
                    <a:bodyPr/>
                    <a:lstStyle/>
                    <a:p>
                      <a:endParaRPr lang="en-US" sz="1200"/>
                    </a:p>
                  </a:txBody>
                  <a:tcPr/>
                </a:tc>
              </a:tr>
              <a:tr h="405715">
                <a:tc>
                  <a:txBody>
                    <a:bodyPr/>
                    <a:lstStyle/>
                    <a:p>
                      <a:pPr algn="r"/>
                      <a:r>
                        <a:rPr lang="en-GB" sz="1200" dirty="0" smtClean="0"/>
                        <a:t>2</a:t>
                      </a:r>
                      <a:endParaRPr lang="en-US" sz="1200" dirty="0"/>
                    </a:p>
                  </a:txBody>
                  <a:tcPr>
                    <a:noFill/>
                  </a:tcPr>
                </a:tc>
                <a:tc>
                  <a:txBody>
                    <a:bodyPr/>
                    <a:lstStyle/>
                    <a:p>
                      <a:endParaRPr lang="en-US" sz="1200"/>
                    </a:p>
                  </a:txBody>
                  <a:tcPr/>
                </a:tc>
                <a:tc>
                  <a:txBody>
                    <a:bodyPr/>
                    <a:lstStyle/>
                    <a:p>
                      <a:endParaRPr lang="en-US" sz="1200"/>
                    </a:p>
                  </a:txBody>
                  <a:tcPr/>
                </a:tc>
                <a:tc>
                  <a:txBody>
                    <a:bodyPr/>
                    <a:lstStyle/>
                    <a:p>
                      <a:endParaRPr lang="en-US" sz="1200"/>
                    </a:p>
                  </a:txBody>
                  <a:tcPr/>
                </a:tc>
              </a:tr>
              <a:tr h="405715">
                <a:tc>
                  <a:txBody>
                    <a:bodyPr/>
                    <a:lstStyle/>
                    <a:p>
                      <a:pPr algn="r"/>
                      <a:r>
                        <a:rPr lang="en-GB" sz="1200" dirty="0" smtClean="0"/>
                        <a:t>3</a:t>
                      </a:r>
                      <a:endParaRPr lang="en-US" sz="1200" dirty="0"/>
                    </a:p>
                  </a:txBody>
                  <a:tcPr>
                    <a:noFill/>
                  </a:tcPr>
                </a:tc>
                <a:tc>
                  <a:txBody>
                    <a:bodyPr/>
                    <a:lstStyle/>
                    <a:p>
                      <a:endParaRPr lang="en-US" sz="1200"/>
                    </a:p>
                  </a:txBody>
                  <a:tcPr/>
                </a:tc>
                <a:tc>
                  <a:txBody>
                    <a:bodyPr/>
                    <a:lstStyle/>
                    <a:p>
                      <a:endParaRPr lang="en-US" sz="1200" dirty="0"/>
                    </a:p>
                  </a:txBody>
                  <a:tcPr/>
                </a:tc>
                <a:tc>
                  <a:txBody>
                    <a:bodyPr/>
                    <a:lstStyle/>
                    <a:p>
                      <a:endParaRPr lang="en-US" sz="1200" dirty="0"/>
                    </a:p>
                  </a:txBody>
                  <a:tcPr/>
                </a:tc>
              </a:tr>
            </a:tbl>
          </a:graphicData>
        </a:graphic>
      </p:graphicFrame>
      <p:sp>
        <p:nvSpPr>
          <p:cNvPr id="6" name="Rectangle 5"/>
          <p:cNvSpPr/>
          <p:nvPr/>
        </p:nvSpPr>
        <p:spPr>
          <a:xfrm>
            <a:off x="6054022" y="5814145"/>
            <a:ext cx="753732" cy="369332"/>
          </a:xfrm>
          <a:prstGeom prst="rect">
            <a:avLst/>
          </a:prstGeom>
        </p:spPr>
        <p:txBody>
          <a:bodyPr wrap="none">
            <a:spAutoFit/>
          </a:bodyPr>
          <a:lstStyle/>
          <a:p>
            <a:r>
              <a:rPr lang="en-GB" dirty="0" smtClean="0"/>
              <a:t>Cache</a:t>
            </a:r>
            <a:endParaRPr lang="en-US" dirty="0"/>
          </a:p>
        </p:txBody>
      </p:sp>
      <p:sp>
        <p:nvSpPr>
          <p:cNvPr id="7" name="Rectangle 6"/>
          <p:cNvSpPr/>
          <p:nvPr/>
        </p:nvSpPr>
        <p:spPr>
          <a:xfrm>
            <a:off x="9026895" y="6183477"/>
            <a:ext cx="1524328" cy="369332"/>
          </a:xfrm>
          <a:prstGeom prst="rect">
            <a:avLst/>
          </a:prstGeom>
        </p:spPr>
        <p:txBody>
          <a:bodyPr wrap="none">
            <a:spAutoFit/>
          </a:bodyPr>
          <a:lstStyle/>
          <a:p>
            <a:r>
              <a:rPr lang="en-GB" dirty="0" smtClean="0"/>
              <a:t>Main Memory</a:t>
            </a:r>
            <a:endParaRPr lang="en-US" dirty="0"/>
          </a:p>
        </p:txBody>
      </p:sp>
      <p:sp>
        <p:nvSpPr>
          <p:cNvPr id="8" name="Rectangle 7"/>
          <p:cNvSpPr/>
          <p:nvPr/>
        </p:nvSpPr>
        <p:spPr>
          <a:xfrm>
            <a:off x="238495" y="312448"/>
            <a:ext cx="3708400" cy="1477328"/>
          </a:xfrm>
          <a:prstGeom prst="rect">
            <a:avLst/>
          </a:prstGeom>
        </p:spPr>
        <p:txBody>
          <a:bodyPr wrap="square">
            <a:spAutoFit/>
          </a:bodyPr>
          <a:lstStyle/>
          <a:p>
            <a:r>
              <a:rPr lang="en-GB" dirty="0" smtClean="0"/>
              <a:t>Read  0100b (4d)</a:t>
            </a:r>
          </a:p>
          <a:p>
            <a:r>
              <a:rPr lang="en-GB" dirty="0" smtClean="0"/>
              <a:t>The tag and index of this address is  </a:t>
            </a:r>
          </a:p>
          <a:p>
            <a:r>
              <a:rPr lang="en-GB" dirty="0" smtClean="0"/>
              <a:t>Tag=01b Index=00b</a:t>
            </a:r>
          </a:p>
          <a:p>
            <a:r>
              <a:rPr lang="en-GB" dirty="0" smtClean="0"/>
              <a:t>It’s a miss</a:t>
            </a:r>
          </a:p>
          <a:p>
            <a:endParaRPr lang="en-US" dirty="0"/>
          </a:p>
        </p:txBody>
      </p:sp>
    </p:spTree>
    <p:extLst>
      <p:ext uri="{BB962C8B-B14F-4D97-AF65-F5344CB8AC3E}">
        <p14:creationId xmlns:p14="http://schemas.microsoft.com/office/powerpoint/2010/main" val="226733745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7275794" y="1251813"/>
          <a:ext cx="3149958" cy="4663440"/>
        </p:xfrm>
        <a:graphic>
          <a:graphicData uri="http://schemas.openxmlformats.org/drawingml/2006/table">
            <a:tbl>
              <a:tblPr firstRow="1" bandRow="1">
                <a:tableStyleId>{5C22544A-7EE6-4342-B048-85BDC9FD1C3A}</a:tableStyleId>
              </a:tblPr>
              <a:tblGrid>
                <a:gridCol w="1574979"/>
                <a:gridCol w="1574979"/>
              </a:tblGrid>
              <a:tr h="204021">
                <a:tc>
                  <a:txBody>
                    <a:bodyPr/>
                    <a:lstStyle/>
                    <a:p>
                      <a:pPr algn="r"/>
                      <a:r>
                        <a:rPr lang="en-GB" sz="1200" dirty="0" smtClean="0">
                          <a:solidFill>
                            <a:schemeClr val="tx1"/>
                          </a:solidFill>
                        </a:rPr>
                        <a:t>Address</a:t>
                      </a:r>
                      <a:endParaRPr lang="en-US" sz="1200" dirty="0">
                        <a:solidFill>
                          <a:schemeClr val="tx1"/>
                        </a:solidFill>
                      </a:endParaRPr>
                    </a:p>
                  </a:txBody>
                  <a:tcPr>
                    <a:noFill/>
                  </a:tcPr>
                </a:tc>
                <a:tc>
                  <a:txBody>
                    <a:bodyPr/>
                    <a:lstStyle/>
                    <a:p>
                      <a:r>
                        <a:rPr lang="en-GB" sz="1200" dirty="0" smtClean="0"/>
                        <a:t>Word</a:t>
                      </a:r>
                      <a:endParaRPr lang="en-US" sz="1200" dirty="0"/>
                    </a:p>
                  </a:txBody>
                  <a:tcPr/>
                </a:tc>
              </a:tr>
              <a:tr h="204021">
                <a:tc>
                  <a:txBody>
                    <a:bodyPr/>
                    <a:lstStyle/>
                    <a:p>
                      <a:pPr algn="r"/>
                      <a:r>
                        <a:rPr lang="en-GB" sz="1200" dirty="0" smtClean="0">
                          <a:solidFill>
                            <a:schemeClr val="tx1"/>
                          </a:solidFill>
                        </a:rPr>
                        <a:t>0000</a:t>
                      </a:r>
                      <a:endParaRPr lang="en-US" sz="1200" dirty="0">
                        <a:solidFill>
                          <a:schemeClr val="tx1"/>
                        </a:solidFill>
                      </a:endParaRPr>
                    </a:p>
                  </a:txBody>
                  <a:tcPr>
                    <a:noFill/>
                  </a:tcPr>
                </a:tc>
                <a:tc>
                  <a:txBody>
                    <a:bodyPr/>
                    <a:lstStyle/>
                    <a:p>
                      <a:r>
                        <a:rPr lang="en-GB" sz="1200" dirty="0" smtClean="0"/>
                        <a:t>A</a:t>
                      </a:r>
                      <a:endParaRPr lang="en-US" sz="1200" dirty="0"/>
                    </a:p>
                  </a:txBody>
                  <a:tcPr/>
                </a:tc>
              </a:tr>
              <a:tr h="204021">
                <a:tc>
                  <a:txBody>
                    <a:bodyPr/>
                    <a:lstStyle/>
                    <a:p>
                      <a:pPr algn="r"/>
                      <a:r>
                        <a:rPr lang="en-GB" sz="1200" dirty="0" smtClean="0">
                          <a:solidFill>
                            <a:schemeClr val="tx1"/>
                          </a:solidFill>
                        </a:rPr>
                        <a:t>0001</a:t>
                      </a:r>
                      <a:endParaRPr lang="en-US" sz="1200" dirty="0">
                        <a:solidFill>
                          <a:schemeClr val="tx1"/>
                        </a:solidFill>
                      </a:endParaRPr>
                    </a:p>
                  </a:txBody>
                  <a:tcPr>
                    <a:noFill/>
                  </a:tcPr>
                </a:tc>
                <a:tc>
                  <a:txBody>
                    <a:bodyPr/>
                    <a:lstStyle/>
                    <a:p>
                      <a:r>
                        <a:rPr lang="en-GB" sz="1200" dirty="0" smtClean="0"/>
                        <a:t>B</a:t>
                      </a:r>
                      <a:endParaRPr lang="en-US" sz="1200" dirty="0"/>
                    </a:p>
                  </a:txBody>
                  <a:tcPr/>
                </a:tc>
              </a:tr>
              <a:tr h="204021">
                <a:tc>
                  <a:txBody>
                    <a:bodyPr/>
                    <a:lstStyle/>
                    <a:p>
                      <a:pPr algn="r"/>
                      <a:r>
                        <a:rPr lang="en-GB" sz="1200" dirty="0" smtClean="0">
                          <a:solidFill>
                            <a:schemeClr val="tx1"/>
                          </a:solidFill>
                        </a:rPr>
                        <a:t>0010</a:t>
                      </a:r>
                      <a:endParaRPr lang="en-US" sz="1200" dirty="0">
                        <a:solidFill>
                          <a:schemeClr val="tx1"/>
                        </a:solidFill>
                      </a:endParaRPr>
                    </a:p>
                  </a:txBody>
                  <a:tcPr>
                    <a:noFill/>
                  </a:tcPr>
                </a:tc>
                <a:tc>
                  <a:txBody>
                    <a:bodyPr/>
                    <a:lstStyle/>
                    <a:p>
                      <a:r>
                        <a:rPr lang="en-GB" sz="1200" dirty="0" smtClean="0"/>
                        <a:t>C</a:t>
                      </a:r>
                      <a:endParaRPr lang="en-US" sz="1200" dirty="0"/>
                    </a:p>
                  </a:txBody>
                  <a:tcPr/>
                </a:tc>
              </a:tr>
              <a:tr h="204021">
                <a:tc>
                  <a:txBody>
                    <a:bodyPr/>
                    <a:lstStyle/>
                    <a:p>
                      <a:pPr algn="r"/>
                      <a:r>
                        <a:rPr lang="en-GB" sz="1200" dirty="0" smtClean="0">
                          <a:solidFill>
                            <a:schemeClr val="tx1"/>
                          </a:solidFill>
                        </a:rPr>
                        <a:t>0011</a:t>
                      </a:r>
                      <a:endParaRPr lang="en-US" sz="1200" dirty="0">
                        <a:solidFill>
                          <a:schemeClr val="tx1"/>
                        </a:solidFill>
                      </a:endParaRPr>
                    </a:p>
                  </a:txBody>
                  <a:tcPr>
                    <a:noFill/>
                  </a:tcPr>
                </a:tc>
                <a:tc>
                  <a:txBody>
                    <a:bodyPr/>
                    <a:lstStyle/>
                    <a:p>
                      <a:r>
                        <a:rPr lang="en-GB" sz="1200" dirty="0" smtClean="0"/>
                        <a:t>D</a:t>
                      </a:r>
                      <a:endParaRPr lang="en-US" sz="1200" dirty="0"/>
                    </a:p>
                  </a:txBody>
                  <a:tcPr/>
                </a:tc>
              </a:tr>
              <a:tr h="204021">
                <a:tc>
                  <a:txBody>
                    <a:bodyPr/>
                    <a:lstStyle/>
                    <a:p>
                      <a:pPr algn="r"/>
                      <a:r>
                        <a:rPr lang="en-GB" sz="1200" dirty="0" smtClean="0">
                          <a:solidFill>
                            <a:schemeClr val="tx1"/>
                          </a:solidFill>
                        </a:rPr>
                        <a:t>0100</a:t>
                      </a:r>
                      <a:endParaRPr lang="en-US" sz="1200" dirty="0">
                        <a:solidFill>
                          <a:schemeClr val="tx1"/>
                        </a:solidFill>
                      </a:endParaRPr>
                    </a:p>
                  </a:txBody>
                  <a:tcPr>
                    <a:noFill/>
                  </a:tcPr>
                </a:tc>
                <a:tc>
                  <a:txBody>
                    <a:bodyPr/>
                    <a:lstStyle/>
                    <a:p>
                      <a:r>
                        <a:rPr lang="en-GB" sz="1200" dirty="0" smtClean="0"/>
                        <a:t>E</a:t>
                      </a:r>
                      <a:endParaRPr lang="en-US" sz="1200" dirty="0"/>
                    </a:p>
                  </a:txBody>
                  <a:tcPr/>
                </a:tc>
              </a:tr>
              <a:tr h="204021">
                <a:tc>
                  <a:txBody>
                    <a:bodyPr/>
                    <a:lstStyle/>
                    <a:p>
                      <a:pPr algn="r"/>
                      <a:r>
                        <a:rPr lang="en-GB" sz="1200" dirty="0" smtClean="0">
                          <a:solidFill>
                            <a:schemeClr val="tx1"/>
                          </a:solidFill>
                        </a:rPr>
                        <a:t>0101</a:t>
                      </a:r>
                      <a:endParaRPr lang="en-US" sz="1200" dirty="0">
                        <a:solidFill>
                          <a:schemeClr val="tx1"/>
                        </a:solidFill>
                      </a:endParaRPr>
                    </a:p>
                  </a:txBody>
                  <a:tcPr>
                    <a:noFill/>
                  </a:tcPr>
                </a:tc>
                <a:tc>
                  <a:txBody>
                    <a:bodyPr/>
                    <a:lstStyle/>
                    <a:p>
                      <a:r>
                        <a:rPr lang="en-GB" sz="1200" dirty="0" smtClean="0"/>
                        <a:t>F</a:t>
                      </a:r>
                      <a:endParaRPr lang="en-US" sz="1200" dirty="0"/>
                    </a:p>
                  </a:txBody>
                  <a:tcPr/>
                </a:tc>
              </a:tr>
              <a:tr h="204021">
                <a:tc>
                  <a:txBody>
                    <a:bodyPr/>
                    <a:lstStyle/>
                    <a:p>
                      <a:pPr algn="r"/>
                      <a:r>
                        <a:rPr lang="en-GB" sz="1200" dirty="0" smtClean="0">
                          <a:solidFill>
                            <a:schemeClr val="tx1"/>
                          </a:solidFill>
                        </a:rPr>
                        <a:t>0110</a:t>
                      </a:r>
                      <a:endParaRPr lang="en-US" sz="1200" dirty="0">
                        <a:solidFill>
                          <a:schemeClr val="tx1"/>
                        </a:solidFill>
                      </a:endParaRPr>
                    </a:p>
                  </a:txBody>
                  <a:tcPr>
                    <a:noFill/>
                  </a:tcPr>
                </a:tc>
                <a:tc>
                  <a:txBody>
                    <a:bodyPr/>
                    <a:lstStyle/>
                    <a:p>
                      <a:r>
                        <a:rPr lang="en-GB" sz="1200" dirty="0" smtClean="0"/>
                        <a:t>G</a:t>
                      </a:r>
                      <a:endParaRPr lang="en-US" sz="1200" dirty="0"/>
                    </a:p>
                  </a:txBody>
                  <a:tcPr/>
                </a:tc>
              </a:tr>
              <a:tr h="204021">
                <a:tc>
                  <a:txBody>
                    <a:bodyPr/>
                    <a:lstStyle/>
                    <a:p>
                      <a:pPr algn="r"/>
                      <a:r>
                        <a:rPr lang="en-GB" sz="1200" dirty="0" smtClean="0">
                          <a:solidFill>
                            <a:schemeClr val="tx1"/>
                          </a:solidFill>
                        </a:rPr>
                        <a:t>0111</a:t>
                      </a:r>
                      <a:endParaRPr lang="en-US" sz="1200" dirty="0">
                        <a:solidFill>
                          <a:schemeClr val="tx1"/>
                        </a:solidFill>
                      </a:endParaRPr>
                    </a:p>
                  </a:txBody>
                  <a:tcPr>
                    <a:noFill/>
                  </a:tcPr>
                </a:tc>
                <a:tc>
                  <a:txBody>
                    <a:bodyPr/>
                    <a:lstStyle/>
                    <a:p>
                      <a:r>
                        <a:rPr lang="en-GB" sz="1200" dirty="0" smtClean="0"/>
                        <a:t>H</a:t>
                      </a:r>
                      <a:endParaRPr lang="en-US" sz="1200" dirty="0"/>
                    </a:p>
                  </a:txBody>
                  <a:tcPr/>
                </a:tc>
              </a:tr>
              <a:tr h="204021">
                <a:tc>
                  <a:txBody>
                    <a:bodyPr/>
                    <a:lstStyle/>
                    <a:p>
                      <a:pPr algn="r"/>
                      <a:r>
                        <a:rPr lang="en-GB" sz="1200" dirty="0" smtClean="0">
                          <a:solidFill>
                            <a:schemeClr val="tx1"/>
                          </a:solidFill>
                        </a:rPr>
                        <a:t>1000</a:t>
                      </a:r>
                      <a:endParaRPr lang="en-US" sz="1200" dirty="0">
                        <a:solidFill>
                          <a:schemeClr val="tx1"/>
                        </a:solidFill>
                      </a:endParaRPr>
                    </a:p>
                  </a:txBody>
                  <a:tcPr>
                    <a:noFill/>
                  </a:tcPr>
                </a:tc>
                <a:tc>
                  <a:txBody>
                    <a:bodyPr/>
                    <a:lstStyle/>
                    <a:p>
                      <a:r>
                        <a:rPr lang="en-GB" sz="1200" dirty="0" smtClean="0"/>
                        <a:t>I</a:t>
                      </a:r>
                      <a:endParaRPr lang="en-US" sz="1200" dirty="0"/>
                    </a:p>
                  </a:txBody>
                  <a:tcPr/>
                </a:tc>
              </a:tr>
              <a:tr h="204021">
                <a:tc>
                  <a:txBody>
                    <a:bodyPr/>
                    <a:lstStyle/>
                    <a:p>
                      <a:pPr algn="r"/>
                      <a:r>
                        <a:rPr lang="en-GB" sz="1200" dirty="0" smtClean="0">
                          <a:solidFill>
                            <a:schemeClr val="tx1"/>
                          </a:solidFill>
                        </a:rPr>
                        <a:t>1001</a:t>
                      </a:r>
                      <a:endParaRPr lang="en-US" sz="1200" dirty="0">
                        <a:solidFill>
                          <a:schemeClr val="tx1"/>
                        </a:solidFill>
                      </a:endParaRPr>
                    </a:p>
                  </a:txBody>
                  <a:tcPr>
                    <a:noFill/>
                  </a:tcPr>
                </a:tc>
                <a:tc>
                  <a:txBody>
                    <a:bodyPr/>
                    <a:lstStyle/>
                    <a:p>
                      <a:r>
                        <a:rPr lang="en-GB" sz="1200" dirty="0" smtClean="0"/>
                        <a:t>J</a:t>
                      </a:r>
                      <a:endParaRPr lang="en-US" sz="1200" dirty="0"/>
                    </a:p>
                  </a:txBody>
                  <a:tcPr/>
                </a:tc>
              </a:tr>
              <a:tr h="204021">
                <a:tc>
                  <a:txBody>
                    <a:bodyPr/>
                    <a:lstStyle/>
                    <a:p>
                      <a:pPr algn="r"/>
                      <a:r>
                        <a:rPr lang="en-GB" sz="1200" dirty="0" smtClean="0">
                          <a:solidFill>
                            <a:schemeClr val="tx1"/>
                          </a:solidFill>
                        </a:rPr>
                        <a:t>1010</a:t>
                      </a:r>
                      <a:endParaRPr lang="en-US" sz="1200" dirty="0">
                        <a:solidFill>
                          <a:schemeClr val="tx1"/>
                        </a:solidFill>
                      </a:endParaRPr>
                    </a:p>
                  </a:txBody>
                  <a:tcPr>
                    <a:noFill/>
                  </a:tcPr>
                </a:tc>
                <a:tc>
                  <a:txBody>
                    <a:bodyPr/>
                    <a:lstStyle/>
                    <a:p>
                      <a:r>
                        <a:rPr lang="en-GB" sz="1200" dirty="0" smtClean="0"/>
                        <a:t>K</a:t>
                      </a:r>
                      <a:endParaRPr lang="en-US" sz="1200" dirty="0"/>
                    </a:p>
                  </a:txBody>
                  <a:tcPr/>
                </a:tc>
              </a:tr>
              <a:tr h="204021">
                <a:tc>
                  <a:txBody>
                    <a:bodyPr/>
                    <a:lstStyle/>
                    <a:p>
                      <a:pPr algn="r"/>
                      <a:r>
                        <a:rPr lang="en-GB" sz="1200" dirty="0" smtClean="0">
                          <a:solidFill>
                            <a:schemeClr val="tx1"/>
                          </a:solidFill>
                        </a:rPr>
                        <a:t>1011</a:t>
                      </a:r>
                      <a:endParaRPr lang="en-US" sz="1200" dirty="0">
                        <a:solidFill>
                          <a:schemeClr val="tx1"/>
                        </a:solidFill>
                      </a:endParaRPr>
                    </a:p>
                  </a:txBody>
                  <a:tcPr>
                    <a:noFill/>
                  </a:tcPr>
                </a:tc>
                <a:tc>
                  <a:txBody>
                    <a:bodyPr/>
                    <a:lstStyle/>
                    <a:p>
                      <a:r>
                        <a:rPr lang="en-GB" sz="1200" dirty="0" smtClean="0"/>
                        <a:t>L</a:t>
                      </a:r>
                      <a:endParaRPr lang="en-US" sz="1200" dirty="0"/>
                    </a:p>
                  </a:txBody>
                  <a:tcPr/>
                </a:tc>
              </a:tr>
              <a:tr h="204021">
                <a:tc>
                  <a:txBody>
                    <a:bodyPr/>
                    <a:lstStyle/>
                    <a:p>
                      <a:pPr algn="r"/>
                      <a:r>
                        <a:rPr lang="en-GB" sz="1200" dirty="0" smtClean="0">
                          <a:solidFill>
                            <a:schemeClr val="tx1"/>
                          </a:solidFill>
                        </a:rPr>
                        <a:t>1100</a:t>
                      </a:r>
                      <a:endParaRPr lang="en-US" sz="1200" dirty="0">
                        <a:solidFill>
                          <a:schemeClr val="tx1"/>
                        </a:solidFill>
                      </a:endParaRPr>
                    </a:p>
                  </a:txBody>
                  <a:tcPr>
                    <a:noFill/>
                  </a:tcPr>
                </a:tc>
                <a:tc>
                  <a:txBody>
                    <a:bodyPr/>
                    <a:lstStyle/>
                    <a:p>
                      <a:r>
                        <a:rPr lang="en-GB" sz="1200" dirty="0" smtClean="0"/>
                        <a:t>M</a:t>
                      </a:r>
                      <a:endParaRPr lang="en-US" sz="1200" dirty="0"/>
                    </a:p>
                  </a:txBody>
                  <a:tcPr/>
                </a:tc>
              </a:tr>
              <a:tr h="204021">
                <a:tc>
                  <a:txBody>
                    <a:bodyPr/>
                    <a:lstStyle/>
                    <a:p>
                      <a:pPr algn="r"/>
                      <a:r>
                        <a:rPr lang="en-GB" sz="1200" dirty="0" smtClean="0">
                          <a:solidFill>
                            <a:schemeClr val="tx1"/>
                          </a:solidFill>
                        </a:rPr>
                        <a:t>1101</a:t>
                      </a:r>
                      <a:endParaRPr lang="en-US" sz="1200" dirty="0">
                        <a:solidFill>
                          <a:schemeClr val="tx1"/>
                        </a:solidFill>
                      </a:endParaRPr>
                    </a:p>
                  </a:txBody>
                  <a:tcPr>
                    <a:noFill/>
                  </a:tcPr>
                </a:tc>
                <a:tc>
                  <a:txBody>
                    <a:bodyPr/>
                    <a:lstStyle/>
                    <a:p>
                      <a:r>
                        <a:rPr lang="en-GB" sz="1200" dirty="0" smtClean="0"/>
                        <a:t>N</a:t>
                      </a:r>
                      <a:endParaRPr lang="en-US" sz="1200" dirty="0"/>
                    </a:p>
                  </a:txBody>
                  <a:tcPr/>
                </a:tc>
              </a:tr>
              <a:tr h="204021">
                <a:tc>
                  <a:txBody>
                    <a:bodyPr/>
                    <a:lstStyle/>
                    <a:p>
                      <a:pPr algn="r"/>
                      <a:r>
                        <a:rPr lang="en-GB" sz="1200" dirty="0" smtClean="0">
                          <a:solidFill>
                            <a:schemeClr val="tx1"/>
                          </a:solidFill>
                        </a:rPr>
                        <a:t>1110</a:t>
                      </a:r>
                      <a:endParaRPr lang="en-US" sz="1200" dirty="0">
                        <a:solidFill>
                          <a:schemeClr val="tx1"/>
                        </a:solidFill>
                      </a:endParaRPr>
                    </a:p>
                  </a:txBody>
                  <a:tcPr>
                    <a:noFill/>
                  </a:tcPr>
                </a:tc>
                <a:tc>
                  <a:txBody>
                    <a:bodyPr/>
                    <a:lstStyle/>
                    <a:p>
                      <a:r>
                        <a:rPr lang="en-GB" sz="1200" dirty="0" smtClean="0"/>
                        <a:t>O</a:t>
                      </a:r>
                      <a:endParaRPr lang="en-US" sz="1200" dirty="0"/>
                    </a:p>
                  </a:txBody>
                  <a:tcPr/>
                </a:tc>
              </a:tr>
              <a:tr h="204021">
                <a:tc>
                  <a:txBody>
                    <a:bodyPr/>
                    <a:lstStyle/>
                    <a:p>
                      <a:pPr algn="r"/>
                      <a:r>
                        <a:rPr lang="en-GB" sz="1200" dirty="0" smtClean="0">
                          <a:solidFill>
                            <a:schemeClr val="tx1"/>
                          </a:solidFill>
                        </a:rPr>
                        <a:t>1111</a:t>
                      </a:r>
                      <a:endParaRPr lang="en-US" sz="1200" dirty="0">
                        <a:solidFill>
                          <a:schemeClr val="tx1"/>
                        </a:solidFill>
                      </a:endParaRPr>
                    </a:p>
                  </a:txBody>
                  <a:tcPr>
                    <a:noFill/>
                  </a:tcPr>
                </a:tc>
                <a:tc>
                  <a:txBody>
                    <a:bodyPr/>
                    <a:lstStyle/>
                    <a:p>
                      <a:r>
                        <a:rPr lang="en-GB" sz="1200" dirty="0" smtClean="0"/>
                        <a:t>P</a:t>
                      </a:r>
                      <a:endParaRPr lang="en-US" sz="1200" dirty="0"/>
                    </a:p>
                  </a:txBody>
                  <a:tcPr/>
                </a:tc>
              </a:tr>
            </a:tbl>
          </a:graphicData>
        </a:graphic>
      </p:graphicFrame>
      <p:graphicFrame>
        <p:nvGraphicFramePr>
          <p:cNvPr id="5" name="Content Placeholder 3"/>
          <p:cNvGraphicFramePr>
            <a:graphicFrameLocks/>
          </p:cNvGraphicFramePr>
          <p:nvPr>
            <p:extLst/>
          </p:nvPr>
        </p:nvGraphicFramePr>
        <p:xfrm>
          <a:off x="3482608" y="3056328"/>
          <a:ext cx="4470312" cy="2299052"/>
        </p:xfrm>
        <a:graphic>
          <a:graphicData uri="http://schemas.openxmlformats.org/drawingml/2006/table">
            <a:tbl>
              <a:tblPr firstRow="1" bandRow="1">
                <a:tableStyleId>{5C22544A-7EE6-4342-B048-85BDC9FD1C3A}</a:tableStyleId>
              </a:tblPr>
              <a:tblGrid>
                <a:gridCol w="1117578"/>
                <a:gridCol w="1117578"/>
                <a:gridCol w="1117578"/>
                <a:gridCol w="1117578"/>
              </a:tblGrid>
              <a:tr h="676192">
                <a:tc>
                  <a:txBody>
                    <a:bodyPr/>
                    <a:lstStyle/>
                    <a:p>
                      <a:pPr algn="r"/>
                      <a:r>
                        <a:rPr lang="en-GB" sz="1200" dirty="0" smtClean="0">
                          <a:solidFill>
                            <a:schemeClr val="tx1"/>
                          </a:solidFill>
                        </a:rPr>
                        <a:t>Index</a:t>
                      </a:r>
                      <a:endParaRPr lang="en-US" sz="1200" dirty="0">
                        <a:solidFill>
                          <a:schemeClr val="tx1"/>
                        </a:solidFill>
                      </a:endParaRPr>
                    </a:p>
                  </a:txBody>
                  <a:tcPr>
                    <a:noFill/>
                  </a:tcPr>
                </a:tc>
                <a:tc>
                  <a:txBody>
                    <a:bodyPr/>
                    <a:lstStyle/>
                    <a:p>
                      <a:r>
                        <a:rPr lang="en-GB" sz="1200" dirty="0" smtClean="0"/>
                        <a:t>Tag</a:t>
                      </a:r>
                      <a:endParaRPr lang="en-US" sz="1200" dirty="0"/>
                    </a:p>
                  </a:txBody>
                  <a:tcPr/>
                </a:tc>
                <a:tc>
                  <a:txBody>
                    <a:bodyPr/>
                    <a:lstStyle/>
                    <a:p>
                      <a:r>
                        <a:rPr lang="en-GB" sz="1200" dirty="0" smtClean="0"/>
                        <a:t>Data</a:t>
                      </a:r>
                      <a:endParaRPr lang="en-US" sz="1200" dirty="0"/>
                    </a:p>
                  </a:txBody>
                  <a:tcPr/>
                </a:tc>
                <a:tc>
                  <a:txBody>
                    <a:bodyPr/>
                    <a:lstStyle/>
                    <a:p>
                      <a:r>
                        <a:rPr lang="en-GB" sz="1200" dirty="0" smtClean="0"/>
                        <a:t>Value Bit</a:t>
                      </a:r>
                      <a:endParaRPr lang="en-US" sz="1200" dirty="0"/>
                    </a:p>
                  </a:txBody>
                  <a:tcPr/>
                </a:tc>
              </a:tr>
              <a:tr h="405715">
                <a:tc>
                  <a:txBody>
                    <a:bodyPr/>
                    <a:lstStyle/>
                    <a:p>
                      <a:pPr algn="r"/>
                      <a:r>
                        <a:rPr lang="en-GB" sz="1200" dirty="0" smtClean="0"/>
                        <a:t>0</a:t>
                      </a:r>
                      <a:endParaRPr lang="en-US" sz="1200" dirty="0"/>
                    </a:p>
                  </a:txBody>
                  <a:tcPr>
                    <a:noFill/>
                  </a:tcPr>
                </a:tc>
                <a:tc>
                  <a:txBody>
                    <a:bodyPr/>
                    <a:lstStyle/>
                    <a:p>
                      <a:r>
                        <a:rPr lang="en-GB" sz="1200" dirty="0" smtClean="0"/>
                        <a:t>01</a:t>
                      </a:r>
                      <a:endParaRPr lang="en-US" sz="1200" dirty="0"/>
                    </a:p>
                  </a:txBody>
                  <a:tcPr/>
                </a:tc>
                <a:tc>
                  <a:txBody>
                    <a:bodyPr/>
                    <a:lstStyle/>
                    <a:p>
                      <a:r>
                        <a:rPr lang="en-GB" sz="1200" dirty="0" smtClean="0"/>
                        <a:t>E</a:t>
                      </a:r>
                      <a:endParaRPr lang="en-US" sz="1200" dirty="0"/>
                    </a:p>
                  </a:txBody>
                  <a:tcPr/>
                </a:tc>
                <a:tc>
                  <a:txBody>
                    <a:bodyPr/>
                    <a:lstStyle/>
                    <a:p>
                      <a:r>
                        <a:rPr lang="en-GB" sz="1200" dirty="0" smtClean="0"/>
                        <a:t>0</a:t>
                      </a:r>
                      <a:endParaRPr lang="en-US" sz="1200" dirty="0"/>
                    </a:p>
                  </a:txBody>
                  <a:tcPr/>
                </a:tc>
              </a:tr>
              <a:tr h="405715">
                <a:tc>
                  <a:txBody>
                    <a:bodyPr/>
                    <a:lstStyle/>
                    <a:p>
                      <a:pPr algn="r"/>
                      <a:r>
                        <a:rPr lang="en-GB" sz="1200" dirty="0" smtClean="0"/>
                        <a:t>1</a:t>
                      </a:r>
                      <a:endParaRPr lang="en-US" sz="1200" dirty="0"/>
                    </a:p>
                  </a:txBody>
                  <a:tcPr>
                    <a:noFill/>
                  </a:tcPr>
                </a:tc>
                <a:tc>
                  <a:txBody>
                    <a:bodyPr/>
                    <a:lstStyle/>
                    <a:p>
                      <a:endParaRPr lang="en-US" sz="1200"/>
                    </a:p>
                  </a:txBody>
                  <a:tcPr/>
                </a:tc>
                <a:tc>
                  <a:txBody>
                    <a:bodyPr/>
                    <a:lstStyle/>
                    <a:p>
                      <a:endParaRPr lang="en-US" sz="1200" dirty="0"/>
                    </a:p>
                  </a:txBody>
                  <a:tcPr/>
                </a:tc>
                <a:tc>
                  <a:txBody>
                    <a:bodyPr/>
                    <a:lstStyle/>
                    <a:p>
                      <a:endParaRPr lang="en-US" sz="1200"/>
                    </a:p>
                  </a:txBody>
                  <a:tcPr/>
                </a:tc>
              </a:tr>
              <a:tr h="405715">
                <a:tc>
                  <a:txBody>
                    <a:bodyPr/>
                    <a:lstStyle/>
                    <a:p>
                      <a:pPr algn="r"/>
                      <a:r>
                        <a:rPr lang="en-GB" sz="1200" dirty="0" smtClean="0"/>
                        <a:t>2</a:t>
                      </a:r>
                      <a:endParaRPr lang="en-US" sz="1200" dirty="0"/>
                    </a:p>
                  </a:txBody>
                  <a:tcPr>
                    <a:noFill/>
                  </a:tcPr>
                </a:tc>
                <a:tc>
                  <a:txBody>
                    <a:bodyPr/>
                    <a:lstStyle/>
                    <a:p>
                      <a:endParaRPr lang="en-US" sz="1200"/>
                    </a:p>
                  </a:txBody>
                  <a:tcPr/>
                </a:tc>
                <a:tc>
                  <a:txBody>
                    <a:bodyPr/>
                    <a:lstStyle/>
                    <a:p>
                      <a:endParaRPr lang="en-US" sz="1200"/>
                    </a:p>
                  </a:txBody>
                  <a:tcPr/>
                </a:tc>
                <a:tc>
                  <a:txBody>
                    <a:bodyPr/>
                    <a:lstStyle/>
                    <a:p>
                      <a:endParaRPr lang="en-US" sz="1200"/>
                    </a:p>
                  </a:txBody>
                  <a:tcPr/>
                </a:tc>
              </a:tr>
              <a:tr h="405715">
                <a:tc>
                  <a:txBody>
                    <a:bodyPr/>
                    <a:lstStyle/>
                    <a:p>
                      <a:pPr algn="r"/>
                      <a:r>
                        <a:rPr lang="en-GB" sz="1200" dirty="0" smtClean="0"/>
                        <a:t>3</a:t>
                      </a:r>
                      <a:endParaRPr lang="en-US" sz="1200" dirty="0"/>
                    </a:p>
                  </a:txBody>
                  <a:tcPr>
                    <a:noFill/>
                  </a:tcPr>
                </a:tc>
                <a:tc>
                  <a:txBody>
                    <a:bodyPr/>
                    <a:lstStyle/>
                    <a:p>
                      <a:endParaRPr lang="en-US" sz="1200"/>
                    </a:p>
                  </a:txBody>
                  <a:tcPr/>
                </a:tc>
                <a:tc>
                  <a:txBody>
                    <a:bodyPr/>
                    <a:lstStyle/>
                    <a:p>
                      <a:endParaRPr lang="en-US" sz="1200" dirty="0"/>
                    </a:p>
                  </a:txBody>
                  <a:tcPr/>
                </a:tc>
                <a:tc>
                  <a:txBody>
                    <a:bodyPr/>
                    <a:lstStyle/>
                    <a:p>
                      <a:endParaRPr lang="en-US" sz="1200" dirty="0"/>
                    </a:p>
                  </a:txBody>
                  <a:tcPr/>
                </a:tc>
              </a:tr>
            </a:tbl>
          </a:graphicData>
        </a:graphic>
      </p:graphicFrame>
      <p:sp>
        <p:nvSpPr>
          <p:cNvPr id="6" name="Rectangle 5"/>
          <p:cNvSpPr/>
          <p:nvPr/>
        </p:nvSpPr>
        <p:spPr>
          <a:xfrm>
            <a:off x="6054022" y="5814145"/>
            <a:ext cx="753732" cy="369332"/>
          </a:xfrm>
          <a:prstGeom prst="rect">
            <a:avLst/>
          </a:prstGeom>
        </p:spPr>
        <p:txBody>
          <a:bodyPr wrap="none">
            <a:spAutoFit/>
          </a:bodyPr>
          <a:lstStyle/>
          <a:p>
            <a:r>
              <a:rPr lang="en-GB" dirty="0" smtClean="0"/>
              <a:t>Cache</a:t>
            </a:r>
            <a:endParaRPr lang="en-US" dirty="0"/>
          </a:p>
        </p:txBody>
      </p:sp>
      <p:sp>
        <p:nvSpPr>
          <p:cNvPr id="7" name="Rectangle 6"/>
          <p:cNvSpPr/>
          <p:nvPr/>
        </p:nvSpPr>
        <p:spPr>
          <a:xfrm>
            <a:off x="9026895" y="6183477"/>
            <a:ext cx="1524328" cy="369332"/>
          </a:xfrm>
          <a:prstGeom prst="rect">
            <a:avLst/>
          </a:prstGeom>
        </p:spPr>
        <p:txBody>
          <a:bodyPr wrap="none">
            <a:spAutoFit/>
          </a:bodyPr>
          <a:lstStyle/>
          <a:p>
            <a:r>
              <a:rPr lang="en-GB" dirty="0" smtClean="0"/>
              <a:t>Main Memory</a:t>
            </a:r>
            <a:endParaRPr lang="en-US" dirty="0"/>
          </a:p>
        </p:txBody>
      </p:sp>
      <p:sp>
        <p:nvSpPr>
          <p:cNvPr id="8" name="Rectangle 7"/>
          <p:cNvSpPr/>
          <p:nvPr/>
        </p:nvSpPr>
        <p:spPr>
          <a:xfrm>
            <a:off x="238495" y="312448"/>
            <a:ext cx="3708400" cy="2031325"/>
          </a:xfrm>
          <a:prstGeom prst="rect">
            <a:avLst/>
          </a:prstGeom>
        </p:spPr>
        <p:txBody>
          <a:bodyPr wrap="square">
            <a:spAutoFit/>
          </a:bodyPr>
          <a:lstStyle/>
          <a:p>
            <a:r>
              <a:rPr lang="en-GB" dirty="0" smtClean="0"/>
              <a:t>0100b (4d) will be placed on cache at index 00 and tag 01 will be stored</a:t>
            </a:r>
          </a:p>
          <a:p>
            <a:r>
              <a:rPr lang="en-GB" dirty="0" smtClean="0"/>
              <a:t>But index 00 already has some data, we will replace that </a:t>
            </a:r>
          </a:p>
          <a:p>
            <a:r>
              <a:rPr lang="en-GB" dirty="0" smtClean="0"/>
              <a:t>Note that even rest of the cache is free 0100 will go at index 00b</a:t>
            </a:r>
          </a:p>
          <a:p>
            <a:endParaRPr lang="en-US" dirty="0"/>
          </a:p>
        </p:txBody>
      </p:sp>
    </p:spTree>
    <p:extLst>
      <p:ext uri="{BB962C8B-B14F-4D97-AF65-F5344CB8AC3E}">
        <p14:creationId xmlns:p14="http://schemas.microsoft.com/office/powerpoint/2010/main" val="89154452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7275794" y="1251813"/>
          <a:ext cx="3149958" cy="4663440"/>
        </p:xfrm>
        <a:graphic>
          <a:graphicData uri="http://schemas.openxmlformats.org/drawingml/2006/table">
            <a:tbl>
              <a:tblPr firstRow="1" bandRow="1">
                <a:tableStyleId>{5C22544A-7EE6-4342-B048-85BDC9FD1C3A}</a:tableStyleId>
              </a:tblPr>
              <a:tblGrid>
                <a:gridCol w="1574979"/>
                <a:gridCol w="1574979"/>
              </a:tblGrid>
              <a:tr h="204021">
                <a:tc>
                  <a:txBody>
                    <a:bodyPr/>
                    <a:lstStyle/>
                    <a:p>
                      <a:pPr algn="r"/>
                      <a:r>
                        <a:rPr lang="en-GB" sz="1200" dirty="0" smtClean="0">
                          <a:solidFill>
                            <a:schemeClr val="tx1"/>
                          </a:solidFill>
                        </a:rPr>
                        <a:t>Address</a:t>
                      </a:r>
                      <a:endParaRPr lang="en-US" sz="1200" dirty="0">
                        <a:solidFill>
                          <a:schemeClr val="tx1"/>
                        </a:solidFill>
                      </a:endParaRPr>
                    </a:p>
                  </a:txBody>
                  <a:tcPr>
                    <a:noFill/>
                  </a:tcPr>
                </a:tc>
                <a:tc>
                  <a:txBody>
                    <a:bodyPr/>
                    <a:lstStyle/>
                    <a:p>
                      <a:r>
                        <a:rPr lang="en-GB" sz="1200" dirty="0" smtClean="0"/>
                        <a:t>Word</a:t>
                      </a:r>
                      <a:endParaRPr lang="en-US" sz="1200" dirty="0"/>
                    </a:p>
                  </a:txBody>
                  <a:tcPr/>
                </a:tc>
              </a:tr>
              <a:tr h="204021">
                <a:tc>
                  <a:txBody>
                    <a:bodyPr/>
                    <a:lstStyle/>
                    <a:p>
                      <a:pPr algn="r"/>
                      <a:r>
                        <a:rPr lang="en-GB" sz="1200" dirty="0" smtClean="0">
                          <a:solidFill>
                            <a:schemeClr val="tx1"/>
                          </a:solidFill>
                        </a:rPr>
                        <a:t>0000</a:t>
                      </a:r>
                      <a:endParaRPr lang="en-US" sz="1200" dirty="0">
                        <a:solidFill>
                          <a:schemeClr val="tx1"/>
                        </a:solidFill>
                      </a:endParaRPr>
                    </a:p>
                  </a:txBody>
                  <a:tcPr>
                    <a:noFill/>
                  </a:tcPr>
                </a:tc>
                <a:tc>
                  <a:txBody>
                    <a:bodyPr/>
                    <a:lstStyle/>
                    <a:p>
                      <a:r>
                        <a:rPr lang="en-GB" sz="1200" dirty="0" smtClean="0"/>
                        <a:t>A</a:t>
                      </a:r>
                      <a:endParaRPr lang="en-US" sz="1200" dirty="0"/>
                    </a:p>
                  </a:txBody>
                  <a:tcPr/>
                </a:tc>
              </a:tr>
              <a:tr h="204021">
                <a:tc>
                  <a:txBody>
                    <a:bodyPr/>
                    <a:lstStyle/>
                    <a:p>
                      <a:pPr algn="r"/>
                      <a:r>
                        <a:rPr lang="en-GB" sz="1200" dirty="0" smtClean="0">
                          <a:solidFill>
                            <a:schemeClr val="tx1"/>
                          </a:solidFill>
                        </a:rPr>
                        <a:t>0001</a:t>
                      </a:r>
                      <a:endParaRPr lang="en-US" sz="1200" dirty="0">
                        <a:solidFill>
                          <a:schemeClr val="tx1"/>
                        </a:solidFill>
                      </a:endParaRPr>
                    </a:p>
                  </a:txBody>
                  <a:tcPr>
                    <a:noFill/>
                  </a:tcPr>
                </a:tc>
                <a:tc>
                  <a:txBody>
                    <a:bodyPr/>
                    <a:lstStyle/>
                    <a:p>
                      <a:r>
                        <a:rPr lang="en-GB" sz="1200" dirty="0" smtClean="0"/>
                        <a:t>B</a:t>
                      </a:r>
                      <a:endParaRPr lang="en-US" sz="1200" dirty="0"/>
                    </a:p>
                  </a:txBody>
                  <a:tcPr/>
                </a:tc>
              </a:tr>
              <a:tr h="204021">
                <a:tc>
                  <a:txBody>
                    <a:bodyPr/>
                    <a:lstStyle/>
                    <a:p>
                      <a:pPr algn="r"/>
                      <a:r>
                        <a:rPr lang="en-GB" sz="1200" dirty="0" smtClean="0">
                          <a:solidFill>
                            <a:schemeClr val="tx1"/>
                          </a:solidFill>
                        </a:rPr>
                        <a:t>0010</a:t>
                      </a:r>
                      <a:endParaRPr lang="en-US" sz="1200" dirty="0">
                        <a:solidFill>
                          <a:schemeClr val="tx1"/>
                        </a:solidFill>
                      </a:endParaRPr>
                    </a:p>
                  </a:txBody>
                  <a:tcPr>
                    <a:noFill/>
                  </a:tcPr>
                </a:tc>
                <a:tc>
                  <a:txBody>
                    <a:bodyPr/>
                    <a:lstStyle/>
                    <a:p>
                      <a:r>
                        <a:rPr lang="en-GB" sz="1200" dirty="0" smtClean="0"/>
                        <a:t>C</a:t>
                      </a:r>
                      <a:endParaRPr lang="en-US" sz="1200" dirty="0"/>
                    </a:p>
                  </a:txBody>
                  <a:tcPr/>
                </a:tc>
              </a:tr>
              <a:tr h="204021">
                <a:tc>
                  <a:txBody>
                    <a:bodyPr/>
                    <a:lstStyle/>
                    <a:p>
                      <a:pPr algn="r"/>
                      <a:r>
                        <a:rPr lang="en-GB" sz="1200" dirty="0" smtClean="0">
                          <a:solidFill>
                            <a:schemeClr val="tx1"/>
                          </a:solidFill>
                        </a:rPr>
                        <a:t>0011</a:t>
                      </a:r>
                      <a:endParaRPr lang="en-US" sz="1200" dirty="0">
                        <a:solidFill>
                          <a:schemeClr val="tx1"/>
                        </a:solidFill>
                      </a:endParaRPr>
                    </a:p>
                  </a:txBody>
                  <a:tcPr>
                    <a:noFill/>
                  </a:tcPr>
                </a:tc>
                <a:tc>
                  <a:txBody>
                    <a:bodyPr/>
                    <a:lstStyle/>
                    <a:p>
                      <a:r>
                        <a:rPr lang="en-GB" sz="1200" dirty="0" smtClean="0"/>
                        <a:t>D</a:t>
                      </a:r>
                      <a:endParaRPr lang="en-US" sz="1200" dirty="0"/>
                    </a:p>
                  </a:txBody>
                  <a:tcPr/>
                </a:tc>
              </a:tr>
              <a:tr h="204021">
                <a:tc>
                  <a:txBody>
                    <a:bodyPr/>
                    <a:lstStyle/>
                    <a:p>
                      <a:pPr algn="r"/>
                      <a:r>
                        <a:rPr lang="en-GB" sz="1200" dirty="0" smtClean="0">
                          <a:solidFill>
                            <a:schemeClr val="tx1"/>
                          </a:solidFill>
                        </a:rPr>
                        <a:t>0100</a:t>
                      </a:r>
                      <a:endParaRPr lang="en-US" sz="1200" dirty="0">
                        <a:solidFill>
                          <a:schemeClr val="tx1"/>
                        </a:solidFill>
                      </a:endParaRPr>
                    </a:p>
                  </a:txBody>
                  <a:tcPr>
                    <a:noFill/>
                  </a:tcPr>
                </a:tc>
                <a:tc>
                  <a:txBody>
                    <a:bodyPr/>
                    <a:lstStyle/>
                    <a:p>
                      <a:r>
                        <a:rPr lang="en-GB" sz="1200" dirty="0" smtClean="0"/>
                        <a:t>E</a:t>
                      </a:r>
                      <a:endParaRPr lang="en-US" sz="1200" dirty="0"/>
                    </a:p>
                  </a:txBody>
                  <a:tcPr/>
                </a:tc>
              </a:tr>
              <a:tr h="204021">
                <a:tc>
                  <a:txBody>
                    <a:bodyPr/>
                    <a:lstStyle/>
                    <a:p>
                      <a:pPr algn="r"/>
                      <a:r>
                        <a:rPr lang="en-GB" sz="1200" dirty="0" smtClean="0">
                          <a:solidFill>
                            <a:schemeClr val="tx1"/>
                          </a:solidFill>
                        </a:rPr>
                        <a:t>0101</a:t>
                      </a:r>
                      <a:endParaRPr lang="en-US" sz="1200" dirty="0">
                        <a:solidFill>
                          <a:schemeClr val="tx1"/>
                        </a:solidFill>
                      </a:endParaRPr>
                    </a:p>
                  </a:txBody>
                  <a:tcPr>
                    <a:noFill/>
                  </a:tcPr>
                </a:tc>
                <a:tc>
                  <a:txBody>
                    <a:bodyPr/>
                    <a:lstStyle/>
                    <a:p>
                      <a:r>
                        <a:rPr lang="en-GB" sz="1200" dirty="0" smtClean="0"/>
                        <a:t>F</a:t>
                      </a:r>
                      <a:endParaRPr lang="en-US" sz="1200" dirty="0"/>
                    </a:p>
                  </a:txBody>
                  <a:tcPr/>
                </a:tc>
              </a:tr>
              <a:tr h="204021">
                <a:tc>
                  <a:txBody>
                    <a:bodyPr/>
                    <a:lstStyle/>
                    <a:p>
                      <a:pPr algn="r"/>
                      <a:r>
                        <a:rPr lang="en-GB" sz="1200" dirty="0" smtClean="0">
                          <a:solidFill>
                            <a:schemeClr val="tx1"/>
                          </a:solidFill>
                        </a:rPr>
                        <a:t>0110</a:t>
                      </a:r>
                      <a:endParaRPr lang="en-US" sz="1200" dirty="0">
                        <a:solidFill>
                          <a:schemeClr val="tx1"/>
                        </a:solidFill>
                      </a:endParaRPr>
                    </a:p>
                  </a:txBody>
                  <a:tcPr>
                    <a:noFill/>
                  </a:tcPr>
                </a:tc>
                <a:tc>
                  <a:txBody>
                    <a:bodyPr/>
                    <a:lstStyle/>
                    <a:p>
                      <a:r>
                        <a:rPr lang="en-GB" sz="1200" dirty="0" smtClean="0"/>
                        <a:t>G</a:t>
                      </a:r>
                      <a:endParaRPr lang="en-US" sz="1200" dirty="0"/>
                    </a:p>
                  </a:txBody>
                  <a:tcPr/>
                </a:tc>
              </a:tr>
              <a:tr h="204021">
                <a:tc>
                  <a:txBody>
                    <a:bodyPr/>
                    <a:lstStyle/>
                    <a:p>
                      <a:pPr algn="r"/>
                      <a:r>
                        <a:rPr lang="en-GB" sz="1200" dirty="0" smtClean="0">
                          <a:solidFill>
                            <a:schemeClr val="tx1"/>
                          </a:solidFill>
                        </a:rPr>
                        <a:t>0111</a:t>
                      </a:r>
                      <a:endParaRPr lang="en-US" sz="1200" dirty="0">
                        <a:solidFill>
                          <a:schemeClr val="tx1"/>
                        </a:solidFill>
                      </a:endParaRPr>
                    </a:p>
                  </a:txBody>
                  <a:tcPr>
                    <a:noFill/>
                  </a:tcPr>
                </a:tc>
                <a:tc>
                  <a:txBody>
                    <a:bodyPr/>
                    <a:lstStyle/>
                    <a:p>
                      <a:r>
                        <a:rPr lang="en-GB" sz="1200" dirty="0" smtClean="0"/>
                        <a:t>H</a:t>
                      </a:r>
                      <a:endParaRPr lang="en-US" sz="1200" dirty="0"/>
                    </a:p>
                  </a:txBody>
                  <a:tcPr/>
                </a:tc>
              </a:tr>
              <a:tr h="204021">
                <a:tc>
                  <a:txBody>
                    <a:bodyPr/>
                    <a:lstStyle/>
                    <a:p>
                      <a:pPr algn="r"/>
                      <a:r>
                        <a:rPr lang="en-GB" sz="1200" dirty="0" smtClean="0">
                          <a:solidFill>
                            <a:schemeClr val="tx1"/>
                          </a:solidFill>
                        </a:rPr>
                        <a:t>1000</a:t>
                      </a:r>
                      <a:endParaRPr lang="en-US" sz="1200" dirty="0">
                        <a:solidFill>
                          <a:schemeClr val="tx1"/>
                        </a:solidFill>
                      </a:endParaRPr>
                    </a:p>
                  </a:txBody>
                  <a:tcPr>
                    <a:noFill/>
                  </a:tcPr>
                </a:tc>
                <a:tc>
                  <a:txBody>
                    <a:bodyPr/>
                    <a:lstStyle/>
                    <a:p>
                      <a:r>
                        <a:rPr lang="en-GB" sz="1200" dirty="0" smtClean="0"/>
                        <a:t>I</a:t>
                      </a:r>
                      <a:endParaRPr lang="en-US" sz="1200" dirty="0"/>
                    </a:p>
                  </a:txBody>
                  <a:tcPr/>
                </a:tc>
              </a:tr>
              <a:tr h="204021">
                <a:tc>
                  <a:txBody>
                    <a:bodyPr/>
                    <a:lstStyle/>
                    <a:p>
                      <a:pPr algn="r"/>
                      <a:r>
                        <a:rPr lang="en-GB" sz="1200" dirty="0" smtClean="0">
                          <a:solidFill>
                            <a:schemeClr val="tx1"/>
                          </a:solidFill>
                        </a:rPr>
                        <a:t>1001</a:t>
                      </a:r>
                      <a:endParaRPr lang="en-US" sz="1200" dirty="0">
                        <a:solidFill>
                          <a:schemeClr val="tx1"/>
                        </a:solidFill>
                      </a:endParaRPr>
                    </a:p>
                  </a:txBody>
                  <a:tcPr>
                    <a:noFill/>
                  </a:tcPr>
                </a:tc>
                <a:tc>
                  <a:txBody>
                    <a:bodyPr/>
                    <a:lstStyle/>
                    <a:p>
                      <a:r>
                        <a:rPr lang="en-GB" sz="1200" dirty="0" smtClean="0"/>
                        <a:t>J</a:t>
                      </a:r>
                      <a:endParaRPr lang="en-US" sz="1200" dirty="0"/>
                    </a:p>
                  </a:txBody>
                  <a:tcPr/>
                </a:tc>
              </a:tr>
              <a:tr h="204021">
                <a:tc>
                  <a:txBody>
                    <a:bodyPr/>
                    <a:lstStyle/>
                    <a:p>
                      <a:pPr algn="r"/>
                      <a:r>
                        <a:rPr lang="en-GB" sz="1200" dirty="0" smtClean="0">
                          <a:solidFill>
                            <a:schemeClr val="tx1"/>
                          </a:solidFill>
                        </a:rPr>
                        <a:t>1010</a:t>
                      </a:r>
                      <a:endParaRPr lang="en-US" sz="1200" dirty="0">
                        <a:solidFill>
                          <a:schemeClr val="tx1"/>
                        </a:solidFill>
                      </a:endParaRPr>
                    </a:p>
                  </a:txBody>
                  <a:tcPr>
                    <a:noFill/>
                  </a:tcPr>
                </a:tc>
                <a:tc>
                  <a:txBody>
                    <a:bodyPr/>
                    <a:lstStyle/>
                    <a:p>
                      <a:r>
                        <a:rPr lang="en-GB" sz="1200" dirty="0" smtClean="0"/>
                        <a:t>K</a:t>
                      </a:r>
                      <a:endParaRPr lang="en-US" sz="1200" dirty="0"/>
                    </a:p>
                  </a:txBody>
                  <a:tcPr/>
                </a:tc>
              </a:tr>
              <a:tr h="204021">
                <a:tc>
                  <a:txBody>
                    <a:bodyPr/>
                    <a:lstStyle/>
                    <a:p>
                      <a:pPr algn="r"/>
                      <a:r>
                        <a:rPr lang="en-GB" sz="1200" dirty="0" smtClean="0">
                          <a:solidFill>
                            <a:schemeClr val="tx1"/>
                          </a:solidFill>
                        </a:rPr>
                        <a:t>1011</a:t>
                      </a:r>
                      <a:endParaRPr lang="en-US" sz="1200" dirty="0">
                        <a:solidFill>
                          <a:schemeClr val="tx1"/>
                        </a:solidFill>
                      </a:endParaRPr>
                    </a:p>
                  </a:txBody>
                  <a:tcPr>
                    <a:noFill/>
                  </a:tcPr>
                </a:tc>
                <a:tc>
                  <a:txBody>
                    <a:bodyPr/>
                    <a:lstStyle/>
                    <a:p>
                      <a:r>
                        <a:rPr lang="en-GB" sz="1200" dirty="0" smtClean="0"/>
                        <a:t>L</a:t>
                      </a:r>
                      <a:endParaRPr lang="en-US" sz="1200" dirty="0"/>
                    </a:p>
                  </a:txBody>
                  <a:tcPr/>
                </a:tc>
              </a:tr>
              <a:tr h="204021">
                <a:tc>
                  <a:txBody>
                    <a:bodyPr/>
                    <a:lstStyle/>
                    <a:p>
                      <a:pPr algn="r"/>
                      <a:r>
                        <a:rPr lang="en-GB" sz="1200" dirty="0" smtClean="0">
                          <a:solidFill>
                            <a:schemeClr val="tx1"/>
                          </a:solidFill>
                        </a:rPr>
                        <a:t>1100</a:t>
                      </a:r>
                      <a:endParaRPr lang="en-US" sz="1200" dirty="0">
                        <a:solidFill>
                          <a:schemeClr val="tx1"/>
                        </a:solidFill>
                      </a:endParaRPr>
                    </a:p>
                  </a:txBody>
                  <a:tcPr>
                    <a:noFill/>
                  </a:tcPr>
                </a:tc>
                <a:tc>
                  <a:txBody>
                    <a:bodyPr/>
                    <a:lstStyle/>
                    <a:p>
                      <a:r>
                        <a:rPr lang="en-GB" sz="1200" dirty="0" smtClean="0"/>
                        <a:t>M</a:t>
                      </a:r>
                      <a:endParaRPr lang="en-US" sz="1200" dirty="0"/>
                    </a:p>
                  </a:txBody>
                  <a:tcPr/>
                </a:tc>
              </a:tr>
              <a:tr h="204021">
                <a:tc>
                  <a:txBody>
                    <a:bodyPr/>
                    <a:lstStyle/>
                    <a:p>
                      <a:pPr algn="r"/>
                      <a:r>
                        <a:rPr lang="en-GB" sz="1200" dirty="0" smtClean="0">
                          <a:solidFill>
                            <a:schemeClr val="tx1"/>
                          </a:solidFill>
                        </a:rPr>
                        <a:t>1101</a:t>
                      </a:r>
                      <a:endParaRPr lang="en-US" sz="1200" dirty="0">
                        <a:solidFill>
                          <a:schemeClr val="tx1"/>
                        </a:solidFill>
                      </a:endParaRPr>
                    </a:p>
                  </a:txBody>
                  <a:tcPr>
                    <a:noFill/>
                  </a:tcPr>
                </a:tc>
                <a:tc>
                  <a:txBody>
                    <a:bodyPr/>
                    <a:lstStyle/>
                    <a:p>
                      <a:r>
                        <a:rPr lang="en-GB" sz="1200" dirty="0" smtClean="0"/>
                        <a:t>N</a:t>
                      </a:r>
                      <a:endParaRPr lang="en-US" sz="1200" dirty="0"/>
                    </a:p>
                  </a:txBody>
                  <a:tcPr/>
                </a:tc>
              </a:tr>
              <a:tr h="204021">
                <a:tc>
                  <a:txBody>
                    <a:bodyPr/>
                    <a:lstStyle/>
                    <a:p>
                      <a:pPr algn="r"/>
                      <a:r>
                        <a:rPr lang="en-GB" sz="1200" dirty="0" smtClean="0">
                          <a:solidFill>
                            <a:schemeClr val="tx1"/>
                          </a:solidFill>
                        </a:rPr>
                        <a:t>1110</a:t>
                      </a:r>
                      <a:endParaRPr lang="en-US" sz="1200" dirty="0">
                        <a:solidFill>
                          <a:schemeClr val="tx1"/>
                        </a:solidFill>
                      </a:endParaRPr>
                    </a:p>
                  </a:txBody>
                  <a:tcPr>
                    <a:noFill/>
                  </a:tcPr>
                </a:tc>
                <a:tc>
                  <a:txBody>
                    <a:bodyPr/>
                    <a:lstStyle/>
                    <a:p>
                      <a:r>
                        <a:rPr lang="en-GB" sz="1200" dirty="0" smtClean="0"/>
                        <a:t>O</a:t>
                      </a:r>
                      <a:endParaRPr lang="en-US" sz="1200" dirty="0"/>
                    </a:p>
                  </a:txBody>
                  <a:tcPr/>
                </a:tc>
              </a:tr>
              <a:tr h="204021">
                <a:tc>
                  <a:txBody>
                    <a:bodyPr/>
                    <a:lstStyle/>
                    <a:p>
                      <a:pPr algn="r"/>
                      <a:r>
                        <a:rPr lang="en-GB" sz="1200" dirty="0" smtClean="0">
                          <a:solidFill>
                            <a:schemeClr val="tx1"/>
                          </a:solidFill>
                        </a:rPr>
                        <a:t>1111</a:t>
                      </a:r>
                      <a:endParaRPr lang="en-US" sz="1200" dirty="0">
                        <a:solidFill>
                          <a:schemeClr val="tx1"/>
                        </a:solidFill>
                      </a:endParaRPr>
                    </a:p>
                  </a:txBody>
                  <a:tcPr>
                    <a:noFill/>
                  </a:tcPr>
                </a:tc>
                <a:tc>
                  <a:txBody>
                    <a:bodyPr/>
                    <a:lstStyle/>
                    <a:p>
                      <a:r>
                        <a:rPr lang="en-GB" sz="1200" dirty="0" smtClean="0"/>
                        <a:t>P</a:t>
                      </a:r>
                      <a:endParaRPr lang="en-US" sz="1200" dirty="0"/>
                    </a:p>
                  </a:txBody>
                  <a:tcPr/>
                </a:tc>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3247824777"/>
              </p:ext>
            </p:extLst>
          </p:nvPr>
        </p:nvGraphicFramePr>
        <p:xfrm>
          <a:off x="3482608" y="3056328"/>
          <a:ext cx="4470312" cy="2299052"/>
        </p:xfrm>
        <a:graphic>
          <a:graphicData uri="http://schemas.openxmlformats.org/drawingml/2006/table">
            <a:tbl>
              <a:tblPr firstRow="1" bandRow="1">
                <a:tableStyleId>{5C22544A-7EE6-4342-B048-85BDC9FD1C3A}</a:tableStyleId>
              </a:tblPr>
              <a:tblGrid>
                <a:gridCol w="1117578"/>
                <a:gridCol w="1117578"/>
                <a:gridCol w="1117578"/>
                <a:gridCol w="1117578"/>
              </a:tblGrid>
              <a:tr h="676192">
                <a:tc>
                  <a:txBody>
                    <a:bodyPr/>
                    <a:lstStyle/>
                    <a:p>
                      <a:pPr algn="r"/>
                      <a:r>
                        <a:rPr lang="en-GB" sz="1200" dirty="0" smtClean="0">
                          <a:solidFill>
                            <a:schemeClr val="tx1"/>
                          </a:solidFill>
                        </a:rPr>
                        <a:t>Index</a:t>
                      </a:r>
                      <a:endParaRPr lang="en-US" sz="1200" dirty="0">
                        <a:solidFill>
                          <a:schemeClr val="tx1"/>
                        </a:solidFill>
                      </a:endParaRPr>
                    </a:p>
                  </a:txBody>
                  <a:tcPr>
                    <a:noFill/>
                  </a:tcPr>
                </a:tc>
                <a:tc>
                  <a:txBody>
                    <a:bodyPr/>
                    <a:lstStyle/>
                    <a:p>
                      <a:r>
                        <a:rPr lang="en-GB" sz="1200" dirty="0" smtClean="0"/>
                        <a:t>Tag</a:t>
                      </a:r>
                      <a:endParaRPr lang="en-US" sz="1200" dirty="0"/>
                    </a:p>
                  </a:txBody>
                  <a:tcPr/>
                </a:tc>
                <a:tc>
                  <a:txBody>
                    <a:bodyPr/>
                    <a:lstStyle/>
                    <a:p>
                      <a:r>
                        <a:rPr lang="en-GB" sz="1200" dirty="0" smtClean="0"/>
                        <a:t>Data</a:t>
                      </a:r>
                      <a:endParaRPr lang="en-US" sz="1200" dirty="0"/>
                    </a:p>
                  </a:txBody>
                  <a:tcPr/>
                </a:tc>
                <a:tc>
                  <a:txBody>
                    <a:bodyPr/>
                    <a:lstStyle/>
                    <a:p>
                      <a:r>
                        <a:rPr lang="en-GB" sz="1200" dirty="0" smtClean="0"/>
                        <a:t>Value Bit</a:t>
                      </a:r>
                      <a:endParaRPr lang="en-US" sz="1200" dirty="0"/>
                    </a:p>
                  </a:txBody>
                  <a:tcPr/>
                </a:tc>
              </a:tr>
              <a:tr h="405715">
                <a:tc>
                  <a:txBody>
                    <a:bodyPr/>
                    <a:lstStyle/>
                    <a:p>
                      <a:pPr algn="r"/>
                      <a:r>
                        <a:rPr lang="en-GB" sz="1200" dirty="0" smtClean="0"/>
                        <a:t>0</a:t>
                      </a:r>
                      <a:endParaRPr lang="en-US" sz="1200" dirty="0"/>
                    </a:p>
                  </a:txBody>
                  <a:tcPr>
                    <a:noFill/>
                  </a:tcPr>
                </a:tc>
                <a:tc>
                  <a:txBody>
                    <a:bodyPr/>
                    <a:lstStyle/>
                    <a:p>
                      <a:r>
                        <a:rPr lang="en-GB" sz="1200" dirty="0" smtClean="0"/>
                        <a:t>00</a:t>
                      </a:r>
                      <a:endParaRPr lang="en-US" sz="1200" dirty="0"/>
                    </a:p>
                  </a:txBody>
                  <a:tcPr/>
                </a:tc>
                <a:tc>
                  <a:txBody>
                    <a:bodyPr/>
                    <a:lstStyle/>
                    <a:p>
                      <a:r>
                        <a:rPr lang="en-GB" sz="1200" dirty="0" smtClean="0"/>
                        <a:t>A</a:t>
                      </a:r>
                      <a:endParaRPr lang="en-US" sz="1200" dirty="0"/>
                    </a:p>
                  </a:txBody>
                  <a:tcPr/>
                </a:tc>
                <a:tc>
                  <a:txBody>
                    <a:bodyPr/>
                    <a:lstStyle/>
                    <a:p>
                      <a:r>
                        <a:rPr lang="en-GB" sz="1200" dirty="0" smtClean="0"/>
                        <a:t>0</a:t>
                      </a:r>
                      <a:endParaRPr lang="en-US" sz="1200" dirty="0"/>
                    </a:p>
                  </a:txBody>
                  <a:tcPr/>
                </a:tc>
              </a:tr>
              <a:tr h="405715">
                <a:tc>
                  <a:txBody>
                    <a:bodyPr/>
                    <a:lstStyle/>
                    <a:p>
                      <a:pPr algn="r"/>
                      <a:r>
                        <a:rPr lang="en-GB" sz="1200" dirty="0" smtClean="0"/>
                        <a:t>1</a:t>
                      </a:r>
                      <a:endParaRPr lang="en-US" sz="1200" dirty="0"/>
                    </a:p>
                  </a:txBody>
                  <a:tcPr>
                    <a:noFill/>
                  </a:tcPr>
                </a:tc>
                <a:tc>
                  <a:txBody>
                    <a:bodyPr/>
                    <a:lstStyle/>
                    <a:p>
                      <a:r>
                        <a:rPr lang="en-GB" sz="1200" dirty="0" smtClean="0"/>
                        <a:t>10</a:t>
                      </a:r>
                      <a:endParaRPr lang="en-US" sz="1200" dirty="0"/>
                    </a:p>
                  </a:txBody>
                  <a:tcPr/>
                </a:tc>
                <a:tc>
                  <a:txBody>
                    <a:bodyPr/>
                    <a:lstStyle/>
                    <a:p>
                      <a:r>
                        <a:rPr lang="en-GB" sz="1200" dirty="0" smtClean="0"/>
                        <a:t>J</a:t>
                      </a:r>
                      <a:endParaRPr lang="en-US" sz="1200" dirty="0"/>
                    </a:p>
                  </a:txBody>
                  <a:tcPr/>
                </a:tc>
                <a:tc>
                  <a:txBody>
                    <a:bodyPr/>
                    <a:lstStyle/>
                    <a:p>
                      <a:r>
                        <a:rPr lang="en-GB" sz="1200" dirty="0" smtClean="0"/>
                        <a:t>0</a:t>
                      </a:r>
                      <a:endParaRPr lang="en-US" sz="1200" dirty="0"/>
                    </a:p>
                  </a:txBody>
                  <a:tcPr/>
                </a:tc>
              </a:tr>
              <a:tr h="405715">
                <a:tc>
                  <a:txBody>
                    <a:bodyPr/>
                    <a:lstStyle/>
                    <a:p>
                      <a:pPr algn="r"/>
                      <a:r>
                        <a:rPr lang="en-GB" sz="1200" dirty="0" smtClean="0"/>
                        <a:t>2</a:t>
                      </a:r>
                      <a:endParaRPr lang="en-US" sz="1200" dirty="0"/>
                    </a:p>
                  </a:txBody>
                  <a:tcPr>
                    <a:noFill/>
                  </a:tcPr>
                </a:tc>
                <a:tc>
                  <a:txBody>
                    <a:bodyPr/>
                    <a:lstStyle/>
                    <a:p>
                      <a:r>
                        <a:rPr lang="en-GB" sz="1200" dirty="0" smtClean="0"/>
                        <a:t>11</a:t>
                      </a:r>
                      <a:endParaRPr lang="en-US" sz="1200" dirty="0"/>
                    </a:p>
                  </a:txBody>
                  <a:tcPr/>
                </a:tc>
                <a:tc>
                  <a:txBody>
                    <a:bodyPr/>
                    <a:lstStyle/>
                    <a:p>
                      <a:r>
                        <a:rPr lang="en-GB" sz="1200" dirty="0" smtClean="0"/>
                        <a:t>?</a:t>
                      </a:r>
                      <a:endParaRPr lang="en-US" sz="1200" dirty="0"/>
                    </a:p>
                  </a:txBody>
                  <a:tcPr/>
                </a:tc>
                <a:tc>
                  <a:txBody>
                    <a:bodyPr/>
                    <a:lstStyle/>
                    <a:p>
                      <a:r>
                        <a:rPr lang="en-GB" sz="1200" dirty="0" smtClean="0"/>
                        <a:t>0</a:t>
                      </a:r>
                      <a:endParaRPr lang="en-US" sz="1200" dirty="0"/>
                    </a:p>
                  </a:txBody>
                  <a:tcPr/>
                </a:tc>
              </a:tr>
              <a:tr h="405715">
                <a:tc>
                  <a:txBody>
                    <a:bodyPr/>
                    <a:lstStyle/>
                    <a:p>
                      <a:pPr algn="r"/>
                      <a:r>
                        <a:rPr lang="en-GB" sz="1200" dirty="0" smtClean="0"/>
                        <a:t>3</a:t>
                      </a:r>
                      <a:endParaRPr lang="en-US" sz="1200" dirty="0"/>
                    </a:p>
                  </a:txBody>
                  <a:tcPr>
                    <a:noFill/>
                  </a:tcPr>
                </a:tc>
                <a:tc>
                  <a:txBody>
                    <a:bodyPr/>
                    <a:lstStyle/>
                    <a:p>
                      <a:endParaRPr lang="en-US" sz="1200"/>
                    </a:p>
                  </a:txBody>
                  <a:tcPr/>
                </a:tc>
                <a:tc>
                  <a:txBody>
                    <a:bodyPr/>
                    <a:lstStyle/>
                    <a:p>
                      <a:endParaRPr lang="en-US" sz="1200" dirty="0"/>
                    </a:p>
                  </a:txBody>
                  <a:tcPr/>
                </a:tc>
                <a:tc>
                  <a:txBody>
                    <a:bodyPr/>
                    <a:lstStyle/>
                    <a:p>
                      <a:endParaRPr lang="en-US" sz="1200" dirty="0"/>
                    </a:p>
                  </a:txBody>
                  <a:tcPr/>
                </a:tc>
              </a:tr>
            </a:tbl>
          </a:graphicData>
        </a:graphic>
      </p:graphicFrame>
      <p:sp>
        <p:nvSpPr>
          <p:cNvPr id="6" name="Rectangle 5"/>
          <p:cNvSpPr/>
          <p:nvPr/>
        </p:nvSpPr>
        <p:spPr>
          <a:xfrm>
            <a:off x="6054022" y="5814145"/>
            <a:ext cx="753732" cy="369332"/>
          </a:xfrm>
          <a:prstGeom prst="rect">
            <a:avLst/>
          </a:prstGeom>
        </p:spPr>
        <p:txBody>
          <a:bodyPr wrap="none">
            <a:spAutoFit/>
          </a:bodyPr>
          <a:lstStyle/>
          <a:p>
            <a:r>
              <a:rPr lang="en-GB" dirty="0" smtClean="0"/>
              <a:t>Cache</a:t>
            </a:r>
            <a:endParaRPr lang="en-US" dirty="0"/>
          </a:p>
        </p:txBody>
      </p:sp>
      <p:sp>
        <p:nvSpPr>
          <p:cNvPr id="7" name="Rectangle 6"/>
          <p:cNvSpPr/>
          <p:nvPr/>
        </p:nvSpPr>
        <p:spPr>
          <a:xfrm>
            <a:off x="9026895" y="6183477"/>
            <a:ext cx="1524328" cy="369332"/>
          </a:xfrm>
          <a:prstGeom prst="rect">
            <a:avLst/>
          </a:prstGeom>
        </p:spPr>
        <p:txBody>
          <a:bodyPr wrap="none">
            <a:spAutoFit/>
          </a:bodyPr>
          <a:lstStyle/>
          <a:p>
            <a:r>
              <a:rPr lang="en-GB" dirty="0" smtClean="0"/>
              <a:t>Main Memory</a:t>
            </a:r>
            <a:endParaRPr lang="en-US" dirty="0"/>
          </a:p>
        </p:txBody>
      </p:sp>
      <p:sp>
        <p:nvSpPr>
          <p:cNvPr id="8" name="Rectangle 7"/>
          <p:cNvSpPr/>
          <p:nvPr/>
        </p:nvSpPr>
        <p:spPr>
          <a:xfrm>
            <a:off x="238495" y="312448"/>
            <a:ext cx="3708400" cy="1477328"/>
          </a:xfrm>
          <a:prstGeom prst="rect">
            <a:avLst/>
          </a:prstGeom>
        </p:spPr>
        <p:txBody>
          <a:bodyPr wrap="square">
            <a:spAutoFit/>
          </a:bodyPr>
          <a:lstStyle/>
          <a:p>
            <a:r>
              <a:rPr lang="en-GB" dirty="0" smtClean="0"/>
              <a:t>Question:</a:t>
            </a:r>
          </a:p>
          <a:p>
            <a:r>
              <a:rPr lang="en-GB" dirty="0" smtClean="0"/>
              <a:t>See the tag at index 2 of cache. What data is placed over there?</a:t>
            </a:r>
          </a:p>
          <a:p>
            <a:endParaRPr lang="en-GB" dirty="0" smtClean="0"/>
          </a:p>
          <a:p>
            <a:endParaRPr lang="en-US" dirty="0"/>
          </a:p>
        </p:txBody>
      </p:sp>
    </p:spTree>
    <p:extLst>
      <p:ext uri="{BB962C8B-B14F-4D97-AF65-F5344CB8AC3E}">
        <p14:creationId xmlns:p14="http://schemas.microsoft.com/office/powerpoint/2010/main" val="388063593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7275794" y="1251813"/>
          <a:ext cx="3149958" cy="4663440"/>
        </p:xfrm>
        <a:graphic>
          <a:graphicData uri="http://schemas.openxmlformats.org/drawingml/2006/table">
            <a:tbl>
              <a:tblPr firstRow="1" bandRow="1">
                <a:tableStyleId>{5C22544A-7EE6-4342-B048-85BDC9FD1C3A}</a:tableStyleId>
              </a:tblPr>
              <a:tblGrid>
                <a:gridCol w="1574979"/>
                <a:gridCol w="1574979"/>
              </a:tblGrid>
              <a:tr h="204021">
                <a:tc>
                  <a:txBody>
                    <a:bodyPr/>
                    <a:lstStyle/>
                    <a:p>
                      <a:pPr algn="r"/>
                      <a:r>
                        <a:rPr lang="en-GB" sz="1200" dirty="0" smtClean="0">
                          <a:solidFill>
                            <a:schemeClr val="tx1"/>
                          </a:solidFill>
                        </a:rPr>
                        <a:t>Address</a:t>
                      </a:r>
                      <a:endParaRPr lang="en-US" sz="1200" dirty="0">
                        <a:solidFill>
                          <a:schemeClr val="tx1"/>
                        </a:solidFill>
                      </a:endParaRPr>
                    </a:p>
                  </a:txBody>
                  <a:tcPr>
                    <a:noFill/>
                  </a:tcPr>
                </a:tc>
                <a:tc>
                  <a:txBody>
                    <a:bodyPr/>
                    <a:lstStyle/>
                    <a:p>
                      <a:r>
                        <a:rPr lang="en-GB" sz="1200" dirty="0" smtClean="0"/>
                        <a:t>Word</a:t>
                      </a:r>
                      <a:endParaRPr lang="en-US" sz="1200" dirty="0"/>
                    </a:p>
                  </a:txBody>
                  <a:tcPr/>
                </a:tc>
              </a:tr>
              <a:tr h="204021">
                <a:tc>
                  <a:txBody>
                    <a:bodyPr/>
                    <a:lstStyle/>
                    <a:p>
                      <a:pPr algn="r"/>
                      <a:r>
                        <a:rPr lang="en-GB" sz="1200" dirty="0" smtClean="0">
                          <a:solidFill>
                            <a:schemeClr val="tx1"/>
                          </a:solidFill>
                        </a:rPr>
                        <a:t>0000</a:t>
                      </a:r>
                      <a:endParaRPr lang="en-US" sz="1200" dirty="0">
                        <a:solidFill>
                          <a:schemeClr val="tx1"/>
                        </a:solidFill>
                      </a:endParaRPr>
                    </a:p>
                  </a:txBody>
                  <a:tcPr>
                    <a:noFill/>
                  </a:tcPr>
                </a:tc>
                <a:tc>
                  <a:txBody>
                    <a:bodyPr/>
                    <a:lstStyle/>
                    <a:p>
                      <a:r>
                        <a:rPr lang="en-GB" sz="1200" dirty="0" smtClean="0"/>
                        <a:t>A</a:t>
                      </a:r>
                      <a:endParaRPr lang="en-US" sz="1200" dirty="0"/>
                    </a:p>
                  </a:txBody>
                  <a:tcPr/>
                </a:tc>
              </a:tr>
              <a:tr h="204021">
                <a:tc>
                  <a:txBody>
                    <a:bodyPr/>
                    <a:lstStyle/>
                    <a:p>
                      <a:pPr algn="r"/>
                      <a:r>
                        <a:rPr lang="en-GB" sz="1200" dirty="0" smtClean="0">
                          <a:solidFill>
                            <a:schemeClr val="tx1"/>
                          </a:solidFill>
                        </a:rPr>
                        <a:t>0001</a:t>
                      </a:r>
                      <a:endParaRPr lang="en-US" sz="1200" dirty="0">
                        <a:solidFill>
                          <a:schemeClr val="tx1"/>
                        </a:solidFill>
                      </a:endParaRPr>
                    </a:p>
                  </a:txBody>
                  <a:tcPr>
                    <a:noFill/>
                  </a:tcPr>
                </a:tc>
                <a:tc>
                  <a:txBody>
                    <a:bodyPr/>
                    <a:lstStyle/>
                    <a:p>
                      <a:r>
                        <a:rPr lang="en-GB" sz="1200" dirty="0" smtClean="0"/>
                        <a:t>B</a:t>
                      </a:r>
                      <a:endParaRPr lang="en-US" sz="1200" dirty="0"/>
                    </a:p>
                  </a:txBody>
                  <a:tcPr/>
                </a:tc>
              </a:tr>
              <a:tr h="204021">
                <a:tc>
                  <a:txBody>
                    <a:bodyPr/>
                    <a:lstStyle/>
                    <a:p>
                      <a:pPr algn="r"/>
                      <a:r>
                        <a:rPr lang="en-GB" sz="1200" dirty="0" smtClean="0">
                          <a:solidFill>
                            <a:schemeClr val="tx1"/>
                          </a:solidFill>
                        </a:rPr>
                        <a:t>0010</a:t>
                      </a:r>
                      <a:endParaRPr lang="en-US" sz="1200" dirty="0">
                        <a:solidFill>
                          <a:schemeClr val="tx1"/>
                        </a:solidFill>
                      </a:endParaRPr>
                    </a:p>
                  </a:txBody>
                  <a:tcPr>
                    <a:noFill/>
                  </a:tcPr>
                </a:tc>
                <a:tc>
                  <a:txBody>
                    <a:bodyPr/>
                    <a:lstStyle/>
                    <a:p>
                      <a:r>
                        <a:rPr lang="en-GB" sz="1200" dirty="0" smtClean="0"/>
                        <a:t>C</a:t>
                      </a:r>
                      <a:endParaRPr lang="en-US" sz="1200" dirty="0"/>
                    </a:p>
                  </a:txBody>
                  <a:tcPr/>
                </a:tc>
              </a:tr>
              <a:tr h="204021">
                <a:tc>
                  <a:txBody>
                    <a:bodyPr/>
                    <a:lstStyle/>
                    <a:p>
                      <a:pPr algn="r"/>
                      <a:r>
                        <a:rPr lang="en-GB" sz="1200" dirty="0" smtClean="0">
                          <a:solidFill>
                            <a:schemeClr val="tx1"/>
                          </a:solidFill>
                        </a:rPr>
                        <a:t>0011</a:t>
                      </a:r>
                      <a:endParaRPr lang="en-US" sz="1200" dirty="0">
                        <a:solidFill>
                          <a:schemeClr val="tx1"/>
                        </a:solidFill>
                      </a:endParaRPr>
                    </a:p>
                  </a:txBody>
                  <a:tcPr>
                    <a:noFill/>
                  </a:tcPr>
                </a:tc>
                <a:tc>
                  <a:txBody>
                    <a:bodyPr/>
                    <a:lstStyle/>
                    <a:p>
                      <a:r>
                        <a:rPr lang="en-GB" sz="1200" dirty="0" smtClean="0"/>
                        <a:t>D</a:t>
                      </a:r>
                      <a:endParaRPr lang="en-US" sz="1200" dirty="0"/>
                    </a:p>
                  </a:txBody>
                  <a:tcPr/>
                </a:tc>
              </a:tr>
              <a:tr h="204021">
                <a:tc>
                  <a:txBody>
                    <a:bodyPr/>
                    <a:lstStyle/>
                    <a:p>
                      <a:pPr algn="r"/>
                      <a:r>
                        <a:rPr lang="en-GB" sz="1200" dirty="0" smtClean="0">
                          <a:solidFill>
                            <a:schemeClr val="tx1"/>
                          </a:solidFill>
                        </a:rPr>
                        <a:t>0100</a:t>
                      </a:r>
                      <a:endParaRPr lang="en-US" sz="1200" dirty="0">
                        <a:solidFill>
                          <a:schemeClr val="tx1"/>
                        </a:solidFill>
                      </a:endParaRPr>
                    </a:p>
                  </a:txBody>
                  <a:tcPr>
                    <a:noFill/>
                  </a:tcPr>
                </a:tc>
                <a:tc>
                  <a:txBody>
                    <a:bodyPr/>
                    <a:lstStyle/>
                    <a:p>
                      <a:r>
                        <a:rPr lang="en-GB" sz="1200" dirty="0" smtClean="0"/>
                        <a:t>E</a:t>
                      </a:r>
                      <a:endParaRPr lang="en-US" sz="1200" dirty="0"/>
                    </a:p>
                  </a:txBody>
                  <a:tcPr/>
                </a:tc>
              </a:tr>
              <a:tr h="204021">
                <a:tc>
                  <a:txBody>
                    <a:bodyPr/>
                    <a:lstStyle/>
                    <a:p>
                      <a:pPr algn="r"/>
                      <a:r>
                        <a:rPr lang="en-GB" sz="1200" dirty="0" smtClean="0">
                          <a:solidFill>
                            <a:schemeClr val="tx1"/>
                          </a:solidFill>
                        </a:rPr>
                        <a:t>0101</a:t>
                      </a:r>
                      <a:endParaRPr lang="en-US" sz="1200" dirty="0">
                        <a:solidFill>
                          <a:schemeClr val="tx1"/>
                        </a:solidFill>
                      </a:endParaRPr>
                    </a:p>
                  </a:txBody>
                  <a:tcPr>
                    <a:noFill/>
                  </a:tcPr>
                </a:tc>
                <a:tc>
                  <a:txBody>
                    <a:bodyPr/>
                    <a:lstStyle/>
                    <a:p>
                      <a:r>
                        <a:rPr lang="en-GB" sz="1200" dirty="0" smtClean="0"/>
                        <a:t>F</a:t>
                      </a:r>
                      <a:endParaRPr lang="en-US" sz="1200" dirty="0"/>
                    </a:p>
                  </a:txBody>
                  <a:tcPr/>
                </a:tc>
              </a:tr>
              <a:tr h="204021">
                <a:tc>
                  <a:txBody>
                    <a:bodyPr/>
                    <a:lstStyle/>
                    <a:p>
                      <a:pPr algn="r"/>
                      <a:r>
                        <a:rPr lang="en-GB" sz="1200" dirty="0" smtClean="0">
                          <a:solidFill>
                            <a:schemeClr val="tx1"/>
                          </a:solidFill>
                        </a:rPr>
                        <a:t>0110</a:t>
                      </a:r>
                      <a:endParaRPr lang="en-US" sz="1200" dirty="0">
                        <a:solidFill>
                          <a:schemeClr val="tx1"/>
                        </a:solidFill>
                      </a:endParaRPr>
                    </a:p>
                  </a:txBody>
                  <a:tcPr>
                    <a:noFill/>
                  </a:tcPr>
                </a:tc>
                <a:tc>
                  <a:txBody>
                    <a:bodyPr/>
                    <a:lstStyle/>
                    <a:p>
                      <a:r>
                        <a:rPr lang="en-GB" sz="1200" dirty="0" smtClean="0"/>
                        <a:t>G</a:t>
                      </a:r>
                      <a:endParaRPr lang="en-US" sz="1200" dirty="0"/>
                    </a:p>
                  </a:txBody>
                  <a:tcPr/>
                </a:tc>
              </a:tr>
              <a:tr h="204021">
                <a:tc>
                  <a:txBody>
                    <a:bodyPr/>
                    <a:lstStyle/>
                    <a:p>
                      <a:pPr algn="r"/>
                      <a:r>
                        <a:rPr lang="en-GB" sz="1200" dirty="0" smtClean="0">
                          <a:solidFill>
                            <a:schemeClr val="tx1"/>
                          </a:solidFill>
                        </a:rPr>
                        <a:t>0111</a:t>
                      </a:r>
                      <a:endParaRPr lang="en-US" sz="1200" dirty="0">
                        <a:solidFill>
                          <a:schemeClr val="tx1"/>
                        </a:solidFill>
                      </a:endParaRPr>
                    </a:p>
                  </a:txBody>
                  <a:tcPr>
                    <a:noFill/>
                  </a:tcPr>
                </a:tc>
                <a:tc>
                  <a:txBody>
                    <a:bodyPr/>
                    <a:lstStyle/>
                    <a:p>
                      <a:r>
                        <a:rPr lang="en-GB" sz="1200" dirty="0" smtClean="0"/>
                        <a:t>H</a:t>
                      </a:r>
                      <a:endParaRPr lang="en-US" sz="1200" dirty="0"/>
                    </a:p>
                  </a:txBody>
                  <a:tcPr/>
                </a:tc>
              </a:tr>
              <a:tr h="204021">
                <a:tc>
                  <a:txBody>
                    <a:bodyPr/>
                    <a:lstStyle/>
                    <a:p>
                      <a:pPr algn="r"/>
                      <a:r>
                        <a:rPr lang="en-GB" sz="1200" dirty="0" smtClean="0">
                          <a:solidFill>
                            <a:schemeClr val="tx1"/>
                          </a:solidFill>
                        </a:rPr>
                        <a:t>1000</a:t>
                      </a:r>
                      <a:endParaRPr lang="en-US" sz="1200" dirty="0">
                        <a:solidFill>
                          <a:schemeClr val="tx1"/>
                        </a:solidFill>
                      </a:endParaRPr>
                    </a:p>
                  </a:txBody>
                  <a:tcPr>
                    <a:noFill/>
                  </a:tcPr>
                </a:tc>
                <a:tc>
                  <a:txBody>
                    <a:bodyPr/>
                    <a:lstStyle/>
                    <a:p>
                      <a:r>
                        <a:rPr lang="en-GB" sz="1200" dirty="0" smtClean="0"/>
                        <a:t>I</a:t>
                      </a:r>
                      <a:endParaRPr lang="en-US" sz="1200" dirty="0"/>
                    </a:p>
                  </a:txBody>
                  <a:tcPr/>
                </a:tc>
              </a:tr>
              <a:tr h="204021">
                <a:tc>
                  <a:txBody>
                    <a:bodyPr/>
                    <a:lstStyle/>
                    <a:p>
                      <a:pPr algn="r"/>
                      <a:r>
                        <a:rPr lang="en-GB" sz="1200" dirty="0" smtClean="0">
                          <a:solidFill>
                            <a:schemeClr val="tx1"/>
                          </a:solidFill>
                        </a:rPr>
                        <a:t>1001</a:t>
                      </a:r>
                      <a:endParaRPr lang="en-US" sz="1200" dirty="0">
                        <a:solidFill>
                          <a:schemeClr val="tx1"/>
                        </a:solidFill>
                      </a:endParaRPr>
                    </a:p>
                  </a:txBody>
                  <a:tcPr>
                    <a:noFill/>
                  </a:tcPr>
                </a:tc>
                <a:tc>
                  <a:txBody>
                    <a:bodyPr/>
                    <a:lstStyle/>
                    <a:p>
                      <a:r>
                        <a:rPr lang="en-GB" sz="1200" dirty="0" smtClean="0"/>
                        <a:t>J</a:t>
                      </a:r>
                      <a:endParaRPr lang="en-US" sz="1200" dirty="0"/>
                    </a:p>
                  </a:txBody>
                  <a:tcPr/>
                </a:tc>
              </a:tr>
              <a:tr h="204021">
                <a:tc>
                  <a:txBody>
                    <a:bodyPr/>
                    <a:lstStyle/>
                    <a:p>
                      <a:pPr algn="r"/>
                      <a:r>
                        <a:rPr lang="en-GB" sz="1200" dirty="0" smtClean="0">
                          <a:solidFill>
                            <a:schemeClr val="tx1"/>
                          </a:solidFill>
                        </a:rPr>
                        <a:t>1010</a:t>
                      </a:r>
                      <a:endParaRPr lang="en-US" sz="1200" dirty="0">
                        <a:solidFill>
                          <a:schemeClr val="tx1"/>
                        </a:solidFill>
                      </a:endParaRPr>
                    </a:p>
                  </a:txBody>
                  <a:tcPr>
                    <a:noFill/>
                  </a:tcPr>
                </a:tc>
                <a:tc>
                  <a:txBody>
                    <a:bodyPr/>
                    <a:lstStyle/>
                    <a:p>
                      <a:r>
                        <a:rPr lang="en-GB" sz="1200" dirty="0" smtClean="0"/>
                        <a:t>K</a:t>
                      </a:r>
                      <a:endParaRPr lang="en-US" sz="1200" dirty="0"/>
                    </a:p>
                  </a:txBody>
                  <a:tcPr/>
                </a:tc>
              </a:tr>
              <a:tr h="204021">
                <a:tc>
                  <a:txBody>
                    <a:bodyPr/>
                    <a:lstStyle/>
                    <a:p>
                      <a:pPr algn="r"/>
                      <a:r>
                        <a:rPr lang="en-GB" sz="1200" dirty="0" smtClean="0">
                          <a:solidFill>
                            <a:schemeClr val="tx1"/>
                          </a:solidFill>
                        </a:rPr>
                        <a:t>1011</a:t>
                      </a:r>
                      <a:endParaRPr lang="en-US" sz="1200" dirty="0">
                        <a:solidFill>
                          <a:schemeClr val="tx1"/>
                        </a:solidFill>
                      </a:endParaRPr>
                    </a:p>
                  </a:txBody>
                  <a:tcPr>
                    <a:noFill/>
                  </a:tcPr>
                </a:tc>
                <a:tc>
                  <a:txBody>
                    <a:bodyPr/>
                    <a:lstStyle/>
                    <a:p>
                      <a:r>
                        <a:rPr lang="en-GB" sz="1200" dirty="0" smtClean="0"/>
                        <a:t>L</a:t>
                      </a:r>
                      <a:endParaRPr lang="en-US" sz="1200" dirty="0"/>
                    </a:p>
                  </a:txBody>
                  <a:tcPr/>
                </a:tc>
              </a:tr>
              <a:tr h="204021">
                <a:tc>
                  <a:txBody>
                    <a:bodyPr/>
                    <a:lstStyle/>
                    <a:p>
                      <a:pPr algn="r"/>
                      <a:r>
                        <a:rPr lang="en-GB" sz="1200" dirty="0" smtClean="0">
                          <a:solidFill>
                            <a:schemeClr val="tx1"/>
                          </a:solidFill>
                        </a:rPr>
                        <a:t>1100</a:t>
                      </a:r>
                      <a:endParaRPr lang="en-US" sz="1200" dirty="0">
                        <a:solidFill>
                          <a:schemeClr val="tx1"/>
                        </a:solidFill>
                      </a:endParaRPr>
                    </a:p>
                  </a:txBody>
                  <a:tcPr>
                    <a:noFill/>
                  </a:tcPr>
                </a:tc>
                <a:tc>
                  <a:txBody>
                    <a:bodyPr/>
                    <a:lstStyle/>
                    <a:p>
                      <a:r>
                        <a:rPr lang="en-GB" sz="1200" dirty="0" smtClean="0"/>
                        <a:t>M</a:t>
                      </a:r>
                      <a:endParaRPr lang="en-US" sz="1200" dirty="0"/>
                    </a:p>
                  </a:txBody>
                  <a:tcPr/>
                </a:tc>
              </a:tr>
              <a:tr h="204021">
                <a:tc>
                  <a:txBody>
                    <a:bodyPr/>
                    <a:lstStyle/>
                    <a:p>
                      <a:pPr algn="r"/>
                      <a:r>
                        <a:rPr lang="en-GB" sz="1200" dirty="0" smtClean="0">
                          <a:solidFill>
                            <a:schemeClr val="tx1"/>
                          </a:solidFill>
                        </a:rPr>
                        <a:t>1101</a:t>
                      </a:r>
                      <a:endParaRPr lang="en-US" sz="1200" dirty="0">
                        <a:solidFill>
                          <a:schemeClr val="tx1"/>
                        </a:solidFill>
                      </a:endParaRPr>
                    </a:p>
                  </a:txBody>
                  <a:tcPr>
                    <a:noFill/>
                  </a:tcPr>
                </a:tc>
                <a:tc>
                  <a:txBody>
                    <a:bodyPr/>
                    <a:lstStyle/>
                    <a:p>
                      <a:r>
                        <a:rPr lang="en-GB" sz="1200" dirty="0" smtClean="0"/>
                        <a:t>N</a:t>
                      </a:r>
                      <a:endParaRPr lang="en-US" sz="1200" dirty="0"/>
                    </a:p>
                  </a:txBody>
                  <a:tcPr/>
                </a:tc>
              </a:tr>
              <a:tr h="204021">
                <a:tc>
                  <a:txBody>
                    <a:bodyPr/>
                    <a:lstStyle/>
                    <a:p>
                      <a:pPr algn="r"/>
                      <a:r>
                        <a:rPr lang="en-GB" sz="1200" dirty="0" smtClean="0">
                          <a:solidFill>
                            <a:schemeClr val="tx1"/>
                          </a:solidFill>
                        </a:rPr>
                        <a:t>1110</a:t>
                      </a:r>
                      <a:endParaRPr lang="en-US" sz="1200" dirty="0">
                        <a:solidFill>
                          <a:schemeClr val="tx1"/>
                        </a:solidFill>
                      </a:endParaRPr>
                    </a:p>
                  </a:txBody>
                  <a:tcPr>
                    <a:noFill/>
                  </a:tcPr>
                </a:tc>
                <a:tc>
                  <a:txBody>
                    <a:bodyPr/>
                    <a:lstStyle/>
                    <a:p>
                      <a:r>
                        <a:rPr lang="en-GB" sz="1200" dirty="0" smtClean="0"/>
                        <a:t>O</a:t>
                      </a:r>
                      <a:endParaRPr lang="en-US" sz="1200" dirty="0"/>
                    </a:p>
                  </a:txBody>
                  <a:tcPr/>
                </a:tc>
              </a:tr>
              <a:tr h="204021">
                <a:tc>
                  <a:txBody>
                    <a:bodyPr/>
                    <a:lstStyle/>
                    <a:p>
                      <a:pPr algn="r"/>
                      <a:r>
                        <a:rPr lang="en-GB" sz="1200" dirty="0" smtClean="0">
                          <a:solidFill>
                            <a:schemeClr val="tx1"/>
                          </a:solidFill>
                        </a:rPr>
                        <a:t>1111</a:t>
                      </a:r>
                      <a:endParaRPr lang="en-US" sz="1200" dirty="0">
                        <a:solidFill>
                          <a:schemeClr val="tx1"/>
                        </a:solidFill>
                      </a:endParaRPr>
                    </a:p>
                  </a:txBody>
                  <a:tcPr>
                    <a:noFill/>
                  </a:tcPr>
                </a:tc>
                <a:tc>
                  <a:txBody>
                    <a:bodyPr/>
                    <a:lstStyle/>
                    <a:p>
                      <a:r>
                        <a:rPr lang="en-GB" sz="1200" dirty="0" smtClean="0"/>
                        <a:t>P</a:t>
                      </a:r>
                      <a:endParaRPr lang="en-US" sz="1200" dirty="0"/>
                    </a:p>
                  </a:txBody>
                  <a:tcPr/>
                </a:tc>
              </a:tr>
            </a:tbl>
          </a:graphicData>
        </a:graphic>
      </p:graphicFrame>
      <p:graphicFrame>
        <p:nvGraphicFramePr>
          <p:cNvPr id="5" name="Content Placeholder 3"/>
          <p:cNvGraphicFramePr>
            <a:graphicFrameLocks/>
          </p:cNvGraphicFramePr>
          <p:nvPr>
            <p:extLst/>
          </p:nvPr>
        </p:nvGraphicFramePr>
        <p:xfrm>
          <a:off x="3482608" y="3056328"/>
          <a:ext cx="4470312" cy="2299052"/>
        </p:xfrm>
        <a:graphic>
          <a:graphicData uri="http://schemas.openxmlformats.org/drawingml/2006/table">
            <a:tbl>
              <a:tblPr firstRow="1" bandRow="1">
                <a:tableStyleId>{5C22544A-7EE6-4342-B048-85BDC9FD1C3A}</a:tableStyleId>
              </a:tblPr>
              <a:tblGrid>
                <a:gridCol w="1117578"/>
                <a:gridCol w="1117578"/>
                <a:gridCol w="1117578"/>
                <a:gridCol w="1117578"/>
              </a:tblGrid>
              <a:tr h="676192">
                <a:tc>
                  <a:txBody>
                    <a:bodyPr/>
                    <a:lstStyle/>
                    <a:p>
                      <a:pPr algn="r"/>
                      <a:r>
                        <a:rPr lang="en-GB" sz="1200" dirty="0" smtClean="0">
                          <a:solidFill>
                            <a:schemeClr val="tx1"/>
                          </a:solidFill>
                        </a:rPr>
                        <a:t>Index</a:t>
                      </a:r>
                      <a:endParaRPr lang="en-US" sz="1200" dirty="0">
                        <a:solidFill>
                          <a:schemeClr val="tx1"/>
                        </a:solidFill>
                      </a:endParaRPr>
                    </a:p>
                  </a:txBody>
                  <a:tcPr>
                    <a:noFill/>
                  </a:tcPr>
                </a:tc>
                <a:tc>
                  <a:txBody>
                    <a:bodyPr/>
                    <a:lstStyle/>
                    <a:p>
                      <a:r>
                        <a:rPr lang="en-GB" sz="1200" dirty="0" smtClean="0"/>
                        <a:t>Tag</a:t>
                      </a:r>
                      <a:endParaRPr lang="en-US" sz="1200" dirty="0"/>
                    </a:p>
                  </a:txBody>
                  <a:tcPr/>
                </a:tc>
                <a:tc>
                  <a:txBody>
                    <a:bodyPr/>
                    <a:lstStyle/>
                    <a:p>
                      <a:r>
                        <a:rPr lang="en-GB" sz="1200" dirty="0" smtClean="0"/>
                        <a:t>Data</a:t>
                      </a:r>
                      <a:endParaRPr lang="en-US" sz="1200" dirty="0"/>
                    </a:p>
                  </a:txBody>
                  <a:tcPr/>
                </a:tc>
                <a:tc>
                  <a:txBody>
                    <a:bodyPr/>
                    <a:lstStyle/>
                    <a:p>
                      <a:r>
                        <a:rPr lang="en-GB" sz="1200" dirty="0" smtClean="0"/>
                        <a:t>Value Bit</a:t>
                      </a:r>
                      <a:endParaRPr lang="en-US" sz="1200" dirty="0"/>
                    </a:p>
                  </a:txBody>
                  <a:tcPr/>
                </a:tc>
              </a:tr>
              <a:tr h="405715">
                <a:tc>
                  <a:txBody>
                    <a:bodyPr/>
                    <a:lstStyle/>
                    <a:p>
                      <a:pPr algn="r"/>
                      <a:r>
                        <a:rPr lang="en-GB" sz="1200" dirty="0" smtClean="0"/>
                        <a:t>0</a:t>
                      </a:r>
                      <a:endParaRPr lang="en-US" sz="1200" dirty="0"/>
                    </a:p>
                  </a:txBody>
                  <a:tcPr>
                    <a:noFill/>
                  </a:tcPr>
                </a:tc>
                <a:tc>
                  <a:txBody>
                    <a:bodyPr/>
                    <a:lstStyle/>
                    <a:p>
                      <a:r>
                        <a:rPr lang="en-GB" sz="1200" dirty="0" smtClean="0"/>
                        <a:t>00</a:t>
                      </a:r>
                      <a:endParaRPr lang="en-US" sz="1200" dirty="0"/>
                    </a:p>
                  </a:txBody>
                  <a:tcPr/>
                </a:tc>
                <a:tc>
                  <a:txBody>
                    <a:bodyPr/>
                    <a:lstStyle/>
                    <a:p>
                      <a:r>
                        <a:rPr lang="en-GB" sz="1200" dirty="0" smtClean="0"/>
                        <a:t>A</a:t>
                      </a:r>
                      <a:endParaRPr lang="en-US" sz="1200" dirty="0"/>
                    </a:p>
                  </a:txBody>
                  <a:tcPr/>
                </a:tc>
                <a:tc>
                  <a:txBody>
                    <a:bodyPr/>
                    <a:lstStyle/>
                    <a:p>
                      <a:r>
                        <a:rPr lang="en-GB" sz="1200" dirty="0" smtClean="0"/>
                        <a:t>0</a:t>
                      </a:r>
                      <a:endParaRPr lang="en-US" sz="1200" dirty="0"/>
                    </a:p>
                  </a:txBody>
                  <a:tcPr/>
                </a:tc>
              </a:tr>
              <a:tr h="405715">
                <a:tc>
                  <a:txBody>
                    <a:bodyPr/>
                    <a:lstStyle/>
                    <a:p>
                      <a:pPr algn="r"/>
                      <a:r>
                        <a:rPr lang="en-GB" sz="1200" dirty="0" smtClean="0"/>
                        <a:t>1</a:t>
                      </a:r>
                      <a:endParaRPr lang="en-US" sz="1200" dirty="0"/>
                    </a:p>
                  </a:txBody>
                  <a:tcPr>
                    <a:noFill/>
                  </a:tcPr>
                </a:tc>
                <a:tc>
                  <a:txBody>
                    <a:bodyPr/>
                    <a:lstStyle/>
                    <a:p>
                      <a:r>
                        <a:rPr lang="en-GB" sz="1200" dirty="0" smtClean="0"/>
                        <a:t>10</a:t>
                      </a:r>
                      <a:endParaRPr lang="en-US" sz="1200" dirty="0"/>
                    </a:p>
                  </a:txBody>
                  <a:tcPr/>
                </a:tc>
                <a:tc>
                  <a:txBody>
                    <a:bodyPr/>
                    <a:lstStyle/>
                    <a:p>
                      <a:r>
                        <a:rPr lang="en-GB" sz="1200" dirty="0" smtClean="0"/>
                        <a:t>J</a:t>
                      </a:r>
                      <a:endParaRPr lang="en-US" sz="1200" dirty="0"/>
                    </a:p>
                  </a:txBody>
                  <a:tcPr/>
                </a:tc>
                <a:tc>
                  <a:txBody>
                    <a:bodyPr/>
                    <a:lstStyle/>
                    <a:p>
                      <a:r>
                        <a:rPr lang="en-GB" sz="1200" dirty="0" smtClean="0"/>
                        <a:t>0</a:t>
                      </a:r>
                      <a:endParaRPr lang="en-US" sz="1200" dirty="0"/>
                    </a:p>
                  </a:txBody>
                  <a:tcPr/>
                </a:tc>
              </a:tr>
              <a:tr h="405715">
                <a:tc>
                  <a:txBody>
                    <a:bodyPr/>
                    <a:lstStyle/>
                    <a:p>
                      <a:pPr algn="r"/>
                      <a:r>
                        <a:rPr lang="en-GB" sz="1200" dirty="0" smtClean="0"/>
                        <a:t>2</a:t>
                      </a:r>
                      <a:endParaRPr lang="en-US" sz="1200" dirty="0"/>
                    </a:p>
                  </a:txBody>
                  <a:tcPr>
                    <a:noFill/>
                  </a:tcPr>
                </a:tc>
                <a:tc>
                  <a:txBody>
                    <a:bodyPr/>
                    <a:lstStyle/>
                    <a:p>
                      <a:r>
                        <a:rPr lang="en-GB" sz="1200" dirty="0" smtClean="0"/>
                        <a:t>11</a:t>
                      </a:r>
                      <a:endParaRPr lang="en-US" sz="1200" dirty="0"/>
                    </a:p>
                  </a:txBody>
                  <a:tcPr/>
                </a:tc>
                <a:tc>
                  <a:txBody>
                    <a:bodyPr/>
                    <a:lstStyle/>
                    <a:p>
                      <a:r>
                        <a:rPr lang="en-GB" sz="1200" dirty="0" smtClean="0"/>
                        <a:t>?</a:t>
                      </a:r>
                      <a:endParaRPr lang="en-US" sz="1200" dirty="0"/>
                    </a:p>
                  </a:txBody>
                  <a:tcPr/>
                </a:tc>
                <a:tc>
                  <a:txBody>
                    <a:bodyPr/>
                    <a:lstStyle/>
                    <a:p>
                      <a:r>
                        <a:rPr lang="en-GB" sz="1200" dirty="0" smtClean="0"/>
                        <a:t>0</a:t>
                      </a:r>
                      <a:endParaRPr lang="en-US" sz="1200" dirty="0"/>
                    </a:p>
                  </a:txBody>
                  <a:tcPr/>
                </a:tc>
              </a:tr>
              <a:tr h="405715">
                <a:tc>
                  <a:txBody>
                    <a:bodyPr/>
                    <a:lstStyle/>
                    <a:p>
                      <a:pPr algn="r"/>
                      <a:r>
                        <a:rPr lang="en-GB" sz="1200" dirty="0" smtClean="0"/>
                        <a:t>3</a:t>
                      </a:r>
                      <a:endParaRPr lang="en-US" sz="1200" dirty="0"/>
                    </a:p>
                  </a:txBody>
                  <a:tcPr>
                    <a:noFill/>
                  </a:tcPr>
                </a:tc>
                <a:tc>
                  <a:txBody>
                    <a:bodyPr/>
                    <a:lstStyle/>
                    <a:p>
                      <a:endParaRPr lang="en-US" sz="1200"/>
                    </a:p>
                  </a:txBody>
                  <a:tcPr/>
                </a:tc>
                <a:tc>
                  <a:txBody>
                    <a:bodyPr/>
                    <a:lstStyle/>
                    <a:p>
                      <a:endParaRPr lang="en-US" sz="1200" dirty="0"/>
                    </a:p>
                  </a:txBody>
                  <a:tcPr/>
                </a:tc>
                <a:tc>
                  <a:txBody>
                    <a:bodyPr/>
                    <a:lstStyle/>
                    <a:p>
                      <a:endParaRPr lang="en-US" sz="1200" dirty="0"/>
                    </a:p>
                  </a:txBody>
                  <a:tcPr/>
                </a:tc>
              </a:tr>
            </a:tbl>
          </a:graphicData>
        </a:graphic>
      </p:graphicFrame>
      <p:sp>
        <p:nvSpPr>
          <p:cNvPr id="6" name="Rectangle 5"/>
          <p:cNvSpPr/>
          <p:nvPr/>
        </p:nvSpPr>
        <p:spPr>
          <a:xfrm>
            <a:off x="6054022" y="5814145"/>
            <a:ext cx="753732" cy="369332"/>
          </a:xfrm>
          <a:prstGeom prst="rect">
            <a:avLst/>
          </a:prstGeom>
        </p:spPr>
        <p:txBody>
          <a:bodyPr wrap="none">
            <a:spAutoFit/>
          </a:bodyPr>
          <a:lstStyle/>
          <a:p>
            <a:r>
              <a:rPr lang="en-GB" dirty="0" smtClean="0"/>
              <a:t>Cache</a:t>
            </a:r>
            <a:endParaRPr lang="en-US" dirty="0"/>
          </a:p>
        </p:txBody>
      </p:sp>
      <p:sp>
        <p:nvSpPr>
          <p:cNvPr id="7" name="Rectangle 6"/>
          <p:cNvSpPr/>
          <p:nvPr/>
        </p:nvSpPr>
        <p:spPr>
          <a:xfrm>
            <a:off x="9026895" y="6183477"/>
            <a:ext cx="1524328" cy="369332"/>
          </a:xfrm>
          <a:prstGeom prst="rect">
            <a:avLst/>
          </a:prstGeom>
        </p:spPr>
        <p:txBody>
          <a:bodyPr wrap="none">
            <a:spAutoFit/>
          </a:bodyPr>
          <a:lstStyle/>
          <a:p>
            <a:r>
              <a:rPr lang="en-GB" dirty="0" smtClean="0"/>
              <a:t>Main Memory</a:t>
            </a:r>
            <a:endParaRPr lang="en-US" dirty="0"/>
          </a:p>
        </p:txBody>
      </p:sp>
      <p:sp>
        <p:nvSpPr>
          <p:cNvPr id="8" name="Rectangle 7"/>
          <p:cNvSpPr/>
          <p:nvPr/>
        </p:nvSpPr>
        <p:spPr>
          <a:xfrm>
            <a:off x="238495" y="312448"/>
            <a:ext cx="3708400" cy="1754326"/>
          </a:xfrm>
          <a:prstGeom prst="rect">
            <a:avLst/>
          </a:prstGeom>
        </p:spPr>
        <p:txBody>
          <a:bodyPr wrap="square">
            <a:spAutoFit/>
          </a:bodyPr>
          <a:lstStyle/>
          <a:p>
            <a:r>
              <a:rPr lang="en-GB" dirty="0" smtClean="0"/>
              <a:t>Question:</a:t>
            </a:r>
          </a:p>
          <a:p>
            <a:r>
              <a:rPr lang="en-GB" dirty="0" smtClean="0"/>
              <a:t>See the tag at index 2 of cache. What data is placed over there?</a:t>
            </a:r>
          </a:p>
          <a:p>
            <a:r>
              <a:rPr lang="en-GB" dirty="0" smtClean="0"/>
              <a:t>Answer: O </a:t>
            </a:r>
            <a:r>
              <a:rPr lang="en-GB" dirty="0" err="1" smtClean="0"/>
              <a:t>ie</a:t>
            </a:r>
            <a:r>
              <a:rPr lang="en-GB" dirty="0" smtClean="0"/>
              <a:t> data of address 1110</a:t>
            </a:r>
          </a:p>
          <a:p>
            <a:endParaRPr lang="en-GB" dirty="0" smtClean="0"/>
          </a:p>
          <a:p>
            <a:endParaRPr lang="en-US" dirty="0"/>
          </a:p>
        </p:txBody>
      </p:sp>
    </p:spTree>
    <p:extLst>
      <p:ext uri="{BB962C8B-B14F-4D97-AF65-F5344CB8AC3E}">
        <p14:creationId xmlns:p14="http://schemas.microsoft.com/office/powerpoint/2010/main" val="72816116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7275794" y="1251813"/>
          <a:ext cx="3149958" cy="4663440"/>
        </p:xfrm>
        <a:graphic>
          <a:graphicData uri="http://schemas.openxmlformats.org/drawingml/2006/table">
            <a:tbl>
              <a:tblPr firstRow="1" bandRow="1">
                <a:tableStyleId>{5C22544A-7EE6-4342-B048-85BDC9FD1C3A}</a:tableStyleId>
              </a:tblPr>
              <a:tblGrid>
                <a:gridCol w="1574979"/>
                <a:gridCol w="1574979"/>
              </a:tblGrid>
              <a:tr h="204021">
                <a:tc>
                  <a:txBody>
                    <a:bodyPr/>
                    <a:lstStyle/>
                    <a:p>
                      <a:pPr algn="r"/>
                      <a:r>
                        <a:rPr lang="en-GB" sz="1200" dirty="0" smtClean="0">
                          <a:solidFill>
                            <a:schemeClr val="tx1"/>
                          </a:solidFill>
                        </a:rPr>
                        <a:t>Address</a:t>
                      </a:r>
                      <a:endParaRPr lang="en-US" sz="1200" dirty="0">
                        <a:solidFill>
                          <a:schemeClr val="tx1"/>
                        </a:solidFill>
                      </a:endParaRPr>
                    </a:p>
                  </a:txBody>
                  <a:tcPr>
                    <a:noFill/>
                  </a:tcPr>
                </a:tc>
                <a:tc>
                  <a:txBody>
                    <a:bodyPr/>
                    <a:lstStyle/>
                    <a:p>
                      <a:r>
                        <a:rPr lang="en-GB" sz="1200" dirty="0" smtClean="0"/>
                        <a:t>Word</a:t>
                      </a:r>
                      <a:endParaRPr lang="en-US" sz="1200" dirty="0"/>
                    </a:p>
                  </a:txBody>
                  <a:tcPr/>
                </a:tc>
              </a:tr>
              <a:tr h="204021">
                <a:tc>
                  <a:txBody>
                    <a:bodyPr/>
                    <a:lstStyle/>
                    <a:p>
                      <a:pPr algn="r"/>
                      <a:r>
                        <a:rPr lang="en-GB" sz="1200" dirty="0" smtClean="0">
                          <a:solidFill>
                            <a:schemeClr val="tx1"/>
                          </a:solidFill>
                        </a:rPr>
                        <a:t>0000</a:t>
                      </a:r>
                      <a:endParaRPr lang="en-US" sz="1200" dirty="0">
                        <a:solidFill>
                          <a:schemeClr val="tx1"/>
                        </a:solidFill>
                      </a:endParaRPr>
                    </a:p>
                  </a:txBody>
                  <a:tcPr>
                    <a:noFill/>
                  </a:tcPr>
                </a:tc>
                <a:tc>
                  <a:txBody>
                    <a:bodyPr/>
                    <a:lstStyle/>
                    <a:p>
                      <a:r>
                        <a:rPr lang="en-GB" sz="1200" dirty="0" smtClean="0"/>
                        <a:t>A</a:t>
                      </a:r>
                      <a:endParaRPr lang="en-US" sz="1200" dirty="0"/>
                    </a:p>
                  </a:txBody>
                  <a:tcPr/>
                </a:tc>
              </a:tr>
              <a:tr h="204021">
                <a:tc>
                  <a:txBody>
                    <a:bodyPr/>
                    <a:lstStyle/>
                    <a:p>
                      <a:pPr algn="r"/>
                      <a:r>
                        <a:rPr lang="en-GB" sz="1200" dirty="0" smtClean="0">
                          <a:solidFill>
                            <a:schemeClr val="tx1"/>
                          </a:solidFill>
                        </a:rPr>
                        <a:t>0001</a:t>
                      </a:r>
                      <a:endParaRPr lang="en-US" sz="1200" dirty="0">
                        <a:solidFill>
                          <a:schemeClr val="tx1"/>
                        </a:solidFill>
                      </a:endParaRPr>
                    </a:p>
                  </a:txBody>
                  <a:tcPr>
                    <a:noFill/>
                  </a:tcPr>
                </a:tc>
                <a:tc>
                  <a:txBody>
                    <a:bodyPr/>
                    <a:lstStyle/>
                    <a:p>
                      <a:r>
                        <a:rPr lang="en-GB" sz="1200" dirty="0" smtClean="0"/>
                        <a:t>B</a:t>
                      </a:r>
                      <a:endParaRPr lang="en-US" sz="1200" dirty="0"/>
                    </a:p>
                  </a:txBody>
                  <a:tcPr/>
                </a:tc>
              </a:tr>
              <a:tr h="204021">
                <a:tc>
                  <a:txBody>
                    <a:bodyPr/>
                    <a:lstStyle/>
                    <a:p>
                      <a:pPr algn="r"/>
                      <a:r>
                        <a:rPr lang="en-GB" sz="1200" dirty="0" smtClean="0">
                          <a:solidFill>
                            <a:schemeClr val="tx1"/>
                          </a:solidFill>
                        </a:rPr>
                        <a:t>0010</a:t>
                      </a:r>
                      <a:endParaRPr lang="en-US" sz="1200" dirty="0">
                        <a:solidFill>
                          <a:schemeClr val="tx1"/>
                        </a:solidFill>
                      </a:endParaRPr>
                    </a:p>
                  </a:txBody>
                  <a:tcPr>
                    <a:noFill/>
                  </a:tcPr>
                </a:tc>
                <a:tc>
                  <a:txBody>
                    <a:bodyPr/>
                    <a:lstStyle/>
                    <a:p>
                      <a:r>
                        <a:rPr lang="en-GB" sz="1200" dirty="0" smtClean="0"/>
                        <a:t>C</a:t>
                      </a:r>
                      <a:endParaRPr lang="en-US" sz="1200" dirty="0"/>
                    </a:p>
                  </a:txBody>
                  <a:tcPr/>
                </a:tc>
              </a:tr>
              <a:tr h="204021">
                <a:tc>
                  <a:txBody>
                    <a:bodyPr/>
                    <a:lstStyle/>
                    <a:p>
                      <a:pPr algn="r"/>
                      <a:r>
                        <a:rPr lang="en-GB" sz="1200" dirty="0" smtClean="0">
                          <a:solidFill>
                            <a:schemeClr val="tx1"/>
                          </a:solidFill>
                        </a:rPr>
                        <a:t>0011</a:t>
                      </a:r>
                      <a:endParaRPr lang="en-US" sz="1200" dirty="0">
                        <a:solidFill>
                          <a:schemeClr val="tx1"/>
                        </a:solidFill>
                      </a:endParaRPr>
                    </a:p>
                  </a:txBody>
                  <a:tcPr>
                    <a:noFill/>
                  </a:tcPr>
                </a:tc>
                <a:tc>
                  <a:txBody>
                    <a:bodyPr/>
                    <a:lstStyle/>
                    <a:p>
                      <a:r>
                        <a:rPr lang="en-GB" sz="1200" dirty="0" smtClean="0"/>
                        <a:t>D</a:t>
                      </a:r>
                      <a:endParaRPr lang="en-US" sz="1200" dirty="0"/>
                    </a:p>
                  </a:txBody>
                  <a:tcPr/>
                </a:tc>
              </a:tr>
              <a:tr h="204021">
                <a:tc>
                  <a:txBody>
                    <a:bodyPr/>
                    <a:lstStyle/>
                    <a:p>
                      <a:pPr algn="r"/>
                      <a:r>
                        <a:rPr lang="en-GB" sz="1200" dirty="0" smtClean="0">
                          <a:solidFill>
                            <a:schemeClr val="tx1"/>
                          </a:solidFill>
                        </a:rPr>
                        <a:t>0100</a:t>
                      </a:r>
                      <a:endParaRPr lang="en-US" sz="1200" dirty="0">
                        <a:solidFill>
                          <a:schemeClr val="tx1"/>
                        </a:solidFill>
                      </a:endParaRPr>
                    </a:p>
                  </a:txBody>
                  <a:tcPr>
                    <a:noFill/>
                  </a:tcPr>
                </a:tc>
                <a:tc>
                  <a:txBody>
                    <a:bodyPr/>
                    <a:lstStyle/>
                    <a:p>
                      <a:r>
                        <a:rPr lang="en-GB" sz="1200" dirty="0" smtClean="0"/>
                        <a:t>E</a:t>
                      </a:r>
                      <a:endParaRPr lang="en-US" sz="1200" dirty="0"/>
                    </a:p>
                  </a:txBody>
                  <a:tcPr/>
                </a:tc>
              </a:tr>
              <a:tr h="204021">
                <a:tc>
                  <a:txBody>
                    <a:bodyPr/>
                    <a:lstStyle/>
                    <a:p>
                      <a:pPr algn="r"/>
                      <a:r>
                        <a:rPr lang="en-GB" sz="1200" dirty="0" smtClean="0">
                          <a:solidFill>
                            <a:schemeClr val="tx1"/>
                          </a:solidFill>
                        </a:rPr>
                        <a:t>0101</a:t>
                      </a:r>
                      <a:endParaRPr lang="en-US" sz="1200" dirty="0">
                        <a:solidFill>
                          <a:schemeClr val="tx1"/>
                        </a:solidFill>
                      </a:endParaRPr>
                    </a:p>
                  </a:txBody>
                  <a:tcPr>
                    <a:noFill/>
                  </a:tcPr>
                </a:tc>
                <a:tc>
                  <a:txBody>
                    <a:bodyPr/>
                    <a:lstStyle/>
                    <a:p>
                      <a:r>
                        <a:rPr lang="en-GB" sz="1200" dirty="0" smtClean="0"/>
                        <a:t>F</a:t>
                      </a:r>
                      <a:endParaRPr lang="en-US" sz="1200" dirty="0"/>
                    </a:p>
                  </a:txBody>
                  <a:tcPr/>
                </a:tc>
              </a:tr>
              <a:tr h="204021">
                <a:tc>
                  <a:txBody>
                    <a:bodyPr/>
                    <a:lstStyle/>
                    <a:p>
                      <a:pPr algn="r"/>
                      <a:r>
                        <a:rPr lang="en-GB" sz="1200" dirty="0" smtClean="0">
                          <a:solidFill>
                            <a:schemeClr val="tx1"/>
                          </a:solidFill>
                        </a:rPr>
                        <a:t>0110</a:t>
                      </a:r>
                      <a:endParaRPr lang="en-US" sz="1200" dirty="0">
                        <a:solidFill>
                          <a:schemeClr val="tx1"/>
                        </a:solidFill>
                      </a:endParaRPr>
                    </a:p>
                  </a:txBody>
                  <a:tcPr>
                    <a:noFill/>
                  </a:tcPr>
                </a:tc>
                <a:tc>
                  <a:txBody>
                    <a:bodyPr/>
                    <a:lstStyle/>
                    <a:p>
                      <a:r>
                        <a:rPr lang="en-GB" sz="1200" dirty="0" smtClean="0"/>
                        <a:t>G</a:t>
                      </a:r>
                      <a:endParaRPr lang="en-US" sz="1200" dirty="0"/>
                    </a:p>
                  </a:txBody>
                  <a:tcPr/>
                </a:tc>
              </a:tr>
              <a:tr h="204021">
                <a:tc>
                  <a:txBody>
                    <a:bodyPr/>
                    <a:lstStyle/>
                    <a:p>
                      <a:pPr algn="r"/>
                      <a:r>
                        <a:rPr lang="en-GB" sz="1200" dirty="0" smtClean="0">
                          <a:solidFill>
                            <a:schemeClr val="tx1"/>
                          </a:solidFill>
                        </a:rPr>
                        <a:t>0111</a:t>
                      </a:r>
                      <a:endParaRPr lang="en-US" sz="1200" dirty="0">
                        <a:solidFill>
                          <a:schemeClr val="tx1"/>
                        </a:solidFill>
                      </a:endParaRPr>
                    </a:p>
                  </a:txBody>
                  <a:tcPr>
                    <a:noFill/>
                  </a:tcPr>
                </a:tc>
                <a:tc>
                  <a:txBody>
                    <a:bodyPr/>
                    <a:lstStyle/>
                    <a:p>
                      <a:r>
                        <a:rPr lang="en-GB" sz="1200" dirty="0" smtClean="0"/>
                        <a:t>H</a:t>
                      </a:r>
                      <a:endParaRPr lang="en-US" sz="1200" dirty="0"/>
                    </a:p>
                  </a:txBody>
                  <a:tcPr/>
                </a:tc>
              </a:tr>
              <a:tr h="204021">
                <a:tc>
                  <a:txBody>
                    <a:bodyPr/>
                    <a:lstStyle/>
                    <a:p>
                      <a:pPr algn="r"/>
                      <a:r>
                        <a:rPr lang="en-GB" sz="1200" dirty="0" smtClean="0">
                          <a:solidFill>
                            <a:schemeClr val="tx1"/>
                          </a:solidFill>
                        </a:rPr>
                        <a:t>1000</a:t>
                      </a:r>
                      <a:endParaRPr lang="en-US" sz="1200" dirty="0">
                        <a:solidFill>
                          <a:schemeClr val="tx1"/>
                        </a:solidFill>
                      </a:endParaRPr>
                    </a:p>
                  </a:txBody>
                  <a:tcPr>
                    <a:noFill/>
                  </a:tcPr>
                </a:tc>
                <a:tc>
                  <a:txBody>
                    <a:bodyPr/>
                    <a:lstStyle/>
                    <a:p>
                      <a:r>
                        <a:rPr lang="en-GB" sz="1200" dirty="0" smtClean="0"/>
                        <a:t>I</a:t>
                      </a:r>
                      <a:endParaRPr lang="en-US" sz="1200" dirty="0"/>
                    </a:p>
                  </a:txBody>
                  <a:tcPr/>
                </a:tc>
              </a:tr>
              <a:tr h="204021">
                <a:tc>
                  <a:txBody>
                    <a:bodyPr/>
                    <a:lstStyle/>
                    <a:p>
                      <a:pPr algn="r"/>
                      <a:r>
                        <a:rPr lang="en-GB" sz="1200" dirty="0" smtClean="0">
                          <a:solidFill>
                            <a:schemeClr val="tx1"/>
                          </a:solidFill>
                        </a:rPr>
                        <a:t>1001</a:t>
                      </a:r>
                      <a:endParaRPr lang="en-US" sz="1200" dirty="0">
                        <a:solidFill>
                          <a:schemeClr val="tx1"/>
                        </a:solidFill>
                      </a:endParaRPr>
                    </a:p>
                  </a:txBody>
                  <a:tcPr>
                    <a:noFill/>
                  </a:tcPr>
                </a:tc>
                <a:tc>
                  <a:txBody>
                    <a:bodyPr/>
                    <a:lstStyle/>
                    <a:p>
                      <a:r>
                        <a:rPr lang="en-GB" sz="1200" dirty="0" smtClean="0"/>
                        <a:t>J</a:t>
                      </a:r>
                      <a:endParaRPr lang="en-US" sz="1200" dirty="0"/>
                    </a:p>
                  </a:txBody>
                  <a:tcPr/>
                </a:tc>
              </a:tr>
              <a:tr h="204021">
                <a:tc>
                  <a:txBody>
                    <a:bodyPr/>
                    <a:lstStyle/>
                    <a:p>
                      <a:pPr algn="r"/>
                      <a:r>
                        <a:rPr lang="en-GB" sz="1200" dirty="0" smtClean="0">
                          <a:solidFill>
                            <a:schemeClr val="tx1"/>
                          </a:solidFill>
                        </a:rPr>
                        <a:t>1010</a:t>
                      </a:r>
                      <a:endParaRPr lang="en-US" sz="1200" dirty="0">
                        <a:solidFill>
                          <a:schemeClr val="tx1"/>
                        </a:solidFill>
                      </a:endParaRPr>
                    </a:p>
                  </a:txBody>
                  <a:tcPr>
                    <a:noFill/>
                  </a:tcPr>
                </a:tc>
                <a:tc>
                  <a:txBody>
                    <a:bodyPr/>
                    <a:lstStyle/>
                    <a:p>
                      <a:r>
                        <a:rPr lang="en-GB" sz="1200" dirty="0" smtClean="0"/>
                        <a:t>K</a:t>
                      </a:r>
                      <a:endParaRPr lang="en-US" sz="1200" dirty="0"/>
                    </a:p>
                  </a:txBody>
                  <a:tcPr/>
                </a:tc>
              </a:tr>
              <a:tr h="204021">
                <a:tc>
                  <a:txBody>
                    <a:bodyPr/>
                    <a:lstStyle/>
                    <a:p>
                      <a:pPr algn="r"/>
                      <a:r>
                        <a:rPr lang="en-GB" sz="1200" dirty="0" smtClean="0">
                          <a:solidFill>
                            <a:schemeClr val="tx1"/>
                          </a:solidFill>
                        </a:rPr>
                        <a:t>1011</a:t>
                      </a:r>
                      <a:endParaRPr lang="en-US" sz="1200" dirty="0">
                        <a:solidFill>
                          <a:schemeClr val="tx1"/>
                        </a:solidFill>
                      </a:endParaRPr>
                    </a:p>
                  </a:txBody>
                  <a:tcPr>
                    <a:noFill/>
                  </a:tcPr>
                </a:tc>
                <a:tc>
                  <a:txBody>
                    <a:bodyPr/>
                    <a:lstStyle/>
                    <a:p>
                      <a:r>
                        <a:rPr lang="en-GB" sz="1200" dirty="0" smtClean="0"/>
                        <a:t>L</a:t>
                      </a:r>
                      <a:endParaRPr lang="en-US" sz="1200" dirty="0"/>
                    </a:p>
                  </a:txBody>
                  <a:tcPr/>
                </a:tc>
              </a:tr>
              <a:tr h="204021">
                <a:tc>
                  <a:txBody>
                    <a:bodyPr/>
                    <a:lstStyle/>
                    <a:p>
                      <a:pPr algn="r"/>
                      <a:r>
                        <a:rPr lang="en-GB" sz="1200" dirty="0" smtClean="0">
                          <a:solidFill>
                            <a:schemeClr val="tx1"/>
                          </a:solidFill>
                        </a:rPr>
                        <a:t>1100</a:t>
                      </a:r>
                      <a:endParaRPr lang="en-US" sz="1200" dirty="0">
                        <a:solidFill>
                          <a:schemeClr val="tx1"/>
                        </a:solidFill>
                      </a:endParaRPr>
                    </a:p>
                  </a:txBody>
                  <a:tcPr>
                    <a:noFill/>
                  </a:tcPr>
                </a:tc>
                <a:tc>
                  <a:txBody>
                    <a:bodyPr/>
                    <a:lstStyle/>
                    <a:p>
                      <a:r>
                        <a:rPr lang="en-GB" sz="1200" dirty="0" smtClean="0"/>
                        <a:t>M</a:t>
                      </a:r>
                      <a:endParaRPr lang="en-US" sz="1200" dirty="0"/>
                    </a:p>
                  </a:txBody>
                  <a:tcPr/>
                </a:tc>
              </a:tr>
              <a:tr h="204021">
                <a:tc>
                  <a:txBody>
                    <a:bodyPr/>
                    <a:lstStyle/>
                    <a:p>
                      <a:pPr algn="r"/>
                      <a:r>
                        <a:rPr lang="en-GB" sz="1200" dirty="0" smtClean="0">
                          <a:solidFill>
                            <a:schemeClr val="tx1"/>
                          </a:solidFill>
                        </a:rPr>
                        <a:t>1101</a:t>
                      </a:r>
                      <a:endParaRPr lang="en-US" sz="1200" dirty="0">
                        <a:solidFill>
                          <a:schemeClr val="tx1"/>
                        </a:solidFill>
                      </a:endParaRPr>
                    </a:p>
                  </a:txBody>
                  <a:tcPr>
                    <a:noFill/>
                  </a:tcPr>
                </a:tc>
                <a:tc>
                  <a:txBody>
                    <a:bodyPr/>
                    <a:lstStyle/>
                    <a:p>
                      <a:r>
                        <a:rPr lang="en-GB" sz="1200" dirty="0" smtClean="0"/>
                        <a:t>N</a:t>
                      </a:r>
                      <a:endParaRPr lang="en-US" sz="1200" dirty="0"/>
                    </a:p>
                  </a:txBody>
                  <a:tcPr/>
                </a:tc>
              </a:tr>
              <a:tr h="204021">
                <a:tc>
                  <a:txBody>
                    <a:bodyPr/>
                    <a:lstStyle/>
                    <a:p>
                      <a:pPr algn="r"/>
                      <a:r>
                        <a:rPr lang="en-GB" sz="1200" dirty="0" smtClean="0">
                          <a:solidFill>
                            <a:schemeClr val="tx1"/>
                          </a:solidFill>
                        </a:rPr>
                        <a:t>1110</a:t>
                      </a:r>
                      <a:endParaRPr lang="en-US" sz="1200" dirty="0">
                        <a:solidFill>
                          <a:schemeClr val="tx1"/>
                        </a:solidFill>
                      </a:endParaRPr>
                    </a:p>
                  </a:txBody>
                  <a:tcPr>
                    <a:noFill/>
                  </a:tcPr>
                </a:tc>
                <a:tc>
                  <a:txBody>
                    <a:bodyPr/>
                    <a:lstStyle/>
                    <a:p>
                      <a:r>
                        <a:rPr lang="en-GB" sz="1200" dirty="0" smtClean="0"/>
                        <a:t>O</a:t>
                      </a:r>
                      <a:endParaRPr lang="en-US" sz="1200" dirty="0"/>
                    </a:p>
                  </a:txBody>
                  <a:tcPr/>
                </a:tc>
              </a:tr>
              <a:tr h="204021">
                <a:tc>
                  <a:txBody>
                    <a:bodyPr/>
                    <a:lstStyle/>
                    <a:p>
                      <a:pPr algn="r"/>
                      <a:r>
                        <a:rPr lang="en-GB" sz="1200" dirty="0" smtClean="0">
                          <a:solidFill>
                            <a:schemeClr val="tx1"/>
                          </a:solidFill>
                        </a:rPr>
                        <a:t>1111</a:t>
                      </a:r>
                      <a:endParaRPr lang="en-US" sz="1200" dirty="0">
                        <a:solidFill>
                          <a:schemeClr val="tx1"/>
                        </a:solidFill>
                      </a:endParaRPr>
                    </a:p>
                  </a:txBody>
                  <a:tcPr>
                    <a:noFill/>
                  </a:tcPr>
                </a:tc>
                <a:tc>
                  <a:txBody>
                    <a:bodyPr/>
                    <a:lstStyle/>
                    <a:p>
                      <a:r>
                        <a:rPr lang="en-GB" sz="1200" dirty="0" smtClean="0"/>
                        <a:t>P</a:t>
                      </a:r>
                      <a:endParaRPr lang="en-US" sz="1200" dirty="0"/>
                    </a:p>
                  </a:txBody>
                  <a:tcPr/>
                </a:tc>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1019057116"/>
              </p:ext>
            </p:extLst>
          </p:nvPr>
        </p:nvGraphicFramePr>
        <p:xfrm>
          <a:off x="3547922" y="2434007"/>
          <a:ext cx="4470312" cy="2299052"/>
        </p:xfrm>
        <a:graphic>
          <a:graphicData uri="http://schemas.openxmlformats.org/drawingml/2006/table">
            <a:tbl>
              <a:tblPr firstRow="1" bandRow="1">
                <a:tableStyleId>{5C22544A-7EE6-4342-B048-85BDC9FD1C3A}</a:tableStyleId>
              </a:tblPr>
              <a:tblGrid>
                <a:gridCol w="1117578"/>
                <a:gridCol w="1117578"/>
                <a:gridCol w="1117578"/>
                <a:gridCol w="1117578"/>
              </a:tblGrid>
              <a:tr h="676192">
                <a:tc>
                  <a:txBody>
                    <a:bodyPr/>
                    <a:lstStyle/>
                    <a:p>
                      <a:pPr algn="r"/>
                      <a:r>
                        <a:rPr lang="en-GB" sz="1200" dirty="0" smtClean="0">
                          <a:solidFill>
                            <a:schemeClr val="tx1"/>
                          </a:solidFill>
                        </a:rPr>
                        <a:t>Index</a:t>
                      </a:r>
                      <a:endParaRPr lang="en-US" sz="1200" dirty="0">
                        <a:solidFill>
                          <a:schemeClr val="tx1"/>
                        </a:solidFill>
                      </a:endParaRPr>
                    </a:p>
                  </a:txBody>
                  <a:tcPr>
                    <a:noFill/>
                  </a:tcPr>
                </a:tc>
                <a:tc>
                  <a:txBody>
                    <a:bodyPr/>
                    <a:lstStyle/>
                    <a:p>
                      <a:r>
                        <a:rPr lang="en-GB" sz="1200" dirty="0" smtClean="0"/>
                        <a:t>Tag</a:t>
                      </a:r>
                      <a:endParaRPr lang="en-US" sz="1200" dirty="0"/>
                    </a:p>
                  </a:txBody>
                  <a:tcPr/>
                </a:tc>
                <a:tc>
                  <a:txBody>
                    <a:bodyPr/>
                    <a:lstStyle/>
                    <a:p>
                      <a:r>
                        <a:rPr lang="en-GB" sz="1200" dirty="0" smtClean="0"/>
                        <a:t>Data</a:t>
                      </a:r>
                      <a:endParaRPr lang="en-US" sz="1200" dirty="0"/>
                    </a:p>
                  </a:txBody>
                  <a:tcPr/>
                </a:tc>
                <a:tc>
                  <a:txBody>
                    <a:bodyPr/>
                    <a:lstStyle/>
                    <a:p>
                      <a:r>
                        <a:rPr lang="en-GB" sz="1200" dirty="0" smtClean="0"/>
                        <a:t>Value Bit</a:t>
                      </a:r>
                      <a:endParaRPr lang="en-US" sz="1200" dirty="0"/>
                    </a:p>
                  </a:txBody>
                  <a:tcPr/>
                </a:tc>
              </a:tr>
              <a:tr h="405715">
                <a:tc>
                  <a:txBody>
                    <a:bodyPr/>
                    <a:lstStyle/>
                    <a:p>
                      <a:pPr algn="r"/>
                      <a:r>
                        <a:rPr lang="en-GB" sz="1200" dirty="0" smtClean="0"/>
                        <a:t>0</a:t>
                      </a:r>
                      <a:endParaRPr lang="en-US" sz="1200" dirty="0"/>
                    </a:p>
                  </a:txBody>
                  <a:tcPr>
                    <a:noFill/>
                  </a:tcPr>
                </a:tc>
                <a:tc>
                  <a:txBody>
                    <a:bodyPr/>
                    <a:lstStyle/>
                    <a:p>
                      <a:r>
                        <a:rPr lang="en-GB" sz="1200" dirty="0" smtClean="0"/>
                        <a:t>00</a:t>
                      </a:r>
                      <a:endParaRPr lang="en-US" sz="1200" dirty="0"/>
                    </a:p>
                  </a:txBody>
                  <a:tcPr/>
                </a:tc>
                <a:tc>
                  <a:txBody>
                    <a:bodyPr/>
                    <a:lstStyle/>
                    <a:p>
                      <a:r>
                        <a:rPr lang="en-GB" sz="1200" dirty="0" smtClean="0"/>
                        <a:t>A</a:t>
                      </a:r>
                      <a:endParaRPr lang="en-US" sz="1200" dirty="0"/>
                    </a:p>
                  </a:txBody>
                  <a:tcPr/>
                </a:tc>
                <a:tc>
                  <a:txBody>
                    <a:bodyPr/>
                    <a:lstStyle/>
                    <a:p>
                      <a:r>
                        <a:rPr lang="en-GB" sz="1200" dirty="0" smtClean="0"/>
                        <a:t>0</a:t>
                      </a:r>
                      <a:endParaRPr lang="en-US" sz="1200" dirty="0"/>
                    </a:p>
                  </a:txBody>
                  <a:tcPr/>
                </a:tc>
              </a:tr>
              <a:tr h="405715">
                <a:tc>
                  <a:txBody>
                    <a:bodyPr/>
                    <a:lstStyle/>
                    <a:p>
                      <a:pPr algn="r"/>
                      <a:r>
                        <a:rPr lang="en-GB" sz="1200" dirty="0" smtClean="0"/>
                        <a:t>1</a:t>
                      </a:r>
                      <a:endParaRPr lang="en-US" sz="1200" dirty="0"/>
                    </a:p>
                  </a:txBody>
                  <a:tcPr>
                    <a:noFill/>
                  </a:tcPr>
                </a:tc>
                <a:tc>
                  <a:txBody>
                    <a:bodyPr/>
                    <a:lstStyle/>
                    <a:p>
                      <a:endParaRPr lang="en-US" dirty="0"/>
                    </a:p>
                  </a:txBody>
                  <a:tcPr/>
                </a:tc>
                <a:tc>
                  <a:txBody>
                    <a:bodyPr/>
                    <a:lstStyle/>
                    <a:p>
                      <a:endParaRPr lang="en-US"/>
                    </a:p>
                  </a:txBody>
                  <a:tcPr/>
                </a:tc>
                <a:tc>
                  <a:txBody>
                    <a:bodyPr/>
                    <a:lstStyle/>
                    <a:p>
                      <a:endParaRPr lang="en-US" dirty="0"/>
                    </a:p>
                  </a:txBody>
                  <a:tcPr/>
                </a:tc>
              </a:tr>
              <a:tr h="405715">
                <a:tc>
                  <a:txBody>
                    <a:bodyPr/>
                    <a:lstStyle/>
                    <a:p>
                      <a:pPr algn="r"/>
                      <a:r>
                        <a:rPr lang="en-GB" sz="1200" dirty="0" smtClean="0"/>
                        <a:t>2</a:t>
                      </a:r>
                      <a:endParaRPr lang="en-US" sz="1200" dirty="0"/>
                    </a:p>
                  </a:txBody>
                  <a:tcPr>
                    <a:noFill/>
                  </a:tcPr>
                </a:tc>
                <a:tc>
                  <a:txBody>
                    <a:bodyPr/>
                    <a:lstStyle/>
                    <a:p>
                      <a:endParaRPr lang="en-US" sz="1200"/>
                    </a:p>
                  </a:txBody>
                  <a:tcPr/>
                </a:tc>
                <a:tc>
                  <a:txBody>
                    <a:bodyPr/>
                    <a:lstStyle/>
                    <a:p>
                      <a:endParaRPr lang="en-US" sz="1200"/>
                    </a:p>
                  </a:txBody>
                  <a:tcPr/>
                </a:tc>
                <a:tc>
                  <a:txBody>
                    <a:bodyPr/>
                    <a:lstStyle/>
                    <a:p>
                      <a:endParaRPr lang="en-US" sz="1200"/>
                    </a:p>
                  </a:txBody>
                  <a:tcPr/>
                </a:tc>
              </a:tr>
              <a:tr h="405715">
                <a:tc>
                  <a:txBody>
                    <a:bodyPr/>
                    <a:lstStyle/>
                    <a:p>
                      <a:pPr algn="r"/>
                      <a:r>
                        <a:rPr lang="en-GB" sz="1200" dirty="0" smtClean="0"/>
                        <a:t>3</a:t>
                      </a:r>
                      <a:endParaRPr lang="en-US" sz="1200" dirty="0"/>
                    </a:p>
                  </a:txBody>
                  <a:tcPr>
                    <a:noFill/>
                  </a:tcPr>
                </a:tc>
                <a:tc>
                  <a:txBody>
                    <a:bodyPr/>
                    <a:lstStyle/>
                    <a:p>
                      <a:endParaRPr lang="en-US" sz="1200"/>
                    </a:p>
                  </a:txBody>
                  <a:tcPr/>
                </a:tc>
                <a:tc>
                  <a:txBody>
                    <a:bodyPr/>
                    <a:lstStyle/>
                    <a:p>
                      <a:endParaRPr lang="en-US" sz="1200" dirty="0"/>
                    </a:p>
                  </a:txBody>
                  <a:tcPr/>
                </a:tc>
                <a:tc>
                  <a:txBody>
                    <a:bodyPr/>
                    <a:lstStyle/>
                    <a:p>
                      <a:endParaRPr lang="en-US" sz="1200" dirty="0"/>
                    </a:p>
                  </a:txBody>
                  <a:tcPr/>
                </a:tc>
              </a:tr>
            </a:tbl>
          </a:graphicData>
        </a:graphic>
      </p:graphicFrame>
      <p:sp>
        <p:nvSpPr>
          <p:cNvPr id="6" name="Rectangle 5"/>
          <p:cNvSpPr/>
          <p:nvPr/>
        </p:nvSpPr>
        <p:spPr>
          <a:xfrm>
            <a:off x="6054022" y="5814145"/>
            <a:ext cx="753732" cy="369332"/>
          </a:xfrm>
          <a:prstGeom prst="rect">
            <a:avLst/>
          </a:prstGeom>
        </p:spPr>
        <p:txBody>
          <a:bodyPr wrap="none">
            <a:spAutoFit/>
          </a:bodyPr>
          <a:lstStyle/>
          <a:p>
            <a:r>
              <a:rPr lang="en-GB" dirty="0" smtClean="0"/>
              <a:t>Cache</a:t>
            </a:r>
            <a:endParaRPr lang="en-US" dirty="0"/>
          </a:p>
        </p:txBody>
      </p:sp>
      <p:sp>
        <p:nvSpPr>
          <p:cNvPr id="7" name="Rectangle 6"/>
          <p:cNvSpPr/>
          <p:nvPr/>
        </p:nvSpPr>
        <p:spPr>
          <a:xfrm>
            <a:off x="9026895" y="6183477"/>
            <a:ext cx="1524328" cy="369332"/>
          </a:xfrm>
          <a:prstGeom prst="rect">
            <a:avLst/>
          </a:prstGeom>
        </p:spPr>
        <p:txBody>
          <a:bodyPr wrap="none">
            <a:spAutoFit/>
          </a:bodyPr>
          <a:lstStyle/>
          <a:p>
            <a:r>
              <a:rPr lang="en-GB" dirty="0" smtClean="0"/>
              <a:t>Main Memory</a:t>
            </a:r>
            <a:endParaRPr lang="en-US" dirty="0"/>
          </a:p>
        </p:txBody>
      </p:sp>
      <p:sp>
        <p:nvSpPr>
          <p:cNvPr id="8" name="Rectangle 7"/>
          <p:cNvSpPr/>
          <p:nvPr/>
        </p:nvSpPr>
        <p:spPr>
          <a:xfrm>
            <a:off x="238495" y="312448"/>
            <a:ext cx="3708400" cy="1477328"/>
          </a:xfrm>
          <a:prstGeom prst="rect">
            <a:avLst/>
          </a:prstGeom>
        </p:spPr>
        <p:txBody>
          <a:bodyPr wrap="square">
            <a:spAutoFit/>
          </a:bodyPr>
          <a:lstStyle/>
          <a:p>
            <a:r>
              <a:rPr lang="en-GB" dirty="0" smtClean="0"/>
              <a:t>Read  1001 (9d)</a:t>
            </a:r>
          </a:p>
          <a:p>
            <a:r>
              <a:rPr lang="en-GB" dirty="0" smtClean="0"/>
              <a:t>The tag and index of this address is  </a:t>
            </a:r>
          </a:p>
          <a:p>
            <a:r>
              <a:rPr lang="en-GB" dirty="0" smtClean="0"/>
              <a:t>Tag=10b Index=01b</a:t>
            </a:r>
          </a:p>
          <a:p>
            <a:r>
              <a:rPr lang="en-GB" dirty="0" smtClean="0"/>
              <a:t>It’s a miss</a:t>
            </a:r>
          </a:p>
          <a:p>
            <a:endParaRPr lang="en-US" dirty="0"/>
          </a:p>
        </p:txBody>
      </p:sp>
    </p:spTree>
    <p:extLst>
      <p:ext uri="{BB962C8B-B14F-4D97-AF65-F5344CB8AC3E}">
        <p14:creationId xmlns:p14="http://schemas.microsoft.com/office/powerpoint/2010/main" val="6294755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Sequential Access</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3328987" y="1671637"/>
            <a:ext cx="5534025" cy="3514725"/>
          </a:xfrm>
          <a:prstGeom prst="rect">
            <a:avLst/>
          </a:prstGeom>
        </p:spPr>
      </p:pic>
    </p:spTree>
    <p:extLst>
      <p:ext uri="{BB962C8B-B14F-4D97-AF65-F5344CB8AC3E}">
        <p14:creationId xmlns:p14="http://schemas.microsoft.com/office/powerpoint/2010/main" val="26080656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7275794" y="1251813"/>
          <a:ext cx="3149958" cy="4663440"/>
        </p:xfrm>
        <a:graphic>
          <a:graphicData uri="http://schemas.openxmlformats.org/drawingml/2006/table">
            <a:tbl>
              <a:tblPr firstRow="1" bandRow="1">
                <a:tableStyleId>{5C22544A-7EE6-4342-B048-85BDC9FD1C3A}</a:tableStyleId>
              </a:tblPr>
              <a:tblGrid>
                <a:gridCol w="1574979"/>
                <a:gridCol w="1574979"/>
              </a:tblGrid>
              <a:tr h="204021">
                <a:tc>
                  <a:txBody>
                    <a:bodyPr/>
                    <a:lstStyle/>
                    <a:p>
                      <a:pPr algn="r"/>
                      <a:r>
                        <a:rPr lang="en-GB" sz="1200" dirty="0" smtClean="0">
                          <a:solidFill>
                            <a:schemeClr val="tx1"/>
                          </a:solidFill>
                        </a:rPr>
                        <a:t>Address</a:t>
                      </a:r>
                      <a:endParaRPr lang="en-US" sz="1200" dirty="0">
                        <a:solidFill>
                          <a:schemeClr val="tx1"/>
                        </a:solidFill>
                      </a:endParaRPr>
                    </a:p>
                  </a:txBody>
                  <a:tcPr>
                    <a:noFill/>
                  </a:tcPr>
                </a:tc>
                <a:tc>
                  <a:txBody>
                    <a:bodyPr/>
                    <a:lstStyle/>
                    <a:p>
                      <a:r>
                        <a:rPr lang="en-GB" sz="1200" dirty="0" smtClean="0"/>
                        <a:t>Word</a:t>
                      </a:r>
                      <a:endParaRPr lang="en-US" sz="1200" dirty="0"/>
                    </a:p>
                  </a:txBody>
                  <a:tcPr/>
                </a:tc>
              </a:tr>
              <a:tr h="204021">
                <a:tc>
                  <a:txBody>
                    <a:bodyPr/>
                    <a:lstStyle/>
                    <a:p>
                      <a:pPr algn="r"/>
                      <a:r>
                        <a:rPr lang="en-GB" sz="1200" dirty="0" smtClean="0">
                          <a:solidFill>
                            <a:schemeClr val="tx1"/>
                          </a:solidFill>
                        </a:rPr>
                        <a:t>0000</a:t>
                      </a:r>
                      <a:endParaRPr lang="en-US" sz="1200" dirty="0">
                        <a:solidFill>
                          <a:schemeClr val="tx1"/>
                        </a:solidFill>
                      </a:endParaRPr>
                    </a:p>
                  </a:txBody>
                  <a:tcPr>
                    <a:noFill/>
                  </a:tcPr>
                </a:tc>
                <a:tc>
                  <a:txBody>
                    <a:bodyPr/>
                    <a:lstStyle/>
                    <a:p>
                      <a:r>
                        <a:rPr lang="en-GB" sz="1200" dirty="0" smtClean="0"/>
                        <a:t>A</a:t>
                      </a:r>
                      <a:endParaRPr lang="en-US" sz="1200" dirty="0"/>
                    </a:p>
                  </a:txBody>
                  <a:tcPr/>
                </a:tc>
              </a:tr>
              <a:tr h="204021">
                <a:tc>
                  <a:txBody>
                    <a:bodyPr/>
                    <a:lstStyle/>
                    <a:p>
                      <a:pPr algn="r"/>
                      <a:r>
                        <a:rPr lang="en-GB" sz="1200" dirty="0" smtClean="0">
                          <a:solidFill>
                            <a:schemeClr val="tx1"/>
                          </a:solidFill>
                        </a:rPr>
                        <a:t>0001</a:t>
                      </a:r>
                      <a:endParaRPr lang="en-US" sz="1200" dirty="0">
                        <a:solidFill>
                          <a:schemeClr val="tx1"/>
                        </a:solidFill>
                      </a:endParaRPr>
                    </a:p>
                  </a:txBody>
                  <a:tcPr>
                    <a:noFill/>
                  </a:tcPr>
                </a:tc>
                <a:tc>
                  <a:txBody>
                    <a:bodyPr/>
                    <a:lstStyle/>
                    <a:p>
                      <a:r>
                        <a:rPr lang="en-GB" sz="1200" dirty="0" smtClean="0"/>
                        <a:t>B</a:t>
                      </a:r>
                      <a:endParaRPr lang="en-US" sz="1200" dirty="0"/>
                    </a:p>
                  </a:txBody>
                  <a:tcPr/>
                </a:tc>
              </a:tr>
              <a:tr h="204021">
                <a:tc>
                  <a:txBody>
                    <a:bodyPr/>
                    <a:lstStyle/>
                    <a:p>
                      <a:pPr algn="r"/>
                      <a:r>
                        <a:rPr lang="en-GB" sz="1200" dirty="0" smtClean="0">
                          <a:solidFill>
                            <a:schemeClr val="tx1"/>
                          </a:solidFill>
                        </a:rPr>
                        <a:t>0010</a:t>
                      </a:r>
                      <a:endParaRPr lang="en-US" sz="1200" dirty="0">
                        <a:solidFill>
                          <a:schemeClr val="tx1"/>
                        </a:solidFill>
                      </a:endParaRPr>
                    </a:p>
                  </a:txBody>
                  <a:tcPr>
                    <a:noFill/>
                  </a:tcPr>
                </a:tc>
                <a:tc>
                  <a:txBody>
                    <a:bodyPr/>
                    <a:lstStyle/>
                    <a:p>
                      <a:r>
                        <a:rPr lang="en-GB" sz="1200" dirty="0" smtClean="0"/>
                        <a:t>C</a:t>
                      </a:r>
                      <a:endParaRPr lang="en-US" sz="1200" dirty="0"/>
                    </a:p>
                  </a:txBody>
                  <a:tcPr/>
                </a:tc>
              </a:tr>
              <a:tr h="204021">
                <a:tc>
                  <a:txBody>
                    <a:bodyPr/>
                    <a:lstStyle/>
                    <a:p>
                      <a:pPr algn="r"/>
                      <a:r>
                        <a:rPr lang="en-GB" sz="1200" dirty="0" smtClean="0">
                          <a:solidFill>
                            <a:schemeClr val="tx1"/>
                          </a:solidFill>
                        </a:rPr>
                        <a:t>0011</a:t>
                      </a:r>
                      <a:endParaRPr lang="en-US" sz="1200" dirty="0">
                        <a:solidFill>
                          <a:schemeClr val="tx1"/>
                        </a:solidFill>
                      </a:endParaRPr>
                    </a:p>
                  </a:txBody>
                  <a:tcPr>
                    <a:noFill/>
                  </a:tcPr>
                </a:tc>
                <a:tc>
                  <a:txBody>
                    <a:bodyPr/>
                    <a:lstStyle/>
                    <a:p>
                      <a:r>
                        <a:rPr lang="en-GB" sz="1200" dirty="0" smtClean="0"/>
                        <a:t>D</a:t>
                      </a:r>
                      <a:endParaRPr lang="en-US" sz="1200" dirty="0"/>
                    </a:p>
                  </a:txBody>
                  <a:tcPr/>
                </a:tc>
              </a:tr>
              <a:tr h="204021">
                <a:tc>
                  <a:txBody>
                    <a:bodyPr/>
                    <a:lstStyle/>
                    <a:p>
                      <a:pPr algn="r"/>
                      <a:r>
                        <a:rPr lang="en-GB" sz="1200" dirty="0" smtClean="0">
                          <a:solidFill>
                            <a:schemeClr val="tx1"/>
                          </a:solidFill>
                        </a:rPr>
                        <a:t>0100</a:t>
                      </a:r>
                      <a:endParaRPr lang="en-US" sz="1200" dirty="0">
                        <a:solidFill>
                          <a:schemeClr val="tx1"/>
                        </a:solidFill>
                      </a:endParaRPr>
                    </a:p>
                  </a:txBody>
                  <a:tcPr>
                    <a:noFill/>
                  </a:tcPr>
                </a:tc>
                <a:tc>
                  <a:txBody>
                    <a:bodyPr/>
                    <a:lstStyle/>
                    <a:p>
                      <a:r>
                        <a:rPr lang="en-GB" sz="1200" dirty="0" smtClean="0"/>
                        <a:t>E</a:t>
                      </a:r>
                      <a:endParaRPr lang="en-US" sz="1200" dirty="0"/>
                    </a:p>
                  </a:txBody>
                  <a:tcPr/>
                </a:tc>
              </a:tr>
              <a:tr h="204021">
                <a:tc>
                  <a:txBody>
                    <a:bodyPr/>
                    <a:lstStyle/>
                    <a:p>
                      <a:pPr algn="r"/>
                      <a:r>
                        <a:rPr lang="en-GB" sz="1200" dirty="0" smtClean="0">
                          <a:solidFill>
                            <a:schemeClr val="tx1"/>
                          </a:solidFill>
                        </a:rPr>
                        <a:t>0101</a:t>
                      </a:r>
                      <a:endParaRPr lang="en-US" sz="1200" dirty="0">
                        <a:solidFill>
                          <a:schemeClr val="tx1"/>
                        </a:solidFill>
                      </a:endParaRPr>
                    </a:p>
                  </a:txBody>
                  <a:tcPr>
                    <a:noFill/>
                  </a:tcPr>
                </a:tc>
                <a:tc>
                  <a:txBody>
                    <a:bodyPr/>
                    <a:lstStyle/>
                    <a:p>
                      <a:r>
                        <a:rPr lang="en-GB" sz="1200" dirty="0" smtClean="0"/>
                        <a:t>F</a:t>
                      </a:r>
                      <a:endParaRPr lang="en-US" sz="1200" dirty="0"/>
                    </a:p>
                  </a:txBody>
                  <a:tcPr/>
                </a:tc>
              </a:tr>
              <a:tr h="204021">
                <a:tc>
                  <a:txBody>
                    <a:bodyPr/>
                    <a:lstStyle/>
                    <a:p>
                      <a:pPr algn="r"/>
                      <a:r>
                        <a:rPr lang="en-GB" sz="1200" dirty="0" smtClean="0">
                          <a:solidFill>
                            <a:schemeClr val="tx1"/>
                          </a:solidFill>
                        </a:rPr>
                        <a:t>0110</a:t>
                      </a:r>
                      <a:endParaRPr lang="en-US" sz="1200" dirty="0">
                        <a:solidFill>
                          <a:schemeClr val="tx1"/>
                        </a:solidFill>
                      </a:endParaRPr>
                    </a:p>
                  </a:txBody>
                  <a:tcPr>
                    <a:noFill/>
                  </a:tcPr>
                </a:tc>
                <a:tc>
                  <a:txBody>
                    <a:bodyPr/>
                    <a:lstStyle/>
                    <a:p>
                      <a:r>
                        <a:rPr lang="en-GB" sz="1200" dirty="0" smtClean="0"/>
                        <a:t>G</a:t>
                      </a:r>
                      <a:endParaRPr lang="en-US" sz="1200" dirty="0"/>
                    </a:p>
                  </a:txBody>
                  <a:tcPr/>
                </a:tc>
              </a:tr>
              <a:tr h="204021">
                <a:tc>
                  <a:txBody>
                    <a:bodyPr/>
                    <a:lstStyle/>
                    <a:p>
                      <a:pPr algn="r"/>
                      <a:r>
                        <a:rPr lang="en-GB" sz="1200" dirty="0" smtClean="0">
                          <a:solidFill>
                            <a:schemeClr val="tx1"/>
                          </a:solidFill>
                        </a:rPr>
                        <a:t>0111</a:t>
                      </a:r>
                      <a:endParaRPr lang="en-US" sz="1200" dirty="0">
                        <a:solidFill>
                          <a:schemeClr val="tx1"/>
                        </a:solidFill>
                      </a:endParaRPr>
                    </a:p>
                  </a:txBody>
                  <a:tcPr>
                    <a:noFill/>
                  </a:tcPr>
                </a:tc>
                <a:tc>
                  <a:txBody>
                    <a:bodyPr/>
                    <a:lstStyle/>
                    <a:p>
                      <a:r>
                        <a:rPr lang="en-GB" sz="1200" dirty="0" smtClean="0"/>
                        <a:t>H</a:t>
                      </a:r>
                      <a:endParaRPr lang="en-US" sz="1200" dirty="0"/>
                    </a:p>
                  </a:txBody>
                  <a:tcPr/>
                </a:tc>
              </a:tr>
              <a:tr h="204021">
                <a:tc>
                  <a:txBody>
                    <a:bodyPr/>
                    <a:lstStyle/>
                    <a:p>
                      <a:pPr algn="r"/>
                      <a:r>
                        <a:rPr lang="en-GB" sz="1200" dirty="0" smtClean="0">
                          <a:solidFill>
                            <a:schemeClr val="tx1"/>
                          </a:solidFill>
                        </a:rPr>
                        <a:t>1000</a:t>
                      </a:r>
                      <a:endParaRPr lang="en-US" sz="1200" dirty="0">
                        <a:solidFill>
                          <a:schemeClr val="tx1"/>
                        </a:solidFill>
                      </a:endParaRPr>
                    </a:p>
                  </a:txBody>
                  <a:tcPr>
                    <a:noFill/>
                  </a:tcPr>
                </a:tc>
                <a:tc>
                  <a:txBody>
                    <a:bodyPr/>
                    <a:lstStyle/>
                    <a:p>
                      <a:r>
                        <a:rPr lang="en-GB" sz="1200" dirty="0" smtClean="0"/>
                        <a:t>I</a:t>
                      </a:r>
                      <a:endParaRPr lang="en-US" sz="1200" dirty="0"/>
                    </a:p>
                  </a:txBody>
                  <a:tcPr/>
                </a:tc>
              </a:tr>
              <a:tr h="204021">
                <a:tc>
                  <a:txBody>
                    <a:bodyPr/>
                    <a:lstStyle/>
                    <a:p>
                      <a:pPr algn="r"/>
                      <a:r>
                        <a:rPr lang="en-GB" sz="1200" dirty="0" smtClean="0">
                          <a:solidFill>
                            <a:schemeClr val="tx1"/>
                          </a:solidFill>
                        </a:rPr>
                        <a:t>1001</a:t>
                      </a:r>
                      <a:endParaRPr lang="en-US" sz="1200" dirty="0">
                        <a:solidFill>
                          <a:schemeClr val="tx1"/>
                        </a:solidFill>
                      </a:endParaRPr>
                    </a:p>
                  </a:txBody>
                  <a:tcPr>
                    <a:noFill/>
                  </a:tcPr>
                </a:tc>
                <a:tc>
                  <a:txBody>
                    <a:bodyPr/>
                    <a:lstStyle/>
                    <a:p>
                      <a:r>
                        <a:rPr lang="en-GB" sz="1200" dirty="0" smtClean="0"/>
                        <a:t>J</a:t>
                      </a:r>
                      <a:endParaRPr lang="en-US" sz="1200" dirty="0"/>
                    </a:p>
                  </a:txBody>
                  <a:tcPr/>
                </a:tc>
              </a:tr>
              <a:tr h="204021">
                <a:tc>
                  <a:txBody>
                    <a:bodyPr/>
                    <a:lstStyle/>
                    <a:p>
                      <a:pPr algn="r"/>
                      <a:r>
                        <a:rPr lang="en-GB" sz="1200" dirty="0" smtClean="0">
                          <a:solidFill>
                            <a:schemeClr val="tx1"/>
                          </a:solidFill>
                        </a:rPr>
                        <a:t>1010</a:t>
                      </a:r>
                      <a:endParaRPr lang="en-US" sz="1200" dirty="0">
                        <a:solidFill>
                          <a:schemeClr val="tx1"/>
                        </a:solidFill>
                      </a:endParaRPr>
                    </a:p>
                  </a:txBody>
                  <a:tcPr>
                    <a:noFill/>
                  </a:tcPr>
                </a:tc>
                <a:tc>
                  <a:txBody>
                    <a:bodyPr/>
                    <a:lstStyle/>
                    <a:p>
                      <a:r>
                        <a:rPr lang="en-GB" sz="1200" dirty="0" smtClean="0"/>
                        <a:t>K</a:t>
                      </a:r>
                      <a:endParaRPr lang="en-US" sz="1200" dirty="0"/>
                    </a:p>
                  </a:txBody>
                  <a:tcPr/>
                </a:tc>
              </a:tr>
              <a:tr h="204021">
                <a:tc>
                  <a:txBody>
                    <a:bodyPr/>
                    <a:lstStyle/>
                    <a:p>
                      <a:pPr algn="r"/>
                      <a:r>
                        <a:rPr lang="en-GB" sz="1200" dirty="0" smtClean="0">
                          <a:solidFill>
                            <a:schemeClr val="tx1"/>
                          </a:solidFill>
                        </a:rPr>
                        <a:t>1011</a:t>
                      </a:r>
                      <a:endParaRPr lang="en-US" sz="1200" dirty="0">
                        <a:solidFill>
                          <a:schemeClr val="tx1"/>
                        </a:solidFill>
                      </a:endParaRPr>
                    </a:p>
                  </a:txBody>
                  <a:tcPr>
                    <a:noFill/>
                  </a:tcPr>
                </a:tc>
                <a:tc>
                  <a:txBody>
                    <a:bodyPr/>
                    <a:lstStyle/>
                    <a:p>
                      <a:r>
                        <a:rPr lang="en-GB" sz="1200" dirty="0" smtClean="0"/>
                        <a:t>L</a:t>
                      </a:r>
                      <a:endParaRPr lang="en-US" sz="1200" dirty="0"/>
                    </a:p>
                  </a:txBody>
                  <a:tcPr/>
                </a:tc>
              </a:tr>
              <a:tr h="204021">
                <a:tc>
                  <a:txBody>
                    <a:bodyPr/>
                    <a:lstStyle/>
                    <a:p>
                      <a:pPr algn="r"/>
                      <a:r>
                        <a:rPr lang="en-GB" sz="1200" dirty="0" smtClean="0">
                          <a:solidFill>
                            <a:schemeClr val="tx1"/>
                          </a:solidFill>
                        </a:rPr>
                        <a:t>1100</a:t>
                      </a:r>
                      <a:endParaRPr lang="en-US" sz="1200" dirty="0">
                        <a:solidFill>
                          <a:schemeClr val="tx1"/>
                        </a:solidFill>
                      </a:endParaRPr>
                    </a:p>
                  </a:txBody>
                  <a:tcPr>
                    <a:noFill/>
                  </a:tcPr>
                </a:tc>
                <a:tc>
                  <a:txBody>
                    <a:bodyPr/>
                    <a:lstStyle/>
                    <a:p>
                      <a:r>
                        <a:rPr lang="en-GB" sz="1200" dirty="0" smtClean="0"/>
                        <a:t>M</a:t>
                      </a:r>
                      <a:endParaRPr lang="en-US" sz="1200" dirty="0"/>
                    </a:p>
                  </a:txBody>
                  <a:tcPr/>
                </a:tc>
              </a:tr>
              <a:tr h="204021">
                <a:tc>
                  <a:txBody>
                    <a:bodyPr/>
                    <a:lstStyle/>
                    <a:p>
                      <a:pPr algn="r"/>
                      <a:r>
                        <a:rPr lang="en-GB" sz="1200" dirty="0" smtClean="0">
                          <a:solidFill>
                            <a:schemeClr val="tx1"/>
                          </a:solidFill>
                        </a:rPr>
                        <a:t>1101</a:t>
                      </a:r>
                      <a:endParaRPr lang="en-US" sz="1200" dirty="0">
                        <a:solidFill>
                          <a:schemeClr val="tx1"/>
                        </a:solidFill>
                      </a:endParaRPr>
                    </a:p>
                  </a:txBody>
                  <a:tcPr>
                    <a:noFill/>
                  </a:tcPr>
                </a:tc>
                <a:tc>
                  <a:txBody>
                    <a:bodyPr/>
                    <a:lstStyle/>
                    <a:p>
                      <a:r>
                        <a:rPr lang="en-GB" sz="1200" dirty="0" smtClean="0"/>
                        <a:t>N</a:t>
                      </a:r>
                      <a:endParaRPr lang="en-US" sz="1200" dirty="0"/>
                    </a:p>
                  </a:txBody>
                  <a:tcPr/>
                </a:tc>
              </a:tr>
              <a:tr h="204021">
                <a:tc>
                  <a:txBody>
                    <a:bodyPr/>
                    <a:lstStyle/>
                    <a:p>
                      <a:pPr algn="r"/>
                      <a:r>
                        <a:rPr lang="en-GB" sz="1200" dirty="0" smtClean="0">
                          <a:solidFill>
                            <a:schemeClr val="tx1"/>
                          </a:solidFill>
                        </a:rPr>
                        <a:t>1110</a:t>
                      </a:r>
                      <a:endParaRPr lang="en-US" sz="1200" dirty="0">
                        <a:solidFill>
                          <a:schemeClr val="tx1"/>
                        </a:solidFill>
                      </a:endParaRPr>
                    </a:p>
                  </a:txBody>
                  <a:tcPr>
                    <a:noFill/>
                  </a:tcPr>
                </a:tc>
                <a:tc>
                  <a:txBody>
                    <a:bodyPr/>
                    <a:lstStyle/>
                    <a:p>
                      <a:r>
                        <a:rPr lang="en-GB" sz="1200" dirty="0" smtClean="0"/>
                        <a:t>O</a:t>
                      </a:r>
                      <a:endParaRPr lang="en-US" sz="1200" dirty="0"/>
                    </a:p>
                  </a:txBody>
                  <a:tcPr/>
                </a:tc>
              </a:tr>
              <a:tr h="204021">
                <a:tc>
                  <a:txBody>
                    <a:bodyPr/>
                    <a:lstStyle/>
                    <a:p>
                      <a:pPr algn="r"/>
                      <a:r>
                        <a:rPr lang="en-GB" sz="1200" dirty="0" smtClean="0">
                          <a:solidFill>
                            <a:schemeClr val="tx1"/>
                          </a:solidFill>
                        </a:rPr>
                        <a:t>1111</a:t>
                      </a:r>
                      <a:endParaRPr lang="en-US" sz="1200" dirty="0">
                        <a:solidFill>
                          <a:schemeClr val="tx1"/>
                        </a:solidFill>
                      </a:endParaRPr>
                    </a:p>
                  </a:txBody>
                  <a:tcPr>
                    <a:noFill/>
                  </a:tcPr>
                </a:tc>
                <a:tc>
                  <a:txBody>
                    <a:bodyPr/>
                    <a:lstStyle/>
                    <a:p>
                      <a:r>
                        <a:rPr lang="en-GB" sz="1200" dirty="0" smtClean="0"/>
                        <a:t>P</a:t>
                      </a:r>
                      <a:endParaRPr lang="en-US" sz="1200" dirty="0"/>
                    </a:p>
                  </a:txBody>
                  <a:tcPr/>
                </a:tc>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3827457422"/>
              </p:ext>
            </p:extLst>
          </p:nvPr>
        </p:nvGraphicFramePr>
        <p:xfrm>
          <a:off x="3547922" y="2434007"/>
          <a:ext cx="4470312" cy="2299052"/>
        </p:xfrm>
        <a:graphic>
          <a:graphicData uri="http://schemas.openxmlformats.org/drawingml/2006/table">
            <a:tbl>
              <a:tblPr firstRow="1" bandRow="1">
                <a:tableStyleId>{5C22544A-7EE6-4342-B048-85BDC9FD1C3A}</a:tableStyleId>
              </a:tblPr>
              <a:tblGrid>
                <a:gridCol w="1117578"/>
                <a:gridCol w="1117578"/>
                <a:gridCol w="1117578"/>
                <a:gridCol w="1117578"/>
              </a:tblGrid>
              <a:tr h="676192">
                <a:tc>
                  <a:txBody>
                    <a:bodyPr/>
                    <a:lstStyle/>
                    <a:p>
                      <a:pPr algn="r"/>
                      <a:r>
                        <a:rPr lang="en-GB" sz="1200" dirty="0" smtClean="0">
                          <a:solidFill>
                            <a:schemeClr val="tx1"/>
                          </a:solidFill>
                        </a:rPr>
                        <a:t>Index</a:t>
                      </a:r>
                      <a:endParaRPr lang="en-US" sz="1200" dirty="0">
                        <a:solidFill>
                          <a:schemeClr val="tx1"/>
                        </a:solidFill>
                      </a:endParaRPr>
                    </a:p>
                  </a:txBody>
                  <a:tcPr>
                    <a:noFill/>
                  </a:tcPr>
                </a:tc>
                <a:tc>
                  <a:txBody>
                    <a:bodyPr/>
                    <a:lstStyle/>
                    <a:p>
                      <a:r>
                        <a:rPr lang="en-GB" sz="1200" dirty="0" smtClean="0"/>
                        <a:t>Tag</a:t>
                      </a:r>
                      <a:endParaRPr lang="en-US" sz="1200" dirty="0"/>
                    </a:p>
                  </a:txBody>
                  <a:tcPr/>
                </a:tc>
                <a:tc>
                  <a:txBody>
                    <a:bodyPr/>
                    <a:lstStyle/>
                    <a:p>
                      <a:r>
                        <a:rPr lang="en-GB" sz="1200" dirty="0" smtClean="0"/>
                        <a:t>Data</a:t>
                      </a:r>
                      <a:endParaRPr lang="en-US" sz="1200" dirty="0"/>
                    </a:p>
                  </a:txBody>
                  <a:tcPr/>
                </a:tc>
                <a:tc>
                  <a:txBody>
                    <a:bodyPr/>
                    <a:lstStyle/>
                    <a:p>
                      <a:r>
                        <a:rPr lang="en-GB" sz="1200" dirty="0" smtClean="0"/>
                        <a:t>Value Bit</a:t>
                      </a:r>
                      <a:endParaRPr lang="en-US" sz="1200" dirty="0"/>
                    </a:p>
                  </a:txBody>
                  <a:tcPr/>
                </a:tc>
              </a:tr>
              <a:tr h="405715">
                <a:tc>
                  <a:txBody>
                    <a:bodyPr/>
                    <a:lstStyle/>
                    <a:p>
                      <a:pPr algn="r"/>
                      <a:r>
                        <a:rPr lang="en-GB" sz="1200" dirty="0" smtClean="0"/>
                        <a:t>0</a:t>
                      </a:r>
                      <a:endParaRPr lang="en-US" sz="1200" dirty="0"/>
                    </a:p>
                  </a:txBody>
                  <a:tcPr>
                    <a:noFill/>
                  </a:tcPr>
                </a:tc>
                <a:tc>
                  <a:txBody>
                    <a:bodyPr/>
                    <a:lstStyle/>
                    <a:p>
                      <a:r>
                        <a:rPr lang="en-GB" sz="1200" dirty="0" smtClean="0"/>
                        <a:t>00</a:t>
                      </a:r>
                      <a:endParaRPr lang="en-US" sz="1200" dirty="0"/>
                    </a:p>
                  </a:txBody>
                  <a:tcPr/>
                </a:tc>
                <a:tc>
                  <a:txBody>
                    <a:bodyPr/>
                    <a:lstStyle/>
                    <a:p>
                      <a:r>
                        <a:rPr lang="en-GB" sz="1200" dirty="0" smtClean="0"/>
                        <a:t>A</a:t>
                      </a:r>
                      <a:endParaRPr lang="en-US" sz="1200" dirty="0"/>
                    </a:p>
                  </a:txBody>
                  <a:tcPr/>
                </a:tc>
                <a:tc>
                  <a:txBody>
                    <a:bodyPr/>
                    <a:lstStyle/>
                    <a:p>
                      <a:r>
                        <a:rPr lang="en-GB" sz="1200" dirty="0" smtClean="0"/>
                        <a:t>0</a:t>
                      </a:r>
                      <a:endParaRPr lang="en-US" sz="1200" dirty="0"/>
                    </a:p>
                  </a:txBody>
                  <a:tcPr/>
                </a:tc>
              </a:tr>
              <a:tr h="405715">
                <a:tc>
                  <a:txBody>
                    <a:bodyPr/>
                    <a:lstStyle/>
                    <a:p>
                      <a:pPr algn="r"/>
                      <a:r>
                        <a:rPr lang="en-GB" sz="1200" dirty="0" smtClean="0"/>
                        <a:t>1</a:t>
                      </a:r>
                      <a:endParaRPr lang="en-US" sz="1200" dirty="0"/>
                    </a:p>
                  </a:txBody>
                  <a:tcPr>
                    <a:noFill/>
                  </a:tcPr>
                </a:tc>
                <a:tc>
                  <a:txBody>
                    <a:bodyPr/>
                    <a:lstStyle/>
                    <a:p>
                      <a:r>
                        <a:rPr lang="en-US" dirty="0" smtClean="0"/>
                        <a:t>10</a:t>
                      </a:r>
                      <a:endParaRPr lang="en-US" dirty="0"/>
                    </a:p>
                  </a:txBody>
                  <a:tcPr/>
                </a:tc>
                <a:tc>
                  <a:txBody>
                    <a:bodyPr/>
                    <a:lstStyle/>
                    <a:p>
                      <a:r>
                        <a:rPr lang="en-US" dirty="0" smtClean="0"/>
                        <a:t>J</a:t>
                      </a:r>
                      <a:endParaRPr lang="en-US" dirty="0"/>
                    </a:p>
                  </a:txBody>
                  <a:tcPr/>
                </a:tc>
                <a:tc>
                  <a:txBody>
                    <a:bodyPr/>
                    <a:lstStyle/>
                    <a:p>
                      <a:r>
                        <a:rPr lang="en-US" dirty="0" smtClean="0"/>
                        <a:t>0</a:t>
                      </a:r>
                      <a:endParaRPr lang="en-US" dirty="0"/>
                    </a:p>
                  </a:txBody>
                  <a:tcPr/>
                </a:tc>
              </a:tr>
              <a:tr h="405715">
                <a:tc>
                  <a:txBody>
                    <a:bodyPr/>
                    <a:lstStyle/>
                    <a:p>
                      <a:pPr algn="r"/>
                      <a:r>
                        <a:rPr lang="en-GB" sz="1200" dirty="0" smtClean="0"/>
                        <a:t>2</a:t>
                      </a:r>
                      <a:endParaRPr lang="en-US" sz="1200" dirty="0"/>
                    </a:p>
                  </a:txBody>
                  <a:tcPr>
                    <a:noFill/>
                  </a:tcPr>
                </a:tc>
                <a:tc>
                  <a:txBody>
                    <a:bodyPr/>
                    <a:lstStyle/>
                    <a:p>
                      <a:endParaRPr lang="en-US" sz="1200"/>
                    </a:p>
                  </a:txBody>
                  <a:tcPr/>
                </a:tc>
                <a:tc>
                  <a:txBody>
                    <a:bodyPr/>
                    <a:lstStyle/>
                    <a:p>
                      <a:endParaRPr lang="en-US" sz="1200"/>
                    </a:p>
                  </a:txBody>
                  <a:tcPr/>
                </a:tc>
                <a:tc>
                  <a:txBody>
                    <a:bodyPr/>
                    <a:lstStyle/>
                    <a:p>
                      <a:endParaRPr lang="en-US" sz="1200"/>
                    </a:p>
                  </a:txBody>
                  <a:tcPr/>
                </a:tc>
              </a:tr>
              <a:tr h="405715">
                <a:tc>
                  <a:txBody>
                    <a:bodyPr/>
                    <a:lstStyle/>
                    <a:p>
                      <a:pPr algn="r"/>
                      <a:r>
                        <a:rPr lang="en-GB" sz="1200" dirty="0" smtClean="0"/>
                        <a:t>3</a:t>
                      </a:r>
                      <a:endParaRPr lang="en-US" sz="1200" dirty="0"/>
                    </a:p>
                  </a:txBody>
                  <a:tcPr>
                    <a:noFill/>
                  </a:tcPr>
                </a:tc>
                <a:tc>
                  <a:txBody>
                    <a:bodyPr/>
                    <a:lstStyle/>
                    <a:p>
                      <a:endParaRPr lang="en-US" sz="1200"/>
                    </a:p>
                  </a:txBody>
                  <a:tcPr/>
                </a:tc>
                <a:tc>
                  <a:txBody>
                    <a:bodyPr/>
                    <a:lstStyle/>
                    <a:p>
                      <a:endParaRPr lang="en-US" sz="1200" dirty="0"/>
                    </a:p>
                  </a:txBody>
                  <a:tcPr/>
                </a:tc>
                <a:tc>
                  <a:txBody>
                    <a:bodyPr/>
                    <a:lstStyle/>
                    <a:p>
                      <a:endParaRPr lang="en-US" sz="1200" dirty="0"/>
                    </a:p>
                  </a:txBody>
                  <a:tcPr/>
                </a:tc>
              </a:tr>
            </a:tbl>
          </a:graphicData>
        </a:graphic>
      </p:graphicFrame>
      <p:sp>
        <p:nvSpPr>
          <p:cNvPr id="6" name="Rectangle 5"/>
          <p:cNvSpPr/>
          <p:nvPr/>
        </p:nvSpPr>
        <p:spPr>
          <a:xfrm>
            <a:off x="6054022" y="5814145"/>
            <a:ext cx="753732" cy="369332"/>
          </a:xfrm>
          <a:prstGeom prst="rect">
            <a:avLst/>
          </a:prstGeom>
        </p:spPr>
        <p:txBody>
          <a:bodyPr wrap="none">
            <a:spAutoFit/>
          </a:bodyPr>
          <a:lstStyle/>
          <a:p>
            <a:r>
              <a:rPr lang="en-GB" dirty="0" smtClean="0"/>
              <a:t>Cache</a:t>
            </a:r>
            <a:endParaRPr lang="en-US" dirty="0"/>
          </a:p>
        </p:txBody>
      </p:sp>
      <p:sp>
        <p:nvSpPr>
          <p:cNvPr id="7" name="Rectangle 6"/>
          <p:cNvSpPr/>
          <p:nvPr/>
        </p:nvSpPr>
        <p:spPr>
          <a:xfrm>
            <a:off x="9026895" y="6183477"/>
            <a:ext cx="1524328" cy="369332"/>
          </a:xfrm>
          <a:prstGeom prst="rect">
            <a:avLst/>
          </a:prstGeom>
        </p:spPr>
        <p:txBody>
          <a:bodyPr wrap="none">
            <a:spAutoFit/>
          </a:bodyPr>
          <a:lstStyle/>
          <a:p>
            <a:r>
              <a:rPr lang="en-GB" dirty="0" smtClean="0"/>
              <a:t>Main Memory</a:t>
            </a:r>
            <a:endParaRPr lang="en-US" dirty="0"/>
          </a:p>
        </p:txBody>
      </p:sp>
      <p:sp>
        <p:nvSpPr>
          <p:cNvPr id="2" name="Rectangle 1"/>
          <p:cNvSpPr/>
          <p:nvPr/>
        </p:nvSpPr>
        <p:spPr>
          <a:xfrm>
            <a:off x="435849" y="791066"/>
            <a:ext cx="6328464" cy="369332"/>
          </a:xfrm>
          <a:prstGeom prst="rect">
            <a:avLst/>
          </a:prstGeom>
        </p:spPr>
        <p:txBody>
          <a:bodyPr wrap="none">
            <a:spAutoFit/>
          </a:bodyPr>
          <a:lstStyle/>
          <a:p>
            <a:r>
              <a:rPr lang="en-GB" dirty="0"/>
              <a:t>1001 </a:t>
            </a:r>
            <a:r>
              <a:rPr lang="en-GB" dirty="0" smtClean="0"/>
              <a:t>will </a:t>
            </a:r>
            <a:r>
              <a:rPr lang="en-GB" dirty="0"/>
              <a:t>be placed on cache at index 01 and tag 10 will be stored</a:t>
            </a:r>
          </a:p>
        </p:txBody>
      </p:sp>
    </p:spTree>
    <p:extLst>
      <p:ext uri="{BB962C8B-B14F-4D97-AF65-F5344CB8AC3E}">
        <p14:creationId xmlns:p14="http://schemas.microsoft.com/office/powerpoint/2010/main" val="196080733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Direct Mapping</a:t>
            </a:r>
            <a:endParaRPr lang="en-US" dirty="0"/>
          </a:p>
        </p:txBody>
      </p:sp>
      <p:sp>
        <p:nvSpPr>
          <p:cNvPr id="3" name="Content Placeholder 2"/>
          <p:cNvSpPr>
            <a:spLocks noGrp="1"/>
          </p:cNvSpPr>
          <p:nvPr>
            <p:ph idx="1"/>
          </p:nvPr>
        </p:nvSpPr>
        <p:spPr/>
        <p:txBody>
          <a:bodyPr/>
          <a:lstStyle/>
          <a:p>
            <a:r>
              <a:rPr lang="en-GB" dirty="0" smtClean="0"/>
              <a:t>The size of tag will depend of size of cache and size of RAM</a:t>
            </a:r>
          </a:p>
          <a:p>
            <a:pPr lvl="1"/>
            <a:r>
              <a:rPr lang="en-GB" dirty="0" smtClean="0"/>
              <a:t>Number of bits required for tag= log2(size of Ram/ Size of Cache)</a:t>
            </a:r>
          </a:p>
          <a:p>
            <a:pPr lvl="1"/>
            <a:r>
              <a:rPr lang="en-GB" dirty="0"/>
              <a:t>Number of bits required for </a:t>
            </a:r>
            <a:r>
              <a:rPr lang="en-GB" dirty="0" smtClean="0"/>
              <a:t>index= log2(size of cache)</a:t>
            </a:r>
          </a:p>
          <a:p>
            <a:pPr lvl="1"/>
            <a:endParaRPr lang="en-GB" dirty="0" smtClean="0"/>
          </a:p>
          <a:p>
            <a:r>
              <a:rPr lang="en-GB" dirty="0" smtClean="0"/>
              <a:t>Tip: </a:t>
            </a:r>
          </a:p>
          <a:p>
            <a:pPr lvl="1"/>
            <a:r>
              <a:rPr lang="en-GB" dirty="0" err="1" smtClean="0"/>
              <a:t>Tagb:Indexb</a:t>
            </a:r>
            <a:r>
              <a:rPr lang="en-GB" dirty="0" smtClean="0"/>
              <a:t>= Main Memory Address b</a:t>
            </a:r>
          </a:p>
          <a:p>
            <a:pPr lvl="1"/>
            <a:endParaRPr lang="en-US" dirty="0"/>
          </a:p>
        </p:txBody>
      </p:sp>
    </p:spTree>
    <p:extLst>
      <p:ext uri="{BB962C8B-B14F-4D97-AF65-F5344CB8AC3E}">
        <p14:creationId xmlns:p14="http://schemas.microsoft.com/office/powerpoint/2010/main" val="363107431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Direct Mapping</a:t>
            </a:r>
            <a:endParaRPr lang="en-US" dirty="0"/>
          </a:p>
        </p:txBody>
      </p:sp>
      <p:sp>
        <p:nvSpPr>
          <p:cNvPr id="3" name="Content Placeholder 2"/>
          <p:cNvSpPr>
            <a:spLocks noGrp="1"/>
          </p:cNvSpPr>
          <p:nvPr>
            <p:ph idx="1"/>
          </p:nvPr>
        </p:nvSpPr>
        <p:spPr/>
        <p:txBody>
          <a:bodyPr/>
          <a:lstStyle/>
          <a:p>
            <a:r>
              <a:rPr lang="en-GB" dirty="0" smtClean="0"/>
              <a:t>Question:</a:t>
            </a:r>
          </a:p>
          <a:p>
            <a:pPr lvl="1"/>
            <a:r>
              <a:rPr lang="en-GB" dirty="0" smtClean="0"/>
              <a:t>If cache is of 8 words and Ram of 16 words</a:t>
            </a:r>
          </a:p>
          <a:p>
            <a:pPr lvl="2"/>
            <a:r>
              <a:rPr lang="en-GB" dirty="0" smtClean="0"/>
              <a:t>What is the size of tag?</a:t>
            </a:r>
          </a:p>
          <a:p>
            <a:pPr lvl="1"/>
            <a:r>
              <a:rPr lang="en-GB" dirty="0" smtClean="0"/>
              <a:t>If cache is of 1k Words and Ram is of 1M words</a:t>
            </a:r>
          </a:p>
          <a:p>
            <a:pPr lvl="2"/>
            <a:r>
              <a:rPr lang="en-GB" dirty="0" smtClean="0"/>
              <a:t>What is the size of tag?</a:t>
            </a:r>
            <a:endParaRPr lang="en-US" dirty="0"/>
          </a:p>
        </p:txBody>
      </p:sp>
    </p:spTree>
    <p:extLst>
      <p:ext uri="{BB962C8B-B14F-4D97-AF65-F5344CB8AC3E}">
        <p14:creationId xmlns:p14="http://schemas.microsoft.com/office/powerpoint/2010/main" val="81531926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Direct Mapping</a:t>
            </a:r>
            <a:endParaRPr lang="en-US" dirty="0"/>
          </a:p>
        </p:txBody>
      </p:sp>
      <p:sp>
        <p:nvSpPr>
          <p:cNvPr id="3" name="Content Placeholder 2"/>
          <p:cNvSpPr>
            <a:spLocks noGrp="1"/>
          </p:cNvSpPr>
          <p:nvPr>
            <p:ph idx="1"/>
          </p:nvPr>
        </p:nvSpPr>
        <p:spPr/>
        <p:txBody>
          <a:bodyPr/>
          <a:lstStyle/>
          <a:p>
            <a:r>
              <a:rPr lang="en-GB" dirty="0" smtClean="0"/>
              <a:t>Question:</a:t>
            </a:r>
          </a:p>
          <a:p>
            <a:pPr lvl="1"/>
            <a:r>
              <a:rPr lang="en-GB" dirty="0" smtClean="0"/>
              <a:t>If cache is of 8 words and Ram of 16 words</a:t>
            </a:r>
          </a:p>
          <a:p>
            <a:pPr lvl="2"/>
            <a:r>
              <a:rPr lang="en-GB" dirty="0" smtClean="0"/>
              <a:t>What is the size of tag?</a:t>
            </a:r>
          </a:p>
          <a:p>
            <a:pPr lvl="2"/>
            <a:r>
              <a:rPr lang="en-GB" dirty="0" smtClean="0"/>
              <a:t>Answer log2(16/8)= 1</a:t>
            </a:r>
          </a:p>
          <a:p>
            <a:pPr lvl="1"/>
            <a:r>
              <a:rPr lang="en-GB" dirty="0" smtClean="0"/>
              <a:t>If cache is of 1k Words and Ram is of 1M words</a:t>
            </a:r>
          </a:p>
          <a:p>
            <a:pPr lvl="2"/>
            <a:r>
              <a:rPr lang="en-GB" dirty="0" smtClean="0"/>
              <a:t>What is the size of tag?</a:t>
            </a:r>
          </a:p>
          <a:p>
            <a:pPr lvl="2"/>
            <a:r>
              <a:rPr lang="en-GB" dirty="0" err="1" smtClean="0"/>
              <a:t>Answr</a:t>
            </a:r>
            <a:r>
              <a:rPr lang="en-GB" dirty="0"/>
              <a:t> </a:t>
            </a:r>
            <a:r>
              <a:rPr lang="en-GB" dirty="0" smtClean="0"/>
              <a:t>= log 2(2^20/2^10)= 10</a:t>
            </a:r>
            <a:endParaRPr lang="en-US" dirty="0"/>
          </a:p>
        </p:txBody>
      </p:sp>
    </p:spTree>
    <p:extLst>
      <p:ext uri="{BB962C8B-B14F-4D97-AF65-F5344CB8AC3E}">
        <p14:creationId xmlns:p14="http://schemas.microsoft.com/office/powerpoint/2010/main" val="403099471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Set Associative Mapping</a:t>
            </a:r>
            <a:endParaRPr lang="en-US" dirty="0"/>
          </a:p>
        </p:txBody>
      </p:sp>
      <p:sp>
        <p:nvSpPr>
          <p:cNvPr id="3" name="Content Placeholder 2"/>
          <p:cNvSpPr>
            <a:spLocks noGrp="1"/>
          </p:cNvSpPr>
          <p:nvPr>
            <p:ph idx="1"/>
          </p:nvPr>
        </p:nvSpPr>
        <p:spPr/>
        <p:txBody>
          <a:bodyPr/>
          <a:lstStyle/>
          <a:p>
            <a:r>
              <a:rPr lang="en-GB" dirty="0" smtClean="0"/>
              <a:t>In direct Mapping two words with same index but different tags cannot reside in cache at same time </a:t>
            </a:r>
            <a:endParaRPr lang="en-GB" dirty="0"/>
          </a:p>
          <a:p>
            <a:pPr lvl="1"/>
            <a:r>
              <a:rPr lang="en-GB" dirty="0" smtClean="0"/>
              <a:t>For figure given in slide 36, data of address 0000 and 0100 cannot reside in cache at same time</a:t>
            </a:r>
          </a:p>
          <a:p>
            <a:r>
              <a:rPr lang="en-GB" dirty="0" smtClean="0"/>
              <a:t>In set associative mapping there are multiple sets and words with same index but different tags can reside in cache at same time</a:t>
            </a:r>
          </a:p>
          <a:p>
            <a:r>
              <a:rPr lang="en-GB" dirty="0" smtClean="0"/>
              <a:t>If there are k sets then k elements with same index can reside in cache</a:t>
            </a:r>
          </a:p>
          <a:p>
            <a:r>
              <a:rPr lang="en-GB" dirty="0" smtClean="0"/>
              <a:t>All the sets are checked simultaneously to see if the data is in cache</a:t>
            </a:r>
          </a:p>
        </p:txBody>
      </p:sp>
    </p:spTree>
    <p:extLst>
      <p:ext uri="{BB962C8B-B14F-4D97-AF65-F5344CB8AC3E}">
        <p14:creationId xmlns:p14="http://schemas.microsoft.com/office/powerpoint/2010/main" val="257804250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GB" sz="2000" dirty="0" smtClean="0"/>
              <a:t>                                                                  set 0                                set 1</a:t>
            </a:r>
            <a:endParaRPr lang="en-US" sz="2000" dirty="0"/>
          </a:p>
        </p:txBody>
      </p:sp>
      <p:pic>
        <p:nvPicPr>
          <p:cNvPr id="4" name="Picture 3"/>
          <p:cNvPicPr>
            <a:picLocks noChangeAspect="1"/>
          </p:cNvPicPr>
          <p:nvPr/>
        </p:nvPicPr>
        <p:blipFill>
          <a:blip r:embed="rId2"/>
          <a:stretch>
            <a:fillRect/>
          </a:stretch>
        </p:blipFill>
        <p:spPr>
          <a:xfrm>
            <a:off x="3819525" y="2134394"/>
            <a:ext cx="4552950" cy="3733800"/>
          </a:xfrm>
          <a:prstGeom prst="rect">
            <a:avLst/>
          </a:prstGeom>
        </p:spPr>
      </p:pic>
    </p:spTree>
    <p:extLst>
      <p:ext uri="{BB962C8B-B14F-4D97-AF65-F5344CB8AC3E}">
        <p14:creationId xmlns:p14="http://schemas.microsoft.com/office/powerpoint/2010/main" val="116345180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7275794" y="1251813"/>
          <a:ext cx="3149958" cy="4663440"/>
        </p:xfrm>
        <a:graphic>
          <a:graphicData uri="http://schemas.openxmlformats.org/drawingml/2006/table">
            <a:tbl>
              <a:tblPr firstRow="1" bandRow="1">
                <a:tableStyleId>{5C22544A-7EE6-4342-B048-85BDC9FD1C3A}</a:tableStyleId>
              </a:tblPr>
              <a:tblGrid>
                <a:gridCol w="1574979"/>
                <a:gridCol w="1574979"/>
              </a:tblGrid>
              <a:tr h="204021">
                <a:tc>
                  <a:txBody>
                    <a:bodyPr/>
                    <a:lstStyle/>
                    <a:p>
                      <a:pPr algn="r"/>
                      <a:r>
                        <a:rPr lang="en-GB" sz="1200" dirty="0" smtClean="0">
                          <a:solidFill>
                            <a:schemeClr val="tx1"/>
                          </a:solidFill>
                        </a:rPr>
                        <a:t>Address</a:t>
                      </a:r>
                      <a:endParaRPr lang="en-US" sz="1200" dirty="0">
                        <a:solidFill>
                          <a:schemeClr val="tx1"/>
                        </a:solidFill>
                      </a:endParaRPr>
                    </a:p>
                  </a:txBody>
                  <a:tcPr>
                    <a:noFill/>
                  </a:tcPr>
                </a:tc>
                <a:tc>
                  <a:txBody>
                    <a:bodyPr/>
                    <a:lstStyle/>
                    <a:p>
                      <a:r>
                        <a:rPr lang="en-GB" sz="1200" dirty="0" smtClean="0"/>
                        <a:t>Word</a:t>
                      </a:r>
                      <a:endParaRPr lang="en-US" sz="1200" dirty="0"/>
                    </a:p>
                  </a:txBody>
                  <a:tcPr/>
                </a:tc>
              </a:tr>
              <a:tr h="204021">
                <a:tc>
                  <a:txBody>
                    <a:bodyPr/>
                    <a:lstStyle/>
                    <a:p>
                      <a:pPr algn="r"/>
                      <a:r>
                        <a:rPr lang="en-GB" sz="1200" dirty="0" smtClean="0">
                          <a:solidFill>
                            <a:schemeClr val="tx1"/>
                          </a:solidFill>
                        </a:rPr>
                        <a:t>0000</a:t>
                      </a:r>
                      <a:endParaRPr lang="en-US" sz="1200" dirty="0">
                        <a:solidFill>
                          <a:schemeClr val="tx1"/>
                        </a:solidFill>
                      </a:endParaRPr>
                    </a:p>
                  </a:txBody>
                  <a:tcPr>
                    <a:noFill/>
                  </a:tcPr>
                </a:tc>
                <a:tc>
                  <a:txBody>
                    <a:bodyPr/>
                    <a:lstStyle/>
                    <a:p>
                      <a:r>
                        <a:rPr lang="en-GB" sz="1200" dirty="0" smtClean="0"/>
                        <a:t>A</a:t>
                      </a:r>
                      <a:endParaRPr lang="en-US" sz="1200" dirty="0"/>
                    </a:p>
                  </a:txBody>
                  <a:tcPr/>
                </a:tc>
              </a:tr>
              <a:tr h="204021">
                <a:tc>
                  <a:txBody>
                    <a:bodyPr/>
                    <a:lstStyle/>
                    <a:p>
                      <a:pPr algn="r"/>
                      <a:r>
                        <a:rPr lang="en-GB" sz="1200" dirty="0" smtClean="0">
                          <a:solidFill>
                            <a:schemeClr val="tx1"/>
                          </a:solidFill>
                        </a:rPr>
                        <a:t>0001</a:t>
                      </a:r>
                      <a:endParaRPr lang="en-US" sz="1200" dirty="0">
                        <a:solidFill>
                          <a:schemeClr val="tx1"/>
                        </a:solidFill>
                      </a:endParaRPr>
                    </a:p>
                  </a:txBody>
                  <a:tcPr>
                    <a:noFill/>
                  </a:tcPr>
                </a:tc>
                <a:tc>
                  <a:txBody>
                    <a:bodyPr/>
                    <a:lstStyle/>
                    <a:p>
                      <a:r>
                        <a:rPr lang="en-GB" sz="1200" dirty="0" smtClean="0"/>
                        <a:t>B</a:t>
                      </a:r>
                      <a:endParaRPr lang="en-US" sz="1200" dirty="0"/>
                    </a:p>
                  </a:txBody>
                  <a:tcPr/>
                </a:tc>
              </a:tr>
              <a:tr h="204021">
                <a:tc>
                  <a:txBody>
                    <a:bodyPr/>
                    <a:lstStyle/>
                    <a:p>
                      <a:pPr algn="r"/>
                      <a:r>
                        <a:rPr lang="en-GB" sz="1200" dirty="0" smtClean="0">
                          <a:solidFill>
                            <a:schemeClr val="tx1"/>
                          </a:solidFill>
                        </a:rPr>
                        <a:t>0010</a:t>
                      </a:r>
                      <a:endParaRPr lang="en-US" sz="1200" dirty="0">
                        <a:solidFill>
                          <a:schemeClr val="tx1"/>
                        </a:solidFill>
                      </a:endParaRPr>
                    </a:p>
                  </a:txBody>
                  <a:tcPr>
                    <a:noFill/>
                  </a:tcPr>
                </a:tc>
                <a:tc>
                  <a:txBody>
                    <a:bodyPr/>
                    <a:lstStyle/>
                    <a:p>
                      <a:r>
                        <a:rPr lang="en-GB" sz="1200" dirty="0" smtClean="0"/>
                        <a:t>C</a:t>
                      </a:r>
                      <a:endParaRPr lang="en-US" sz="1200" dirty="0"/>
                    </a:p>
                  </a:txBody>
                  <a:tcPr/>
                </a:tc>
              </a:tr>
              <a:tr h="204021">
                <a:tc>
                  <a:txBody>
                    <a:bodyPr/>
                    <a:lstStyle/>
                    <a:p>
                      <a:pPr algn="r"/>
                      <a:r>
                        <a:rPr lang="en-GB" sz="1200" dirty="0" smtClean="0">
                          <a:solidFill>
                            <a:schemeClr val="tx1"/>
                          </a:solidFill>
                        </a:rPr>
                        <a:t>0011</a:t>
                      </a:r>
                      <a:endParaRPr lang="en-US" sz="1200" dirty="0">
                        <a:solidFill>
                          <a:schemeClr val="tx1"/>
                        </a:solidFill>
                      </a:endParaRPr>
                    </a:p>
                  </a:txBody>
                  <a:tcPr>
                    <a:noFill/>
                  </a:tcPr>
                </a:tc>
                <a:tc>
                  <a:txBody>
                    <a:bodyPr/>
                    <a:lstStyle/>
                    <a:p>
                      <a:r>
                        <a:rPr lang="en-GB" sz="1200" dirty="0" smtClean="0"/>
                        <a:t>D</a:t>
                      </a:r>
                      <a:endParaRPr lang="en-US" sz="1200" dirty="0"/>
                    </a:p>
                  </a:txBody>
                  <a:tcPr/>
                </a:tc>
              </a:tr>
              <a:tr h="204021">
                <a:tc>
                  <a:txBody>
                    <a:bodyPr/>
                    <a:lstStyle/>
                    <a:p>
                      <a:pPr algn="r"/>
                      <a:r>
                        <a:rPr lang="en-GB" sz="1200" dirty="0" smtClean="0">
                          <a:solidFill>
                            <a:schemeClr val="tx1"/>
                          </a:solidFill>
                        </a:rPr>
                        <a:t>0100</a:t>
                      </a:r>
                      <a:endParaRPr lang="en-US" sz="1200" dirty="0">
                        <a:solidFill>
                          <a:schemeClr val="tx1"/>
                        </a:solidFill>
                      </a:endParaRPr>
                    </a:p>
                  </a:txBody>
                  <a:tcPr>
                    <a:noFill/>
                  </a:tcPr>
                </a:tc>
                <a:tc>
                  <a:txBody>
                    <a:bodyPr/>
                    <a:lstStyle/>
                    <a:p>
                      <a:r>
                        <a:rPr lang="en-GB" sz="1200" dirty="0" smtClean="0"/>
                        <a:t>E</a:t>
                      </a:r>
                      <a:endParaRPr lang="en-US" sz="1200" dirty="0"/>
                    </a:p>
                  </a:txBody>
                  <a:tcPr/>
                </a:tc>
              </a:tr>
              <a:tr h="204021">
                <a:tc>
                  <a:txBody>
                    <a:bodyPr/>
                    <a:lstStyle/>
                    <a:p>
                      <a:pPr algn="r"/>
                      <a:r>
                        <a:rPr lang="en-GB" sz="1200" dirty="0" smtClean="0">
                          <a:solidFill>
                            <a:schemeClr val="tx1"/>
                          </a:solidFill>
                        </a:rPr>
                        <a:t>0101</a:t>
                      </a:r>
                      <a:endParaRPr lang="en-US" sz="1200" dirty="0">
                        <a:solidFill>
                          <a:schemeClr val="tx1"/>
                        </a:solidFill>
                      </a:endParaRPr>
                    </a:p>
                  </a:txBody>
                  <a:tcPr>
                    <a:noFill/>
                  </a:tcPr>
                </a:tc>
                <a:tc>
                  <a:txBody>
                    <a:bodyPr/>
                    <a:lstStyle/>
                    <a:p>
                      <a:r>
                        <a:rPr lang="en-GB" sz="1200" dirty="0" smtClean="0"/>
                        <a:t>F</a:t>
                      </a:r>
                      <a:endParaRPr lang="en-US" sz="1200" dirty="0"/>
                    </a:p>
                  </a:txBody>
                  <a:tcPr/>
                </a:tc>
              </a:tr>
              <a:tr h="204021">
                <a:tc>
                  <a:txBody>
                    <a:bodyPr/>
                    <a:lstStyle/>
                    <a:p>
                      <a:pPr algn="r"/>
                      <a:r>
                        <a:rPr lang="en-GB" sz="1200" dirty="0" smtClean="0">
                          <a:solidFill>
                            <a:schemeClr val="tx1"/>
                          </a:solidFill>
                        </a:rPr>
                        <a:t>0110</a:t>
                      </a:r>
                      <a:endParaRPr lang="en-US" sz="1200" dirty="0">
                        <a:solidFill>
                          <a:schemeClr val="tx1"/>
                        </a:solidFill>
                      </a:endParaRPr>
                    </a:p>
                  </a:txBody>
                  <a:tcPr>
                    <a:noFill/>
                  </a:tcPr>
                </a:tc>
                <a:tc>
                  <a:txBody>
                    <a:bodyPr/>
                    <a:lstStyle/>
                    <a:p>
                      <a:r>
                        <a:rPr lang="en-GB" sz="1200" dirty="0" smtClean="0"/>
                        <a:t>G</a:t>
                      </a:r>
                      <a:endParaRPr lang="en-US" sz="1200" dirty="0"/>
                    </a:p>
                  </a:txBody>
                  <a:tcPr/>
                </a:tc>
              </a:tr>
              <a:tr h="204021">
                <a:tc>
                  <a:txBody>
                    <a:bodyPr/>
                    <a:lstStyle/>
                    <a:p>
                      <a:pPr algn="r"/>
                      <a:r>
                        <a:rPr lang="en-GB" sz="1200" dirty="0" smtClean="0">
                          <a:solidFill>
                            <a:schemeClr val="tx1"/>
                          </a:solidFill>
                        </a:rPr>
                        <a:t>0111</a:t>
                      </a:r>
                      <a:endParaRPr lang="en-US" sz="1200" dirty="0">
                        <a:solidFill>
                          <a:schemeClr val="tx1"/>
                        </a:solidFill>
                      </a:endParaRPr>
                    </a:p>
                  </a:txBody>
                  <a:tcPr>
                    <a:noFill/>
                  </a:tcPr>
                </a:tc>
                <a:tc>
                  <a:txBody>
                    <a:bodyPr/>
                    <a:lstStyle/>
                    <a:p>
                      <a:r>
                        <a:rPr lang="en-GB" sz="1200" dirty="0" smtClean="0"/>
                        <a:t>H</a:t>
                      </a:r>
                      <a:endParaRPr lang="en-US" sz="1200" dirty="0"/>
                    </a:p>
                  </a:txBody>
                  <a:tcPr/>
                </a:tc>
              </a:tr>
              <a:tr h="204021">
                <a:tc>
                  <a:txBody>
                    <a:bodyPr/>
                    <a:lstStyle/>
                    <a:p>
                      <a:pPr algn="r"/>
                      <a:r>
                        <a:rPr lang="en-GB" sz="1200" dirty="0" smtClean="0">
                          <a:solidFill>
                            <a:schemeClr val="tx1"/>
                          </a:solidFill>
                        </a:rPr>
                        <a:t>1000</a:t>
                      </a:r>
                      <a:endParaRPr lang="en-US" sz="1200" dirty="0">
                        <a:solidFill>
                          <a:schemeClr val="tx1"/>
                        </a:solidFill>
                      </a:endParaRPr>
                    </a:p>
                  </a:txBody>
                  <a:tcPr>
                    <a:noFill/>
                  </a:tcPr>
                </a:tc>
                <a:tc>
                  <a:txBody>
                    <a:bodyPr/>
                    <a:lstStyle/>
                    <a:p>
                      <a:r>
                        <a:rPr lang="en-GB" sz="1200" dirty="0" smtClean="0"/>
                        <a:t>I</a:t>
                      </a:r>
                      <a:endParaRPr lang="en-US" sz="1200" dirty="0"/>
                    </a:p>
                  </a:txBody>
                  <a:tcPr/>
                </a:tc>
              </a:tr>
              <a:tr h="204021">
                <a:tc>
                  <a:txBody>
                    <a:bodyPr/>
                    <a:lstStyle/>
                    <a:p>
                      <a:pPr algn="r"/>
                      <a:r>
                        <a:rPr lang="en-GB" sz="1200" dirty="0" smtClean="0">
                          <a:solidFill>
                            <a:schemeClr val="tx1"/>
                          </a:solidFill>
                        </a:rPr>
                        <a:t>1001</a:t>
                      </a:r>
                      <a:endParaRPr lang="en-US" sz="1200" dirty="0">
                        <a:solidFill>
                          <a:schemeClr val="tx1"/>
                        </a:solidFill>
                      </a:endParaRPr>
                    </a:p>
                  </a:txBody>
                  <a:tcPr>
                    <a:noFill/>
                  </a:tcPr>
                </a:tc>
                <a:tc>
                  <a:txBody>
                    <a:bodyPr/>
                    <a:lstStyle/>
                    <a:p>
                      <a:r>
                        <a:rPr lang="en-GB" sz="1200" dirty="0" smtClean="0"/>
                        <a:t>J</a:t>
                      </a:r>
                      <a:endParaRPr lang="en-US" sz="1200" dirty="0"/>
                    </a:p>
                  </a:txBody>
                  <a:tcPr/>
                </a:tc>
              </a:tr>
              <a:tr h="204021">
                <a:tc>
                  <a:txBody>
                    <a:bodyPr/>
                    <a:lstStyle/>
                    <a:p>
                      <a:pPr algn="r"/>
                      <a:r>
                        <a:rPr lang="en-GB" sz="1200" dirty="0" smtClean="0">
                          <a:solidFill>
                            <a:schemeClr val="tx1"/>
                          </a:solidFill>
                        </a:rPr>
                        <a:t>1010</a:t>
                      </a:r>
                      <a:endParaRPr lang="en-US" sz="1200" dirty="0">
                        <a:solidFill>
                          <a:schemeClr val="tx1"/>
                        </a:solidFill>
                      </a:endParaRPr>
                    </a:p>
                  </a:txBody>
                  <a:tcPr>
                    <a:noFill/>
                  </a:tcPr>
                </a:tc>
                <a:tc>
                  <a:txBody>
                    <a:bodyPr/>
                    <a:lstStyle/>
                    <a:p>
                      <a:r>
                        <a:rPr lang="en-GB" sz="1200" dirty="0" smtClean="0"/>
                        <a:t>K</a:t>
                      </a:r>
                      <a:endParaRPr lang="en-US" sz="1200" dirty="0"/>
                    </a:p>
                  </a:txBody>
                  <a:tcPr/>
                </a:tc>
              </a:tr>
              <a:tr h="204021">
                <a:tc>
                  <a:txBody>
                    <a:bodyPr/>
                    <a:lstStyle/>
                    <a:p>
                      <a:pPr algn="r"/>
                      <a:r>
                        <a:rPr lang="en-GB" sz="1200" dirty="0" smtClean="0">
                          <a:solidFill>
                            <a:schemeClr val="tx1"/>
                          </a:solidFill>
                        </a:rPr>
                        <a:t>1011</a:t>
                      </a:r>
                      <a:endParaRPr lang="en-US" sz="1200" dirty="0">
                        <a:solidFill>
                          <a:schemeClr val="tx1"/>
                        </a:solidFill>
                      </a:endParaRPr>
                    </a:p>
                  </a:txBody>
                  <a:tcPr>
                    <a:noFill/>
                  </a:tcPr>
                </a:tc>
                <a:tc>
                  <a:txBody>
                    <a:bodyPr/>
                    <a:lstStyle/>
                    <a:p>
                      <a:r>
                        <a:rPr lang="en-GB" sz="1200" dirty="0" smtClean="0"/>
                        <a:t>L</a:t>
                      </a:r>
                      <a:endParaRPr lang="en-US" sz="1200" dirty="0"/>
                    </a:p>
                  </a:txBody>
                  <a:tcPr/>
                </a:tc>
              </a:tr>
              <a:tr h="204021">
                <a:tc>
                  <a:txBody>
                    <a:bodyPr/>
                    <a:lstStyle/>
                    <a:p>
                      <a:pPr algn="r"/>
                      <a:r>
                        <a:rPr lang="en-GB" sz="1200" dirty="0" smtClean="0">
                          <a:solidFill>
                            <a:schemeClr val="tx1"/>
                          </a:solidFill>
                        </a:rPr>
                        <a:t>1100</a:t>
                      </a:r>
                      <a:endParaRPr lang="en-US" sz="1200" dirty="0">
                        <a:solidFill>
                          <a:schemeClr val="tx1"/>
                        </a:solidFill>
                      </a:endParaRPr>
                    </a:p>
                  </a:txBody>
                  <a:tcPr>
                    <a:noFill/>
                  </a:tcPr>
                </a:tc>
                <a:tc>
                  <a:txBody>
                    <a:bodyPr/>
                    <a:lstStyle/>
                    <a:p>
                      <a:r>
                        <a:rPr lang="en-GB" sz="1200" dirty="0" smtClean="0"/>
                        <a:t>M</a:t>
                      </a:r>
                      <a:endParaRPr lang="en-US" sz="1200" dirty="0"/>
                    </a:p>
                  </a:txBody>
                  <a:tcPr/>
                </a:tc>
              </a:tr>
              <a:tr h="204021">
                <a:tc>
                  <a:txBody>
                    <a:bodyPr/>
                    <a:lstStyle/>
                    <a:p>
                      <a:pPr algn="r"/>
                      <a:r>
                        <a:rPr lang="en-GB" sz="1200" dirty="0" smtClean="0">
                          <a:solidFill>
                            <a:schemeClr val="tx1"/>
                          </a:solidFill>
                        </a:rPr>
                        <a:t>1101</a:t>
                      </a:r>
                      <a:endParaRPr lang="en-US" sz="1200" dirty="0">
                        <a:solidFill>
                          <a:schemeClr val="tx1"/>
                        </a:solidFill>
                      </a:endParaRPr>
                    </a:p>
                  </a:txBody>
                  <a:tcPr>
                    <a:noFill/>
                  </a:tcPr>
                </a:tc>
                <a:tc>
                  <a:txBody>
                    <a:bodyPr/>
                    <a:lstStyle/>
                    <a:p>
                      <a:r>
                        <a:rPr lang="en-GB" sz="1200" dirty="0" smtClean="0"/>
                        <a:t>N</a:t>
                      </a:r>
                      <a:endParaRPr lang="en-US" sz="1200" dirty="0"/>
                    </a:p>
                  </a:txBody>
                  <a:tcPr/>
                </a:tc>
              </a:tr>
              <a:tr h="204021">
                <a:tc>
                  <a:txBody>
                    <a:bodyPr/>
                    <a:lstStyle/>
                    <a:p>
                      <a:pPr algn="r"/>
                      <a:r>
                        <a:rPr lang="en-GB" sz="1200" dirty="0" smtClean="0">
                          <a:solidFill>
                            <a:schemeClr val="tx1"/>
                          </a:solidFill>
                        </a:rPr>
                        <a:t>1110</a:t>
                      </a:r>
                      <a:endParaRPr lang="en-US" sz="1200" dirty="0">
                        <a:solidFill>
                          <a:schemeClr val="tx1"/>
                        </a:solidFill>
                      </a:endParaRPr>
                    </a:p>
                  </a:txBody>
                  <a:tcPr>
                    <a:noFill/>
                  </a:tcPr>
                </a:tc>
                <a:tc>
                  <a:txBody>
                    <a:bodyPr/>
                    <a:lstStyle/>
                    <a:p>
                      <a:r>
                        <a:rPr lang="en-GB" sz="1200" dirty="0" smtClean="0"/>
                        <a:t>O</a:t>
                      </a:r>
                      <a:endParaRPr lang="en-US" sz="1200" dirty="0"/>
                    </a:p>
                  </a:txBody>
                  <a:tcPr/>
                </a:tc>
              </a:tr>
              <a:tr h="204021">
                <a:tc>
                  <a:txBody>
                    <a:bodyPr/>
                    <a:lstStyle/>
                    <a:p>
                      <a:pPr algn="r"/>
                      <a:r>
                        <a:rPr lang="en-GB" sz="1200" dirty="0" smtClean="0">
                          <a:solidFill>
                            <a:schemeClr val="tx1"/>
                          </a:solidFill>
                        </a:rPr>
                        <a:t>1111</a:t>
                      </a:r>
                      <a:endParaRPr lang="en-US" sz="1200" dirty="0">
                        <a:solidFill>
                          <a:schemeClr val="tx1"/>
                        </a:solidFill>
                      </a:endParaRPr>
                    </a:p>
                  </a:txBody>
                  <a:tcPr>
                    <a:noFill/>
                  </a:tcPr>
                </a:tc>
                <a:tc>
                  <a:txBody>
                    <a:bodyPr/>
                    <a:lstStyle/>
                    <a:p>
                      <a:r>
                        <a:rPr lang="en-GB" sz="1200" dirty="0" smtClean="0"/>
                        <a:t>P</a:t>
                      </a:r>
                      <a:endParaRPr lang="en-US" sz="1200" dirty="0"/>
                    </a:p>
                  </a:txBody>
                  <a:tcPr/>
                </a:tc>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2469028330"/>
              </p:ext>
            </p:extLst>
          </p:nvPr>
        </p:nvGraphicFramePr>
        <p:xfrm>
          <a:off x="2194383" y="2686996"/>
          <a:ext cx="4470312" cy="2299052"/>
        </p:xfrm>
        <a:graphic>
          <a:graphicData uri="http://schemas.openxmlformats.org/drawingml/2006/table">
            <a:tbl>
              <a:tblPr firstRow="1" bandRow="1">
                <a:tableStyleId>{5C22544A-7EE6-4342-B048-85BDC9FD1C3A}</a:tableStyleId>
              </a:tblPr>
              <a:tblGrid>
                <a:gridCol w="638616"/>
                <a:gridCol w="638616"/>
                <a:gridCol w="638616"/>
                <a:gridCol w="638616"/>
                <a:gridCol w="638616"/>
                <a:gridCol w="638616"/>
                <a:gridCol w="638616"/>
              </a:tblGrid>
              <a:tr h="676192">
                <a:tc>
                  <a:txBody>
                    <a:bodyPr/>
                    <a:lstStyle/>
                    <a:p>
                      <a:pPr algn="r"/>
                      <a:r>
                        <a:rPr lang="en-GB" sz="1200" dirty="0" smtClean="0">
                          <a:solidFill>
                            <a:schemeClr val="tx1"/>
                          </a:solidFill>
                        </a:rPr>
                        <a:t>Index</a:t>
                      </a:r>
                      <a:endParaRPr lang="en-US" sz="1200" dirty="0">
                        <a:solidFill>
                          <a:schemeClr val="tx1"/>
                        </a:solidFill>
                      </a:endParaRPr>
                    </a:p>
                  </a:txBody>
                  <a:tcPr>
                    <a:noFill/>
                  </a:tcPr>
                </a:tc>
                <a:tc>
                  <a:txBody>
                    <a:bodyPr/>
                    <a:lstStyle/>
                    <a:p>
                      <a:r>
                        <a:rPr lang="en-GB" sz="1200" dirty="0" smtClean="0"/>
                        <a:t>Tag</a:t>
                      </a:r>
                      <a:endParaRPr lang="en-US" sz="1200" dirty="0"/>
                    </a:p>
                  </a:txBody>
                  <a:tcPr/>
                </a:tc>
                <a:tc>
                  <a:txBody>
                    <a:bodyPr/>
                    <a:lstStyle/>
                    <a:p>
                      <a:r>
                        <a:rPr lang="en-GB" sz="1200" dirty="0" smtClean="0"/>
                        <a:t>Data</a:t>
                      </a:r>
                      <a:endParaRPr lang="en-US" sz="1200" dirty="0"/>
                    </a:p>
                  </a:txBody>
                  <a:tcPr/>
                </a:tc>
                <a:tc>
                  <a:txBody>
                    <a:bodyPr/>
                    <a:lstStyle/>
                    <a:p>
                      <a:r>
                        <a:rPr lang="en-GB" sz="1200" dirty="0" smtClean="0"/>
                        <a:t>Value Bit</a:t>
                      </a:r>
                      <a:endParaRPr lang="en-US" sz="1200" dirty="0"/>
                    </a:p>
                  </a:txBody>
                  <a:tcPr/>
                </a:tc>
                <a:tc>
                  <a:txBody>
                    <a:bodyPr/>
                    <a:lstStyle/>
                    <a:p>
                      <a:r>
                        <a:rPr lang="en-GB" sz="1200" dirty="0" smtClean="0"/>
                        <a:t>Tag</a:t>
                      </a:r>
                      <a:endParaRPr lang="en-US" sz="1200" dirty="0"/>
                    </a:p>
                  </a:txBody>
                  <a:tcPr/>
                </a:tc>
                <a:tc>
                  <a:txBody>
                    <a:bodyPr/>
                    <a:lstStyle/>
                    <a:p>
                      <a:r>
                        <a:rPr lang="en-GB" sz="1200" dirty="0" smtClean="0"/>
                        <a:t>Data</a:t>
                      </a:r>
                      <a:endParaRPr lang="en-US" sz="1200" dirty="0"/>
                    </a:p>
                  </a:txBody>
                  <a:tcPr/>
                </a:tc>
                <a:tc>
                  <a:txBody>
                    <a:bodyPr/>
                    <a:lstStyle/>
                    <a:p>
                      <a:r>
                        <a:rPr lang="en-GB" sz="1200" dirty="0" smtClean="0"/>
                        <a:t>Value Bit</a:t>
                      </a:r>
                      <a:endParaRPr lang="en-US" sz="1200" dirty="0"/>
                    </a:p>
                  </a:txBody>
                  <a:tcPr/>
                </a:tc>
              </a:tr>
              <a:tr h="405715">
                <a:tc>
                  <a:txBody>
                    <a:bodyPr/>
                    <a:lstStyle/>
                    <a:p>
                      <a:pPr algn="r"/>
                      <a:r>
                        <a:rPr lang="en-GB" sz="1200" dirty="0" smtClean="0"/>
                        <a:t>0</a:t>
                      </a:r>
                      <a:endParaRPr lang="en-US" sz="1200" dirty="0"/>
                    </a:p>
                  </a:txBody>
                  <a:tcPr>
                    <a:noFill/>
                  </a:tcPr>
                </a:tc>
                <a:tc>
                  <a:txBody>
                    <a:bodyPr/>
                    <a:lstStyle/>
                    <a:p>
                      <a:endParaRPr lang="en-US" sz="1200" dirty="0"/>
                    </a:p>
                  </a:txBody>
                  <a:tcPr/>
                </a:tc>
                <a:tc>
                  <a:txBody>
                    <a:bodyPr/>
                    <a:lstStyle/>
                    <a:p>
                      <a:endParaRPr lang="en-US" sz="1200" dirty="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r>
              <a:tr h="405715">
                <a:tc>
                  <a:txBody>
                    <a:bodyPr/>
                    <a:lstStyle/>
                    <a:p>
                      <a:pPr algn="r"/>
                      <a:r>
                        <a:rPr lang="en-GB" sz="1200" dirty="0" smtClean="0"/>
                        <a:t>1</a:t>
                      </a:r>
                      <a:endParaRPr lang="en-US" sz="1200" dirty="0"/>
                    </a:p>
                  </a:txBody>
                  <a:tcPr>
                    <a:noFill/>
                  </a:tcPr>
                </a:tc>
                <a:tc>
                  <a:txBody>
                    <a:bodyPr/>
                    <a:lstStyle/>
                    <a:p>
                      <a:endParaRPr lang="en-US" sz="1200"/>
                    </a:p>
                  </a:txBody>
                  <a:tcPr/>
                </a:tc>
                <a:tc>
                  <a:txBody>
                    <a:bodyPr/>
                    <a:lstStyle/>
                    <a:p>
                      <a:endParaRPr lang="en-US" sz="1200" dirty="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r>
              <a:tr h="405715">
                <a:tc>
                  <a:txBody>
                    <a:bodyPr/>
                    <a:lstStyle/>
                    <a:p>
                      <a:pPr algn="r"/>
                      <a:r>
                        <a:rPr lang="en-GB" sz="1200" dirty="0" smtClean="0"/>
                        <a:t>2</a:t>
                      </a:r>
                      <a:endParaRPr lang="en-US" sz="1200" dirty="0"/>
                    </a:p>
                  </a:txBody>
                  <a:tcPr>
                    <a:noFill/>
                  </a:tcPr>
                </a:tc>
                <a:tc>
                  <a:txBody>
                    <a:bodyPr/>
                    <a:lstStyle/>
                    <a:p>
                      <a:endParaRPr lang="en-US" sz="120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r>
              <a:tr h="405715">
                <a:tc>
                  <a:txBody>
                    <a:bodyPr/>
                    <a:lstStyle/>
                    <a:p>
                      <a:pPr algn="r"/>
                      <a:r>
                        <a:rPr lang="en-GB" sz="1200" dirty="0" smtClean="0"/>
                        <a:t>3</a:t>
                      </a:r>
                      <a:endParaRPr lang="en-US" sz="1200" dirty="0"/>
                    </a:p>
                  </a:txBody>
                  <a:tcPr>
                    <a:noFill/>
                  </a:tcPr>
                </a:tc>
                <a:tc>
                  <a:txBody>
                    <a:bodyPr/>
                    <a:lstStyle/>
                    <a:p>
                      <a:endParaRPr lang="en-US" sz="120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r>
            </a:tbl>
          </a:graphicData>
        </a:graphic>
      </p:graphicFrame>
      <p:sp>
        <p:nvSpPr>
          <p:cNvPr id="6" name="Rectangle 5"/>
          <p:cNvSpPr/>
          <p:nvPr/>
        </p:nvSpPr>
        <p:spPr>
          <a:xfrm>
            <a:off x="4302495" y="4986048"/>
            <a:ext cx="753732" cy="369332"/>
          </a:xfrm>
          <a:prstGeom prst="rect">
            <a:avLst/>
          </a:prstGeom>
        </p:spPr>
        <p:txBody>
          <a:bodyPr wrap="none">
            <a:spAutoFit/>
          </a:bodyPr>
          <a:lstStyle/>
          <a:p>
            <a:r>
              <a:rPr lang="en-GB" dirty="0" smtClean="0"/>
              <a:t>Cache</a:t>
            </a:r>
            <a:endParaRPr lang="en-US" dirty="0"/>
          </a:p>
        </p:txBody>
      </p:sp>
      <p:sp>
        <p:nvSpPr>
          <p:cNvPr id="7" name="Rectangle 6"/>
          <p:cNvSpPr/>
          <p:nvPr/>
        </p:nvSpPr>
        <p:spPr>
          <a:xfrm>
            <a:off x="9026895" y="6183477"/>
            <a:ext cx="1524328" cy="369332"/>
          </a:xfrm>
          <a:prstGeom prst="rect">
            <a:avLst/>
          </a:prstGeom>
        </p:spPr>
        <p:txBody>
          <a:bodyPr wrap="none">
            <a:spAutoFit/>
          </a:bodyPr>
          <a:lstStyle/>
          <a:p>
            <a:r>
              <a:rPr lang="en-GB" dirty="0" smtClean="0"/>
              <a:t>Main Memory</a:t>
            </a:r>
            <a:endParaRPr lang="en-US" dirty="0"/>
          </a:p>
        </p:txBody>
      </p:sp>
      <p:sp>
        <p:nvSpPr>
          <p:cNvPr id="2" name="Rectangle 1"/>
          <p:cNvSpPr/>
          <p:nvPr/>
        </p:nvSpPr>
        <p:spPr>
          <a:xfrm>
            <a:off x="3092503" y="2215634"/>
            <a:ext cx="2831994" cy="369332"/>
          </a:xfrm>
          <a:prstGeom prst="rect">
            <a:avLst/>
          </a:prstGeom>
        </p:spPr>
        <p:txBody>
          <a:bodyPr wrap="none">
            <a:spAutoFit/>
          </a:bodyPr>
          <a:lstStyle/>
          <a:p>
            <a:r>
              <a:rPr lang="en-GB" dirty="0" smtClean="0"/>
              <a:t> set 0                                set 1</a:t>
            </a:r>
            <a:endParaRPr lang="en-US" dirty="0"/>
          </a:p>
        </p:txBody>
      </p:sp>
    </p:spTree>
    <p:extLst>
      <p:ext uri="{BB962C8B-B14F-4D97-AF65-F5344CB8AC3E}">
        <p14:creationId xmlns:p14="http://schemas.microsoft.com/office/powerpoint/2010/main" val="110950461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7275794" y="1251813"/>
          <a:ext cx="3149958" cy="4663440"/>
        </p:xfrm>
        <a:graphic>
          <a:graphicData uri="http://schemas.openxmlformats.org/drawingml/2006/table">
            <a:tbl>
              <a:tblPr firstRow="1" bandRow="1">
                <a:tableStyleId>{5C22544A-7EE6-4342-B048-85BDC9FD1C3A}</a:tableStyleId>
              </a:tblPr>
              <a:tblGrid>
                <a:gridCol w="1574979"/>
                <a:gridCol w="1574979"/>
              </a:tblGrid>
              <a:tr h="204021">
                <a:tc>
                  <a:txBody>
                    <a:bodyPr/>
                    <a:lstStyle/>
                    <a:p>
                      <a:pPr algn="r"/>
                      <a:r>
                        <a:rPr lang="en-GB" sz="1200" dirty="0" smtClean="0">
                          <a:solidFill>
                            <a:schemeClr val="tx1"/>
                          </a:solidFill>
                        </a:rPr>
                        <a:t>Address</a:t>
                      </a:r>
                      <a:endParaRPr lang="en-US" sz="1200" dirty="0">
                        <a:solidFill>
                          <a:schemeClr val="tx1"/>
                        </a:solidFill>
                      </a:endParaRPr>
                    </a:p>
                  </a:txBody>
                  <a:tcPr>
                    <a:noFill/>
                  </a:tcPr>
                </a:tc>
                <a:tc>
                  <a:txBody>
                    <a:bodyPr/>
                    <a:lstStyle/>
                    <a:p>
                      <a:r>
                        <a:rPr lang="en-GB" sz="1200" dirty="0" smtClean="0"/>
                        <a:t>Word</a:t>
                      </a:r>
                      <a:endParaRPr lang="en-US" sz="1200" dirty="0"/>
                    </a:p>
                  </a:txBody>
                  <a:tcPr/>
                </a:tc>
              </a:tr>
              <a:tr h="204021">
                <a:tc>
                  <a:txBody>
                    <a:bodyPr/>
                    <a:lstStyle/>
                    <a:p>
                      <a:pPr algn="r"/>
                      <a:r>
                        <a:rPr lang="en-GB" sz="1200" dirty="0" smtClean="0">
                          <a:solidFill>
                            <a:schemeClr val="tx1"/>
                          </a:solidFill>
                        </a:rPr>
                        <a:t>0000</a:t>
                      </a:r>
                      <a:endParaRPr lang="en-US" sz="1200" dirty="0">
                        <a:solidFill>
                          <a:schemeClr val="tx1"/>
                        </a:solidFill>
                      </a:endParaRPr>
                    </a:p>
                  </a:txBody>
                  <a:tcPr>
                    <a:noFill/>
                  </a:tcPr>
                </a:tc>
                <a:tc>
                  <a:txBody>
                    <a:bodyPr/>
                    <a:lstStyle/>
                    <a:p>
                      <a:r>
                        <a:rPr lang="en-GB" sz="1200" dirty="0" smtClean="0"/>
                        <a:t>A</a:t>
                      </a:r>
                      <a:endParaRPr lang="en-US" sz="1200" dirty="0"/>
                    </a:p>
                  </a:txBody>
                  <a:tcPr/>
                </a:tc>
              </a:tr>
              <a:tr h="204021">
                <a:tc>
                  <a:txBody>
                    <a:bodyPr/>
                    <a:lstStyle/>
                    <a:p>
                      <a:pPr algn="r"/>
                      <a:r>
                        <a:rPr lang="en-GB" sz="1200" dirty="0" smtClean="0">
                          <a:solidFill>
                            <a:schemeClr val="tx1"/>
                          </a:solidFill>
                        </a:rPr>
                        <a:t>0001</a:t>
                      </a:r>
                      <a:endParaRPr lang="en-US" sz="1200" dirty="0">
                        <a:solidFill>
                          <a:schemeClr val="tx1"/>
                        </a:solidFill>
                      </a:endParaRPr>
                    </a:p>
                  </a:txBody>
                  <a:tcPr>
                    <a:noFill/>
                  </a:tcPr>
                </a:tc>
                <a:tc>
                  <a:txBody>
                    <a:bodyPr/>
                    <a:lstStyle/>
                    <a:p>
                      <a:r>
                        <a:rPr lang="en-GB" sz="1200" dirty="0" smtClean="0"/>
                        <a:t>B</a:t>
                      </a:r>
                      <a:endParaRPr lang="en-US" sz="1200" dirty="0"/>
                    </a:p>
                  </a:txBody>
                  <a:tcPr/>
                </a:tc>
              </a:tr>
              <a:tr h="204021">
                <a:tc>
                  <a:txBody>
                    <a:bodyPr/>
                    <a:lstStyle/>
                    <a:p>
                      <a:pPr algn="r"/>
                      <a:r>
                        <a:rPr lang="en-GB" sz="1200" dirty="0" smtClean="0">
                          <a:solidFill>
                            <a:schemeClr val="tx1"/>
                          </a:solidFill>
                        </a:rPr>
                        <a:t>0010</a:t>
                      </a:r>
                      <a:endParaRPr lang="en-US" sz="1200" dirty="0">
                        <a:solidFill>
                          <a:schemeClr val="tx1"/>
                        </a:solidFill>
                      </a:endParaRPr>
                    </a:p>
                  </a:txBody>
                  <a:tcPr>
                    <a:noFill/>
                  </a:tcPr>
                </a:tc>
                <a:tc>
                  <a:txBody>
                    <a:bodyPr/>
                    <a:lstStyle/>
                    <a:p>
                      <a:r>
                        <a:rPr lang="en-GB" sz="1200" dirty="0" smtClean="0"/>
                        <a:t>C</a:t>
                      </a:r>
                      <a:endParaRPr lang="en-US" sz="1200" dirty="0"/>
                    </a:p>
                  </a:txBody>
                  <a:tcPr/>
                </a:tc>
              </a:tr>
              <a:tr h="204021">
                <a:tc>
                  <a:txBody>
                    <a:bodyPr/>
                    <a:lstStyle/>
                    <a:p>
                      <a:pPr algn="r"/>
                      <a:r>
                        <a:rPr lang="en-GB" sz="1200" dirty="0" smtClean="0">
                          <a:solidFill>
                            <a:schemeClr val="tx1"/>
                          </a:solidFill>
                        </a:rPr>
                        <a:t>0011</a:t>
                      </a:r>
                      <a:endParaRPr lang="en-US" sz="1200" dirty="0">
                        <a:solidFill>
                          <a:schemeClr val="tx1"/>
                        </a:solidFill>
                      </a:endParaRPr>
                    </a:p>
                  </a:txBody>
                  <a:tcPr>
                    <a:noFill/>
                  </a:tcPr>
                </a:tc>
                <a:tc>
                  <a:txBody>
                    <a:bodyPr/>
                    <a:lstStyle/>
                    <a:p>
                      <a:r>
                        <a:rPr lang="en-GB" sz="1200" dirty="0" smtClean="0"/>
                        <a:t>D</a:t>
                      </a:r>
                      <a:endParaRPr lang="en-US" sz="1200" dirty="0"/>
                    </a:p>
                  </a:txBody>
                  <a:tcPr/>
                </a:tc>
              </a:tr>
              <a:tr h="204021">
                <a:tc>
                  <a:txBody>
                    <a:bodyPr/>
                    <a:lstStyle/>
                    <a:p>
                      <a:pPr algn="r"/>
                      <a:r>
                        <a:rPr lang="en-GB" sz="1200" dirty="0" smtClean="0">
                          <a:solidFill>
                            <a:schemeClr val="tx1"/>
                          </a:solidFill>
                        </a:rPr>
                        <a:t>0100</a:t>
                      </a:r>
                      <a:endParaRPr lang="en-US" sz="1200" dirty="0">
                        <a:solidFill>
                          <a:schemeClr val="tx1"/>
                        </a:solidFill>
                      </a:endParaRPr>
                    </a:p>
                  </a:txBody>
                  <a:tcPr>
                    <a:noFill/>
                  </a:tcPr>
                </a:tc>
                <a:tc>
                  <a:txBody>
                    <a:bodyPr/>
                    <a:lstStyle/>
                    <a:p>
                      <a:r>
                        <a:rPr lang="en-GB" sz="1200" dirty="0" smtClean="0"/>
                        <a:t>E</a:t>
                      </a:r>
                      <a:endParaRPr lang="en-US" sz="1200" dirty="0"/>
                    </a:p>
                  </a:txBody>
                  <a:tcPr/>
                </a:tc>
              </a:tr>
              <a:tr h="204021">
                <a:tc>
                  <a:txBody>
                    <a:bodyPr/>
                    <a:lstStyle/>
                    <a:p>
                      <a:pPr algn="r"/>
                      <a:r>
                        <a:rPr lang="en-GB" sz="1200" dirty="0" smtClean="0">
                          <a:solidFill>
                            <a:schemeClr val="tx1"/>
                          </a:solidFill>
                        </a:rPr>
                        <a:t>0101</a:t>
                      </a:r>
                      <a:endParaRPr lang="en-US" sz="1200" dirty="0">
                        <a:solidFill>
                          <a:schemeClr val="tx1"/>
                        </a:solidFill>
                      </a:endParaRPr>
                    </a:p>
                  </a:txBody>
                  <a:tcPr>
                    <a:noFill/>
                  </a:tcPr>
                </a:tc>
                <a:tc>
                  <a:txBody>
                    <a:bodyPr/>
                    <a:lstStyle/>
                    <a:p>
                      <a:r>
                        <a:rPr lang="en-GB" sz="1200" dirty="0" smtClean="0"/>
                        <a:t>F</a:t>
                      </a:r>
                      <a:endParaRPr lang="en-US" sz="1200" dirty="0"/>
                    </a:p>
                  </a:txBody>
                  <a:tcPr/>
                </a:tc>
              </a:tr>
              <a:tr h="204021">
                <a:tc>
                  <a:txBody>
                    <a:bodyPr/>
                    <a:lstStyle/>
                    <a:p>
                      <a:pPr algn="r"/>
                      <a:r>
                        <a:rPr lang="en-GB" sz="1200" dirty="0" smtClean="0">
                          <a:solidFill>
                            <a:schemeClr val="tx1"/>
                          </a:solidFill>
                        </a:rPr>
                        <a:t>0110</a:t>
                      </a:r>
                      <a:endParaRPr lang="en-US" sz="1200" dirty="0">
                        <a:solidFill>
                          <a:schemeClr val="tx1"/>
                        </a:solidFill>
                      </a:endParaRPr>
                    </a:p>
                  </a:txBody>
                  <a:tcPr>
                    <a:noFill/>
                  </a:tcPr>
                </a:tc>
                <a:tc>
                  <a:txBody>
                    <a:bodyPr/>
                    <a:lstStyle/>
                    <a:p>
                      <a:r>
                        <a:rPr lang="en-GB" sz="1200" dirty="0" smtClean="0"/>
                        <a:t>G</a:t>
                      </a:r>
                      <a:endParaRPr lang="en-US" sz="1200" dirty="0"/>
                    </a:p>
                  </a:txBody>
                  <a:tcPr/>
                </a:tc>
              </a:tr>
              <a:tr h="204021">
                <a:tc>
                  <a:txBody>
                    <a:bodyPr/>
                    <a:lstStyle/>
                    <a:p>
                      <a:pPr algn="r"/>
                      <a:r>
                        <a:rPr lang="en-GB" sz="1200" dirty="0" smtClean="0">
                          <a:solidFill>
                            <a:schemeClr val="tx1"/>
                          </a:solidFill>
                        </a:rPr>
                        <a:t>0111</a:t>
                      </a:r>
                      <a:endParaRPr lang="en-US" sz="1200" dirty="0">
                        <a:solidFill>
                          <a:schemeClr val="tx1"/>
                        </a:solidFill>
                      </a:endParaRPr>
                    </a:p>
                  </a:txBody>
                  <a:tcPr>
                    <a:noFill/>
                  </a:tcPr>
                </a:tc>
                <a:tc>
                  <a:txBody>
                    <a:bodyPr/>
                    <a:lstStyle/>
                    <a:p>
                      <a:r>
                        <a:rPr lang="en-GB" sz="1200" dirty="0" smtClean="0"/>
                        <a:t>H</a:t>
                      </a:r>
                      <a:endParaRPr lang="en-US" sz="1200" dirty="0"/>
                    </a:p>
                  </a:txBody>
                  <a:tcPr/>
                </a:tc>
              </a:tr>
              <a:tr h="204021">
                <a:tc>
                  <a:txBody>
                    <a:bodyPr/>
                    <a:lstStyle/>
                    <a:p>
                      <a:pPr algn="r"/>
                      <a:r>
                        <a:rPr lang="en-GB" sz="1200" dirty="0" smtClean="0">
                          <a:solidFill>
                            <a:schemeClr val="tx1"/>
                          </a:solidFill>
                        </a:rPr>
                        <a:t>1000</a:t>
                      </a:r>
                      <a:endParaRPr lang="en-US" sz="1200" dirty="0">
                        <a:solidFill>
                          <a:schemeClr val="tx1"/>
                        </a:solidFill>
                      </a:endParaRPr>
                    </a:p>
                  </a:txBody>
                  <a:tcPr>
                    <a:noFill/>
                  </a:tcPr>
                </a:tc>
                <a:tc>
                  <a:txBody>
                    <a:bodyPr/>
                    <a:lstStyle/>
                    <a:p>
                      <a:r>
                        <a:rPr lang="en-GB" sz="1200" dirty="0" smtClean="0"/>
                        <a:t>I</a:t>
                      </a:r>
                      <a:endParaRPr lang="en-US" sz="1200" dirty="0"/>
                    </a:p>
                  </a:txBody>
                  <a:tcPr/>
                </a:tc>
              </a:tr>
              <a:tr h="204021">
                <a:tc>
                  <a:txBody>
                    <a:bodyPr/>
                    <a:lstStyle/>
                    <a:p>
                      <a:pPr algn="r"/>
                      <a:r>
                        <a:rPr lang="en-GB" sz="1200" dirty="0" smtClean="0">
                          <a:solidFill>
                            <a:schemeClr val="tx1"/>
                          </a:solidFill>
                        </a:rPr>
                        <a:t>1001</a:t>
                      </a:r>
                      <a:endParaRPr lang="en-US" sz="1200" dirty="0">
                        <a:solidFill>
                          <a:schemeClr val="tx1"/>
                        </a:solidFill>
                      </a:endParaRPr>
                    </a:p>
                  </a:txBody>
                  <a:tcPr>
                    <a:noFill/>
                  </a:tcPr>
                </a:tc>
                <a:tc>
                  <a:txBody>
                    <a:bodyPr/>
                    <a:lstStyle/>
                    <a:p>
                      <a:r>
                        <a:rPr lang="en-GB" sz="1200" dirty="0" smtClean="0"/>
                        <a:t>J</a:t>
                      </a:r>
                      <a:endParaRPr lang="en-US" sz="1200" dirty="0"/>
                    </a:p>
                  </a:txBody>
                  <a:tcPr/>
                </a:tc>
              </a:tr>
              <a:tr h="204021">
                <a:tc>
                  <a:txBody>
                    <a:bodyPr/>
                    <a:lstStyle/>
                    <a:p>
                      <a:pPr algn="r"/>
                      <a:r>
                        <a:rPr lang="en-GB" sz="1200" dirty="0" smtClean="0">
                          <a:solidFill>
                            <a:schemeClr val="tx1"/>
                          </a:solidFill>
                        </a:rPr>
                        <a:t>1010</a:t>
                      </a:r>
                      <a:endParaRPr lang="en-US" sz="1200" dirty="0">
                        <a:solidFill>
                          <a:schemeClr val="tx1"/>
                        </a:solidFill>
                      </a:endParaRPr>
                    </a:p>
                  </a:txBody>
                  <a:tcPr>
                    <a:noFill/>
                  </a:tcPr>
                </a:tc>
                <a:tc>
                  <a:txBody>
                    <a:bodyPr/>
                    <a:lstStyle/>
                    <a:p>
                      <a:r>
                        <a:rPr lang="en-GB" sz="1200" dirty="0" smtClean="0"/>
                        <a:t>K</a:t>
                      </a:r>
                      <a:endParaRPr lang="en-US" sz="1200" dirty="0"/>
                    </a:p>
                  </a:txBody>
                  <a:tcPr/>
                </a:tc>
              </a:tr>
              <a:tr h="204021">
                <a:tc>
                  <a:txBody>
                    <a:bodyPr/>
                    <a:lstStyle/>
                    <a:p>
                      <a:pPr algn="r"/>
                      <a:r>
                        <a:rPr lang="en-GB" sz="1200" dirty="0" smtClean="0">
                          <a:solidFill>
                            <a:schemeClr val="tx1"/>
                          </a:solidFill>
                        </a:rPr>
                        <a:t>1011</a:t>
                      </a:r>
                      <a:endParaRPr lang="en-US" sz="1200" dirty="0">
                        <a:solidFill>
                          <a:schemeClr val="tx1"/>
                        </a:solidFill>
                      </a:endParaRPr>
                    </a:p>
                  </a:txBody>
                  <a:tcPr>
                    <a:noFill/>
                  </a:tcPr>
                </a:tc>
                <a:tc>
                  <a:txBody>
                    <a:bodyPr/>
                    <a:lstStyle/>
                    <a:p>
                      <a:r>
                        <a:rPr lang="en-GB" sz="1200" dirty="0" smtClean="0"/>
                        <a:t>L</a:t>
                      </a:r>
                      <a:endParaRPr lang="en-US" sz="1200" dirty="0"/>
                    </a:p>
                  </a:txBody>
                  <a:tcPr/>
                </a:tc>
              </a:tr>
              <a:tr h="204021">
                <a:tc>
                  <a:txBody>
                    <a:bodyPr/>
                    <a:lstStyle/>
                    <a:p>
                      <a:pPr algn="r"/>
                      <a:r>
                        <a:rPr lang="en-GB" sz="1200" dirty="0" smtClean="0">
                          <a:solidFill>
                            <a:schemeClr val="tx1"/>
                          </a:solidFill>
                        </a:rPr>
                        <a:t>1100</a:t>
                      </a:r>
                      <a:endParaRPr lang="en-US" sz="1200" dirty="0">
                        <a:solidFill>
                          <a:schemeClr val="tx1"/>
                        </a:solidFill>
                      </a:endParaRPr>
                    </a:p>
                  </a:txBody>
                  <a:tcPr>
                    <a:noFill/>
                  </a:tcPr>
                </a:tc>
                <a:tc>
                  <a:txBody>
                    <a:bodyPr/>
                    <a:lstStyle/>
                    <a:p>
                      <a:r>
                        <a:rPr lang="en-GB" sz="1200" dirty="0" smtClean="0"/>
                        <a:t>M</a:t>
                      </a:r>
                      <a:endParaRPr lang="en-US" sz="1200" dirty="0"/>
                    </a:p>
                  </a:txBody>
                  <a:tcPr/>
                </a:tc>
              </a:tr>
              <a:tr h="204021">
                <a:tc>
                  <a:txBody>
                    <a:bodyPr/>
                    <a:lstStyle/>
                    <a:p>
                      <a:pPr algn="r"/>
                      <a:r>
                        <a:rPr lang="en-GB" sz="1200" dirty="0" smtClean="0">
                          <a:solidFill>
                            <a:schemeClr val="tx1"/>
                          </a:solidFill>
                        </a:rPr>
                        <a:t>1101</a:t>
                      </a:r>
                      <a:endParaRPr lang="en-US" sz="1200" dirty="0">
                        <a:solidFill>
                          <a:schemeClr val="tx1"/>
                        </a:solidFill>
                      </a:endParaRPr>
                    </a:p>
                  </a:txBody>
                  <a:tcPr>
                    <a:noFill/>
                  </a:tcPr>
                </a:tc>
                <a:tc>
                  <a:txBody>
                    <a:bodyPr/>
                    <a:lstStyle/>
                    <a:p>
                      <a:r>
                        <a:rPr lang="en-GB" sz="1200" dirty="0" smtClean="0"/>
                        <a:t>N</a:t>
                      </a:r>
                      <a:endParaRPr lang="en-US" sz="1200" dirty="0"/>
                    </a:p>
                  </a:txBody>
                  <a:tcPr/>
                </a:tc>
              </a:tr>
              <a:tr h="204021">
                <a:tc>
                  <a:txBody>
                    <a:bodyPr/>
                    <a:lstStyle/>
                    <a:p>
                      <a:pPr algn="r"/>
                      <a:r>
                        <a:rPr lang="en-GB" sz="1200" dirty="0" smtClean="0">
                          <a:solidFill>
                            <a:schemeClr val="tx1"/>
                          </a:solidFill>
                        </a:rPr>
                        <a:t>1110</a:t>
                      </a:r>
                      <a:endParaRPr lang="en-US" sz="1200" dirty="0">
                        <a:solidFill>
                          <a:schemeClr val="tx1"/>
                        </a:solidFill>
                      </a:endParaRPr>
                    </a:p>
                  </a:txBody>
                  <a:tcPr>
                    <a:noFill/>
                  </a:tcPr>
                </a:tc>
                <a:tc>
                  <a:txBody>
                    <a:bodyPr/>
                    <a:lstStyle/>
                    <a:p>
                      <a:r>
                        <a:rPr lang="en-GB" sz="1200" dirty="0" smtClean="0"/>
                        <a:t>O</a:t>
                      </a:r>
                      <a:endParaRPr lang="en-US" sz="1200" dirty="0"/>
                    </a:p>
                  </a:txBody>
                  <a:tcPr/>
                </a:tc>
              </a:tr>
              <a:tr h="204021">
                <a:tc>
                  <a:txBody>
                    <a:bodyPr/>
                    <a:lstStyle/>
                    <a:p>
                      <a:pPr algn="r"/>
                      <a:r>
                        <a:rPr lang="en-GB" sz="1200" dirty="0" smtClean="0">
                          <a:solidFill>
                            <a:schemeClr val="tx1"/>
                          </a:solidFill>
                        </a:rPr>
                        <a:t>1111</a:t>
                      </a:r>
                      <a:endParaRPr lang="en-US" sz="1200" dirty="0">
                        <a:solidFill>
                          <a:schemeClr val="tx1"/>
                        </a:solidFill>
                      </a:endParaRPr>
                    </a:p>
                  </a:txBody>
                  <a:tcPr>
                    <a:noFill/>
                  </a:tcPr>
                </a:tc>
                <a:tc>
                  <a:txBody>
                    <a:bodyPr/>
                    <a:lstStyle/>
                    <a:p>
                      <a:r>
                        <a:rPr lang="en-GB" sz="1200" dirty="0" smtClean="0"/>
                        <a:t>P</a:t>
                      </a:r>
                      <a:endParaRPr lang="en-US" sz="1200" dirty="0"/>
                    </a:p>
                  </a:txBody>
                  <a:tcPr/>
                </a:tc>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4130279414"/>
              </p:ext>
            </p:extLst>
          </p:nvPr>
        </p:nvGraphicFramePr>
        <p:xfrm>
          <a:off x="2194383" y="2686996"/>
          <a:ext cx="4470312" cy="2299052"/>
        </p:xfrm>
        <a:graphic>
          <a:graphicData uri="http://schemas.openxmlformats.org/drawingml/2006/table">
            <a:tbl>
              <a:tblPr firstRow="1" bandRow="1">
                <a:tableStyleId>{5C22544A-7EE6-4342-B048-85BDC9FD1C3A}</a:tableStyleId>
              </a:tblPr>
              <a:tblGrid>
                <a:gridCol w="638616"/>
                <a:gridCol w="638616"/>
                <a:gridCol w="638616"/>
                <a:gridCol w="638616"/>
                <a:gridCol w="638616"/>
                <a:gridCol w="638616"/>
                <a:gridCol w="638616"/>
              </a:tblGrid>
              <a:tr h="676192">
                <a:tc>
                  <a:txBody>
                    <a:bodyPr/>
                    <a:lstStyle/>
                    <a:p>
                      <a:pPr algn="r"/>
                      <a:r>
                        <a:rPr lang="en-GB" sz="1200" dirty="0" smtClean="0">
                          <a:solidFill>
                            <a:schemeClr val="tx1"/>
                          </a:solidFill>
                        </a:rPr>
                        <a:t>Index</a:t>
                      </a:r>
                      <a:endParaRPr lang="en-US" sz="1200" dirty="0">
                        <a:solidFill>
                          <a:schemeClr val="tx1"/>
                        </a:solidFill>
                      </a:endParaRPr>
                    </a:p>
                  </a:txBody>
                  <a:tcPr>
                    <a:noFill/>
                  </a:tcPr>
                </a:tc>
                <a:tc>
                  <a:txBody>
                    <a:bodyPr/>
                    <a:lstStyle/>
                    <a:p>
                      <a:r>
                        <a:rPr lang="en-GB" sz="1200" dirty="0" smtClean="0"/>
                        <a:t>Tag</a:t>
                      </a:r>
                      <a:endParaRPr lang="en-US" sz="1200" dirty="0"/>
                    </a:p>
                  </a:txBody>
                  <a:tcPr/>
                </a:tc>
                <a:tc>
                  <a:txBody>
                    <a:bodyPr/>
                    <a:lstStyle/>
                    <a:p>
                      <a:r>
                        <a:rPr lang="en-GB" sz="1200" dirty="0" smtClean="0"/>
                        <a:t>Data</a:t>
                      </a:r>
                      <a:endParaRPr lang="en-US" sz="1200" dirty="0"/>
                    </a:p>
                  </a:txBody>
                  <a:tcPr/>
                </a:tc>
                <a:tc>
                  <a:txBody>
                    <a:bodyPr/>
                    <a:lstStyle/>
                    <a:p>
                      <a:r>
                        <a:rPr lang="en-GB" sz="1200" dirty="0" smtClean="0"/>
                        <a:t>Value Bit</a:t>
                      </a:r>
                      <a:endParaRPr lang="en-US" sz="1200" dirty="0"/>
                    </a:p>
                  </a:txBody>
                  <a:tcPr/>
                </a:tc>
                <a:tc>
                  <a:txBody>
                    <a:bodyPr/>
                    <a:lstStyle/>
                    <a:p>
                      <a:r>
                        <a:rPr lang="en-GB" sz="1200" dirty="0" smtClean="0"/>
                        <a:t>Tag</a:t>
                      </a:r>
                      <a:endParaRPr lang="en-US" sz="1200" dirty="0"/>
                    </a:p>
                  </a:txBody>
                  <a:tcPr/>
                </a:tc>
                <a:tc>
                  <a:txBody>
                    <a:bodyPr/>
                    <a:lstStyle/>
                    <a:p>
                      <a:r>
                        <a:rPr lang="en-GB" sz="1200" dirty="0" smtClean="0"/>
                        <a:t>Data</a:t>
                      </a:r>
                      <a:endParaRPr lang="en-US" sz="1200" dirty="0"/>
                    </a:p>
                  </a:txBody>
                  <a:tcPr/>
                </a:tc>
                <a:tc>
                  <a:txBody>
                    <a:bodyPr/>
                    <a:lstStyle/>
                    <a:p>
                      <a:r>
                        <a:rPr lang="en-GB" sz="1200" dirty="0" smtClean="0"/>
                        <a:t>Value Bit</a:t>
                      </a:r>
                      <a:endParaRPr lang="en-US" sz="1200" dirty="0"/>
                    </a:p>
                  </a:txBody>
                  <a:tcPr/>
                </a:tc>
              </a:tr>
              <a:tr h="405715">
                <a:tc>
                  <a:txBody>
                    <a:bodyPr/>
                    <a:lstStyle/>
                    <a:p>
                      <a:pPr algn="r"/>
                      <a:r>
                        <a:rPr lang="en-GB" sz="1200" dirty="0" smtClean="0"/>
                        <a:t>0</a:t>
                      </a:r>
                      <a:endParaRPr lang="en-US" sz="1200" dirty="0"/>
                    </a:p>
                  </a:txBody>
                  <a:tcPr>
                    <a:noFill/>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sz="1200"/>
                    </a:p>
                  </a:txBody>
                  <a:tcPr/>
                </a:tc>
                <a:tc>
                  <a:txBody>
                    <a:bodyPr/>
                    <a:lstStyle/>
                    <a:p>
                      <a:endParaRPr lang="en-US" sz="1200"/>
                    </a:p>
                  </a:txBody>
                  <a:tcPr/>
                </a:tc>
                <a:tc>
                  <a:txBody>
                    <a:bodyPr/>
                    <a:lstStyle/>
                    <a:p>
                      <a:endParaRPr lang="en-US" sz="1200"/>
                    </a:p>
                  </a:txBody>
                  <a:tcPr/>
                </a:tc>
              </a:tr>
              <a:tr h="405715">
                <a:tc>
                  <a:txBody>
                    <a:bodyPr/>
                    <a:lstStyle/>
                    <a:p>
                      <a:pPr algn="r"/>
                      <a:r>
                        <a:rPr lang="en-GB" sz="1200" dirty="0" smtClean="0"/>
                        <a:t>1</a:t>
                      </a:r>
                      <a:endParaRPr lang="en-US" sz="1200" dirty="0"/>
                    </a:p>
                  </a:txBody>
                  <a:tcPr>
                    <a:noFill/>
                  </a:tcPr>
                </a:tc>
                <a:tc>
                  <a:txBody>
                    <a:bodyPr/>
                    <a:lstStyle/>
                    <a:p>
                      <a:endParaRPr lang="en-US" sz="1200"/>
                    </a:p>
                  </a:txBody>
                  <a:tcPr/>
                </a:tc>
                <a:tc>
                  <a:txBody>
                    <a:bodyPr/>
                    <a:lstStyle/>
                    <a:p>
                      <a:endParaRPr lang="en-US" sz="1200" dirty="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r>
              <a:tr h="405715">
                <a:tc>
                  <a:txBody>
                    <a:bodyPr/>
                    <a:lstStyle/>
                    <a:p>
                      <a:pPr algn="r"/>
                      <a:r>
                        <a:rPr lang="en-GB" sz="1200" dirty="0" smtClean="0"/>
                        <a:t>2</a:t>
                      </a:r>
                      <a:endParaRPr lang="en-US" sz="1200" dirty="0"/>
                    </a:p>
                  </a:txBody>
                  <a:tcPr>
                    <a:noFill/>
                  </a:tcPr>
                </a:tc>
                <a:tc>
                  <a:txBody>
                    <a:bodyPr/>
                    <a:lstStyle/>
                    <a:p>
                      <a:endParaRPr lang="en-US" sz="120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r>
              <a:tr h="405715">
                <a:tc>
                  <a:txBody>
                    <a:bodyPr/>
                    <a:lstStyle/>
                    <a:p>
                      <a:pPr algn="r"/>
                      <a:r>
                        <a:rPr lang="en-GB" sz="1200" dirty="0" smtClean="0"/>
                        <a:t>3</a:t>
                      </a:r>
                      <a:endParaRPr lang="en-US" sz="1200" dirty="0"/>
                    </a:p>
                  </a:txBody>
                  <a:tcPr>
                    <a:noFill/>
                  </a:tcPr>
                </a:tc>
                <a:tc>
                  <a:txBody>
                    <a:bodyPr/>
                    <a:lstStyle/>
                    <a:p>
                      <a:endParaRPr lang="en-US" sz="120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r>
            </a:tbl>
          </a:graphicData>
        </a:graphic>
      </p:graphicFrame>
      <p:sp>
        <p:nvSpPr>
          <p:cNvPr id="6" name="Rectangle 5"/>
          <p:cNvSpPr/>
          <p:nvPr/>
        </p:nvSpPr>
        <p:spPr>
          <a:xfrm>
            <a:off x="4302495" y="4986048"/>
            <a:ext cx="753732" cy="369332"/>
          </a:xfrm>
          <a:prstGeom prst="rect">
            <a:avLst/>
          </a:prstGeom>
        </p:spPr>
        <p:txBody>
          <a:bodyPr wrap="none">
            <a:spAutoFit/>
          </a:bodyPr>
          <a:lstStyle/>
          <a:p>
            <a:r>
              <a:rPr lang="en-GB" dirty="0" smtClean="0"/>
              <a:t>Cache</a:t>
            </a:r>
            <a:endParaRPr lang="en-US" dirty="0"/>
          </a:p>
        </p:txBody>
      </p:sp>
      <p:sp>
        <p:nvSpPr>
          <p:cNvPr id="7" name="Rectangle 6"/>
          <p:cNvSpPr/>
          <p:nvPr/>
        </p:nvSpPr>
        <p:spPr>
          <a:xfrm>
            <a:off x="9026895" y="6183477"/>
            <a:ext cx="1524328" cy="369332"/>
          </a:xfrm>
          <a:prstGeom prst="rect">
            <a:avLst/>
          </a:prstGeom>
        </p:spPr>
        <p:txBody>
          <a:bodyPr wrap="none">
            <a:spAutoFit/>
          </a:bodyPr>
          <a:lstStyle/>
          <a:p>
            <a:r>
              <a:rPr lang="en-GB" dirty="0" smtClean="0"/>
              <a:t>Main Memory</a:t>
            </a:r>
            <a:endParaRPr lang="en-US" dirty="0"/>
          </a:p>
        </p:txBody>
      </p:sp>
      <p:sp>
        <p:nvSpPr>
          <p:cNvPr id="2" name="Rectangle 1"/>
          <p:cNvSpPr/>
          <p:nvPr/>
        </p:nvSpPr>
        <p:spPr>
          <a:xfrm>
            <a:off x="3092503" y="2215634"/>
            <a:ext cx="2831994" cy="369332"/>
          </a:xfrm>
          <a:prstGeom prst="rect">
            <a:avLst/>
          </a:prstGeom>
        </p:spPr>
        <p:txBody>
          <a:bodyPr wrap="none">
            <a:spAutoFit/>
          </a:bodyPr>
          <a:lstStyle/>
          <a:p>
            <a:r>
              <a:rPr lang="en-GB" dirty="0" smtClean="0"/>
              <a:t> set 0                                set 1</a:t>
            </a:r>
            <a:endParaRPr lang="en-US" dirty="0"/>
          </a:p>
        </p:txBody>
      </p:sp>
      <p:sp>
        <p:nvSpPr>
          <p:cNvPr id="8" name="Rectangle 7"/>
          <p:cNvSpPr/>
          <p:nvPr/>
        </p:nvSpPr>
        <p:spPr>
          <a:xfrm>
            <a:off x="501703" y="501134"/>
            <a:ext cx="1863972" cy="1200329"/>
          </a:xfrm>
          <a:prstGeom prst="rect">
            <a:avLst/>
          </a:prstGeom>
        </p:spPr>
        <p:txBody>
          <a:bodyPr wrap="none">
            <a:spAutoFit/>
          </a:bodyPr>
          <a:lstStyle/>
          <a:p>
            <a:r>
              <a:rPr lang="en-GB" dirty="0" smtClean="0"/>
              <a:t>Read 0000</a:t>
            </a:r>
          </a:p>
          <a:p>
            <a:r>
              <a:rPr lang="en-GB" dirty="0" smtClean="0"/>
              <a:t>Tag= 00 index =00</a:t>
            </a:r>
          </a:p>
          <a:p>
            <a:r>
              <a:rPr lang="en-GB" dirty="0" smtClean="0"/>
              <a:t>It’s a miss</a:t>
            </a:r>
          </a:p>
          <a:p>
            <a:endParaRPr lang="en-US" dirty="0"/>
          </a:p>
        </p:txBody>
      </p:sp>
    </p:spTree>
    <p:extLst>
      <p:ext uri="{BB962C8B-B14F-4D97-AF65-F5344CB8AC3E}">
        <p14:creationId xmlns:p14="http://schemas.microsoft.com/office/powerpoint/2010/main" val="115792070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7275794" y="1251813"/>
          <a:ext cx="3149958" cy="4663440"/>
        </p:xfrm>
        <a:graphic>
          <a:graphicData uri="http://schemas.openxmlformats.org/drawingml/2006/table">
            <a:tbl>
              <a:tblPr firstRow="1" bandRow="1">
                <a:tableStyleId>{5C22544A-7EE6-4342-B048-85BDC9FD1C3A}</a:tableStyleId>
              </a:tblPr>
              <a:tblGrid>
                <a:gridCol w="1574979"/>
                <a:gridCol w="1574979"/>
              </a:tblGrid>
              <a:tr h="204021">
                <a:tc>
                  <a:txBody>
                    <a:bodyPr/>
                    <a:lstStyle/>
                    <a:p>
                      <a:pPr algn="r"/>
                      <a:r>
                        <a:rPr lang="en-GB" sz="1200" dirty="0" smtClean="0">
                          <a:solidFill>
                            <a:schemeClr val="tx1"/>
                          </a:solidFill>
                        </a:rPr>
                        <a:t>Address</a:t>
                      </a:r>
                      <a:endParaRPr lang="en-US" sz="1200" dirty="0">
                        <a:solidFill>
                          <a:schemeClr val="tx1"/>
                        </a:solidFill>
                      </a:endParaRPr>
                    </a:p>
                  </a:txBody>
                  <a:tcPr>
                    <a:noFill/>
                  </a:tcPr>
                </a:tc>
                <a:tc>
                  <a:txBody>
                    <a:bodyPr/>
                    <a:lstStyle/>
                    <a:p>
                      <a:r>
                        <a:rPr lang="en-GB" sz="1200" dirty="0" smtClean="0"/>
                        <a:t>Word</a:t>
                      </a:r>
                      <a:endParaRPr lang="en-US" sz="1200" dirty="0"/>
                    </a:p>
                  </a:txBody>
                  <a:tcPr/>
                </a:tc>
              </a:tr>
              <a:tr h="204021">
                <a:tc>
                  <a:txBody>
                    <a:bodyPr/>
                    <a:lstStyle/>
                    <a:p>
                      <a:pPr algn="r"/>
                      <a:r>
                        <a:rPr lang="en-GB" sz="1200" dirty="0" smtClean="0">
                          <a:solidFill>
                            <a:schemeClr val="tx1"/>
                          </a:solidFill>
                        </a:rPr>
                        <a:t>0000</a:t>
                      </a:r>
                      <a:endParaRPr lang="en-US" sz="1200" dirty="0">
                        <a:solidFill>
                          <a:schemeClr val="tx1"/>
                        </a:solidFill>
                      </a:endParaRPr>
                    </a:p>
                  </a:txBody>
                  <a:tcPr>
                    <a:noFill/>
                  </a:tcPr>
                </a:tc>
                <a:tc>
                  <a:txBody>
                    <a:bodyPr/>
                    <a:lstStyle/>
                    <a:p>
                      <a:r>
                        <a:rPr lang="en-GB" sz="1200" dirty="0" smtClean="0"/>
                        <a:t>A</a:t>
                      </a:r>
                      <a:endParaRPr lang="en-US" sz="1200" dirty="0"/>
                    </a:p>
                  </a:txBody>
                  <a:tcPr/>
                </a:tc>
              </a:tr>
              <a:tr h="204021">
                <a:tc>
                  <a:txBody>
                    <a:bodyPr/>
                    <a:lstStyle/>
                    <a:p>
                      <a:pPr algn="r"/>
                      <a:r>
                        <a:rPr lang="en-GB" sz="1200" dirty="0" smtClean="0">
                          <a:solidFill>
                            <a:schemeClr val="tx1"/>
                          </a:solidFill>
                        </a:rPr>
                        <a:t>0001</a:t>
                      </a:r>
                      <a:endParaRPr lang="en-US" sz="1200" dirty="0">
                        <a:solidFill>
                          <a:schemeClr val="tx1"/>
                        </a:solidFill>
                      </a:endParaRPr>
                    </a:p>
                  </a:txBody>
                  <a:tcPr>
                    <a:noFill/>
                  </a:tcPr>
                </a:tc>
                <a:tc>
                  <a:txBody>
                    <a:bodyPr/>
                    <a:lstStyle/>
                    <a:p>
                      <a:r>
                        <a:rPr lang="en-GB" sz="1200" dirty="0" smtClean="0"/>
                        <a:t>B</a:t>
                      </a:r>
                      <a:endParaRPr lang="en-US" sz="1200" dirty="0"/>
                    </a:p>
                  </a:txBody>
                  <a:tcPr/>
                </a:tc>
              </a:tr>
              <a:tr h="204021">
                <a:tc>
                  <a:txBody>
                    <a:bodyPr/>
                    <a:lstStyle/>
                    <a:p>
                      <a:pPr algn="r"/>
                      <a:r>
                        <a:rPr lang="en-GB" sz="1200" dirty="0" smtClean="0">
                          <a:solidFill>
                            <a:schemeClr val="tx1"/>
                          </a:solidFill>
                        </a:rPr>
                        <a:t>0010</a:t>
                      </a:r>
                      <a:endParaRPr lang="en-US" sz="1200" dirty="0">
                        <a:solidFill>
                          <a:schemeClr val="tx1"/>
                        </a:solidFill>
                      </a:endParaRPr>
                    </a:p>
                  </a:txBody>
                  <a:tcPr>
                    <a:noFill/>
                  </a:tcPr>
                </a:tc>
                <a:tc>
                  <a:txBody>
                    <a:bodyPr/>
                    <a:lstStyle/>
                    <a:p>
                      <a:r>
                        <a:rPr lang="en-GB" sz="1200" dirty="0" smtClean="0"/>
                        <a:t>C</a:t>
                      </a:r>
                      <a:endParaRPr lang="en-US" sz="1200" dirty="0"/>
                    </a:p>
                  </a:txBody>
                  <a:tcPr/>
                </a:tc>
              </a:tr>
              <a:tr h="204021">
                <a:tc>
                  <a:txBody>
                    <a:bodyPr/>
                    <a:lstStyle/>
                    <a:p>
                      <a:pPr algn="r"/>
                      <a:r>
                        <a:rPr lang="en-GB" sz="1200" dirty="0" smtClean="0">
                          <a:solidFill>
                            <a:schemeClr val="tx1"/>
                          </a:solidFill>
                        </a:rPr>
                        <a:t>0011</a:t>
                      </a:r>
                      <a:endParaRPr lang="en-US" sz="1200" dirty="0">
                        <a:solidFill>
                          <a:schemeClr val="tx1"/>
                        </a:solidFill>
                      </a:endParaRPr>
                    </a:p>
                  </a:txBody>
                  <a:tcPr>
                    <a:noFill/>
                  </a:tcPr>
                </a:tc>
                <a:tc>
                  <a:txBody>
                    <a:bodyPr/>
                    <a:lstStyle/>
                    <a:p>
                      <a:r>
                        <a:rPr lang="en-GB" sz="1200" dirty="0" smtClean="0"/>
                        <a:t>D</a:t>
                      </a:r>
                      <a:endParaRPr lang="en-US" sz="1200" dirty="0"/>
                    </a:p>
                  </a:txBody>
                  <a:tcPr/>
                </a:tc>
              </a:tr>
              <a:tr h="204021">
                <a:tc>
                  <a:txBody>
                    <a:bodyPr/>
                    <a:lstStyle/>
                    <a:p>
                      <a:pPr algn="r"/>
                      <a:r>
                        <a:rPr lang="en-GB" sz="1200" dirty="0" smtClean="0">
                          <a:solidFill>
                            <a:schemeClr val="tx1"/>
                          </a:solidFill>
                        </a:rPr>
                        <a:t>0100</a:t>
                      </a:r>
                      <a:endParaRPr lang="en-US" sz="1200" dirty="0">
                        <a:solidFill>
                          <a:schemeClr val="tx1"/>
                        </a:solidFill>
                      </a:endParaRPr>
                    </a:p>
                  </a:txBody>
                  <a:tcPr>
                    <a:noFill/>
                  </a:tcPr>
                </a:tc>
                <a:tc>
                  <a:txBody>
                    <a:bodyPr/>
                    <a:lstStyle/>
                    <a:p>
                      <a:r>
                        <a:rPr lang="en-GB" sz="1200" dirty="0" smtClean="0"/>
                        <a:t>E</a:t>
                      </a:r>
                      <a:endParaRPr lang="en-US" sz="1200" dirty="0"/>
                    </a:p>
                  </a:txBody>
                  <a:tcPr/>
                </a:tc>
              </a:tr>
              <a:tr h="204021">
                <a:tc>
                  <a:txBody>
                    <a:bodyPr/>
                    <a:lstStyle/>
                    <a:p>
                      <a:pPr algn="r"/>
                      <a:r>
                        <a:rPr lang="en-GB" sz="1200" dirty="0" smtClean="0">
                          <a:solidFill>
                            <a:schemeClr val="tx1"/>
                          </a:solidFill>
                        </a:rPr>
                        <a:t>0101</a:t>
                      </a:r>
                      <a:endParaRPr lang="en-US" sz="1200" dirty="0">
                        <a:solidFill>
                          <a:schemeClr val="tx1"/>
                        </a:solidFill>
                      </a:endParaRPr>
                    </a:p>
                  </a:txBody>
                  <a:tcPr>
                    <a:noFill/>
                  </a:tcPr>
                </a:tc>
                <a:tc>
                  <a:txBody>
                    <a:bodyPr/>
                    <a:lstStyle/>
                    <a:p>
                      <a:r>
                        <a:rPr lang="en-GB" sz="1200" dirty="0" smtClean="0"/>
                        <a:t>F</a:t>
                      </a:r>
                      <a:endParaRPr lang="en-US" sz="1200" dirty="0"/>
                    </a:p>
                  </a:txBody>
                  <a:tcPr/>
                </a:tc>
              </a:tr>
              <a:tr h="204021">
                <a:tc>
                  <a:txBody>
                    <a:bodyPr/>
                    <a:lstStyle/>
                    <a:p>
                      <a:pPr algn="r"/>
                      <a:r>
                        <a:rPr lang="en-GB" sz="1200" dirty="0" smtClean="0">
                          <a:solidFill>
                            <a:schemeClr val="tx1"/>
                          </a:solidFill>
                        </a:rPr>
                        <a:t>0110</a:t>
                      </a:r>
                      <a:endParaRPr lang="en-US" sz="1200" dirty="0">
                        <a:solidFill>
                          <a:schemeClr val="tx1"/>
                        </a:solidFill>
                      </a:endParaRPr>
                    </a:p>
                  </a:txBody>
                  <a:tcPr>
                    <a:noFill/>
                  </a:tcPr>
                </a:tc>
                <a:tc>
                  <a:txBody>
                    <a:bodyPr/>
                    <a:lstStyle/>
                    <a:p>
                      <a:r>
                        <a:rPr lang="en-GB" sz="1200" dirty="0" smtClean="0"/>
                        <a:t>G</a:t>
                      </a:r>
                      <a:endParaRPr lang="en-US" sz="1200" dirty="0"/>
                    </a:p>
                  </a:txBody>
                  <a:tcPr/>
                </a:tc>
              </a:tr>
              <a:tr h="204021">
                <a:tc>
                  <a:txBody>
                    <a:bodyPr/>
                    <a:lstStyle/>
                    <a:p>
                      <a:pPr algn="r"/>
                      <a:r>
                        <a:rPr lang="en-GB" sz="1200" dirty="0" smtClean="0">
                          <a:solidFill>
                            <a:schemeClr val="tx1"/>
                          </a:solidFill>
                        </a:rPr>
                        <a:t>0111</a:t>
                      </a:r>
                      <a:endParaRPr lang="en-US" sz="1200" dirty="0">
                        <a:solidFill>
                          <a:schemeClr val="tx1"/>
                        </a:solidFill>
                      </a:endParaRPr>
                    </a:p>
                  </a:txBody>
                  <a:tcPr>
                    <a:noFill/>
                  </a:tcPr>
                </a:tc>
                <a:tc>
                  <a:txBody>
                    <a:bodyPr/>
                    <a:lstStyle/>
                    <a:p>
                      <a:r>
                        <a:rPr lang="en-GB" sz="1200" dirty="0" smtClean="0"/>
                        <a:t>H</a:t>
                      </a:r>
                      <a:endParaRPr lang="en-US" sz="1200" dirty="0"/>
                    </a:p>
                  </a:txBody>
                  <a:tcPr/>
                </a:tc>
              </a:tr>
              <a:tr h="204021">
                <a:tc>
                  <a:txBody>
                    <a:bodyPr/>
                    <a:lstStyle/>
                    <a:p>
                      <a:pPr algn="r"/>
                      <a:r>
                        <a:rPr lang="en-GB" sz="1200" dirty="0" smtClean="0">
                          <a:solidFill>
                            <a:schemeClr val="tx1"/>
                          </a:solidFill>
                        </a:rPr>
                        <a:t>1000</a:t>
                      </a:r>
                      <a:endParaRPr lang="en-US" sz="1200" dirty="0">
                        <a:solidFill>
                          <a:schemeClr val="tx1"/>
                        </a:solidFill>
                      </a:endParaRPr>
                    </a:p>
                  </a:txBody>
                  <a:tcPr>
                    <a:noFill/>
                  </a:tcPr>
                </a:tc>
                <a:tc>
                  <a:txBody>
                    <a:bodyPr/>
                    <a:lstStyle/>
                    <a:p>
                      <a:r>
                        <a:rPr lang="en-GB" sz="1200" dirty="0" smtClean="0"/>
                        <a:t>I</a:t>
                      </a:r>
                      <a:endParaRPr lang="en-US" sz="1200" dirty="0"/>
                    </a:p>
                  </a:txBody>
                  <a:tcPr/>
                </a:tc>
              </a:tr>
              <a:tr h="204021">
                <a:tc>
                  <a:txBody>
                    <a:bodyPr/>
                    <a:lstStyle/>
                    <a:p>
                      <a:pPr algn="r"/>
                      <a:r>
                        <a:rPr lang="en-GB" sz="1200" dirty="0" smtClean="0">
                          <a:solidFill>
                            <a:schemeClr val="tx1"/>
                          </a:solidFill>
                        </a:rPr>
                        <a:t>1001</a:t>
                      </a:r>
                      <a:endParaRPr lang="en-US" sz="1200" dirty="0">
                        <a:solidFill>
                          <a:schemeClr val="tx1"/>
                        </a:solidFill>
                      </a:endParaRPr>
                    </a:p>
                  </a:txBody>
                  <a:tcPr>
                    <a:noFill/>
                  </a:tcPr>
                </a:tc>
                <a:tc>
                  <a:txBody>
                    <a:bodyPr/>
                    <a:lstStyle/>
                    <a:p>
                      <a:r>
                        <a:rPr lang="en-GB" sz="1200" dirty="0" smtClean="0"/>
                        <a:t>J</a:t>
                      </a:r>
                      <a:endParaRPr lang="en-US" sz="1200" dirty="0"/>
                    </a:p>
                  </a:txBody>
                  <a:tcPr/>
                </a:tc>
              </a:tr>
              <a:tr h="204021">
                <a:tc>
                  <a:txBody>
                    <a:bodyPr/>
                    <a:lstStyle/>
                    <a:p>
                      <a:pPr algn="r"/>
                      <a:r>
                        <a:rPr lang="en-GB" sz="1200" dirty="0" smtClean="0">
                          <a:solidFill>
                            <a:schemeClr val="tx1"/>
                          </a:solidFill>
                        </a:rPr>
                        <a:t>1010</a:t>
                      </a:r>
                      <a:endParaRPr lang="en-US" sz="1200" dirty="0">
                        <a:solidFill>
                          <a:schemeClr val="tx1"/>
                        </a:solidFill>
                      </a:endParaRPr>
                    </a:p>
                  </a:txBody>
                  <a:tcPr>
                    <a:noFill/>
                  </a:tcPr>
                </a:tc>
                <a:tc>
                  <a:txBody>
                    <a:bodyPr/>
                    <a:lstStyle/>
                    <a:p>
                      <a:r>
                        <a:rPr lang="en-GB" sz="1200" dirty="0" smtClean="0"/>
                        <a:t>K</a:t>
                      </a:r>
                      <a:endParaRPr lang="en-US" sz="1200" dirty="0"/>
                    </a:p>
                  </a:txBody>
                  <a:tcPr/>
                </a:tc>
              </a:tr>
              <a:tr h="204021">
                <a:tc>
                  <a:txBody>
                    <a:bodyPr/>
                    <a:lstStyle/>
                    <a:p>
                      <a:pPr algn="r"/>
                      <a:r>
                        <a:rPr lang="en-GB" sz="1200" dirty="0" smtClean="0">
                          <a:solidFill>
                            <a:schemeClr val="tx1"/>
                          </a:solidFill>
                        </a:rPr>
                        <a:t>1011</a:t>
                      </a:r>
                      <a:endParaRPr lang="en-US" sz="1200" dirty="0">
                        <a:solidFill>
                          <a:schemeClr val="tx1"/>
                        </a:solidFill>
                      </a:endParaRPr>
                    </a:p>
                  </a:txBody>
                  <a:tcPr>
                    <a:noFill/>
                  </a:tcPr>
                </a:tc>
                <a:tc>
                  <a:txBody>
                    <a:bodyPr/>
                    <a:lstStyle/>
                    <a:p>
                      <a:r>
                        <a:rPr lang="en-GB" sz="1200" dirty="0" smtClean="0"/>
                        <a:t>L</a:t>
                      </a:r>
                      <a:endParaRPr lang="en-US" sz="1200" dirty="0"/>
                    </a:p>
                  </a:txBody>
                  <a:tcPr/>
                </a:tc>
              </a:tr>
              <a:tr h="204021">
                <a:tc>
                  <a:txBody>
                    <a:bodyPr/>
                    <a:lstStyle/>
                    <a:p>
                      <a:pPr algn="r"/>
                      <a:r>
                        <a:rPr lang="en-GB" sz="1200" dirty="0" smtClean="0">
                          <a:solidFill>
                            <a:schemeClr val="tx1"/>
                          </a:solidFill>
                        </a:rPr>
                        <a:t>1100</a:t>
                      </a:r>
                      <a:endParaRPr lang="en-US" sz="1200" dirty="0">
                        <a:solidFill>
                          <a:schemeClr val="tx1"/>
                        </a:solidFill>
                      </a:endParaRPr>
                    </a:p>
                  </a:txBody>
                  <a:tcPr>
                    <a:noFill/>
                  </a:tcPr>
                </a:tc>
                <a:tc>
                  <a:txBody>
                    <a:bodyPr/>
                    <a:lstStyle/>
                    <a:p>
                      <a:r>
                        <a:rPr lang="en-GB" sz="1200" dirty="0" smtClean="0"/>
                        <a:t>M</a:t>
                      </a:r>
                      <a:endParaRPr lang="en-US" sz="1200" dirty="0"/>
                    </a:p>
                  </a:txBody>
                  <a:tcPr/>
                </a:tc>
              </a:tr>
              <a:tr h="204021">
                <a:tc>
                  <a:txBody>
                    <a:bodyPr/>
                    <a:lstStyle/>
                    <a:p>
                      <a:pPr algn="r"/>
                      <a:r>
                        <a:rPr lang="en-GB" sz="1200" dirty="0" smtClean="0">
                          <a:solidFill>
                            <a:schemeClr val="tx1"/>
                          </a:solidFill>
                        </a:rPr>
                        <a:t>1101</a:t>
                      </a:r>
                      <a:endParaRPr lang="en-US" sz="1200" dirty="0">
                        <a:solidFill>
                          <a:schemeClr val="tx1"/>
                        </a:solidFill>
                      </a:endParaRPr>
                    </a:p>
                  </a:txBody>
                  <a:tcPr>
                    <a:noFill/>
                  </a:tcPr>
                </a:tc>
                <a:tc>
                  <a:txBody>
                    <a:bodyPr/>
                    <a:lstStyle/>
                    <a:p>
                      <a:r>
                        <a:rPr lang="en-GB" sz="1200" dirty="0" smtClean="0"/>
                        <a:t>N</a:t>
                      </a:r>
                      <a:endParaRPr lang="en-US" sz="1200" dirty="0"/>
                    </a:p>
                  </a:txBody>
                  <a:tcPr/>
                </a:tc>
              </a:tr>
              <a:tr h="204021">
                <a:tc>
                  <a:txBody>
                    <a:bodyPr/>
                    <a:lstStyle/>
                    <a:p>
                      <a:pPr algn="r"/>
                      <a:r>
                        <a:rPr lang="en-GB" sz="1200" dirty="0" smtClean="0">
                          <a:solidFill>
                            <a:schemeClr val="tx1"/>
                          </a:solidFill>
                        </a:rPr>
                        <a:t>1110</a:t>
                      </a:r>
                      <a:endParaRPr lang="en-US" sz="1200" dirty="0">
                        <a:solidFill>
                          <a:schemeClr val="tx1"/>
                        </a:solidFill>
                      </a:endParaRPr>
                    </a:p>
                  </a:txBody>
                  <a:tcPr>
                    <a:noFill/>
                  </a:tcPr>
                </a:tc>
                <a:tc>
                  <a:txBody>
                    <a:bodyPr/>
                    <a:lstStyle/>
                    <a:p>
                      <a:r>
                        <a:rPr lang="en-GB" sz="1200" dirty="0" smtClean="0"/>
                        <a:t>O</a:t>
                      </a:r>
                      <a:endParaRPr lang="en-US" sz="1200" dirty="0"/>
                    </a:p>
                  </a:txBody>
                  <a:tcPr/>
                </a:tc>
              </a:tr>
              <a:tr h="204021">
                <a:tc>
                  <a:txBody>
                    <a:bodyPr/>
                    <a:lstStyle/>
                    <a:p>
                      <a:pPr algn="r"/>
                      <a:r>
                        <a:rPr lang="en-GB" sz="1200" dirty="0" smtClean="0">
                          <a:solidFill>
                            <a:schemeClr val="tx1"/>
                          </a:solidFill>
                        </a:rPr>
                        <a:t>1111</a:t>
                      </a:r>
                      <a:endParaRPr lang="en-US" sz="1200" dirty="0">
                        <a:solidFill>
                          <a:schemeClr val="tx1"/>
                        </a:solidFill>
                      </a:endParaRPr>
                    </a:p>
                  </a:txBody>
                  <a:tcPr>
                    <a:noFill/>
                  </a:tcPr>
                </a:tc>
                <a:tc>
                  <a:txBody>
                    <a:bodyPr/>
                    <a:lstStyle/>
                    <a:p>
                      <a:r>
                        <a:rPr lang="en-GB" sz="1200" dirty="0" smtClean="0"/>
                        <a:t>P</a:t>
                      </a:r>
                      <a:endParaRPr lang="en-US" sz="1200" dirty="0"/>
                    </a:p>
                  </a:txBody>
                  <a:tcPr/>
                </a:tc>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1238707394"/>
              </p:ext>
            </p:extLst>
          </p:nvPr>
        </p:nvGraphicFramePr>
        <p:xfrm>
          <a:off x="2194383" y="2686996"/>
          <a:ext cx="4470312" cy="2299052"/>
        </p:xfrm>
        <a:graphic>
          <a:graphicData uri="http://schemas.openxmlformats.org/drawingml/2006/table">
            <a:tbl>
              <a:tblPr firstRow="1" bandRow="1">
                <a:tableStyleId>{5C22544A-7EE6-4342-B048-85BDC9FD1C3A}</a:tableStyleId>
              </a:tblPr>
              <a:tblGrid>
                <a:gridCol w="638616"/>
                <a:gridCol w="638616"/>
                <a:gridCol w="638616"/>
                <a:gridCol w="638616"/>
                <a:gridCol w="638616"/>
                <a:gridCol w="638616"/>
                <a:gridCol w="638616"/>
              </a:tblGrid>
              <a:tr h="676192">
                <a:tc>
                  <a:txBody>
                    <a:bodyPr/>
                    <a:lstStyle/>
                    <a:p>
                      <a:pPr algn="r"/>
                      <a:r>
                        <a:rPr lang="en-GB" sz="1200" dirty="0" smtClean="0">
                          <a:solidFill>
                            <a:schemeClr val="tx1"/>
                          </a:solidFill>
                        </a:rPr>
                        <a:t>Index</a:t>
                      </a:r>
                      <a:endParaRPr lang="en-US" sz="1200" dirty="0">
                        <a:solidFill>
                          <a:schemeClr val="tx1"/>
                        </a:solidFill>
                      </a:endParaRPr>
                    </a:p>
                  </a:txBody>
                  <a:tcPr>
                    <a:noFill/>
                  </a:tcPr>
                </a:tc>
                <a:tc>
                  <a:txBody>
                    <a:bodyPr/>
                    <a:lstStyle/>
                    <a:p>
                      <a:r>
                        <a:rPr lang="en-GB" sz="1200" dirty="0" smtClean="0"/>
                        <a:t>Tag</a:t>
                      </a:r>
                      <a:endParaRPr lang="en-US" sz="1200" dirty="0"/>
                    </a:p>
                  </a:txBody>
                  <a:tcPr/>
                </a:tc>
                <a:tc>
                  <a:txBody>
                    <a:bodyPr/>
                    <a:lstStyle/>
                    <a:p>
                      <a:r>
                        <a:rPr lang="en-GB" sz="1200" dirty="0" smtClean="0"/>
                        <a:t>Data</a:t>
                      </a:r>
                      <a:endParaRPr lang="en-US" sz="1200" dirty="0"/>
                    </a:p>
                  </a:txBody>
                  <a:tcPr/>
                </a:tc>
                <a:tc>
                  <a:txBody>
                    <a:bodyPr/>
                    <a:lstStyle/>
                    <a:p>
                      <a:r>
                        <a:rPr lang="en-GB" sz="1200" dirty="0" smtClean="0"/>
                        <a:t>Value Bit</a:t>
                      </a:r>
                      <a:endParaRPr lang="en-US" sz="1200" dirty="0"/>
                    </a:p>
                  </a:txBody>
                  <a:tcPr/>
                </a:tc>
                <a:tc>
                  <a:txBody>
                    <a:bodyPr/>
                    <a:lstStyle/>
                    <a:p>
                      <a:r>
                        <a:rPr lang="en-GB" sz="1200" dirty="0" smtClean="0"/>
                        <a:t>Tag</a:t>
                      </a:r>
                      <a:endParaRPr lang="en-US" sz="1200" dirty="0"/>
                    </a:p>
                  </a:txBody>
                  <a:tcPr/>
                </a:tc>
                <a:tc>
                  <a:txBody>
                    <a:bodyPr/>
                    <a:lstStyle/>
                    <a:p>
                      <a:r>
                        <a:rPr lang="en-GB" sz="1200" dirty="0" smtClean="0"/>
                        <a:t>Data</a:t>
                      </a:r>
                      <a:endParaRPr lang="en-US" sz="1200" dirty="0"/>
                    </a:p>
                  </a:txBody>
                  <a:tcPr/>
                </a:tc>
                <a:tc>
                  <a:txBody>
                    <a:bodyPr/>
                    <a:lstStyle/>
                    <a:p>
                      <a:r>
                        <a:rPr lang="en-GB" sz="1200" dirty="0" smtClean="0"/>
                        <a:t>Value Bit</a:t>
                      </a:r>
                      <a:endParaRPr lang="en-US" sz="1200" dirty="0"/>
                    </a:p>
                  </a:txBody>
                  <a:tcPr/>
                </a:tc>
              </a:tr>
              <a:tr h="405715">
                <a:tc>
                  <a:txBody>
                    <a:bodyPr/>
                    <a:lstStyle/>
                    <a:p>
                      <a:pPr algn="r"/>
                      <a:r>
                        <a:rPr lang="en-GB" sz="1200" dirty="0" smtClean="0"/>
                        <a:t>0</a:t>
                      </a:r>
                      <a:endParaRPr lang="en-US" sz="1200" dirty="0"/>
                    </a:p>
                  </a:txBody>
                  <a:tcPr>
                    <a:noFill/>
                  </a:tcPr>
                </a:tc>
                <a:tc>
                  <a:txBody>
                    <a:bodyPr/>
                    <a:lstStyle/>
                    <a:p>
                      <a:r>
                        <a:rPr lang="en-GB" sz="1200" dirty="0" smtClean="0"/>
                        <a:t>00</a:t>
                      </a:r>
                      <a:endParaRPr lang="en-US" sz="1200" dirty="0"/>
                    </a:p>
                  </a:txBody>
                  <a:tcPr/>
                </a:tc>
                <a:tc>
                  <a:txBody>
                    <a:bodyPr/>
                    <a:lstStyle/>
                    <a:p>
                      <a:r>
                        <a:rPr lang="en-GB" sz="1200" dirty="0" smtClean="0"/>
                        <a:t>A</a:t>
                      </a:r>
                      <a:endParaRPr lang="en-US" sz="1200" dirty="0"/>
                    </a:p>
                  </a:txBody>
                  <a:tcPr/>
                </a:tc>
                <a:tc>
                  <a:txBody>
                    <a:bodyPr/>
                    <a:lstStyle/>
                    <a:p>
                      <a:r>
                        <a:rPr lang="en-GB" sz="1200" dirty="0" smtClean="0"/>
                        <a:t>0</a:t>
                      </a:r>
                      <a:endParaRPr lang="en-US" sz="1200" dirty="0"/>
                    </a:p>
                  </a:txBody>
                  <a:tcPr/>
                </a:tc>
                <a:tc>
                  <a:txBody>
                    <a:bodyPr/>
                    <a:lstStyle/>
                    <a:p>
                      <a:endParaRPr lang="en-US" sz="1200"/>
                    </a:p>
                  </a:txBody>
                  <a:tcPr/>
                </a:tc>
                <a:tc>
                  <a:txBody>
                    <a:bodyPr/>
                    <a:lstStyle/>
                    <a:p>
                      <a:endParaRPr lang="en-US" sz="1200"/>
                    </a:p>
                  </a:txBody>
                  <a:tcPr/>
                </a:tc>
                <a:tc>
                  <a:txBody>
                    <a:bodyPr/>
                    <a:lstStyle/>
                    <a:p>
                      <a:endParaRPr lang="en-US" sz="1200"/>
                    </a:p>
                  </a:txBody>
                  <a:tcPr/>
                </a:tc>
              </a:tr>
              <a:tr h="405715">
                <a:tc>
                  <a:txBody>
                    <a:bodyPr/>
                    <a:lstStyle/>
                    <a:p>
                      <a:pPr algn="r"/>
                      <a:r>
                        <a:rPr lang="en-GB" sz="1200" dirty="0" smtClean="0"/>
                        <a:t>1</a:t>
                      </a:r>
                      <a:endParaRPr lang="en-US" sz="1200" dirty="0"/>
                    </a:p>
                  </a:txBody>
                  <a:tcPr>
                    <a:noFill/>
                  </a:tcPr>
                </a:tc>
                <a:tc>
                  <a:txBody>
                    <a:bodyPr/>
                    <a:lstStyle/>
                    <a:p>
                      <a:endParaRPr lang="en-US" sz="1200"/>
                    </a:p>
                  </a:txBody>
                  <a:tcPr/>
                </a:tc>
                <a:tc>
                  <a:txBody>
                    <a:bodyPr/>
                    <a:lstStyle/>
                    <a:p>
                      <a:endParaRPr lang="en-US" sz="1200" dirty="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r>
              <a:tr h="405715">
                <a:tc>
                  <a:txBody>
                    <a:bodyPr/>
                    <a:lstStyle/>
                    <a:p>
                      <a:pPr algn="r"/>
                      <a:r>
                        <a:rPr lang="en-GB" sz="1200" dirty="0" smtClean="0"/>
                        <a:t>2</a:t>
                      </a:r>
                      <a:endParaRPr lang="en-US" sz="1200" dirty="0"/>
                    </a:p>
                  </a:txBody>
                  <a:tcPr>
                    <a:noFill/>
                  </a:tcPr>
                </a:tc>
                <a:tc>
                  <a:txBody>
                    <a:bodyPr/>
                    <a:lstStyle/>
                    <a:p>
                      <a:endParaRPr lang="en-US" sz="120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r>
              <a:tr h="405715">
                <a:tc>
                  <a:txBody>
                    <a:bodyPr/>
                    <a:lstStyle/>
                    <a:p>
                      <a:pPr algn="r"/>
                      <a:r>
                        <a:rPr lang="en-GB" sz="1200" dirty="0" smtClean="0"/>
                        <a:t>3</a:t>
                      </a:r>
                      <a:endParaRPr lang="en-US" sz="1200" dirty="0"/>
                    </a:p>
                  </a:txBody>
                  <a:tcPr>
                    <a:noFill/>
                  </a:tcPr>
                </a:tc>
                <a:tc>
                  <a:txBody>
                    <a:bodyPr/>
                    <a:lstStyle/>
                    <a:p>
                      <a:endParaRPr lang="en-US" sz="120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r>
            </a:tbl>
          </a:graphicData>
        </a:graphic>
      </p:graphicFrame>
      <p:sp>
        <p:nvSpPr>
          <p:cNvPr id="6" name="Rectangle 5"/>
          <p:cNvSpPr/>
          <p:nvPr/>
        </p:nvSpPr>
        <p:spPr>
          <a:xfrm>
            <a:off x="4302495" y="4986048"/>
            <a:ext cx="753732" cy="369332"/>
          </a:xfrm>
          <a:prstGeom prst="rect">
            <a:avLst/>
          </a:prstGeom>
        </p:spPr>
        <p:txBody>
          <a:bodyPr wrap="none">
            <a:spAutoFit/>
          </a:bodyPr>
          <a:lstStyle/>
          <a:p>
            <a:r>
              <a:rPr lang="en-GB" dirty="0" smtClean="0"/>
              <a:t>Cache</a:t>
            </a:r>
            <a:endParaRPr lang="en-US" dirty="0"/>
          </a:p>
        </p:txBody>
      </p:sp>
      <p:sp>
        <p:nvSpPr>
          <p:cNvPr id="7" name="Rectangle 6"/>
          <p:cNvSpPr/>
          <p:nvPr/>
        </p:nvSpPr>
        <p:spPr>
          <a:xfrm>
            <a:off x="9026895" y="6183477"/>
            <a:ext cx="1524328" cy="369332"/>
          </a:xfrm>
          <a:prstGeom prst="rect">
            <a:avLst/>
          </a:prstGeom>
        </p:spPr>
        <p:txBody>
          <a:bodyPr wrap="none">
            <a:spAutoFit/>
          </a:bodyPr>
          <a:lstStyle/>
          <a:p>
            <a:r>
              <a:rPr lang="en-GB" dirty="0" smtClean="0"/>
              <a:t>Main Memory</a:t>
            </a:r>
            <a:endParaRPr lang="en-US" dirty="0"/>
          </a:p>
        </p:txBody>
      </p:sp>
      <p:sp>
        <p:nvSpPr>
          <p:cNvPr id="2" name="Rectangle 1"/>
          <p:cNvSpPr/>
          <p:nvPr/>
        </p:nvSpPr>
        <p:spPr>
          <a:xfrm>
            <a:off x="3092503" y="2215634"/>
            <a:ext cx="2831994" cy="369332"/>
          </a:xfrm>
          <a:prstGeom prst="rect">
            <a:avLst/>
          </a:prstGeom>
        </p:spPr>
        <p:txBody>
          <a:bodyPr wrap="none">
            <a:spAutoFit/>
          </a:bodyPr>
          <a:lstStyle/>
          <a:p>
            <a:r>
              <a:rPr lang="en-GB" dirty="0" smtClean="0"/>
              <a:t> set 0                                set 1</a:t>
            </a:r>
            <a:endParaRPr lang="en-US" dirty="0"/>
          </a:p>
        </p:txBody>
      </p:sp>
      <p:sp>
        <p:nvSpPr>
          <p:cNvPr id="8" name="Rectangle 7"/>
          <p:cNvSpPr/>
          <p:nvPr/>
        </p:nvSpPr>
        <p:spPr>
          <a:xfrm>
            <a:off x="501703" y="501134"/>
            <a:ext cx="5836341" cy="646331"/>
          </a:xfrm>
          <a:prstGeom prst="rect">
            <a:avLst/>
          </a:prstGeom>
        </p:spPr>
        <p:txBody>
          <a:bodyPr wrap="none">
            <a:spAutoFit/>
          </a:bodyPr>
          <a:lstStyle/>
          <a:p>
            <a:r>
              <a:rPr lang="en-GB" dirty="0" smtClean="0"/>
              <a:t>0000 will be placed  it in index 00 and tag will be equal to 00</a:t>
            </a:r>
          </a:p>
          <a:p>
            <a:r>
              <a:rPr lang="en-GB" dirty="0"/>
              <a:t>We place it in set  because it was empty </a:t>
            </a:r>
            <a:r>
              <a:rPr lang="en-GB" dirty="0" smtClean="0"/>
              <a:t>slot</a:t>
            </a:r>
            <a:endParaRPr lang="en-US" dirty="0"/>
          </a:p>
        </p:txBody>
      </p:sp>
    </p:spTree>
    <p:extLst>
      <p:ext uri="{BB962C8B-B14F-4D97-AF65-F5344CB8AC3E}">
        <p14:creationId xmlns:p14="http://schemas.microsoft.com/office/powerpoint/2010/main" val="333267224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7275794" y="1251813"/>
          <a:ext cx="3149958" cy="4663440"/>
        </p:xfrm>
        <a:graphic>
          <a:graphicData uri="http://schemas.openxmlformats.org/drawingml/2006/table">
            <a:tbl>
              <a:tblPr firstRow="1" bandRow="1">
                <a:tableStyleId>{5C22544A-7EE6-4342-B048-85BDC9FD1C3A}</a:tableStyleId>
              </a:tblPr>
              <a:tblGrid>
                <a:gridCol w="1574979"/>
                <a:gridCol w="1574979"/>
              </a:tblGrid>
              <a:tr h="204021">
                <a:tc>
                  <a:txBody>
                    <a:bodyPr/>
                    <a:lstStyle/>
                    <a:p>
                      <a:pPr algn="r"/>
                      <a:r>
                        <a:rPr lang="en-GB" sz="1200" dirty="0" smtClean="0">
                          <a:solidFill>
                            <a:schemeClr val="tx1"/>
                          </a:solidFill>
                        </a:rPr>
                        <a:t>Address</a:t>
                      </a:r>
                      <a:endParaRPr lang="en-US" sz="1200" dirty="0">
                        <a:solidFill>
                          <a:schemeClr val="tx1"/>
                        </a:solidFill>
                      </a:endParaRPr>
                    </a:p>
                  </a:txBody>
                  <a:tcPr>
                    <a:noFill/>
                  </a:tcPr>
                </a:tc>
                <a:tc>
                  <a:txBody>
                    <a:bodyPr/>
                    <a:lstStyle/>
                    <a:p>
                      <a:r>
                        <a:rPr lang="en-GB" sz="1200" dirty="0" smtClean="0"/>
                        <a:t>Word</a:t>
                      </a:r>
                      <a:endParaRPr lang="en-US" sz="1200" dirty="0"/>
                    </a:p>
                  </a:txBody>
                  <a:tcPr/>
                </a:tc>
              </a:tr>
              <a:tr h="204021">
                <a:tc>
                  <a:txBody>
                    <a:bodyPr/>
                    <a:lstStyle/>
                    <a:p>
                      <a:pPr algn="r"/>
                      <a:r>
                        <a:rPr lang="en-GB" sz="1200" dirty="0" smtClean="0">
                          <a:solidFill>
                            <a:schemeClr val="tx1"/>
                          </a:solidFill>
                        </a:rPr>
                        <a:t>0000</a:t>
                      </a:r>
                      <a:endParaRPr lang="en-US" sz="1200" dirty="0">
                        <a:solidFill>
                          <a:schemeClr val="tx1"/>
                        </a:solidFill>
                      </a:endParaRPr>
                    </a:p>
                  </a:txBody>
                  <a:tcPr>
                    <a:noFill/>
                  </a:tcPr>
                </a:tc>
                <a:tc>
                  <a:txBody>
                    <a:bodyPr/>
                    <a:lstStyle/>
                    <a:p>
                      <a:r>
                        <a:rPr lang="en-GB" sz="1200" dirty="0" smtClean="0"/>
                        <a:t>A</a:t>
                      </a:r>
                      <a:endParaRPr lang="en-US" sz="1200" dirty="0"/>
                    </a:p>
                  </a:txBody>
                  <a:tcPr/>
                </a:tc>
              </a:tr>
              <a:tr h="204021">
                <a:tc>
                  <a:txBody>
                    <a:bodyPr/>
                    <a:lstStyle/>
                    <a:p>
                      <a:pPr algn="r"/>
                      <a:r>
                        <a:rPr lang="en-GB" sz="1200" dirty="0" smtClean="0">
                          <a:solidFill>
                            <a:schemeClr val="tx1"/>
                          </a:solidFill>
                        </a:rPr>
                        <a:t>0001</a:t>
                      </a:r>
                      <a:endParaRPr lang="en-US" sz="1200" dirty="0">
                        <a:solidFill>
                          <a:schemeClr val="tx1"/>
                        </a:solidFill>
                      </a:endParaRPr>
                    </a:p>
                  </a:txBody>
                  <a:tcPr>
                    <a:noFill/>
                  </a:tcPr>
                </a:tc>
                <a:tc>
                  <a:txBody>
                    <a:bodyPr/>
                    <a:lstStyle/>
                    <a:p>
                      <a:r>
                        <a:rPr lang="en-GB" sz="1200" dirty="0" smtClean="0"/>
                        <a:t>B</a:t>
                      </a:r>
                      <a:endParaRPr lang="en-US" sz="1200" dirty="0"/>
                    </a:p>
                  </a:txBody>
                  <a:tcPr/>
                </a:tc>
              </a:tr>
              <a:tr h="204021">
                <a:tc>
                  <a:txBody>
                    <a:bodyPr/>
                    <a:lstStyle/>
                    <a:p>
                      <a:pPr algn="r"/>
                      <a:r>
                        <a:rPr lang="en-GB" sz="1200" dirty="0" smtClean="0">
                          <a:solidFill>
                            <a:schemeClr val="tx1"/>
                          </a:solidFill>
                        </a:rPr>
                        <a:t>0010</a:t>
                      </a:r>
                      <a:endParaRPr lang="en-US" sz="1200" dirty="0">
                        <a:solidFill>
                          <a:schemeClr val="tx1"/>
                        </a:solidFill>
                      </a:endParaRPr>
                    </a:p>
                  </a:txBody>
                  <a:tcPr>
                    <a:noFill/>
                  </a:tcPr>
                </a:tc>
                <a:tc>
                  <a:txBody>
                    <a:bodyPr/>
                    <a:lstStyle/>
                    <a:p>
                      <a:r>
                        <a:rPr lang="en-GB" sz="1200" dirty="0" smtClean="0"/>
                        <a:t>C</a:t>
                      </a:r>
                      <a:endParaRPr lang="en-US" sz="1200" dirty="0"/>
                    </a:p>
                  </a:txBody>
                  <a:tcPr/>
                </a:tc>
              </a:tr>
              <a:tr h="204021">
                <a:tc>
                  <a:txBody>
                    <a:bodyPr/>
                    <a:lstStyle/>
                    <a:p>
                      <a:pPr algn="r"/>
                      <a:r>
                        <a:rPr lang="en-GB" sz="1200" dirty="0" smtClean="0">
                          <a:solidFill>
                            <a:schemeClr val="tx1"/>
                          </a:solidFill>
                        </a:rPr>
                        <a:t>0011</a:t>
                      </a:r>
                      <a:endParaRPr lang="en-US" sz="1200" dirty="0">
                        <a:solidFill>
                          <a:schemeClr val="tx1"/>
                        </a:solidFill>
                      </a:endParaRPr>
                    </a:p>
                  </a:txBody>
                  <a:tcPr>
                    <a:noFill/>
                  </a:tcPr>
                </a:tc>
                <a:tc>
                  <a:txBody>
                    <a:bodyPr/>
                    <a:lstStyle/>
                    <a:p>
                      <a:r>
                        <a:rPr lang="en-GB" sz="1200" dirty="0" smtClean="0"/>
                        <a:t>D</a:t>
                      </a:r>
                      <a:endParaRPr lang="en-US" sz="1200" dirty="0"/>
                    </a:p>
                  </a:txBody>
                  <a:tcPr/>
                </a:tc>
              </a:tr>
              <a:tr h="204021">
                <a:tc>
                  <a:txBody>
                    <a:bodyPr/>
                    <a:lstStyle/>
                    <a:p>
                      <a:pPr algn="r"/>
                      <a:r>
                        <a:rPr lang="en-GB" sz="1200" dirty="0" smtClean="0">
                          <a:solidFill>
                            <a:schemeClr val="tx1"/>
                          </a:solidFill>
                        </a:rPr>
                        <a:t>0100</a:t>
                      </a:r>
                      <a:endParaRPr lang="en-US" sz="1200" dirty="0">
                        <a:solidFill>
                          <a:schemeClr val="tx1"/>
                        </a:solidFill>
                      </a:endParaRPr>
                    </a:p>
                  </a:txBody>
                  <a:tcPr>
                    <a:noFill/>
                  </a:tcPr>
                </a:tc>
                <a:tc>
                  <a:txBody>
                    <a:bodyPr/>
                    <a:lstStyle/>
                    <a:p>
                      <a:r>
                        <a:rPr lang="en-GB" sz="1200" dirty="0" smtClean="0"/>
                        <a:t>E</a:t>
                      </a:r>
                      <a:endParaRPr lang="en-US" sz="1200" dirty="0"/>
                    </a:p>
                  </a:txBody>
                  <a:tcPr/>
                </a:tc>
              </a:tr>
              <a:tr h="204021">
                <a:tc>
                  <a:txBody>
                    <a:bodyPr/>
                    <a:lstStyle/>
                    <a:p>
                      <a:pPr algn="r"/>
                      <a:r>
                        <a:rPr lang="en-GB" sz="1200" dirty="0" smtClean="0">
                          <a:solidFill>
                            <a:schemeClr val="tx1"/>
                          </a:solidFill>
                        </a:rPr>
                        <a:t>0101</a:t>
                      </a:r>
                      <a:endParaRPr lang="en-US" sz="1200" dirty="0">
                        <a:solidFill>
                          <a:schemeClr val="tx1"/>
                        </a:solidFill>
                      </a:endParaRPr>
                    </a:p>
                  </a:txBody>
                  <a:tcPr>
                    <a:noFill/>
                  </a:tcPr>
                </a:tc>
                <a:tc>
                  <a:txBody>
                    <a:bodyPr/>
                    <a:lstStyle/>
                    <a:p>
                      <a:r>
                        <a:rPr lang="en-GB" sz="1200" dirty="0" smtClean="0"/>
                        <a:t>F</a:t>
                      </a:r>
                      <a:endParaRPr lang="en-US" sz="1200" dirty="0"/>
                    </a:p>
                  </a:txBody>
                  <a:tcPr/>
                </a:tc>
              </a:tr>
              <a:tr h="204021">
                <a:tc>
                  <a:txBody>
                    <a:bodyPr/>
                    <a:lstStyle/>
                    <a:p>
                      <a:pPr algn="r"/>
                      <a:r>
                        <a:rPr lang="en-GB" sz="1200" dirty="0" smtClean="0">
                          <a:solidFill>
                            <a:schemeClr val="tx1"/>
                          </a:solidFill>
                        </a:rPr>
                        <a:t>0110</a:t>
                      </a:r>
                      <a:endParaRPr lang="en-US" sz="1200" dirty="0">
                        <a:solidFill>
                          <a:schemeClr val="tx1"/>
                        </a:solidFill>
                      </a:endParaRPr>
                    </a:p>
                  </a:txBody>
                  <a:tcPr>
                    <a:noFill/>
                  </a:tcPr>
                </a:tc>
                <a:tc>
                  <a:txBody>
                    <a:bodyPr/>
                    <a:lstStyle/>
                    <a:p>
                      <a:r>
                        <a:rPr lang="en-GB" sz="1200" dirty="0" smtClean="0"/>
                        <a:t>G</a:t>
                      </a:r>
                      <a:endParaRPr lang="en-US" sz="1200" dirty="0"/>
                    </a:p>
                  </a:txBody>
                  <a:tcPr/>
                </a:tc>
              </a:tr>
              <a:tr h="204021">
                <a:tc>
                  <a:txBody>
                    <a:bodyPr/>
                    <a:lstStyle/>
                    <a:p>
                      <a:pPr algn="r"/>
                      <a:r>
                        <a:rPr lang="en-GB" sz="1200" dirty="0" smtClean="0">
                          <a:solidFill>
                            <a:schemeClr val="tx1"/>
                          </a:solidFill>
                        </a:rPr>
                        <a:t>0111</a:t>
                      </a:r>
                      <a:endParaRPr lang="en-US" sz="1200" dirty="0">
                        <a:solidFill>
                          <a:schemeClr val="tx1"/>
                        </a:solidFill>
                      </a:endParaRPr>
                    </a:p>
                  </a:txBody>
                  <a:tcPr>
                    <a:noFill/>
                  </a:tcPr>
                </a:tc>
                <a:tc>
                  <a:txBody>
                    <a:bodyPr/>
                    <a:lstStyle/>
                    <a:p>
                      <a:r>
                        <a:rPr lang="en-GB" sz="1200" dirty="0" smtClean="0"/>
                        <a:t>H</a:t>
                      </a:r>
                      <a:endParaRPr lang="en-US" sz="1200" dirty="0"/>
                    </a:p>
                  </a:txBody>
                  <a:tcPr/>
                </a:tc>
              </a:tr>
              <a:tr h="204021">
                <a:tc>
                  <a:txBody>
                    <a:bodyPr/>
                    <a:lstStyle/>
                    <a:p>
                      <a:pPr algn="r"/>
                      <a:r>
                        <a:rPr lang="en-GB" sz="1200" dirty="0" smtClean="0">
                          <a:solidFill>
                            <a:schemeClr val="tx1"/>
                          </a:solidFill>
                        </a:rPr>
                        <a:t>1000</a:t>
                      </a:r>
                      <a:endParaRPr lang="en-US" sz="1200" dirty="0">
                        <a:solidFill>
                          <a:schemeClr val="tx1"/>
                        </a:solidFill>
                      </a:endParaRPr>
                    </a:p>
                  </a:txBody>
                  <a:tcPr>
                    <a:noFill/>
                  </a:tcPr>
                </a:tc>
                <a:tc>
                  <a:txBody>
                    <a:bodyPr/>
                    <a:lstStyle/>
                    <a:p>
                      <a:r>
                        <a:rPr lang="en-GB" sz="1200" dirty="0" smtClean="0"/>
                        <a:t>I</a:t>
                      </a:r>
                      <a:endParaRPr lang="en-US" sz="1200" dirty="0"/>
                    </a:p>
                  </a:txBody>
                  <a:tcPr/>
                </a:tc>
              </a:tr>
              <a:tr h="204021">
                <a:tc>
                  <a:txBody>
                    <a:bodyPr/>
                    <a:lstStyle/>
                    <a:p>
                      <a:pPr algn="r"/>
                      <a:r>
                        <a:rPr lang="en-GB" sz="1200" dirty="0" smtClean="0">
                          <a:solidFill>
                            <a:schemeClr val="tx1"/>
                          </a:solidFill>
                        </a:rPr>
                        <a:t>1001</a:t>
                      </a:r>
                      <a:endParaRPr lang="en-US" sz="1200" dirty="0">
                        <a:solidFill>
                          <a:schemeClr val="tx1"/>
                        </a:solidFill>
                      </a:endParaRPr>
                    </a:p>
                  </a:txBody>
                  <a:tcPr>
                    <a:noFill/>
                  </a:tcPr>
                </a:tc>
                <a:tc>
                  <a:txBody>
                    <a:bodyPr/>
                    <a:lstStyle/>
                    <a:p>
                      <a:r>
                        <a:rPr lang="en-GB" sz="1200" dirty="0" smtClean="0"/>
                        <a:t>J</a:t>
                      </a:r>
                      <a:endParaRPr lang="en-US" sz="1200" dirty="0"/>
                    </a:p>
                  </a:txBody>
                  <a:tcPr/>
                </a:tc>
              </a:tr>
              <a:tr h="204021">
                <a:tc>
                  <a:txBody>
                    <a:bodyPr/>
                    <a:lstStyle/>
                    <a:p>
                      <a:pPr algn="r"/>
                      <a:r>
                        <a:rPr lang="en-GB" sz="1200" dirty="0" smtClean="0">
                          <a:solidFill>
                            <a:schemeClr val="tx1"/>
                          </a:solidFill>
                        </a:rPr>
                        <a:t>1010</a:t>
                      </a:r>
                      <a:endParaRPr lang="en-US" sz="1200" dirty="0">
                        <a:solidFill>
                          <a:schemeClr val="tx1"/>
                        </a:solidFill>
                      </a:endParaRPr>
                    </a:p>
                  </a:txBody>
                  <a:tcPr>
                    <a:noFill/>
                  </a:tcPr>
                </a:tc>
                <a:tc>
                  <a:txBody>
                    <a:bodyPr/>
                    <a:lstStyle/>
                    <a:p>
                      <a:r>
                        <a:rPr lang="en-GB" sz="1200" dirty="0" smtClean="0"/>
                        <a:t>K</a:t>
                      </a:r>
                      <a:endParaRPr lang="en-US" sz="1200" dirty="0"/>
                    </a:p>
                  </a:txBody>
                  <a:tcPr/>
                </a:tc>
              </a:tr>
              <a:tr h="204021">
                <a:tc>
                  <a:txBody>
                    <a:bodyPr/>
                    <a:lstStyle/>
                    <a:p>
                      <a:pPr algn="r"/>
                      <a:r>
                        <a:rPr lang="en-GB" sz="1200" dirty="0" smtClean="0">
                          <a:solidFill>
                            <a:schemeClr val="tx1"/>
                          </a:solidFill>
                        </a:rPr>
                        <a:t>1011</a:t>
                      </a:r>
                      <a:endParaRPr lang="en-US" sz="1200" dirty="0">
                        <a:solidFill>
                          <a:schemeClr val="tx1"/>
                        </a:solidFill>
                      </a:endParaRPr>
                    </a:p>
                  </a:txBody>
                  <a:tcPr>
                    <a:noFill/>
                  </a:tcPr>
                </a:tc>
                <a:tc>
                  <a:txBody>
                    <a:bodyPr/>
                    <a:lstStyle/>
                    <a:p>
                      <a:r>
                        <a:rPr lang="en-GB" sz="1200" dirty="0" smtClean="0"/>
                        <a:t>L</a:t>
                      </a:r>
                      <a:endParaRPr lang="en-US" sz="1200" dirty="0"/>
                    </a:p>
                  </a:txBody>
                  <a:tcPr/>
                </a:tc>
              </a:tr>
              <a:tr h="204021">
                <a:tc>
                  <a:txBody>
                    <a:bodyPr/>
                    <a:lstStyle/>
                    <a:p>
                      <a:pPr algn="r"/>
                      <a:r>
                        <a:rPr lang="en-GB" sz="1200" dirty="0" smtClean="0">
                          <a:solidFill>
                            <a:schemeClr val="tx1"/>
                          </a:solidFill>
                        </a:rPr>
                        <a:t>1100</a:t>
                      </a:r>
                      <a:endParaRPr lang="en-US" sz="1200" dirty="0">
                        <a:solidFill>
                          <a:schemeClr val="tx1"/>
                        </a:solidFill>
                      </a:endParaRPr>
                    </a:p>
                  </a:txBody>
                  <a:tcPr>
                    <a:noFill/>
                  </a:tcPr>
                </a:tc>
                <a:tc>
                  <a:txBody>
                    <a:bodyPr/>
                    <a:lstStyle/>
                    <a:p>
                      <a:r>
                        <a:rPr lang="en-GB" sz="1200" dirty="0" smtClean="0"/>
                        <a:t>M</a:t>
                      </a:r>
                      <a:endParaRPr lang="en-US" sz="1200" dirty="0"/>
                    </a:p>
                  </a:txBody>
                  <a:tcPr/>
                </a:tc>
              </a:tr>
              <a:tr h="204021">
                <a:tc>
                  <a:txBody>
                    <a:bodyPr/>
                    <a:lstStyle/>
                    <a:p>
                      <a:pPr algn="r"/>
                      <a:r>
                        <a:rPr lang="en-GB" sz="1200" dirty="0" smtClean="0">
                          <a:solidFill>
                            <a:schemeClr val="tx1"/>
                          </a:solidFill>
                        </a:rPr>
                        <a:t>1101</a:t>
                      </a:r>
                      <a:endParaRPr lang="en-US" sz="1200" dirty="0">
                        <a:solidFill>
                          <a:schemeClr val="tx1"/>
                        </a:solidFill>
                      </a:endParaRPr>
                    </a:p>
                  </a:txBody>
                  <a:tcPr>
                    <a:noFill/>
                  </a:tcPr>
                </a:tc>
                <a:tc>
                  <a:txBody>
                    <a:bodyPr/>
                    <a:lstStyle/>
                    <a:p>
                      <a:r>
                        <a:rPr lang="en-GB" sz="1200" dirty="0" smtClean="0"/>
                        <a:t>N</a:t>
                      </a:r>
                      <a:endParaRPr lang="en-US" sz="1200" dirty="0"/>
                    </a:p>
                  </a:txBody>
                  <a:tcPr/>
                </a:tc>
              </a:tr>
              <a:tr h="204021">
                <a:tc>
                  <a:txBody>
                    <a:bodyPr/>
                    <a:lstStyle/>
                    <a:p>
                      <a:pPr algn="r"/>
                      <a:r>
                        <a:rPr lang="en-GB" sz="1200" dirty="0" smtClean="0">
                          <a:solidFill>
                            <a:schemeClr val="tx1"/>
                          </a:solidFill>
                        </a:rPr>
                        <a:t>1110</a:t>
                      </a:r>
                      <a:endParaRPr lang="en-US" sz="1200" dirty="0">
                        <a:solidFill>
                          <a:schemeClr val="tx1"/>
                        </a:solidFill>
                      </a:endParaRPr>
                    </a:p>
                  </a:txBody>
                  <a:tcPr>
                    <a:noFill/>
                  </a:tcPr>
                </a:tc>
                <a:tc>
                  <a:txBody>
                    <a:bodyPr/>
                    <a:lstStyle/>
                    <a:p>
                      <a:r>
                        <a:rPr lang="en-GB" sz="1200" dirty="0" smtClean="0"/>
                        <a:t>O</a:t>
                      </a:r>
                      <a:endParaRPr lang="en-US" sz="1200" dirty="0"/>
                    </a:p>
                  </a:txBody>
                  <a:tcPr/>
                </a:tc>
              </a:tr>
              <a:tr h="204021">
                <a:tc>
                  <a:txBody>
                    <a:bodyPr/>
                    <a:lstStyle/>
                    <a:p>
                      <a:pPr algn="r"/>
                      <a:r>
                        <a:rPr lang="en-GB" sz="1200" dirty="0" smtClean="0">
                          <a:solidFill>
                            <a:schemeClr val="tx1"/>
                          </a:solidFill>
                        </a:rPr>
                        <a:t>1111</a:t>
                      </a:r>
                      <a:endParaRPr lang="en-US" sz="1200" dirty="0">
                        <a:solidFill>
                          <a:schemeClr val="tx1"/>
                        </a:solidFill>
                      </a:endParaRPr>
                    </a:p>
                  </a:txBody>
                  <a:tcPr>
                    <a:noFill/>
                  </a:tcPr>
                </a:tc>
                <a:tc>
                  <a:txBody>
                    <a:bodyPr/>
                    <a:lstStyle/>
                    <a:p>
                      <a:r>
                        <a:rPr lang="en-GB" sz="1200" dirty="0" smtClean="0"/>
                        <a:t>P</a:t>
                      </a:r>
                      <a:endParaRPr lang="en-US" sz="1200" dirty="0"/>
                    </a:p>
                  </a:txBody>
                  <a:tcPr/>
                </a:tc>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65099650"/>
              </p:ext>
            </p:extLst>
          </p:nvPr>
        </p:nvGraphicFramePr>
        <p:xfrm>
          <a:off x="2194383" y="2686996"/>
          <a:ext cx="4470312" cy="2299052"/>
        </p:xfrm>
        <a:graphic>
          <a:graphicData uri="http://schemas.openxmlformats.org/drawingml/2006/table">
            <a:tbl>
              <a:tblPr firstRow="1" bandRow="1">
                <a:tableStyleId>{5C22544A-7EE6-4342-B048-85BDC9FD1C3A}</a:tableStyleId>
              </a:tblPr>
              <a:tblGrid>
                <a:gridCol w="638616"/>
                <a:gridCol w="638616"/>
                <a:gridCol w="638616"/>
                <a:gridCol w="638616"/>
                <a:gridCol w="638616"/>
                <a:gridCol w="638616"/>
                <a:gridCol w="638616"/>
              </a:tblGrid>
              <a:tr h="676192">
                <a:tc>
                  <a:txBody>
                    <a:bodyPr/>
                    <a:lstStyle/>
                    <a:p>
                      <a:pPr algn="r"/>
                      <a:r>
                        <a:rPr lang="en-GB" sz="1200" dirty="0" smtClean="0">
                          <a:solidFill>
                            <a:schemeClr val="tx1"/>
                          </a:solidFill>
                        </a:rPr>
                        <a:t>Index</a:t>
                      </a:r>
                      <a:endParaRPr lang="en-US" sz="1200" dirty="0">
                        <a:solidFill>
                          <a:schemeClr val="tx1"/>
                        </a:solidFill>
                      </a:endParaRPr>
                    </a:p>
                  </a:txBody>
                  <a:tcPr>
                    <a:noFill/>
                  </a:tcPr>
                </a:tc>
                <a:tc>
                  <a:txBody>
                    <a:bodyPr/>
                    <a:lstStyle/>
                    <a:p>
                      <a:r>
                        <a:rPr lang="en-GB" sz="1200" dirty="0" smtClean="0"/>
                        <a:t>Tag</a:t>
                      </a:r>
                      <a:endParaRPr lang="en-US" sz="1200" dirty="0"/>
                    </a:p>
                  </a:txBody>
                  <a:tcPr/>
                </a:tc>
                <a:tc>
                  <a:txBody>
                    <a:bodyPr/>
                    <a:lstStyle/>
                    <a:p>
                      <a:r>
                        <a:rPr lang="en-GB" sz="1200" dirty="0" smtClean="0"/>
                        <a:t>Data</a:t>
                      </a:r>
                      <a:endParaRPr lang="en-US" sz="1200" dirty="0"/>
                    </a:p>
                  </a:txBody>
                  <a:tcPr/>
                </a:tc>
                <a:tc>
                  <a:txBody>
                    <a:bodyPr/>
                    <a:lstStyle/>
                    <a:p>
                      <a:r>
                        <a:rPr lang="en-GB" sz="1200" dirty="0" smtClean="0"/>
                        <a:t>Value Bit</a:t>
                      </a:r>
                      <a:endParaRPr lang="en-US" sz="1200" dirty="0"/>
                    </a:p>
                  </a:txBody>
                  <a:tcPr/>
                </a:tc>
                <a:tc>
                  <a:txBody>
                    <a:bodyPr/>
                    <a:lstStyle/>
                    <a:p>
                      <a:r>
                        <a:rPr lang="en-GB" sz="1200" dirty="0" smtClean="0"/>
                        <a:t>Tag</a:t>
                      </a:r>
                      <a:endParaRPr lang="en-US" sz="1200" dirty="0"/>
                    </a:p>
                  </a:txBody>
                  <a:tcPr/>
                </a:tc>
                <a:tc>
                  <a:txBody>
                    <a:bodyPr/>
                    <a:lstStyle/>
                    <a:p>
                      <a:r>
                        <a:rPr lang="en-GB" sz="1200" dirty="0" smtClean="0"/>
                        <a:t>Data</a:t>
                      </a:r>
                      <a:endParaRPr lang="en-US" sz="1200" dirty="0"/>
                    </a:p>
                  </a:txBody>
                  <a:tcPr/>
                </a:tc>
                <a:tc>
                  <a:txBody>
                    <a:bodyPr/>
                    <a:lstStyle/>
                    <a:p>
                      <a:r>
                        <a:rPr lang="en-GB" sz="1200" dirty="0" smtClean="0"/>
                        <a:t>Value Bit</a:t>
                      </a:r>
                      <a:endParaRPr lang="en-US" sz="1200" dirty="0"/>
                    </a:p>
                  </a:txBody>
                  <a:tcPr/>
                </a:tc>
              </a:tr>
              <a:tr h="405715">
                <a:tc>
                  <a:txBody>
                    <a:bodyPr/>
                    <a:lstStyle/>
                    <a:p>
                      <a:pPr algn="r"/>
                      <a:r>
                        <a:rPr lang="en-GB" sz="1200" dirty="0" smtClean="0"/>
                        <a:t>0</a:t>
                      </a:r>
                      <a:endParaRPr lang="en-US" sz="1200" dirty="0"/>
                    </a:p>
                  </a:txBody>
                  <a:tcPr>
                    <a:noFill/>
                  </a:tcPr>
                </a:tc>
                <a:tc>
                  <a:txBody>
                    <a:bodyPr/>
                    <a:lstStyle/>
                    <a:p>
                      <a:r>
                        <a:rPr lang="en-GB" sz="1200" dirty="0" smtClean="0"/>
                        <a:t>00</a:t>
                      </a:r>
                      <a:endParaRPr lang="en-US" sz="1200" dirty="0"/>
                    </a:p>
                  </a:txBody>
                  <a:tcPr/>
                </a:tc>
                <a:tc>
                  <a:txBody>
                    <a:bodyPr/>
                    <a:lstStyle/>
                    <a:p>
                      <a:r>
                        <a:rPr lang="en-GB" sz="1200" dirty="0" smtClean="0"/>
                        <a:t>A</a:t>
                      </a:r>
                      <a:endParaRPr lang="en-US" sz="1200" dirty="0"/>
                    </a:p>
                  </a:txBody>
                  <a:tcPr/>
                </a:tc>
                <a:tc>
                  <a:txBody>
                    <a:bodyPr/>
                    <a:lstStyle/>
                    <a:p>
                      <a:r>
                        <a:rPr lang="en-GB" sz="1200" dirty="0" smtClean="0"/>
                        <a:t>0</a:t>
                      </a:r>
                      <a:endParaRPr lang="en-US" sz="1200" dirty="0"/>
                    </a:p>
                  </a:txBody>
                  <a:tcPr/>
                </a:tc>
                <a:tc>
                  <a:txBody>
                    <a:bodyPr/>
                    <a:lstStyle/>
                    <a:p>
                      <a:r>
                        <a:rPr lang="en-GB" sz="1200" dirty="0" smtClean="0"/>
                        <a:t>01</a:t>
                      </a:r>
                      <a:endParaRPr lang="en-US" sz="1200" dirty="0"/>
                    </a:p>
                  </a:txBody>
                  <a:tcPr/>
                </a:tc>
                <a:tc>
                  <a:txBody>
                    <a:bodyPr/>
                    <a:lstStyle/>
                    <a:p>
                      <a:r>
                        <a:rPr lang="en-GB" sz="1200" dirty="0" smtClean="0"/>
                        <a:t>E</a:t>
                      </a:r>
                      <a:endParaRPr lang="en-US" sz="1200" dirty="0"/>
                    </a:p>
                  </a:txBody>
                  <a:tcPr/>
                </a:tc>
                <a:tc>
                  <a:txBody>
                    <a:bodyPr/>
                    <a:lstStyle/>
                    <a:p>
                      <a:r>
                        <a:rPr lang="en-GB" sz="1200" dirty="0" smtClean="0"/>
                        <a:t>0</a:t>
                      </a:r>
                      <a:endParaRPr lang="en-US" sz="1200" dirty="0"/>
                    </a:p>
                  </a:txBody>
                  <a:tcPr/>
                </a:tc>
              </a:tr>
              <a:tr h="405715">
                <a:tc>
                  <a:txBody>
                    <a:bodyPr/>
                    <a:lstStyle/>
                    <a:p>
                      <a:pPr algn="r"/>
                      <a:r>
                        <a:rPr lang="en-GB" sz="1200" dirty="0" smtClean="0"/>
                        <a:t>1</a:t>
                      </a:r>
                      <a:endParaRPr lang="en-US" sz="1200" dirty="0"/>
                    </a:p>
                  </a:txBody>
                  <a:tcPr>
                    <a:noFill/>
                  </a:tcPr>
                </a:tc>
                <a:tc>
                  <a:txBody>
                    <a:bodyPr/>
                    <a:lstStyle/>
                    <a:p>
                      <a:endParaRPr lang="en-US" sz="1200"/>
                    </a:p>
                  </a:txBody>
                  <a:tcPr/>
                </a:tc>
                <a:tc>
                  <a:txBody>
                    <a:bodyPr/>
                    <a:lstStyle/>
                    <a:p>
                      <a:endParaRPr lang="en-US" sz="1200" dirty="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r>
              <a:tr h="405715">
                <a:tc>
                  <a:txBody>
                    <a:bodyPr/>
                    <a:lstStyle/>
                    <a:p>
                      <a:pPr algn="r"/>
                      <a:r>
                        <a:rPr lang="en-GB" sz="1200" dirty="0" smtClean="0"/>
                        <a:t>2</a:t>
                      </a:r>
                      <a:endParaRPr lang="en-US" sz="1200" dirty="0"/>
                    </a:p>
                  </a:txBody>
                  <a:tcPr>
                    <a:noFill/>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r>
              <a:tr h="405715">
                <a:tc>
                  <a:txBody>
                    <a:bodyPr/>
                    <a:lstStyle/>
                    <a:p>
                      <a:pPr algn="r"/>
                      <a:r>
                        <a:rPr lang="en-GB" sz="1200" dirty="0" smtClean="0"/>
                        <a:t>3</a:t>
                      </a:r>
                      <a:endParaRPr lang="en-US" sz="1200" dirty="0"/>
                    </a:p>
                  </a:txBody>
                  <a:tcPr>
                    <a:noFill/>
                  </a:tcPr>
                </a:tc>
                <a:tc>
                  <a:txBody>
                    <a:bodyPr/>
                    <a:lstStyle/>
                    <a:p>
                      <a:endParaRPr lang="en-US" sz="120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r>
            </a:tbl>
          </a:graphicData>
        </a:graphic>
      </p:graphicFrame>
      <p:sp>
        <p:nvSpPr>
          <p:cNvPr id="6" name="Rectangle 5"/>
          <p:cNvSpPr/>
          <p:nvPr/>
        </p:nvSpPr>
        <p:spPr>
          <a:xfrm>
            <a:off x="4302495" y="4986048"/>
            <a:ext cx="753732" cy="369332"/>
          </a:xfrm>
          <a:prstGeom prst="rect">
            <a:avLst/>
          </a:prstGeom>
        </p:spPr>
        <p:txBody>
          <a:bodyPr wrap="none">
            <a:spAutoFit/>
          </a:bodyPr>
          <a:lstStyle/>
          <a:p>
            <a:r>
              <a:rPr lang="en-GB" dirty="0" smtClean="0"/>
              <a:t>Cache</a:t>
            </a:r>
            <a:endParaRPr lang="en-US" dirty="0"/>
          </a:p>
        </p:txBody>
      </p:sp>
      <p:sp>
        <p:nvSpPr>
          <p:cNvPr id="7" name="Rectangle 6"/>
          <p:cNvSpPr/>
          <p:nvPr/>
        </p:nvSpPr>
        <p:spPr>
          <a:xfrm>
            <a:off x="9026895" y="6183477"/>
            <a:ext cx="1524328" cy="369332"/>
          </a:xfrm>
          <a:prstGeom prst="rect">
            <a:avLst/>
          </a:prstGeom>
        </p:spPr>
        <p:txBody>
          <a:bodyPr wrap="none">
            <a:spAutoFit/>
          </a:bodyPr>
          <a:lstStyle/>
          <a:p>
            <a:r>
              <a:rPr lang="en-GB" dirty="0" smtClean="0"/>
              <a:t>Main Memory</a:t>
            </a:r>
            <a:endParaRPr lang="en-US" dirty="0"/>
          </a:p>
        </p:txBody>
      </p:sp>
      <p:sp>
        <p:nvSpPr>
          <p:cNvPr id="2" name="Rectangle 1"/>
          <p:cNvSpPr/>
          <p:nvPr/>
        </p:nvSpPr>
        <p:spPr>
          <a:xfrm>
            <a:off x="3092503" y="2215634"/>
            <a:ext cx="2831994" cy="369332"/>
          </a:xfrm>
          <a:prstGeom prst="rect">
            <a:avLst/>
          </a:prstGeom>
        </p:spPr>
        <p:txBody>
          <a:bodyPr wrap="none">
            <a:spAutoFit/>
          </a:bodyPr>
          <a:lstStyle/>
          <a:p>
            <a:r>
              <a:rPr lang="en-GB" dirty="0" smtClean="0"/>
              <a:t> set 0                                set 1</a:t>
            </a:r>
            <a:endParaRPr lang="en-US" dirty="0"/>
          </a:p>
        </p:txBody>
      </p:sp>
      <p:sp>
        <p:nvSpPr>
          <p:cNvPr id="8" name="Rectangle 7"/>
          <p:cNvSpPr/>
          <p:nvPr/>
        </p:nvSpPr>
        <p:spPr>
          <a:xfrm>
            <a:off x="501703" y="501134"/>
            <a:ext cx="1863972" cy="923330"/>
          </a:xfrm>
          <a:prstGeom prst="rect">
            <a:avLst/>
          </a:prstGeom>
        </p:spPr>
        <p:txBody>
          <a:bodyPr wrap="none">
            <a:spAutoFit/>
          </a:bodyPr>
          <a:lstStyle/>
          <a:p>
            <a:r>
              <a:rPr lang="en-GB" dirty="0" smtClean="0"/>
              <a:t>Read 0100</a:t>
            </a:r>
          </a:p>
          <a:p>
            <a:r>
              <a:rPr lang="en-GB" dirty="0" smtClean="0"/>
              <a:t>Tag= 01 index =00</a:t>
            </a:r>
          </a:p>
          <a:p>
            <a:r>
              <a:rPr lang="en-GB" dirty="0" smtClean="0"/>
              <a:t>It’s a miss</a:t>
            </a:r>
            <a:endParaRPr lang="en-US" dirty="0"/>
          </a:p>
        </p:txBody>
      </p:sp>
    </p:spTree>
    <p:extLst>
      <p:ext uri="{BB962C8B-B14F-4D97-AF65-F5344CB8AC3E}">
        <p14:creationId xmlns:p14="http://schemas.microsoft.com/office/powerpoint/2010/main" val="19429685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Direct Access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452812" y="2057400"/>
            <a:ext cx="5286375" cy="2743200"/>
          </a:xfrm>
          <a:prstGeom prst="rect">
            <a:avLst/>
          </a:prstGeom>
        </p:spPr>
      </p:pic>
    </p:spTree>
    <p:extLst>
      <p:ext uri="{BB962C8B-B14F-4D97-AF65-F5344CB8AC3E}">
        <p14:creationId xmlns:p14="http://schemas.microsoft.com/office/powerpoint/2010/main" val="1709709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7275794" y="1251813"/>
          <a:ext cx="3149958" cy="4663440"/>
        </p:xfrm>
        <a:graphic>
          <a:graphicData uri="http://schemas.openxmlformats.org/drawingml/2006/table">
            <a:tbl>
              <a:tblPr firstRow="1" bandRow="1">
                <a:tableStyleId>{5C22544A-7EE6-4342-B048-85BDC9FD1C3A}</a:tableStyleId>
              </a:tblPr>
              <a:tblGrid>
                <a:gridCol w="1574979"/>
                <a:gridCol w="1574979"/>
              </a:tblGrid>
              <a:tr h="204021">
                <a:tc>
                  <a:txBody>
                    <a:bodyPr/>
                    <a:lstStyle/>
                    <a:p>
                      <a:pPr algn="r"/>
                      <a:r>
                        <a:rPr lang="en-GB" sz="1200" dirty="0" smtClean="0">
                          <a:solidFill>
                            <a:schemeClr val="tx1"/>
                          </a:solidFill>
                        </a:rPr>
                        <a:t>Address</a:t>
                      </a:r>
                      <a:endParaRPr lang="en-US" sz="1200" dirty="0">
                        <a:solidFill>
                          <a:schemeClr val="tx1"/>
                        </a:solidFill>
                      </a:endParaRPr>
                    </a:p>
                  </a:txBody>
                  <a:tcPr>
                    <a:noFill/>
                  </a:tcPr>
                </a:tc>
                <a:tc>
                  <a:txBody>
                    <a:bodyPr/>
                    <a:lstStyle/>
                    <a:p>
                      <a:r>
                        <a:rPr lang="en-GB" sz="1200" dirty="0" smtClean="0"/>
                        <a:t>Word</a:t>
                      </a:r>
                      <a:endParaRPr lang="en-US" sz="1200" dirty="0"/>
                    </a:p>
                  </a:txBody>
                  <a:tcPr/>
                </a:tc>
              </a:tr>
              <a:tr h="204021">
                <a:tc>
                  <a:txBody>
                    <a:bodyPr/>
                    <a:lstStyle/>
                    <a:p>
                      <a:pPr algn="r"/>
                      <a:r>
                        <a:rPr lang="en-GB" sz="1200" dirty="0" smtClean="0">
                          <a:solidFill>
                            <a:schemeClr val="tx1"/>
                          </a:solidFill>
                        </a:rPr>
                        <a:t>0000</a:t>
                      </a:r>
                      <a:endParaRPr lang="en-US" sz="1200" dirty="0">
                        <a:solidFill>
                          <a:schemeClr val="tx1"/>
                        </a:solidFill>
                      </a:endParaRPr>
                    </a:p>
                  </a:txBody>
                  <a:tcPr>
                    <a:noFill/>
                  </a:tcPr>
                </a:tc>
                <a:tc>
                  <a:txBody>
                    <a:bodyPr/>
                    <a:lstStyle/>
                    <a:p>
                      <a:r>
                        <a:rPr lang="en-GB" sz="1200" dirty="0" smtClean="0"/>
                        <a:t>A</a:t>
                      </a:r>
                      <a:endParaRPr lang="en-US" sz="1200" dirty="0"/>
                    </a:p>
                  </a:txBody>
                  <a:tcPr/>
                </a:tc>
              </a:tr>
              <a:tr h="204021">
                <a:tc>
                  <a:txBody>
                    <a:bodyPr/>
                    <a:lstStyle/>
                    <a:p>
                      <a:pPr algn="r"/>
                      <a:r>
                        <a:rPr lang="en-GB" sz="1200" dirty="0" smtClean="0">
                          <a:solidFill>
                            <a:schemeClr val="tx1"/>
                          </a:solidFill>
                        </a:rPr>
                        <a:t>0001</a:t>
                      </a:r>
                      <a:endParaRPr lang="en-US" sz="1200" dirty="0">
                        <a:solidFill>
                          <a:schemeClr val="tx1"/>
                        </a:solidFill>
                      </a:endParaRPr>
                    </a:p>
                  </a:txBody>
                  <a:tcPr>
                    <a:noFill/>
                  </a:tcPr>
                </a:tc>
                <a:tc>
                  <a:txBody>
                    <a:bodyPr/>
                    <a:lstStyle/>
                    <a:p>
                      <a:r>
                        <a:rPr lang="en-GB" sz="1200" dirty="0" smtClean="0"/>
                        <a:t>B</a:t>
                      </a:r>
                      <a:endParaRPr lang="en-US" sz="1200" dirty="0"/>
                    </a:p>
                  </a:txBody>
                  <a:tcPr/>
                </a:tc>
              </a:tr>
              <a:tr h="204021">
                <a:tc>
                  <a:txBody>
                    <a:bodyPr/>
                    <a:lstStyle/>
                    <a:p>
                      <a:pPr algn="r"/>
                      <a:r>
                        <a:rPr lang="en-GB" sz="1200" dirty="0" smtClean="0">
                          <a:solidFill>
                            <a:schemeClr val="tx1"/>
                          </a:solidFill>
                        </a:rPr>
                        <a:t>0010</a:t>
                      </a:r>
                      <a:endParaRPr lang="en-US" sz="1200" dirty="0">
                        <a:solidFill>
                          <a:schemeClr val="tx1"/>
                        </a:solidFill>
                      </a:endParaRPr>
                    </a:p>
                  </a:txBody>
                  <a:tcPr>
                    <a:noFill/>
                  </a:tcPr>
                </a:tc>
                <a:tc>
                  <a:txBody>
                    <a:bodyPr/>
                    <a:lstStyle/>
                    <a:p>
                      <a:r>
                        <a:rPr lang="en-GB" sz="1200" dirty="0" smtClean="0"/>
                        <a:t>C</a:t>
                      </a:r>
                      <a:endParaRPr lang="en-US" sz="1200" dirty="0"/>
                    </a:p>
                  </a:txBody>
                  <a:tcPr/>
                </a:tc>
              </a:tr>
              <a:tr h="204021">
                <a:tc>
                  <a:txBody>
                    <a:bodyPr/>
                    <a:lstStyle/>
                    <a:p>
                      <a:pPr algn="r"/>
                      <a:r>
                        <a:rPr lang="en-GB" sz="1200" dirty="0" smtClean="0">
                          <a:solidFill>
                            <a:schemeClr val="tx1"/>
                          </a:solidFill>
                        </a:rPr>
                        <a:t>0011</a:t>
                      </a:r>
                      <a:endParaRPr lang="en-US" sz="1200" dirty="0">
                        <a:solidFill>
                          <a:schemeClr val="tx1"/>
                        </a:solidFill>
                      </a:endParaRPr>
                    </a:p>
                  </a:txBody>
                  <a:tcPr>
                    <a:noFill/>
                  </a:tcPr>
                </a:tc>
                <a:tc>
                  <a:txBody>
                    <a:bodyPr/>
                    <a:lstStyle/>
                    <a:p>
                      <a:r>
                        <a:rPr lang="en-GB" sz="1200" dirty="0" smtClean="0"/>
                        <a:t>D</a:t>
                      </a:r>
                      <a:endParaRPr lang="en-US" sz="1200" dirty="0"/>
                    </a:p>
                  </a:txBody>
                  <a:tcPr/>
                </a:tc>
              </a:tr>
              <a:tr h="204021">
                <a:tc>
                  <a:txBody>
                    <a:bodyPr/>
                    <a:lstStyle/>
                    <a:p>
                      <a:pPr algn="r"/>
                      <a:r>
                        <a:rPr lang="en-GB" sz="1200" dirty="0" smtClean="0">
                          <a:solidFill>
                            <a:schemeClr val="tx1"/>
                          </a:solidFill>
                        </a:rPr>
                        <a:t>0100</a:t>
                      </a:r>
                      <a:endParaRPr lang="en-US" sz="1200" dirty="0">
                        <a:solidFill>
                          <a:schemeClr val="tx1"/>
                        </a:solidFill>
                      </a:endParaRPr>
                    </a:p>
                  </a:txBody>
                  <a:tcPr>
                    <a:noFill/>
                  </a:tcPr>
                </a:tc>
                <a:tc>
                  <a:txBody>
                    <a:bodyPr/>
                    <a:lstStyle/>
                    <a:p>
                      <a:r>
                        <a:rPr lang="en-GB" sz="1200" dirty="0" smtClean="0"/>
                        <a:t>E</a:t>
                      </a:r>
                      <a:endParaRPr lang="en-US" sz="1200" dirty="0"/>
                    </a:p>
                  </a:txBody>
                  <a:tcPr/>
                </a:tc>
              </a:tr>
              <a:tr h="204021">
                <a:tc>
                  <a:txBody>
                    <a:bodyPr/>
                    <a:lstStyle/>
                    <a:p>
                      <a:pPr algn="r"/>
                      <a:r>
                        <a:rPr lang="en-GB" sz="1200" dirty="0" smtClean="0">
                          <a:solidFill>
                            <a:schemeClr val="tx1"/>
                          </a:solidFill>
                        </a:rPr>
                        <a:t>0101</a:t>
                      </a:r>
                      <a:endParaRPr lang="en-US" sz="1200" dirty="0">
                        <a:solidFill>
                          <a:schemeClr val="tx1"/>
                        </a:solidFill>
                      </a:endParaRPr>
                    </a:p>
                  </a:txBody>
                  <a:tcPr>
                    <a:noFill/>
                  </a:tcPr>
                </a:tc>
                <a:tc>
                  <a:txBody>
                    <a:bodyPr/>
                    <a:lstStyle/>
                    <a:p>
                      <a:r>
                        <a:rPr lang="en-GB" sz="1200" dirty="0" smtClean="0"/>
                        <a:t>F</a:t>
                      </a:r>
                      <a:endParaRPr lang="en-US" sz="1200" dirty="0"/>
                    </a:p>
                  </a:txBody>
                  <a:tcPr/>
                </a:tc>
              </a:tr>
              <a:tr h="204021">
                <a:tc>
                  <a:txBody>
                    <a:bodyPr/>
                    <a:lstStyle/>
                    <a:p>
                      <a:pPr algn="r"/>
                      <a:r>
                        <a:rPr lang="en-GB" sz="1200" dirty="0" smtClean="0">
                          <a:solidFill>
                            <a:schemeClr val="tx1"/>
                          </a:solidFill>
                        </a:rPr>
                        <a:t>0110</a:t>
                      </a:r>
                      <a:endParaRPr lang="en-US" sz="1200" dirty="0">
                        <a:solidFill>
                          <a:schemeClr val="tx1"/>
                        </a:solidFill>
                      </a:endParaRPr>
                    </a:p>
                  </a:txBody>
                  <a:tcPr>
                    <a:noFill/>
                  </a:tcPr>
                </a:tc>
                <a:tc>
                  <a:txBody>
                    <a:bodyPr/>
                    <a:lstStyle/>
                    <a:p>
                      <a:r>
                        <a:rPr lang="en-GB" sz="1200" dirty="0" smtClean="0"/>
                        <a:t>G</a:t>
                      </a:r>
                      <a:endParaRPr lang="en-US" sz="1200" dirty="0"/>
                    </a:p>
                  </a:txBody>
                  <a:tcPr/>
                </a:tc>
              </a:tr>
              <a:tr h="204021">
                <a:tc>
                  <a:txBody>
                    <a:bodyPr/>
                    <a:lstStyle/>
                    <a:p>
                      <a:pPr algn="r"/>
                      <a:r>
                        <a:rPr lang="en-GB" sz="1200" dirty="0" smtClean="0">
                          <a:solidFill>
                            <a:schemeClr val="tx1"/>
                          </a:solidFill>
                        </a:rPr>
                        <a:t>0111</a:t>
                      </a:r>
                      <a:endParaRPr lang="en-US" sz="1200" dirty="0">
                        <a:solidFill>
                          <a:schemeClr val="tx1"/>
                        </a:solidFill>
                      </a:endParaRPr>
                    </a:p>
                  </a:txBody>
                  <a:tcPr>
                    <a:noFill/>
                  </a:tcPr>
                </a:tc>
                <a:tc>
                  <a:txBody>
                    <a:bodyPr/>
                    <a:lstStyle/>
                    <a:p>
                      <a:r>
                        <a:rPr lang="en-GB" sz="1200" dirty="0" smtClean="0"/>
                        <a:t>H</a:t>
                      </a:r>
                      <a:endParaRPr lang="en-US" sz="1200" dirty="0"/>
                    </a:p>
                  </a:txBody>
                  <a:tcPr/>
                </a:tc>
              </a:tr>
              <a:tr h="204021">
                <a:tc>
                  <a:txBody>
                    <a:bodyPr/>
                    <a:lstStyle/>
                    <a:p>
                      <a:pPr algn="r"/>
                      <a:r>
                        <a:rPr lang="en-GB" sz="1200" dirty="0" smtClean="0">
                          <a:solidFill>
                            <a:schemeClr val="tx1"/>
                          </a:solidFill>
                        </a:rPr>
                        <a:t>1000</a:t>
                      </a:r>
                      <a:endParaRPr lang="en-US" sz="1200" dirty="0">
                        <a:solidFill>
                          <a:schemeClr val="tx1"/>
                        </a:solidFill>
                      </a:endParaRPr>
                    </a:p>
                  </a:txBody>
                  <a:tcPr>
                    <a:noFill/>
                  </a:tcPr>
                </a:tc>
                <a:tc>
                  <a:txBody>
                    <a:bodyPr/>
                    <a:lstStyle/>
                    <a:p>
                      <a:r>
                        <a:rPr lang="en-GB" sz="1200" dirty="0" smtClean="0"/>
                        <a:t>I</a:t>
                      </a:r>
                      <a:endParaRPr lang="en-US" sz="1200" dirty="0"/>
                    </a:p>
                  </a:txBody>
                  <a:tcPr/>
                </a:tc>
              </a:tr>
              <a:tr h="204021">
                <a:tc>
                  <a:txBody>
                    <a:bodyPr/>
                    <a:lstStyle/>
                    <a:p>
                      <a:pPr algn="r"/>
                      <a:r>
                        <a:rPr lang="en-GB" sz="1200" dirty="0" smtClean="0">
                          <a:solidFill>
                            <a:schemeClr val="tx1"/>
                          </a:solidFill>
                        </a:rPr>
                        <a:t>1001</a:t>
                      </a:r>
                      <a:endParaRPr lang="en-US" sz="1200" dirty="0">
                        <a:solidFill>
                          <a:schemeClr val="tx1"/>
                        </a:solidFill>
                      </a:endParaRPr>
                    </a:p>
                  </a:txBody>
                  <a:tcPr>
                    <a:noFill/>
                  </a:tcPr>
                </a:tc>
                <a:tc>
                  <a:txBody>
                    <a:bodyPr/>
                    <a:lstStyle/>
                    <a:p>
                      <a:r>
                        <a:rPr lang="en-GB" sz="1200" dirty="0" smtClean="0"/>
                        <a:t>J</a:t>
                      </a:r>
                      <a:endParaRPr lang="en-US" sz="1200" dirty="0"/>
                    </a:p>
                  </a:txBody>
                  <a:tcPr/>
                </a:tc>
              </a:tr>
              <a:tr h="204021">
                <a:tc>
                  <a:txBody>
                    <a:bodyPr/>
                    <a:lstStyle/>
                    <a:p>
                      <a:pPr algn="r"/>
                      <a:r>
                        <a:rPr lang="en-GB" sz="1200" dirty="0" smtClean="0">
                          <a:solidFill>
                            <a:schemeClr val="tx1"/>
                          </a:solidFill>
                        </a:rPr>
                        <a:t>1010</a:t>
                      </a:r>
                      <a:endParaRPr lang="en-US" sz="1200" dirty="0">
                        <a:solidFill>
                          <a:schemeClr val="tx1"/>
                        </a:solidFill>
                      </a:endParaRPr>
                    </a:p>
                  </a:txBody>
                  <a:tcPr>
                    <a:noFill/>
                  </a:tcPr>
                </a:tc>
                <a:tc>
                  <a:txBody>
                    <a:bodyPr/>
                    <a:lstStyle/>
                    <a:p>
                      <a:r>
                        <a:rPr lang="en-GB" sz="1200" dirty="0" smtClean="0"/>
                        <a:t>K</a:t>
                      </a:r>
                      <a:endParaRPr lang="en-US" sz="1200" dirty="0"/>
                    </a:p>
                  </a:txBody>
                  <a:tcPr/>
                </a:tc>
              </a:tr>
              <a:tr h="204021">
                <a:tc>
                  <a:txBody>
                    <a:bodyPr/>
                    <a:lstStyle/>
                    <a:p>
                      <a:pPr algn="r"/>
                      <a:r>
                        <a:rPr lang="en-GB" sz="1200" dirty="0" smtClean="0">
                          <a:solidFill>
                            <a:schemeClr val="tx1"/>
                          </a:solidFill>
                        </a:rPr>
                        <a:t>1011</a:t>
                      </a:r>
                      <a:endParaRPr lang="en-US" sz="1200" dirty="0">
                        <a:solidFill>
                          <a:schemeClr val="tx1"/>
                        </a:solidFill>
                      </a:endParaRPr>
                    </a:p>
                  </a:txBody>
                  <a:tcPr>
                    <a:noFill/>
                  </a:tcPr>
                </a:tc>
                <a:tc>
                  <a:txBody>
                    <a:bodyPr/>
                    <a:lstStyle/>
                    <a:p>
                      <a:r>
                        <a:rPr lang="en-GB" sz="1200" dirty="0" smtClean="0"/>
                        <a:t>L</a:t>
                      </a:r>
                      <a:endParaRPr lang="en-US" sz="1200" dirty="0"/>
                    </a:p>
                  </a:txBody>
                  <a:tcPr/>
                </a:tc>
              </a:tr>
              <a:tr h="204021">
                <a:tc>
                  <a:txBody>
                    <a:bodyPr/>
                    <a:lstStyle/>
                    <a:p>
                      <a:pPr algn="r"/>
                      <a:r>
                        <a:rPr lang="en-GB" sz="1200" dirty="0" smtClean="0">
                          <a:solidFill>
                            <a:schemeClr val="tx1"/>
                          </a:solidFill>
                        </a:rPr>
                        <a:t>1100</a:t>
                      </a:r>
                      <a:endParaRPr lang="en-US" sz="1200" dirty="0">
                        <a:solidFill>
                          <a:schemeClr val="tx1"/>
                        </a:solidFill>
                      </a:endParaRPr>
                    </a:p>
                  </a:txBody>
                  <a:tcPr>
                    <a:noFill/>
                  </a:tcPr>
                </a:tc>
                <a:tc>
                  <a:txBody>
                    <a:bodyPr/>
                    <a:lstStyle/>
                    <a:p>
                      <a:r>
                        <a:rPr lang="en-GB" sz="1200" dirty="0" smtClean="0"/>
                        <a:t>M</a:t>
                      </a:r>
                      <a:endParaRPr lang="en-US" sz="1200" dirty="0"/>
                    </a:p>
                  </a:txBody>
                  <a:tcPr/>
                </a:tc>
              </a:tr>
              <a:tr h="204021">
                <a:tc>
                  <a:txBody>
                    <a:bodyPr/>
                    <a:lstStyle/>
                    <a:p>
                      <a:pPr algn="r"/>
                      <a:r>
                        <a:rPr lang="en-GB" sz="1200" dirty="0" smtClean="0">
                          <a:solidFill>
                            <a:schemeClr val="tx1"/>
                          </a:solidFill>
                        </a:rPr>
                        <a:t>1101</a:t>
                      </a:r>
                      <a:endParaRPr lang="en-US" sz="1200" dirty="0">
                        <a:solidFill>
                          <a:schemeClr val="tx1"/>
                        </a:solidFill>
                      </a:endParaRPr>
                    </a:p>
                  </a:txBody>
                  <a:tcPr>
                    <a:noFill/>
                  </a:tcPr>
                </a:tc>
                <a:tc>
                  <a:txBody>
                    <a:bodyPr/>
                    <a:lstStyle/>
                    <a:p>
                      <a:r>
                        <a:rPr lang="en-GB" sz="1200" dirty="0" smtClean="0"/>
                        <a:t>N</a:t>
                      </a:r>
                      <a:endParaRPr lang="en-US" sz="1200" dirty="0"/>
                    </a:p>
                  </a:txBody>
                  <a:tcPr/>
                </a:tc>
              </a:tr>
              <a:tr h="204021">
                <a:tc>
                  <a:txBody>
                    <a:bodyPr/>
                    <a:lstStyle/>
                    <a:p>
                      <a:pPr algn="r"/>
                      <a:r>
                        <a:rPr lang="en-GB" sz="1200" dirty="0" smtClean="0">
                          <a:solidFill>
                            <a:schemeClr val="tx1"/>
                          </a:solidFill>
                        </a:rPr>
                        <a:t>1110</a:t>
                      </a:r>
                      <a:endParaRPr lang="en-US" sz="1200" dirty="0">
                        <a:solidFill>
                          <a:schemeClr val="tx1"/>
                        </a:solidFill>
                      </a:endParaRPr>
                    </a:p>
                  </a:txBody>
                  <a:tcPr>
                    <a:noFill/>
                  </a:tcPr>
                </a:tc>
                <a:tc>
                  <a:txBody>
                    <a:bodyPr/>
                    <a:lstStyle/>
                    <a:p>
                      <a:r>
                        <a:rPr lang="en-GB" sz="1200" dirty="0" smtClean="0"/>
                        <a:t>O</a:t>
                      </a:r>
                      <a:endParaRPr lang="en-US" sz="1200" dirty="0"/>
                    </a:p>
                  </a:txBody>
                  <a:tcPr/>
                </a:tc>
              </a:tr>
              <a:tr h="204021">
                <a:tc>
                  <a:txBody>
                    <a:bodyPr/>
                    <a:lstStyle/>
                    <a:p>
                      <a:pPr algn="r"/>
                      <a:r>
                        <a:rPr lang="en-GB" sz="1200" dirty="0" smtClean="0">
                          <a:solidFill>
                            <a:schemeClr val="tx1"/>
                          </a:solidFill>
                        </a:rPr>
                        <a:t>1111</a:t>
                      </a:r>
                      <a:endParaRPr lang="en-US" sz="1200" dirty="0">
                        <a:solidFill>
                          <a:schemeClr val="tx1"/>
                        </a:solidFill>
                      </a:endParaRPr>
                    </a:p>
                  </a:txBody>
                  <a:tcPr>
                    <a:noFill/>
                  </a:tcPr>
                </a:tc>
                <a:tc>
                  <a:txBody>
                    <a:bodyPr/>
                    <a:lstStyle/>
                    <a:p>
                      <a:r>
                        <a:rPr lang="en-GB" sz="1200" dirty="0" smtClean="0"/>
                        <a:t>P</a:t>
                      </a:r>
                      <a:endParaRPr lang="en-US" sz="1200" dirty="0"/>
                    </a:p>
                  </a:txBody>
                  <a:tcPr/>
                </a:tc>
              </a:tr>
            </a:tbl>
          </a:graphicData>
        </a:graphic>
      </p:graphicFrame>
      <p:graphicFrame>
        <p:nvGraphicFramePr>
          <p:cNvPr id="5" name="Content Placeholder 3"/>
          <p:cNvGraphicFramePr>
            <a:graphicFrameLocks/>
          </p:cNvGraphicFramePr>
          <p:nvPr>
            <p:extLst/>
          </p:nvPr>
        </p:nvGraphicFramePr>
        <p:xfrm>
          <a:off x="2194383" y="2686996"/>
          <a:ext cx="4470312" cy="2299052"/>
        </p:xfrm>
        <a:graphic>
          <a:graphicData uri="http://schemas.openxmlformats.org/drawingml/2006/table">
            <a:tbl>
              <a:tblPr firstRow="1" bandRow="1">
                <a:tableStyleId>{5C22544A-7EE6-4342-B048-85BDC9FD1C3A}</a:tableStyleId>
              </a:tblPr>
              <a:tblGrid>
                <a:gridCol w="638616"/>
                <a:gridCol w="638616"/>
                <a:gridCol w="638616"/>
                <a:gridCol w="638616"/>
                <a:gridCol w="638616"/>
                <a:gridCol w="638616"/>
                <a:gridCol w="638616"/>
              </a:tblGrid>
              <a:tr h="676192">
                <a:tc>
                  <a:txBody>
                    <a:bodyPr/>
                    <a:lstStyle/>
                    <a:p>
                      <a:pPr algn="r"/>
                      <a:r>
                        <a:rPr lang="en-GB" sz="1200" dirty="0" smtClean="0">
                          <a:solidFill>
                            <a:schemeClr val="tx1"/>
                          </a:solidFill>
                        </a:rPr>
                        <a:t>Index</a:t>
                      </a:r>
                      <a:endParaRPr lang="en-US" sz="1200" dirty="0">
                        <a:solidFill>
                          <a:schemeClr val="tx1"/>
                        </a:solidFill>
                      </a:endParaRPr>
                    </a:p>
                  </a:txBody>
                  <a:tcPr>
                    <a:noFill/>
                  </a:tcPr>
                </a:tc>
                <a:tc>
                  <a:txBody>
                    <a:bodyPr/>
                    <a:lstStyle/>
                    <a:p>
                      <a:r>
                        <a:rPr lang="en-GB" sz="1200" dirty="0" smtClean="0"/>
                        <a:t>Tag</a:t>
                      </a:r>
                      <a:endParaRPr lang="en-US" sz="1200" dirty="0"/>
                    </a:p>
                  </a:txBody>
                  <a:tcPr/>
                </a:tc>
                <a:tc>
                  <a:txBody>
                    <a:bodyPr/>
                    <a:lstStyle/>
                    <a:p>
                      <a:r>
                        <a:rPr lang="en-GB" sz="1200" dirty="0" smtClean="0"/>
                        <a:t>Data</a:t>
                      </a:r>
                      <a:endParaRPr lang="en-US" sz="1200" dirty="0"/>
                    </a:p>
                  </a:txBody>
                  <a:tcPr/>
                </a:tc>
                <a:tc>
                  <a:txBody>
                    <a:bodyPr/>
                    <a:lstStyle/>
                    <a:p>
                      <a:r>
                        <a:rPr lang="en-GB" sz="1200" dirty="0" smtClean="0"/>
                        <a:t>Value Bit</a:t>
                      </a:r>
                      <a:endParaRPr lang="en-US" sz="1200" dirty="0"/>
                    </a:p>
                  </a:txBody>
                  <a:tcPr/>
                </a:tc>
                <a:tc>
                  <a:txBody>
                    <a:bodyPr/>
                    <a:lstStyle/>
                    <a:p>
                      <a:r>
                        <a:rPr lang="en-GB" sz="1200" dirty="0" smtClean="0"/>
                        <a:t>Tag</a:t>
                      </a:r>
                      <a:endParaRPr lang="en-US" sz="1200" dirty="0"/>
                    </a:p>
                  </a:txBody>
                  <a:tcPr/>
                </a:tc>
                <a:tc>
                  <a:txBody>
                    <a:bodyPr/>
                    <a:lstStyle/>
                    <a:p>
                      <a:r>
                        <a:rPr lang="en-GB" sz="1200" dirty="0" smtClean="0"/>
                        <a:t>Data</a:t>
                      </a:r>
                      <a:endParaRPr lang="en-US" sz="1200" dirty="0"/>
                    </a:p>
                  </a:txBody>
                  <a:tcPr/>
                </a:tc>
                <a:tc>
                  <a:txBody>
                    <a:bodyPr/>
                    <a:lstStyle/>
                    <a:p>
                      <a:r>
                        <a:rPr lang="en-GB" sz="1200" dirty="0" smtClean="0"/>
                        <a:t>Value Bit</a:t>
                      </a:r>
                      <a:endParaRPr lang="en-US" sz="1200" dirty="0"/>
                    </a:p>
                  </a:txBody>
                  <a:tcPr/>
                </a:tc>
              </a:tr>
              <a:tr h="405715">
                <a:tc>
                  <a:txBody>
                    <a:bodyPr/>
                    <a:lstStyle/>
                    <a:p>
                      <a:pPr algn="r"/>
                      <a:r>
                        <a:rPr lang="en-GB" sz="1200" dirty="0" smtClean="0"/>
                        <a:t>0</a:t>
                      </a:r>
                      <a:endParaRPr lang="en-US" sz="1200" dirty="0"/>
                    </a:p>
                  </a:txBody>
                  <a:tcPr>
                    <a:noFill/>
                  </a:tcPr>
                </a:tc>
                <a:tc>
                  <a:txBody>
                    <a:bodyPr/>
                    <a:lstStyle/>
                    <a:p>
                      <a:r>
                        <a:rPr lang="en-GB" sz="1200" dirty="0" smtClean="0"/>
                        <a:t>00</a:t>
                      </a:r>
                      <a:endParaRPr lang="en-US" sz="1200" dirty="0"/>
                    </a:p>
                  </a:txBody>
                  <a:tcPr/>
                </a:tc>
                <a:tc>
                  <a:txBody>
                    <a:bodyPr/>
                    <a:lstStyle/>
                    <a:p>
                      <a:r>
                        <a:rPr lang="en-GB" sz="1200" dirty="0" smtClean="0"/>
                        <a:t>A</a:t>
                      </a:r>
                      <a:endParaRPr lang="en-US" sz="1200" dirty="0"/>
                    </a:p>
                  </a:txBody>
                  <a:tcPr/>
                </a:tc>
                <a:tc>
                  <a:txBody>
                    <a:bodyPr/>
                    <a:lstStyle/>
                    <a:p>
                      <a:r>
                        <a:rPr lang="en-GB" sz="1200" dirty="0" smtClean="0"/>
                        <a:t>0</a:t>
                      </a:r>
                      <a:endParaRPr lang="en-US" sz="1200" dirty="0"/>
                    </a:p>
                  </a:txBody>
                  <a:tcPr/>
                </a:tc>
                <a:tc>
                  <a:txBody>
                    <a:bodyPr/>
                    <a:lstStyle/>
                    <a:p>
                      <a:r>
                        <a:rPr lang="en-GB" sz="1200" dirty="0" smtClean="0"/>
                        <a:t>01</a:t>
                      </a:r>
                      <a:endParaRPr lang="en-US" sz="1200" dirty="0"/>
                    </a:p>
                  </a:txBody>
                  <a:tcPr/>
                </a:tc>
                <a:tc>
                  <a:txBody>
                    <a:bodyPr/>
                    <a:lstStyle/>
                    <a:p>
                      <a:r>
                        <a:rPr lang="en-GB" sz="1200" dirty="0" smtClean="0"/>
                        <a:t>E</a:t>
                      </a:r>
                      <a:endParaRPr lang="en-US" sz="1200" dirty="0"/>
                    </a:p>
                  </a:txBody>
                  <a:tcPr/>
                </a:tc>
                <a:tc>
                  <a:txBody>
                    <a:bodyPr/>
                    <a:lstStyle/>
                    <a:p>
                      <a:r>
                        <a:rPr lang="en-GB" sz="1200" dirty="0" smtClean="0"/>
                        <a:t>0</a:t>
                      </a:r>
                      <a:endParaRPr lang="en-US" sz="1200" dirty="0"/>
                    </a:p>
                  </a:txBody>
                  <a:tcPr/>
                </a:tc>
              </a:tr>
              <a:tr h="405715">
                <a:tc>
                  <a:txBody>
                    <a:bodyPr/>
                    <a:lstStyle/>
                    <a:p>
                      <a:pPr algn="r"/>
                      <a:r>
                        <a:rPr lang="en-GB" sz="1200" dirty="0" smtClean="0"/>
                        <a:t>1</a:t>
                      </a:r>
                      <a:endParaRPr lang="en-US" sz="1200" dirty="0"/>
                    </a:p>
                  </a:txBody>
                  <a:tcPr>
                    <a:noFill/>
                  </a:tcPr>
                </a:tc>
                <a:tc>
                  <a:txBody>
                    <a:bodyPr/>
                    <a:lstStyle/>
                    <a:p>
                      <a:endParaRPr lang="en-US" sz="1200"/>
                    </a:p>
                  </a:txBody>
                  <a:tcPr/>
                </a:tc>
                <a:tc>
                  <a:txBody>
                    <a:bodyPr/>
                    <a:lstStyle/>
                    <a:p>
                      <a:endParaRPr lang="en-US" sz="1200" dirty="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r>
              <a:tr h="405715">
                <a:tc>
                  <a:txBody>
                    <a:bodyPr/>
                    <a:lstStyle/>
                    <a:p>
                      <a:pPr algn="r"/>
                      <a:r>
                        <a:rPr lang="en-GB" sz="1200" dirty="0" smtClean="0"/>
                        <a:t>2</a:t>
                      </a:r>
                      <a:endParaRPr lang="en-US" sz="1200" dirty="0"/>
                    </a:p>
                  </a:txBody>
                  <a:tcPr>
                    <a:noFill/>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r>
              <a:tr h="405715">
                <a:tc>
                  <a:txBody>
                    <a:bodyPr/>
                    <a:lstStyle/>
                    <a:p>
                      <a:pPr algn="r"/>
                      <a:r>
                        <a:rPr lang="en-GB" sz="1200" dirty="0" smtClean="0"/>
                        <a:t>3</a:t>
                      </a:r>
                      <a:endParaRPr lang="en-US" sz="1200" dirty="0"/>
                    </a:p>
                  </a:txBody>
                  <a:tcPr>
                    <a:noFill/>
                  </a:tcPr>
                </a:tc>
                <a:tc>
                  <a:txBody>
                    <a:bodyPr/>
                    <a:lstStyle/>
                    <a:p>
                      <a:endParaRPr lang="en-US" sz="120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r>
            </a:tbl>
          </a:graphicData>
        </a:graphic>
      </p:graphicFrame>
      <p:sp>
        <p:nvSpPr>
          <p:cNvPr id="6" name="Rectangle 5"/>
          <p:cNvSpPr/>
          <p:nvPr/>
        </p:nvSpPr>
        <p:spPr>
          <a:xfrm>
            <a:off x="4302495" y="4986048"/>
            <a:ext cx="753732" cy="369332"/>
          </a:xfrm>
          <a:prstGeom prst="rect">
            <a:avLst/>
          </a:prstGeom>
        </p:spPr>
        <p:txBody>
          <a:bodyPr wrap="none">
            <a:spAutoFit/>
          </a:bodyPr>
          <a:lstStyle/>
          <a:p>
            <a:r>
              <a:rPr lang="en-GB" dirty="0" smtClean="0"/>
              <a:t>Cache</a:t>
            </a:r>
            <a:endParaRPr lang="en-US" dirty="0"/>
          </a:p>
        </p:txBody>
      </p:sp>
      <p:sp>
        <p:nvSpPr>
          <p:cNvPr id="7" name="Rectangle 6"/>
          <p:cNvSpPr/>
          <p:nvPr/>
        </p:nvSpPr>
        <p:spPr>
          <a:xfrm>
            <a:off x="9026895" y="6183477"/>
            <a:ext cx="1524328" cy="369332"/>
          </a:xfrm>
          <a:prstGeom prst="rect">
            <a:avLst/>
          </a:prstGeom>
        </p:spPr>
        <p:txBody>
          <a:bodyPr wrap="none">
            <a:spAutoFit/>
          </a:bodyPr>
          <a:lstStyle/>
          <a:p>
            <a:r>
              <a:rPr lang="en-GB" dirty="0" smtClean="0"/>
              <a:t>Main Memory</a:t>
            </a:r>
            <a:endParaRPr lang="en-US" dirty="0"/>
          </a:p>
        </p:txBody>
      </p:sp>
      <p:sp>
        <p:nvSpPr>
          <p:cNvPr id="2" name="Rectangle 1"/>
          <p:cNvSpPr/>
          <p:nvPr/>
        </p:nvSpPr>
        <p:spPr>
          <a:xfrm>
            <a:off x="3092503" y="2215634"/>
            <a:ext cx="2831994" cy="369332"/>
          </a:xfrm>
          <a:prstGeom prst="rect">
            <a:avLst/>
          </a:prstGeom>
        </p:spPr>
        <p:txBody>
          <a:bodyPr wrap="none">
            <a:spAutoFit/>
          </a:bodyPr>
          <a:lstStyle/>
          <a:p>
            <a:r>
              <a:rPr lang="en-GB" dirty="0" smtClean="0"/>
              <a:t> set 0                                set 1</a:t>
            </a:r>
            <a:endParaRPr lang="en-US" dirty="0"/>
          </a:p>
        </p:txBody>
      </p:sp>
      <p:sp>
        <p:nvSpPr>
          <p:cNvPr id="8" name="Rectangle 7"/>
          <p:cNvSpPr/>
          <p:nvPr/>
        </p:nvSpPr>
        <p:spPr>
          <a:xfrm>
            <a:off x="501703" y="501134"/>
            <a:ext cx="5181355" cy="646331"/>
          </a:xfrm>
          <a:prstGeom prst="rect">
            <a:avLst/>
          </a:prstGeom>
        </p:spPr>
        <p:txBody>
          <a:bodyPr wrap="none">
            <a:spAutoFit/>
          </a:bodyPr>
          <a:lstStyle/>
          <a:p>
            <a:r>
              <a:rPr lang="en-GB" dirty="0" smtClean="0"/>
              <a:t>0100 will be  placed it in index 00  and tag will be 01</a:t>
            </a:r>
          </a:p>
          <a:p>
            <a:r>
              <a:rPr lang="en-GB" dirty="0" smtClean="0"/>
              <a:t>We place it in set 1 because it was empty slot</a:t>
            </a:r>
            <a:endParaRPr lang="en-US" dirty="0"/>
          </a:p>
        </p:txBody>
      </p:sp>
    </p:spTree>
    <p:extLst>
      <p:ext uri="{BB962C8B-B14F-4D97-AF65-F5344CB8AC3E}">
        <p14:creationId xmlns:p14="http://schemas.microsoft.com/office/powerpoint/2010/main" val="1811637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189162" y="568881"/>
            <a:ext cx="7462838" cy="5608082"/>
          </a:xfrm>
          <a:prstGeom prst="rect">
            <a:avLst/>
          </a:prstGeom>
        </p:spPr>
      </p:pic>
    </p:spTree>
    <p:extLst>
      <p:ext uri="{BB962C8B-B14F-4D97-AF65-F5344CB8AC3E}">
        <p14:creationId xmlns:p14="http://schemas.microsoft.com/office/powerpoint/2010/main" val="395223749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Replacement Algorithms</a:t>
            </a:r>
            <a:endParaRPr lang="en-US" dirty="0"/>
          </a:p>
        </p:txBody>
      </p:sp>
      <p:sp>
        <p:nvSpPr>
          <p:cNvPr id="3" name="Content Placeholder 2"/>
          <p:cNvSpPr>
            <a:spLocks noGrp="1"/>
          </p:cNvSpPr>
          <p:nvPr>
            <p:ph idx="1"/>
          </p:nvPr>
        </p:nvSpPr>
        <p:spPr/>
        <p:txBody>
          <a:bodyPr/>
          <a:lstStyle/>
          <a:p>
            <a:r>
              <a:rPr lang="en-US" dirty="0" smtClean="0"/>
              <a:t>Once the cache has been filled, when a new block is brought into the cache, one of the existing blocks must be replaced.</a:t>
            </a:r>
          </a:p>
          <a:p>
            <a:r>
              <a:rPr lang="en-US" dirty="0" smtClean="0"/>
              <a:t>For direct mapping, there is only one possible line for any particular block, and no choice is possible. </a:t>
            </a:r>
          </a:p>
          <a:p>
            <a:r>
              <a:rPr lang="en-US" dirty="0" smtClean="0"/>
              <a:t>For the associative and set associative techniques, a replacement algorithm is needed. </a:t>
            </a:r>
          </a:p>
          <a:p>
            <a:r>
              <a:rPr lang="en-US" dirty="0" smtClean="0"/>
              <a:t>To achieve high speed, such an algorithm must be implemented in hardware</a:t>
            </a:r>
            <a:endParaRPr lang="en-US" dirty="0"/>
          </a:p>
        </p:txBody>
      </p:sp>
    </p:spTree>
    <p:extLst>
      <p:ext uri="{BB962C8B-B14F-4D97-AF65-F5344CB8AC3E}">
        <p14:creationId xmlns:p14="http://schemas.microsoft.com/office/powerpoint/2010/main" val="182135764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Replacement Algorithm (LRU)</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Probably the most effective is least recently used (LRU): </a:t>
            </a:r>
          </a:p>
          <a:p>
            <a:pPr lvl="1"/>
            <a:r>
              <a:rPr lang="en-US" dirty="0" smtClean="0"/>
              <a:t>Replace that block in the set that has been in the cache longest with no reference to it. </a:t>
            </a:r>
          </a:p>
          <a:p>
            <a:r>
              <a:rPr lang="en-US" dirty="0" smtClean="0"/>
              <a:t>For two-way set associative, this is easily implemented. </a:t>
            </a:r>
          </a:p>
          <a:p>
            <a:pPr lvl="1"/>
            <a:r>
              <a:rPr lang="en-US" dirty="0" smtClean="0"/>
              <a:t>Each line includes a USE bit. When a line is referenced, its USE bit is set to 1 and the USE bit of the other line in that set is set to 0. </a:t>
            </a:r>
          </a:p>
          <a:p>
            <a:pPr lvl="1"/>
            <a:r>
              <a:rPr lang="en-US" dirty="0" smtClean="0"/>
              <a:t>When a block is to be read into the set, the line whose USE bit is 0 is used. </a:t>
            </a:r>
          </a:p>
          <a:p>
            <a:pPr lvl="1"/>
            <a:r>
              <a:rPr lang="en-US" dirty="0" smtClean="0"/>
              <a:t>Because we are assuming that more recently used memory locations are more likely to be referenced, LRU should give the best hit ratio. </a:t>
            </a:r>
          </a:p>
          <a:p>
            <a:r>
              <a:rPr lang="en-US" dirty="0" smtClean="0"/>
              <a:t>LRU is also relatively easy to implement for a fully associative cache. </a:t>
            </a:r>
          </a:p>
          <a:p>
            <a:pPr lvl="1"/>
            <a:r>
              <a:rPr lang="en-US" dirty="0" smtClean="0"/>
              <a:t>The cache mechanism maintains a separate list of indexes to all the lines in the cache. </a:t>
            </a:r>
          </a:p>
          <a:p>
            <a:pPr lvl="1"/>
            <a:r>
              <a:rPr lang="en-US" dirty="0" smtClean="0"/>
              <a:t>When a line is referenced, it moves to the front of the list. </a:t>
            </a:r>
          </a:p>
          <a:p>
            <a:pPr lvl="1"/>
            <a:r>
              <a:rPr lang="en-US" dirty="0" smtClean="0"/>
              <a:t>For replacement, the line at the back of the list is used. </a:t>
            </a:r>
          </a:p>
          <a:p>
            <a:r>
              <a:rPr lang="en-US" dirty="0" smtClean="0"/>
              <a:t>Because of its simplicity of implementation, LRU is the most popular replacement algorithm.</a:t>
            </a:r>
            <a:endParaRPr lang="en-US" dirty="0"/>
          </a:p>
        </p:txBody>
      </p:sp>
    </p:spTree>
    <p:extLst>
      <p:ext uri="{BB962C8B-B14F-4D97-AF65-F5344CB8AC3E}">
        <p14:creationId xmlns:p14="http://schemas.microsoft.com/office/powerpoint/2010/main" val="205082451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Other Replacement Policies</a:t>
            </a:r>
            <a:endParaRPr lang="en-US" dirty="0"/>
          </a:p>
        </p:txBody>
      </p:sp>
      <p:sp>
        <p:nvSpPr>
          <p:cNvPr id="3" name="Content Placeholder 2"/>
          <p:cNvSpPr>
            <a:spLocks noGrp="1"/>
          </p:cNvSpPr>
          <p:nvPr>
            <p:ph idx="1"/>
          </p:nvPr>
        </p:nvSpPr>
        <p:spPr/>
        <p:txBody>
          <a:bodyPr>
            <a:normAutofit lnSpcReduction="10000"/>
          </a:bodyPr>
          <a:lstStyle/>
          <a:p>
            <a:r>
              <a:rPr lang="en-US" dirty="0" smtClean="0"/>
              <a:t>First-in-first-out (FIFO): </a:t>
            </a:r>
          </a:p>
          <a:p>
            <a:pPr lvl="1"/>
            <a:r>
              <a:rPr lang="en-US" dirty="0" smtClean="0"/>
              <a:t>Replace that block in the set that has been in the cache longest. </a:t>
            </a:r>
          </a:p>
          <a:p>
            <a:pPr lvl="1"/>
            <a:r>
              <a:rPr lang="en-US" dirty="0" smtClean="0"/>
              <a:t>FIFO is easily implemented as a round-robin or circular buffer technique. </a:t>
            </a:r>
          </a:p>
          <a:p>
            <a:r>
              <a:rPr lang="en-US" dirty="0" smtClean="0"/>
              <a:t>Least frequently used (LFU): </a:t>
            </a:r>
          </a:p>
          <a:p>
            <a:pPr lvl="1"/>
            <a:r>
              <a:rPr lang="en-US" dirty="0" smtClean="0"/>
              <a:t>Replace that block in the set that has experienced the fewest references. </a:t>
            </a:r>
          </a:p>
          <a:p>
            <a:pPr lvl="1"/>
            <a:r>
              <a:rPr lang="en-US" dirty="0" smtClean="0"/>
              <a:t>LFU could be implemented by associating a counter with each line. </a:t>
            </a:r>
          </a:p>
          <a:p>
            <a:r>
              <a:rPr lang="en-US" dirty="0" smtClean="0"/>
              <a:t>Random Replacement</a:t>
            </a:r>
          </a:p>
          <a:p>
            <a:pPr lvl="1"/>
            <a:r>
              <a:rPr lang="en-US" dirty="0" smtClean="0"/>
              <a:t>Pick a line at random from among the candidate lines. </a:t>
            </a:r>
          </a:p>
          <a:p>
            <a:r>
              <a:rPr lang="en-US" dirty="0" smtClean="0"/>
              <a:t>Simulation studies have shown that random replacement provides only slightly inferior performance to an algorithm based on usage [SMIT82].  </a:t>
            </a:r>
            <a:endParaRPr lang="en-US" dirty="0"/>
          </a:p>
        </p:txBody>
      </p:sp>
    </p:spTree>
    <p:extLst>
      <p:ext uri="{BB962C8B-B14F-4D97-AF65-F5344CB8AC3E}">
        <p14:creationId xmlns:p14="http://schemas.microsoft.com/office/powerpoint/2010/main" val="416045609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Policy</a:t>
            </a:r>
            <a:endParaRPr lang="en-US" dirty="0"/>
          </a:p>
        </p:txBody>
      </p:sp>
      <p:sp>
        <p:nvSpPr>
          <p:cNvPr id="3" name="Content Placeholder 2"/>
          <p:cNvSpPr>
            <a:spLocks noGrp="1"/>
          </p:cNvSpPr>
          <p:nvPr>
            <p:ph idx="1"/>
          </p:nvPr>
        </p:nvSpPr>
        <p:spPr/>
        <p:txBody>
          <a:bodyPr/>
          <a:lstStyle/>
          <a:p>
            <a:r>
              <a:rPr lang="en-US" dirty="0" smtClean="0"/>
              <a:t>When a block that is resident in the cache is to be replaced, there are two cases to consider. </a:t>
            </a:r>
          </a:p>
          <a:p>
            <a:pPr lvl="1"/>
            <a:r>
              <a:rPr lang="en-US" dirty="0" smtClean="0"/>
              <a:t>If the old block in the cache has not been altered, then it may be overwritten with a new block without first writing out the old block. </a:t>
            </a:r>
          </a:p>
          <a:p>
            <a:pPr lvl="1"/>
            <a:r>
              <a:rPr lang="en-US" dirty="0" smtClean="0"/>
              <a:t>If at least one write operation has been performed on a word in that line of the cache, then main memory must be updated by writing the line of cache out to the block of memory before bringing in the new block. </a:t>
            </a:r>
            <a:endParaRPr lang="en-US" dirty="0"/>
          </a:p>
        </p:txBody>
      </p:sp>
    </p:spTree>
    <p:extLst>
      <p:ext uri="{BB962C8B-B14F-4D97-AF65-F5344CB8AC3E}">
        <p14:creationId xmlns:p14="http://schemas.microsoft.com/office/powerpoint/2010/main" val="400729067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Writing Policy</a:t>
            </a:r>
            <a:endParaRPr lang="en-US" dirty="0"/>
          </a:p>
        </p:txBody>
      </p:sp>
      <p:sp>
        <p:nvSpPr>
          <p:cNvPr id="3" name="Content Placeholder 2"/>
          <p:cNvSpPr>
            <a:spLocks noGrp="1"/>
          </p:cNvSpPr>
          <p:nvPr>
            <p:ph idx="1"/>
          </p:nvPr>
        </p:nvSpPr>
        <p:spPr/>
        <p:txBody>
          <a:bodyPr>
            <a:normAutofit fontScale="92500"/>
          </a:bodyPr>
          <a:lstStyle/>
          <a:p>
            <a:r>
              <a:rPr lang="en-US" dirty="0" smtClean="0"/>
              <a:t>The simplest technique is called write through. </a:t>
            </a:r>
          </a:p>
          <a:p>
            <a:pPr lvl="1"/>
            <a:r>
              <a:rPr lang="en-US" dirty="0" smtClean="0"/>
              <a:t>Using this technique, all write operations are made to main memory as well as to the cache, ensuring that main memory is always valid.</a:t>
            </a:r>
          </a:p>
          <a:p>
            <a:pPr lvl="1"/>
            <a:r>
              <a:rPr lang="en-US" dirty="0" smtClean="0"/>
              <a:t>Disadvantage of this technique is that it generates substantial memory traffic and may create a bottleneck.</a:t>
            </a:r>
          </a:p>
          <a:p>
            <a:r>
              <a:rPr lang="en-US" dirty="0" smtClean="0"/>
              <a:t>An alternative technique, known as write back, minimizes memory writes. </a:t>
            </a:r>
          </a:p>
          <a:p>
            <a:pPr lvl="1"/>
            <a:r>
              <a:rPr lang="en-US" dirty="0" smtClean="0"/>
              <a:t>With write back, updates are made only in the cache. </a:t>
            </a:r>
          </a:p>
          <a:p>
            <a:pPr lvl="1"/>
            <a:r>
              <a:rPr lang="en-US" dirty="0" smtClean="0"/>
              <a:t>When an update occurs, a dirty bit, or value  bit, associated with the line is set. </a:t>
            </a:r>
            <a:endParaRPr lang="en-US" dirty="0"/>
          </a:p>
          <a:p>
            <a:pPr lvl="1"/>
            <a:r>
              <a:rPr lang="en-US" dirty="0" smtClean="0"/>
              <a:t>When a block is replaced, it is written back to main memory if and only if the dirty bit is set. </a:t>
            </a:r>
          </a:p>
          <a:p>
            <a:pPr lvl="1"/>
            <a:r>
              <a:rPr lang="en-US" dirty="0" smtClean="0"/>
              <a:t>The problem with write back is that portions of main memory are invalid, and hence accesses by I/O modules can be allowed only through the cache.</a:t>
            </a:r>
            <a:endParaRPr lang="en-US" dirty="0"/>
          </a:p>
        </p:txBody>
      </p:sp>
    </p:spTree>
    <p:extLst>
      <p:ext uri="{BB962C8B-B14F-4D97-AF65-F5344CB8AC3E}">
        <p14:creationId xmlns:p14="http://schemas.microsoft.com/office/powerpoint/2010/main" val="393701717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Exercise</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1035193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Question</a:t>
            </a:r>
            <a:endParaRPr lang="en-US" dirty="0"/>
          </a:p>
        </p:txBody>
      </p:sp>
      <p:sp>
        <p:nvSpPr>
          <p:cNvPr id="3" name="Content Placeholder 2"/>
          <p:cNvSpPr>
            <a:spLocks noGrp="1"/>
          </p:cNvSpPr>
          <p:nvPr>
            <p:ph idx="1"/>
          </p:nvPr>
        </p:nvSpPr>
        <p:spPr/>
        <p:txBody>
          <a:bodyPr/>
          <a:lstStyle/>
          <a:p>
            <a:r>
              <a:rPr lang="en-GB" dirty="0" smtClean="0"/>
              <a:t>Consider a cache that can store 4 words, </a:t>
            </a:r>
          </a:p>
          <a:p>
            <a:r>
              <a:rPr lang="en-GB" dirty="0" smtClean="0"/>
              <a:t>Consider  a Main Memory of 64 words</a:t>
            </a:r>
          </a:p>
          <a:p>
            <a:r>
              <a:rPr lang="en-US" dirty="0" smtClean="0"/>
              <a:t>For the following addresses of RAM accesses, find  the hits and misses using direct mapping:</a:t>
            </a:r>
            <a:endParaRPr lang="en-GB" dirty="0"/>
          </a:p>
          <a:p>
            <a:pPr lvl="1"/>
            <a:r>
              <a:rPr lang="en-GB" dirty="0"/>
              <a:t>10,12,10,12,63,58,34,10,34,63, 33,10, 63</a:t>
            </a:r>
          </a:p>
        </p:txBody>
      </p:sp>
    </p:spTree>
    <p:extLst>
      <p:ext uri="{BB962C8B-B14F-4D97-AF65-F5344CB8AC3E}">
        <p14:creationId xmlns:p14="http://schemas.microsoft.com/office/powerpoint/2010/main" val="195998426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Question</a:t>
            </a:r>
            <a:endParaRPr lang="en-US" dirty="0"/>
          </a:p>
        </p:txBody>
      </p:sp>
      <p:sp>
        <p:nvSpPr>
          <p:cNvPr id="3" name="Content Placeholder 2"/>
          <p:cNvSpPr>
            <a:spLocks noGrp="1"/>
          </p:cNvSpPr>
          <p:nvPr>
            <p:ph idx="1"/>
          </p:nvPr>
        </p:nvSpPr>
        <p:spPr/>
        <p:txBody>
          <a:bodyPr/>
          <a:lstStyle/>
          <a:p>
            <a:r>
              <a:rPr lang="en-GB" dirty="0" smtClean="0"/>
              <a:t>Consider a cache that can store 4 words, </a:t>
            </a:r>
          </a:p>
          <a:p>
            <a:r>
              <a:rPr lang="en-GB" dirty="0" smtClean="0"/>
              <a:t>Consider  a Main Memory of 64 words</a:t>
            </a:r>
          </a:p>
          <a:p>
            <a:r>
              <a:rPr lang="en-GB" dirty="0" smtClean="0"/>
              <a:t>LRU is used as replacement policy.</a:t>
            </a:r>
          </a:p>
          <a:p>
            <a:r>
              <a:rPr lang="en-US" dirty="0" smtClean="0"/>
              <a:t>For the following addresses of RAM accesses, find  the hits and misses using associative mapping:</a:t>
            </a:r>
            <a:endParaRPr lang="en-GB" dirty="0"/>
          </a:p>
          <a:p>
            <a:pPr lvl="1"/>
            <a:r>
              <a:rPr lang="en-GB" dirty="0" smtClean="0"/>
              <a:t> </a:t>
            </a:r>
            <a:r>
              <a:rPr lang="en-GB" dirty="0"/>
              <a:t>10,12,10,12,63,58,34,10,34,63, 33,10, 63</a:t>
            </a:r>
          </a:p>
        </p:txBody>
      </p:sp>
    </p:spTree>
    <p:extLst>
      <p:ext uri="{BB962C8B-B14F-4D97-AF65-F5344CB8AC3E}">
        <p14:creationId xmlns:p14="http://schemas.microsoft.com/office/powerpoint/2010/main" val="15037040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MEMORY PRINCIPLES</a:t>
            </a:r>
            <a:endParaRPr lang="en-US" dirty="0"/>
          </a:p>
        </p:txBody>
      </p:sp>
      <p:sp>
        <p:nvSpPr>
          <p:cNvPr id="3" name="Content Placeholder 2"/>
          <p:cNvSpPr>
            <a:spLocks noGrp="1"/>
          </p:cNvSpPr>
          <p:nvPr>
            <p:ph idx="1"/>
          </p:nvPr>
        </p:nvSpPr>
        <p:spPr>
          <a:xfrm>
            <a:off x="838200" y="1825625"/>
            <a:ext cx="6662335" cy="4356234"/>
          </a:xfrm>
        </p:spPr>
        <p:txBody>
          <a:bodyPr>
            <a:normAutofit fontScale="70000" lnSpcReduction="20000"/>
          </a:bodyPr>
          <a:lstStyle/>
          <a:p>
            <a:r>
              <a:rPr lang="en-US" dirty="0" smtClean="0"/>
              <a:t>Cache memory is designed to combine the memory access time of expensive, </a:t>
            </a:r>
            <a:r>
              <a:rPr lang="en-US" dirty="0" err="1" smtClean="0"/>
              <a:t>highspeed</a:t>
            </a:r>
            <a:r>
              <a:rPr lang="en-US" dirty="0" smtClean="0"/>
              <a:t> memory combined with the large memory size of less expensive, lower-speed memory. </a:t>
            </a:r>
          </a:p>
          <a:p>
            <a:r>
              <a:rPr lang="en-US" dirty="0" smtClean="0"/>
              <a:t>The cache contains a copy of portions of main memory. </a:t>
            </a:r>
          </a:p>
          <a:p>
            <a:r>
              <a:rPr lang="en-US" dirty="0" smtClean="0"/>
              <a:t>When the processor attempts to read a word of memory, a check is made to determine if the word is in the cache. </a:t>
            </a:r>
          </a:p>
          <a:p>
            <a:r>
              <a:rPr lang="en-US" dirty="0" smtClean="0"/>
              <a:t>If so, the word is delivered to the processor. </a:t>
            </a:r>
          </a:p>
          <a:p>
            <a:r>
              <a:rPr lang="en-US" dirty="0" smtClean="0"/>
              <a:t>If not, a block of main memory, consisting of some fixed number of words, is read into the cache and then the word is delivered to the processor. </a:t>
            </a:r>
          </a:p>
          <a:p>
            <a:r>
              <a:rPr lang="en-US" dirty="0" smtClean="0"/>
              <a:t>Because of the phenomenon of locality of reference, when a block of data is fetched into the cache to satisfy a single memory reference, it is likely that there will be future references to that same memory location or to other words in the block</a:t>
            </a:r>
          </a:p>
        </p:txBody>
      </p:sp>
      <p:pic>
        <p:nvPicPr>
          <p:cNvPr id="4" name="Picture 3"/>
          <p:cNvPicPr>
            <a:picLocks noChangeAspect="1"/>
          </p:cNvPicPr>
          <p:nvPr/>
        </p:nvPicPr>
        <p:blipFill>
          <a:blip r:embed="rId2"/>
          <a:stretch>
            <a:fillRect/>
          </a:stretch>
        </p:blipFill>
        <p:spPr>
          <a:xfrm>
            <a:off x="7500535" y="3054909"/>
            <a:ext cx="3990975" cy="2886075"/>
          </a:xfrm>
          <a:prstGeom prst="rect">
            <a:avLst/>
          </a:prstGeom>
        </p:spPr>
      </p:pic>
    </p:spTree>
    <p:extLst>
      <p:ext uri="{BB962C8B-B14F-4D97-AF65-F5344CB8AC3E}">
        <p14:creationId xmlns:p14="http://schemas.microsoft.com/office/powerpoint/2010/main" val="277511061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Question</a:t>
            </a:r>
            <a:endParaRPr lang="en-US" dirty="0"/>
          </a:p>
        </p:txBody>
      </p:sp>
      <p:sp>
        <p:nvSpPr>
          <p:cNvPr id="3" name="Content Placeholder 2"/>
          <p:cNvSpPr>
            <a:spLocks noGrp="1"/>
          </p:cNvSpPr>
          <p:nvPr>
            <p:ph idx="1"/>
          </p:nvPr>
        </p:nvSpPr>
        <p:spPr/>
        <p:txBody>
          <a:bodyPr/>
          <a:lstStyle/>
          <a:p>
            <a:r>
              <a:rPr lang="en-GB" dirty="0" smtClean="0"/>
              <a:t>Consider a cache that can store 4 words, </a:t>
            </a:r>
          </a:p>
          <a:p>
            <a:r>
              <a:rPr lang="en-GB" dirty="0" smtClean="0"/>
              <a:t>Consider  a Main Memory of 64 words</a:t>
            </a:r>
          </a:p>
          <a:p>
            <a:r>
              <a:rPr lang="en-GB" dirty="0" smtClean="0"/>
              <a:t>LRU is used as replacement policy.</a:t>
            </a:r>
          </a:p>
          <a:p>
            <a:r>
              <a:rPr lang="en-US" dirty="0" smtClean="0"/>
              <a:t>For the following addresses of RAM accesses, find  the hits and misses using 2 way set associative mapping:</a:t>
            </a:r>
            <a:endParaRPr lang="en-GB" dirty="0"/>
          </a:p>
          <a:p>
            <a:pPr lvl="1"/>
            <a:r>
              <a:rPr lang="en-GB" smtClean="0"/>
              <a:t> 10,12,10,12,63,58,34,10,34,63,33,10</a:t>
            </a:r>
            <a:r>
              <a:rPr lang="en-GB" dirty="0" smtClean="0"/>
              <a:t>, 63</a:t>
            </a:r>
          </a:p>
        </p:txBody>
      </p:sp>
    </p:spTree>
    <p:extLst>
      <p:ext uri="{BB962C8B-B14F-4D97-AF65-F5344CB8AC3E}">
        <p14:creationId xmlns:p14="http://schemas.microsoft.com/office/powerpoint/2010/main" val="230712939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hlinkClick r:id="rId2"/>
              </a:rPr>
              <a:t>William Stalling chapter 4 </a:t>
            </a:r>
            <a:r>
              <a:rPr lang="en-US" smtClean="0">
                <a:hlinkClick r:id="rId2"/>
              </a:rPr>
              <a:t>Cache Memory Section 4.1, 4.2, 4.3</a:t>
            </a:r>
            <a:endParaRPr lang="en-US" dirty="0">
              <a:hlinkClick r:id="rId2"/>
            </a:endParaRPr>
          </a:p>
          <a:p>
            <a:r>
              <a:rPr lang="en-US" dirty="0" smtClean="0">
                <a:hlinkClick r:id="rId2"/>
              </a:rPr>
              <a:t>http</a:t>
            </a:r>
            <a:r>
              <a:rPr lang="en-US" dirty="0">
                <a:hlinkClick r:id="rId2"/>
              </a:rPr>
              <a:t>://upscfever.com/upsc-fever/en/gatecse/en-gatecse-chp167.html</a:t>
            </a:r>
            <a:endParaRPr lang="en-US" dirty="0"/>
          </a:p>
          <a:p>
            <a:r>
              <a:rPr lang="en-US" dirty="0">
                <a:hlinkClick r:id="rId3"/>
              </a:rPr>
              <a:t>http://www.mathcs.emory.edu/~cheung/Courses/355/Syllabus/8-cache/dm.html</a:t>
            </a:r>
            <a:endParaRPr lang="en-US" dirty="0"/>
          </a:p>
          <a:p>
            <a:endParaRPr lang="en-US" dirty="0"/>
          </a:p>
        </p:txBody>
      </p:sp>
    </p:spTree>
    <p:extLst>
      <p:ext uri="{BB962C8B-B14F-4D97-AF65-F5344CB8AC3E}">
        <p14:creationId xmlns:p14="http://schemas.microsoft.com/office/powerpoint/2010/main" val="1774335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MEMORY PRINCIPLES</a:t>
            </a:r>
            <a:endParaRPr lang="en-US" dirty="0"/>
          </a:p>
        </p:txBody>
      </p:sp>
      <p:sp>
        <p:nvSpPr>
          <p:cNvPr id="3" name="Content Placeholder 2"/>
          <p:cNvSpPr>
            <a:spLocks noGrp="1"/>
          </p:cNvSpPr>
          <p:nvPr>
            <p:ph idx="1"/>
          </p:nvPr>
        </p:nvSpPr>
        <p:spPr/>
        <p:txBody>
          <a:bodyPr/>
          <a:lstStyle/>
          <a:p>
            <a:r>
              <a:rPr lang="en-US" dirty="0" smtClean="0"/>
              <a:t>Cache hit</a:t>
            </a:r>
          </a:p>
          <a:p>
            <a:pPr lvl="1"/>
            <a:r>
              <a:rPr lang="en-US" dirty="0" smtClean="0"/>
              <a:t>copy is in cache, quick access</a:t>
            </a:r>
          </a:p>
          <a:p>
            <a:endParaRPr lang="en-US" dirty="0" smtClean="0"/>
          </a:p>
          <a:p>
            <a:r>
              <a:rPr lang="en-US" dirty="0" smtClean="0"/>
              <a:t> Cache miss </a:t>
            </a:r>
          </a:p>
          <a:p>
            <a:pPr lvl="1"/>
            <a:r>
              <a:rPr lang="en-US" dirty="0" smtClean="0"/>
              <a:t>copy not in cache, read address and possibly its neighbors into cache</a:t>
            </a:r>
            <a:endParaRPr lang="en-US" dirty="0"/>
          </a:p>
        </p:txBody>
      </p:sp>
    </p:spTree>
    <p:extLst>
      <p:ext uri="{BB962C8B-B14F-4D97-AF65-F5344CB8AC3E}">
        <p14:creationId xmlns:p14="http://schemas.microsoft.com/office/powerpoint/2010/main" val="222264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Average Access Time</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0" y="1342300"/>
            <a:ext cx="7875184" cy="4418420"/>
          </a:xfrm>
          <a:prstGeom prst="rect">
            <a:avLst/>
          </a:prstGeom>
        </p:spPr>
      </p:pic>
      <p:pic>
        <p:nvPicPr>
          <p:cNvPr id="5" name="Picture 4"/>
          <p:cNvPicPr>
            <a:picLocks noChangeAspect="1"/>
          </p:cNvPicPr>
          <p:nvPr/>
        </p:nvPicPr>
        <p:blipFill>
          <a:blip r:embed="rId3"/>
          <a:stretch>
            <a:fillRect/>
          </a:stretch>
        </p:blipFill>
        <p:spPr>
          <a:xfrm>
            <a:off x="7737309" y="2096294"/>
            <a:ext cx="3981450" cy="3810000"/>
          </a:xfrm>
          <a:prstGeom prst="rect">
            <a:avLst/>
          </a:prstGeom>
        </p:spPr>
      </p:pic>
    </p:spTree>
    <p:extLst>
      <p:ext uri="{BB962C8B-B14F-4D97-AF65-F5344CB8AC3E}">
        <p14:creationId xmlns:p14="http://schemas.microsoft.com/office/powerpoint/2010/main" val="39424401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Average Access Time</a:t>
            </a:r>
            <a:endParaRPr lang="en-US" dirty="0"/>
          </a:p>
        </p:txBody>
      </p:sp>
      <p:sp>
        <p:nvSpPr>
          <p:cNvPr id="3" name="Content Placeholder 2"/>
          <p:cNvSpPr>
            <a:spLocks noGrp="1"/>
          </p:cNvSpPr>
          <p:nvPr>
            <p:ph idx="1"/>
          </p:nvPr>
        </p:nvSpPr>
        <p:spPr/>
        <p:txBody>
          <a:bodyPr/>
          <a:lstStyle/>
          <a:p>
            <a:r>
              <a:rPr lang="en-GB" dirty="0" smtClean="0"/>
              <a:t>Question: </a:t>
            </a:r>
          </a:p>
          <a:p>
            <a:r>
              <a:rPr lang="en-GB" dirty="0" smtClean="0"/>
              <a:t>Consider a 3 level memory. It takes 0.001us to read from level 1, 0.01us to read from level 2 and 0.1us from level 3. </a:t>
            </a:r>
          </a:p>
          <a:p>
            <a:r>
              <a:rPr lang="en-GB" dirty="0" smtClean="0"/>
              <a:t>Data is found in L1 80% of time, out the remaining 20% of time 15% it is found in L2 and 5% data is to be read from L3.</a:t>
            </a:r>
          </a:p>
          <a:p>
            <a:r>
              <a:rPr lang="en-GB" dirty="0" smtClean="0"/>
              <a:t>What is the average access time?</a:t>
            </a:r>
            <a:endParaRPr lang="en-US" dirty="0"/>
          </a:p>
        </p:txBody>
      </p:sp>
    </p:spTree>
    <p:extLst>
      <p:ext uri="{BB962C8B-B14F-4D97-AF65-F5344CB8AC3E}">
        <p14:creationId xmlns:p14="http://schemas.microsoft.com/office/powerpoint/2010/main" val="16872338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284</TotalTime>
  <Words>3599</Words>
  <Application>Microsoft Office PowerPoint</Application>
  <PresentationFormat>Custom</PresentationFormat>
  <Paragraphs>1583</Paragraphs>
  <Slides>61</Slides>
  <Notes>0</Notes>
  <HiddenSlides>0</HiddenSlides>
  <MMClips>0</MMClips>
  <ScaleCrop>false</ScaleCrop>
  <HeadingPairs>
    <vt:vector size="4" baseType="variant">
      <vt:variant>
        <vt:lpstr>Theme</vt:lpstr>
      </vt:variant>
      <vt:variant>
        <vt:i4>1</vt:i4>
      </vt:variant>
      <vt:variant>
        <vt:lpstr>Slide Titles</vt:lpstr>
      </vt:variant>
      <vt:variant>
        <vt:i4>61</vt:i4>
      </vt:variant>
    </vt:vector>
  </HeadingPairs>
  <TitlesOfParts>
    <vt:vector size="62" baseType="lpstr">
      <vt:lpstr>Office Theme</vt:lpstr>
      <vt:lpstr>Cache Memory</vt:lpstr>
      <vt:lpstr>Characteristics of Memory Systems</vt:lpstr>
      <vt:lpstr>Memory Hierarchy</vt:lpstr>
      <vt:lpstr>Example of Sequential Access</vt:lpstr>
      <vt:lpstr>Example of  Direct Access</vt:lpstr>
      <vt:lpstr>CACHE MEMORY PRINCIPLES</vt:lpstr>
      <vt:lpstr>CACHE MEMORY PRINCIPLES</vt:lpstr>
      <vt:lpstr>Average Access Time</vt:lpstr>
      <vt:lpstr>Average Access Time</vt:lpstr>
      <vt:lpstr>Average Access Time</vt:lpstr>
      <vt:lpstr>Elements of Cache Design</vt:lpstr>
      <vt:lpstr>Cache Structure</vt:lpstr>
      <vt:lpstr>Cache Addressing</vt:lpstr>
      <vt:lpstr>Cache Size</vt:lpstr>
      <vt:lpstr>Table 4.3 Cache Sizes of Some Processors</vt:lpstr>
      <vt:lpstr>Mapping Function</vt:lpstr>
      <vt:lpstr>Associative Mapping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Direct Mapping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Direct Mapping</vt:lpstr>
      <vt:lpstr>Direct Mapping</vt:lpstr>
      <vt:lpstr>Direct Mapping</vt:lpstr>
      <vt:lpstr>Set Associative Mapping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Replacement Algorithms</vt:lpstr>
      <vt:lpstr>Replacement Algorithm (LRU)</vt:lpstr>
      <vt:lpstr>Other Replacement Policies</vt:lpstr>
      <vt:lpstr>Write Policy</vt:lpstr>
      <vt:lpstr>Writing Policy</vt:lpstr>
      <vt:lpstr>Exercise</vt:lpstr>
      <vt:lpstr>Question</vt:lpstr>
      <vt:lpstr>Question</vt:lpstr>
      <vt:lpstr>Question</vt:lpstr>
      <vt:lpstr>References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Cache Memory</dc:title>
  <dc:creator>anumnasirbhalli@hotmail.com</dc:creator>
  <cp:lastModifiedBy>Admin</cp:lastModifiedBy>
  <cp:revision>29</cp:revision>
  <dcterms:created xsi:type="dcterms:W3CDTF">2019-12-01T13:39:35Z</dcterms:created>
  <dcterms:modified xsi:type="dcterms:W3CDTF">2022-11-17T03:45:07Z</dcterms:modified>
</cp:coreProperties>
</file>