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79" r:id="rId4"/>
    <p:sldId id="258" r:id="rId5"/>
    <p:sldId id="262" r:id="rId6"/>
    <p:sldId id="265" r:id="rId7"/>
    <p:sldId id="264" r:id="rId8"/>
    <p:sldId id="268" r:id="rId9"/>
    <p:sldId id="269" r:id="rId10"/>
    <p:sldId id="266" r:id="rId11"/>
    <p:sldId id="267" r:id="rId12"/>
    <p:sldId id="274" r:id="rId13"/>
    <p:sldId id="272" r:id="rId14"/>
    <p:sldId id="270" r:id="rId15"/>
    <p:sldId id="280" r:id="rId16"/>
    <p:sldId id="281"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95" r:id="rId31"/>
    <p:sldId id="296" r:id="rId32"/>
    <p:sldId id="297" r:id="rId33"/>
    <p:sldId id="298" r:id="rId34"/>
    <p:sldId id="299" r:id="rId35"/>
    <p:sldId id="300" r:id="rId36"/>
    <p:sldId id="301" r:id="rId37"/>
    <p:sldId id="302" r:id="rId38"/>
    <p:sldId id="303" r:id="rId39"/>
    <p:sldId id="27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57" autoAdjust="0"/>
    <p:restoredTop sz="94434" autoAdjust="0"/>
  </p:normalViewPr>
  <p:slideViewPr>
    <p:cSldViewPr snapToGrid="0">
      <p:cViewPr varScale="1">
        <p:scale>
          <a:sx n="115" d="100"/>
          <a:sy n="115"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75543-853B-4CA5-AC17-264084F1185A}" type="datetimeFigureOut">
              <a:rPr lang="en-US" smtClean="0"/>
              <a:t>3/16/2021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6CC2E-7347-443E-A6B4-C8E83C9FF20B}" type="slidenum">
              <a:rPr lang="en-US" smtClean="0"/>
              <a:t>‹#›</a:t>
            </a:fld>
            <a:endParaRPr lang="en-US" dirty="0"/>
          </a:p>
        </p:txBody>
      </p:sp>
    </p:spTree>
    <p:extLst>
      <p:ext uri="{BB962C8B-B14F-4D97-AF65-F5344CB8AC3E}">
        <p14:creationId xmlns:p14="http://schemas.microsoft.com/office/powerpoint/2010/main" val="1333882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Processor (CPU)</a:t>
            </a:r>
          </a:p>
        </p:txBody>
      </p:sp>
      <p:sp>
        <p:nvSpPr>
          <p:cNvPr id="4" name="Slide Number Placeholder 3"/>
          <p:cNvSpPr>
            <a:spLocks noGrp="1"/>
          </p:cNvSpPr>
          <p:nvPr>
            <p:ph type="sldNum" sz="quarter" idx="10"/>
          </p:nvPr>
        </p:nvSpPr>
        <p:spPr/>
        <p:txBody>
          <a:bodyPr/>
          <a:lstStyle/>
          <a:p>
            <a:fld id="{51B6CC2E-7347-443E-A6B4-C8E83C9FF20B}" type="slidenum">
              <a:rPr lang="en-US" smtClean="0"/>
              <a:t>5</a:t>
            </a:fld>
            <a:endParaRPr lang="en-US" dirty="0"/>
          </a:p>
        </p:txBody>
      </p:sp>
    </p:spTree>
    <p:extLst>
      <p:ext uri="{BB962C8B-B14F-4D97-AF65-F5344CB8AC3E}">
        <p14:creationId xmlns:p14="http://schemas.microsoft.com/office/powerpoint/2010/main" val="249305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(Section 3.3 WS)</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Arithmetic and Logic Unit (ALU) - A vast array of logic gates, this component deals with basic arithmetic such as binary addition or subtraction. It is capable of many complex mathematical functions, for example sine, cosine and floating point division.</a:t>
            </a:r>
          </a:p>
          <a:p>
            <a:r>
              <a:rPr lang="en-US" sz="1200" b="0" i="0" kern="1200" dirty="0">
                <a:solidFill>
                  <a:schemeClr val="tx1"/>
                </a:solidFill>
                <a:effectLst/>
                <a:latin typeface="+mn-lt"/>
                <a:ea typeface="+mn-ea"/>
                <a:cs typeface="+mn-cs"/>
              </a:rPr>
              <a:t>Control Unit (CU) - A component that co-ordinates the various units inside the processor via the use of "control signals" which determine the flow of data into and around the processor. Instructions are decoded in the Control unit during the FDE cycle.</a:t>
            </a:r>
          </a:p>
          <a:p>
            <a:endParaRPr lang="en-US" dirty="0"/>
          </a:p>
        </p:txBody>
      </p:sp>
      <p:sp>
        <p:nvSpPr>
          <p:cNvPr id="4" name="Slide Number Placeholder 3"/>
          <p:cNvSpPr>
            <a:spLocks noGrp="1"/>
          </p:cNvSpPr>
          <p:nvPr>
            <p:ph type="sldNum" sz="quarter" idx="10"/>
          </p:nvPr>
        </p:nvSpPr>
        <p:spPr/>
        <p:txBody>
          <a:bodyPr/>
          <a:lstStyle/>
          <a:p>
            <a:fld id="{51B6CC2E-7347-443E-A6B4-C8E83C9FF20B}" type="slidenum">
              <a:rPr lang="en-US" smtClean="0"/>
              <a:t>6</a:t>
            </a:fld>
            <a:endParaRPr lang="en-US" dirty="0"/>
          </a:p>
        </p:txBody>
      </p:sp>
    </p:spTree>
    <p:extLst>
      <p:ext uri="{BB962C8B-B14F-4D97-AF65-F5344CB8AC3E}">
        <p14:creationId xmlns:p14="http://schemas.microsoft.com/office/powerpoint/2010/main" val="22652661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99</a:t>
            </a:r>
            <a:r>
              <a:rPr lang="en-US" baseline="0" dirty="0"/>
              <a:t> WS (Section 3.3 WS)</a:t>
            </a:r>
            <a:endParaRPr lang="en-US" dirty="0"/>
          </a:p>
        </p:txBody>
      </p:sp>
      <p:sp>
        <p:nvSpPr>
          <p:cNvPr id="4" name="Slide Number Placeholder 3"/>
          <p:cNvSpPr>
            <a:spLocks noGrp="1"/>
          </p:cNvSpPr>
          <p:nvPr>
            <p:ph type="sldNum" sz="quarter" idx="10"/>
          </p:nvPr>
        </p:nvSpPr>
        <p:spPr/>
        <p:txBody>
          <a:bodyPr/>
          <a:lstStyle/>
          <a:p>
            <a:fld id="{51B6CC2E-7347-443E-A6B4-C8E83C9FF20B}" type="slidenum">
              <a:rPr lang="en-US" smtClean="0"/>
              <a:t>7</a:t>
            </a:fld>
            <a:endParaRPr lang="en-US" dirty="0"/>
          </a:p>
        </p:txBody>
      </p:sp>
    </p:spTree>
    <p:extLst>
      <p:ext uri="{BB962C8B-B14F-4D97-AF65-F5344CB8AC3E}">
        <p14:creationId xmlns:p14="http://schemas.microsoft.com/office/powerpoint/2010/main" val="1517355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B6CC2E-7347-443E-A6B4-C8E83C9FF20B}" type="slidenum">
              <a:rPr lang="en-US" smtClean="0"/>
              <a:t>13</a:t>
            </a:fld>
            <a:endParaRPr lang="en-US" dirty="0"/>
          </a:p>
        </p:txBody>
      </p:sp>
    </p:spTree>
    <p:extLst>
      <p:ext uri="{BB962C8B-B14F-4D97-AF65-F5344CB8AC3E}">
        <p14:creationId xmlns:p14="http://schemas.microsoft.com/office/powerpoint/2010/main" val="2206204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cs typeface="Arial" panose="020B0604020202020204" pitchFamily="34" charset="0"/>
            </a:endParaRPr>
          </a:p>
        </p:txBody>
      </p:sp>
      <p:sp>
        <p:nvSpPr>
          <p:cNvPr id="67588"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B5E3DCB-492C-4C64-8C10-DAA54FF08582}" type="slidenum">
              <a:rPr lang="en-US" altLang="en-US"/>
              <a:pPr>
                <a:spcBef>
                  <a:spcPct val="0"/>
                </a:spcBef>
              </a:pPr>
              <a:t>15</a:t>
            </a:fld>
            <a:endParaRPr lang="en-US" altLang="en-US" dirty="0"/>
          </a:p>
        </p:txBody>
      </p:sp>
    </p:spTree>
    <p:extLst>
      <p:ext uri="{BB962C8B-B14F-4D97-AF65-F5344CB8AC3E}">
        <p14:creationId xmlns:p14="http://schemas.microsoft.com/office/powerpoint/2010/main" val="24553046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Arial" panose="020B0604020202020204" pitchFamily="34" charset="0"/>
                <a:cs typeface="Arial" panose="020B0604020202020204" pitchFamily="34" charset="0"/>
              </a:rPr>
              <a:t>These concepts will be used in pipelining…..</a:t>
            </a:r>
          </a:p>
        </p:txBody>
      </p:sp>
      <p:sp>
        <p:nvSpPr>
          <p:cNvPr id="6963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43318D75-9870-4BDD-9A8C-0F7CDF397D26}" type="slidenum">
              <a:rPr lang="en-US" altLang="en-US"/>
              <a:pPr>
                <a:spcBef>
                  <a:spcPct val="0"/>
                </a:spcBef>
              </a:pPr>
              <a:t>16</a:t>
            </a:fld>
            <a:endParaRPr lang="en-US" altLang="en-US" dirty="0"/>
          </a:p>
        </p:txBody>
      </p:sp>
    </p:spTree>
    <p:extLst>
      <p:ext uri="{BB962C8B-B14F-4D97-AF65-F5344CB8AC3E}">
        <p14:creationId xmlns:p14="http://schemas.microsoft.com/office/powerpoint/2010/main" val="17424432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BD2836-9425-456F-A112-0C7449D6C24D}" type="slidenum">
              <a:rPr lang="en-US" smtClean="0"/>
              <a:t>17</a:t>
            </a:fld>
            <a:endParaRPr lang="en-US" dirty="0"/>
          </a:p>
        </p:txBody>
      </p:sp>
    </p:spTree>
    <p:extLst>
      <p:ext uri="{BB962C8B-B14F-4D97-AF65-F5344CB8AC3E}">
        <p14:creationId xmlns:p14="http://schemas.microsoft.com/office/powerpoint/2010/main" val="6599037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B8 is to move</a:t>
            </a:r>
            <a:r>
              <a:rPr lang="en-US" baseline="0" dirty="0"/>
              <a:t> operand to AX</a:t>
            </a:r>
          </a:p>
          <a:p>
            <a:r>
              <a:rPr lang="en-US" baseline="0" dirty="0"/>
              <a:t>BB is to move operand to BX</a:t>
            </a:r>
          </a:p>
          <a:p>
            <a:r>
              <a:rPr lang="en-US" sz="1200" b="0" i="0" kern="1200" dirty="0">
                <a:solidFill>
                  <a:schemeClr val="tx1"/>
                </a:solidFill>
                <a:effectLst/>
                <a:latin typeface="+mn-lt"/>
                <a:ea typeface="+mn-ea"/>
                <a:cs typeface="+mn-cs"/>
              </a:rPr>
              <a:t> Little-endian is an order in which the "little end" (least significant value in the sequence) is stored first</a:t>
            </a:r>
            <a:endParaRPr lang="en-US" baseline="0" dirty="0"/>
          </a:p>
        </p:txBody>
      </p:sp>
      <p:sp>
        <p:nvSpPr>
          <p:cNvPr id="4" name="Slide Number Placeholder 3"/>
          <p:cNvSpPr>
            <a:spLocks noGrp="1"/>
          </p:cNvSpPr>
          <p:nvPr>
            <p:ph type="sldNum" sz="quarter" idx="10"/>
          </p:nvPr>
        </p:nvSpPr>
        <p:spPr/>
        <p:txBody>
          <a:bodyPr/>
          <a:lstStyle/>
          <a:p>
            <a:fld id="{FCBD2836-9425-456F-A112-0C7449D6C24D}" type="slidenum">
              <a:rPr lang="en-US" smtClean="0"/>
              <a:t>36</a:t>
            </a:fld>
            <a:endParaRPr lang="en-US" dirty="0"/>
          </a:p>
        </p:txBody>
      </p:sp>
    </p:spTree>
    <p:extLst>
      <p:ext uri="{BB962C8B-B14F-4D97-AF65-F5344CB8AC3E}">
        <p14:creationId xmlns:p14="http://schemas.microsoft.com/office/powerpoint/2010/main" val="3518433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7C24B7C-9826-4971-B20A-730CA6170093}" type="datetimeFigureOut">
              <a:rPr lang="en-US" smtClean="0"/>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980C36-C8C0-478A-8B5A-C4E070B138AE}" type="slidenum">
              <a:rPr lang="en-US" smtClean="0"/>
              <a:t>‹#›</a:t>
            </a:fld>
            <a:endParaRPr lang="en-US" dirty="0"/>
          </a:p>
        </p:txBody>
      </p:sp>
    </p:spTree>
    <p:extLst>
      <p:ext uri="{BB962C8B-B14F-4D97-AF65-F5344CB8AC3E}">
        <p14:creationId xmlns:p14="http://schemas.microsoft.com/office/powerpoint/2010/main" val="2543009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C24B7C-9826-4971-B20A-730CA6170093}" type="datetimeFigureOut">
              <a:rPr lang="en-US" smtClean="0"/>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980C36-C8C0-478A-8B5A-C4E070B138AE}" type="slidenum">
              <a:rPr lang="en-US" smtClean="0"/>
              <a:t>‹#›</a:t>
            </a:fld>
            <a:endParaRPr lang="en-US" dirty="0"/>
          </a:p>
        </p:txBody>
      </p:sp>
    </p:spTree>
    <p:extLst>
      <p:ext uri="{BB962C8B-B14F-4D97-AF65-F5344CB8AC3E}">
        <p14:creationId xmlns:p14="http://schemas.microsoft.com/office/powerpoint/2010/main" val="390451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C24B7C-9826-4971-B20A-730CA6170093}" type="datetimeFigureOut">
              <a:rPr lang="en-US" smtClean="0"/>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980C36-C8C0-478A-8B5A-C4E070B138AE}" type="slidenum">
              <a:rPr lang="en-US" smtClean="0"/>
              <a:t>‹#›</a:t>
            </a:fld>
            <a:endParaRPr lang="en-US" dirty="0"/>
          </a:p>
        </p:txBody>
      </p:sp>
    </p:spTree>
    <p:extLst>
      <p:ext uri="{BB962C8B-B14F-4D97-AF65-F5344CB8AC3E}">
        <p14:creationId xmlns:p14="http://schemas.microsoft.com/office/powerpoint/2010/main" val="3699467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C24B7C-9826-4971-B20A-730CA6170093}" type="datetimeFigureOut">
              <a:rPr lang="en-US" smtClean="0"/>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980C36-C8C0-478A-8B5A-C4E070B138AE}" type="slidenum">
              <a:rPr lang="en-US" smtClean="0"/>
              <a:t>‹#›</a:t>
            </a:fld>
            <a:endParaRPr lang="en-US" dirty="0"/>
          </a:p>
        </p:txBody>
      </p:sp>
    </p:spTree>
    <p:extLst>
      <p:ext uri="{BB962C8B-B14F-4D97-AF65-F5344CB8AC3E}">
        <p14:creationId xmlns:p14="http://schemas.microsoft.com/office/powerpoint/2010/main" val="15402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24B7C-9826-4971-B20A-730CA6170093}" type="datetimeFigureOut">
              <a:rPr lang="en-US" smtClean="0"/>
              <a:t>3/16/2021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2980C36-C8C0-478A-8B5A-C4E070B138AE}" type="slidenum">
              <a:rPr lang="en-US" smtClean="0"/>
              <a:t>‹#›</a:t>
            </a:fld>
            <a:endParaRPr lang="en-US" dirty="0"/>
          </a:p>
        </p:txBody>
      </p:sp>
    </p:spTree>
    <p:extLst>
      <p:ext uri="{BB962C8B-B14F-4D97-AF65-F5344CB8AC3E}">
        <p14:creationId xmlns:p14="http://schemas.microsoft.com/office/powerpoint/2010/main" val="16281981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C24B7C-9826-4971-B20A-730CA6170093}" type="datetimeFigureOut">
              <a:rPr lang="en-US" smtClean="0"/>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980C36-C8C0-478A-8B5A-C4E070B138AE}" type="slidenum">
              <a:rPr lang="en-US" smtClean="0"/>
              <a:t>‹#›</a:t>
            </a:fld>
            <a:endParaRPr lang="en-US" dirty="0"/>
          </a:p>
        </p:txBody>
      </p:sp>
    </p:spTree>
    <p:extLst>
      <p:ext uri="{BB962C8B-B14F-4D97-AF65-F5344CB8AC3E}">
        <p14:creationId xmlns:p14="http://schemas.microsoft.com/office/powerpoint/2010/main" val="2007050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C24B7C-9826-4971-B20A-730CA6170093}" type="datetimeFigureOut">
              <a:rPr lang="en-US" smtClean="0"/>
              <a:t>3/16/2021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2980C36-C8C0-478A-8B5A-C4E070B138AE}" type="slidenum">
              <a:rPr lang="en-US" smtClean="0"/>
              <a:t>‹#›</a:t>
            </a:fld>
            <a:endParaRPr lang="en-US" dirty="0"/>
          </a:p>
        </p:txBody>
      </p:sp>
    </p:spTree>
    <p:extLst>
      <p:ext uri="{BB962C8B-B14F-4D97-AF65-F5344CB8AC3E}">
        <p14:creationId xmlns:p14="http://schemas.microsoft.com/office/powerpoint/2010/main" val="472441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7C24B7C-9826-4971-B20A-730CA6170093}" type="datetimeFigureOut">
              <a:rPr lang="en-US" smtClean="0"/>
              <a:t>3/16/2021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2980C36-C8C0-478A-8B5A-C4E070B138AE}" type="slidenum">
              <a:rPr lang="en-US" smtClean="0"/>
              <a:t>‹#›</a:t>
            </a:fld>
            <a:endParaRPr lang="en-US" dirty="0"/>
          </a:p>
        </p:txBody>
      </p:sp>
    </p:spTree>
    <p:extLst>
      <p:ext uri="{BB962C8B-B14F-4D97-AF65-F5344CB8AC3E}">
        <p14:creationId xmlns:p14="http://schemas.microsoft.com/office/powerpoint/2010/main" val="1608134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24B7C-9826-4971-B20A-730CA6170093}" type="datetimeFigureOut">
              <a:rPr lang="en-US" smtClean="0"/>
              <a:t>3/16/2021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2980C36-C8C0-478A-8B5A-C4E070B138AE}" type="slidenum">
              <a:rPr lang="en-US" smtClean="0"/>
              <a:t>‹#›</a:t>
            </a:fld>
            <a:endParaRPr lang="en-US" dirty="0"/>
          </a:p>
        </p:txBody>
      </p:sp>
    </p:spTree>
    <p:extLst>
      <p:ext uri="{BB962C8B-B14F-4D97-AF65-F5344CB8AC3E}">
        <p14:creationId xmlns:p14="http://schemas.microsoft.com/office/powerpoint/2010/main" val="2950668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4B7C-9826-4971-B20A-730CA6170093}" type="datetimeFigureOut">
              <a:rPr lang="en-US" smtClean="0"/>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980C36-C8C0-478A-8B5A-C4E070B138AE}" type="slidenum">
              <a:rPr lang="en-US" smtClean="0"/>
              <a:t>‹#›</a:t>
            </a:fld>
            <a:endParaRPr lang="en-US" dirty="0"/>
          </a:p>
        </p:txBody>
      </p:sp>
    </p:spTree>
    <p:extLst>
      <p:ext uri="{BB962C8B-B14F-4D97-AF65-F5344CB8AC3E}">
        <p14:creationId xmlns:p14="http://schemas.microsoft.com/office/powerpoint/2010/main" val="35154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4B7C-9826-4971-B20A-730CA6170093}" type="datetimeFigureOut">
              <a:rPr lang="en-US" smtClean="0"/>
              <a:t>3/16/2021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2980C36-C8C0-478A-8B5A-C4E070B138AE}" type="slidenum">
              <a:rPr lang="en-US" smtClean="0"/>
              <a:t>‹#›</a:t>
            </a:fld>
            <a:endParaRPr lang="en-US" dirty="0"/>
          </a:p>
        </p:txBody>
      </p:sp>
    </p:spTree>
    <p:extLst>
      <p:ext uri="{BB962C8B-B14F-4D97-AF65-F5344CB8AC3E}">
        <p14:creationId xmlns:p14="http://schemas.microsoft.com/office/powerpoint/2010/main" val="218964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C24B7C-9826-4971-B20A-730CA6170093}" type="datetimeFigureOut">
              <a:rPr lang="en-US" smtClean="0"/>
              <a:t>3/16/2021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980C36-C8C0-478A-8B5A-C4E070B138AE}" type="slidenum">
              <a:rPr lang="en-US" smtClean="0"/>
              <a:t>‹#›</a:t>
            </a:fld>
            <a:endParaRPr lang="en-US" dirty="0"/>
          </a:p>
        </p:txBody>
      </p:sp>
    </p:spTree>
    <p:extLst>
      <p:ext uri="{BB962C8B-B14F-4D97-AF65-F5344CB8AC3E}">
        <p14:creationId xmlns:p14="http://schemas.microsoft.com/office/powerpoint/2010/main" val="3099824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Computer Organization and Assembly Language</a:t>
            </a:r>
          </a:p>
        </p:txBody>
      </p:sp>
      <p:sp>
        <p:nvSpPr>
          <p:cNvPr id="3" name="Subtitle 2"/>
          <p:cNvSpPr>
            <a:spLocks noGrp="1"/>
          </p:cNvSpPr>
          <p:nvPr>
            <p:ph type="subTitle" idx="1"/>
          </p:nvPr>
        </p:nvSpPr>
        <p:spPr/>
        <p:txBody>
          <a:bodyPr/>
          <a:lstStyle/>
          <a:p>
            <a:r>
              <a:rPr lang="en-US" dirty="0"/>
              <a:t>Introduction</a:t>
            </a:r>
          </a:p>
        </p:txBody>
      </p:sp>
    </p:spTree>
    <p:extLst>
      <p:ext uri="{BB962C8B-B14F-4D97-AF65-F5344CB8AC3E}">
        <p14:creationId xmlns:p14="http://schemas.microsoft.com/office/powerpoint/2010/main" val="4019542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instructions are executed</a:t>
            </a:r>
          </a:p>
        </p:txBody>
      </p:sp>
      <p:pic>
        <p:nvPicPr>
          <p:cNvPr id="4" name="Content Placeholder 3"/>
          <p:cNvPicPr>
            <a:picLocks noGrp="1" noChangeAspect="1"/>
          </p:cNvPicPr>
          <p:nvPr>
            <p:ph idx="1"/>
          </p:nvPr>
        </p:nvPicPr>
        <p:blipFill>
          <a:blip r:embed="rId2"/>
          <a:stretch>
            <a:fillRect/>
          </a:stretch>
        </p:blipFill>
        <p:spPr>
          <a:xfrm>
            <a:off x="1591974" y="2509298"/>
            <a:ext cx="8085830" cy="2242603"/>
          </a:xfrm>
          <a:prstGeom prst="rect">
            <a:avLst/>
          </a:prstGeom>
        </p:spPr>
      </p:pic>
    </p:spTree>
    <p:extLst>
      <p:ext uri="{BB962C8B-B14F-4D97-AF65-F5344CB8AC3E}">
        <p14:creationId xmlns:p14="http://schemas.microsoft.com/office/powerpoint/2010/main" val="1324156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Assembly Language</a:t>
            </a:r>
          </a:p>
        </p:txBody>
      </p:sp>
      <p:sp>
        <p:nvSpPr>
          <p:cNvPr id="3" name="Content Placeholder 2"/>
          <p:cNvSpPr>
            <a:spLocks noGrp="1"/>
          </p:cNvSpPr>
          <p:nvPr>
            <p:ph idx="1"/>
          </p:nvPr>
        </p:nvSpPr>
        <p:spPr/>
        <p:txBody>
          <a:bodyPr/>
          <a:lstStyle/>
          <a:p>
            <a:r>
              <a:rPr lang="en-US" dirty="0"/>
              <a:t>Up till now the instruction you provided to your computer were in High level language, for example  code in C++.</a:t>
            </a:r>
          </a:p>
          <a:p>
            <a:r>
              <a:rPr lang="en-US" dirty="0"/>
              <a:t>But processor doesn’t understand these high level languages. Its only understands 0 or 1. Called machine Language. </a:t>
            </a:r>
          </a:p>
          <a:p>
            <a:r>
              <a:rPr lang="en-US" dirty="0"/>
              <a:t>Example of machine instruction to add two registers is </a:t>
            </a:r>
          </a:p>
          <a:p>
            <a:endParaRPr lang="en-US" dirty="0"/>
          </a:p>
          <a:p>
            <a:endParaRPr lang="en-US" dirty="0"/>
          </a:p>
          <a:p>
            <a:r>
              <a:rPr lang="en-US" dirty="0"/>
              <a:t>Not very meaningful to us humans, image remembering a something like this for so many more instructions!!</a:t>
            </a:r>
          </a:p>
          <a:p>
            <a:endParaRPr lang="en-US" dirty="0"/>
          </a:p>
        </p:txBody>
      </p:sp>
      <p:pic>
        <p:nvPicPr>
          <p:cNvPr id="4" name="Picture 3"/>
          <p:cNvPicPr>
            <a:picLocks noChangeAspect="1"/>
          </p:cNvPicPr>
          <p:nvPr/>
        </p:nvPicPr>
        <p:blipFill>
          <a:blip r:embed="rId2">
            <a:biLevel thresh="75000"/>
          </a:blip>
          <a:stretch>
            <a:fillRect/>
          </a:stretch>
        </p:blipFill>
        <p:spPr>
          <a:xfrm>
            <a:off x="1019174" y="4255250"/>
            <a:ext cx="9695295" cy="715760"/>
          </a:xfrm>
          <a:prstGeom prst="rect">
            <a:avLst/>
          </a:prstGeom>
        </p:spPr>
      </p:pic>
    </p:spTree>
    <p:extLst>
      <p:ext uri="{BB962C8B-B14F-4D97-AF65-F5344CB8AC3E}">
        <p14:creationId xmlns:p14="http://schemas.microsoft.com/office/powerpoint/2010/main" val="2171353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and Assembler</a:t>
            </a:r>
          </a:p>
        </p:txBody>
      </p:sp>
      <p:sp>
        <p:nvSpPr>
          <p:cNvPr id="3" name="Content Placeholder 2"/>
          <p:cNvSpPr>
            <a:spLocks noGrp="1"/>
          </p:cNvSpPr>
          <p:nvPr>
            <p:ph idx="1"/>
          </p:nvPr>
        </p:nvSpPr>
        <p:spPr>
          <a:xfrm>
            <a:off x="838200" y="1825625"/>
            <a:ext cx="5595851" cy="4351338"/>
          </a:xfrm>
        </p:spPr>
        <p:txBody>
          <a:bodyPr/>
          <a:lstStyle/>
          <a:p>
            <a:r>
              <a:rPr lang="en-US" dirty="0"/>
              <a:t>Some compilers will first convert the code to assembly language and then to machine language (or object code) </a:t>
            </a:r>
          </a:p>
          <a:p>
            <a:r>
              <a:rPr lang="en-US" dirty="0"/>
              <a:t>Some compilers will directly convert the code to  machine language (or object code) </a:t>
            </a:r>
          </a:p>
          <a:p>
            <a:r>
              <a:rPr lang="en-US" dirty="0"/>
              <a:t>The object code generated is for particular type of processor.</a:t>
            </a:r>
          </a:p>
          <a:p>
            <a:endParaRPr lang="en-US" dirty="0"/>
          </a:p>
        </p:txBody>
      </p:sp>
      <p:pic>
        <p:nvPicPr>
          <p:cNvPr id="5" name="Picture 4"/>
          <p:cNvPicPr>
            <a:picLocks noChangeAspect="1"/>
          </p:cNvPicPr>
          <p:nvPr/>
        </p:nvPicPr>
        <p:blipFill>
          <a:blip r:embed="rId2"/>
          <a:stretch>
            <a:fillRect/>
          </a:stretch>
        </p:blipFill>
        <p:spPr>
          <a:xfrm>
            <a:off x="6434051" y="2802784"/>
            <a:ext cx="5451764" cy="3374179"/>
          </a:xfrm>
          <a:prstGeom prst="rect">
            <a:avLst/>
          </a:prstGeom>
        </p:spPr>
      </p:pic>
    </p:spTree>
    <p:extLst>
      <p:ext uri="{BB962C8B-B14F-4D97-AF65-F5344CB8AC3E}">
        <p14:creationId xmlns:p14="http://schemas.microsoft.com/office/powerpoint/2010/main" val="3698394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need Assembly language?</a:t>
            </a:r>
          </a:p>
        </p:txBody>
      </p:sp>
      <p:sp>
        <p:nvSpPr>
          <p:cNvPr id="3" name="Content Placeholder 2"/>
          <p:cNvSpPr>
            <a:spLocks noGrp="1"/>
          </p:cNvSpPr>
          <p:nvPr>
            <p:ph idx="1"/>
          </p:nvPr>
        </p:nvSpPr>
        <p:spPr/>
        <p:txBody>
          <a:bodyPr/>
          <a:lstStyle/>
          <a:p>
            <a:r>
              <a:rPr lang="en-US" dirty="0"/>
              <a:t>To better understand the processor.</a:t>
            </a:r>
          </a:p>
          <a:p>
            <a:pPr lvl="1"/>
            <a:r>
              <a:rPr lang="en-US" dirty="0"/>
              <a:t>An assembly language program describes exactly what the hardware should do, step by step, in terms of the basic operations of the hardware. In a high level programming language like C or Java a programmer is mostly unaware of computer architecture. </a:t>
            </a:r>
          </a:p>
          <a:p>
            <a:pPr lvl="1"/>
            <a:r>
              <a:rPr lang="en-US" dirty="0"/>
              <a:t>This can also help in code optimization in terms of space and time.</a:t>
            </a:r>
          </a:p>
          <a:p>
            <a:r>
              <a:rPr lang="en-US" dirty="0"/>
              <a:t>In some processors it might not be feasible to code in high level languages.</a:t>
            </a:r>
          </a:p>
        </p:txBody>
      </p:sp>
    </p:spTree>
    <p:extLst>
      <p:ext uri="{BB962C8B-B14F-4D97-AF65-F5344CB8AC3E}">
        <p14:creationId xmlns:p14="http://schemas.microsoft.com/office/powerpoint/2010/main" val="31145678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 8086 Processor</a:t>
            </a:r>
          </a:p>
        </p:txBody>
      </p:sp>
      <p:sp>
        <p:nvSpPr>
          <p:cNvPr id="3" name="Content Placeholder 2"/>
          <p:cNvSpPr>
            <a:spLocks noGrp="1"/>
          </p:cNvSpPr>
          <p:nvPr>
            <p:ph idx="1"/>
          </p:nvPr>
        </p:nvSpPr>
        <p:spPr/>
        <p:txBody>
          <a:bodyPr>
            <a:normAutofit/>
          </a:bodyPr>
          <a:lstStyle/>
          <a:p>
            <a:r>
              <a:rPr lang="en-US" sz="2400" dirty="0"/>
              <a:t>There  is not just one language called "assembly language.“ Each processor family (such as Intel, VAX, MIPS, Alpha, ...) has its own architecture, organization and machine instructions and a corresponding assembly language.</a:t>
            </a:r>
          </a:p>
          <a:p>
            <a:r>
              <a:rPr lang="en-US" sz="2400" dirty="0"/>
              <a:t>Learning about one processor and its assembly language is good enough to know how things work. </a:t>
            </a:r>
          </a:p>
          <a:p>
            <a:r>
              <a:rPr lang="en-US" sz="2400" dirty="0"/>
              <a:t>In this course we will work with intel 8088 16 bit processor, which is a part of inter x86 family of processors. </a:t>
            </a:r>
          </a:p>
          <a:p>
            <a:r>
              <a:rPr lang="en-US" sz="2400" dirty="0"/>
              <a:t>You will not work with the real processor but with</a:t>
            </a:r>
          </a:p>
          <a:p>
            <a:pPr marL="0" indent="0">
              <a:buNone/>
            </a:pPr>
            <a:r>
              <a:rPr lang="en-US" sz="2400" dirty="0"/>
              <a:t> emulator </a:t>
            </a:r>
            <a:r>
              <a:rPr lang="en-US" sz="2400" b="1" i="1" dirty="0" err="1"/>
              <a:t>DosBox</a:t>
            </a:r>
            <a:endParaRPr lang="en-US" sz="2400" b="1" i="1" dirty="0"/>
          </a:p>
          <a:p>
            <a:r>
              <a:rPr lang="en-US" sz="2400" dirty="0"/>
              <a:t>Other tools you will need are assembler and debugger</a:t>
            </a:r>
          </a:p>
          <a:p>
            <a:endParaRPr lang="en-US" dirty="0"/>
          </a:p>
        </p:txBody>
      </p:sp>
      <p:pic>
        <p:nvPicPr>
          <p:cNvPr id="5" name="Picture 4"/>
          <p:cNvPicPr>
            <a:picLocks noChangeAspect="1"/>
          </p:cNvPicPr>
          <p:nvPr/>
        </p:nvPicPr>
        <p:blipFill>
          <a:blip r:embed="rId2"/>
          <a:stretch>
            <a:fillRect/>
          </a:stretch>
        </p:blipFill>
        <p:spPr>
          <a:xfrm>
            <a:off x="8291661" y="4405745"/>
            <a:ext cx="3376984" cy="2224521"/>
          </a:xfrm>
          <a:prstGeom prst="rect">
            <a:avLst/>
          </a:prstGeom>
        </p:spPr>
      </p:pic>
    </p:spTree>
    <p:extLst>
      <p:ext uri="{BB962C8B-B14F-4D97-AF65-F5344CB8AC3E}">
        <p14:creationId xmlns:p14="http://schemas.microsoft.com/office/powerpoint/2010/main" val="468635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r>
              <a:rPr lang="en-US" altLang="en-US" dirty="0"/>
              <a:t>Instruction Execute Cycle</a:t>
            </a:r>
          </a:p>
        </p:txBody>
      </p:sp>
      <p:grpSp>
        <p:nvGrpSpPr>
          <p:cNvPr id="66563" name="Group 3"/>
          <p:cNvGrpSpPr>
            <a:grpSpLocks/>
          </p:cNvGrpSpPr>
          <p:nvPr/>
        </p:nvGrpSpPr>
        <p:grpSpPr bwMode="auto">
          <a:xfrm>
            <a:off x="2236788" y="1355726"/>
            <a:ext cx="7467600" cy="4498975"/>
            <a:chOff x="515" y="672"/>
            <a:chExt cx="4704" cy="2834"/>
          </a:xfrm>
        </p:grpSpPr>
        <p:sp>
          <p:nvSpPr>
            <p:cNvPr id="66565" name="Rectangle 4"/>
            <p:cNvSpPr>
              <a:spLocks noChangeArrowheads="1"/>
            </p:cNvSpPr>
            <p:nvPr/>
          </p:nvSpPr>
          <p:spPr bwMode="auto">
            <a:xfrm>
              <a:off x="2109" y="1038"/>
              <a:ext cx="311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just">
                <a:lnSpc>
                  <a:spcPct val="97000"/>
                </a:lnSpc>
                <a:spcBef>
                  <a:spcPct val="49000"/>
                </a:spcBef>
                <a:buClrTx/>
                <a:buSzTx/>
                <a:buFontTx/>
                <a:buNone/>
              </a:pPr>
              <a:r>
                <a:rPr lang="en-US" altLang="en-US" sz="1800" dirty="0">
                  <a:latin typeface="Arial" panose="020B0604020202020204" pitchFamily="34" charset="0"/>
                </a:rPr>
                <a:t>Obtain instruction from program storage</a:t>
              </a:r>
            </a:p>
          </p:txBody>
        </p:sp>
        <p:sp>
          <p:nvSpPr>
            <p:cNvPr id="66566" name="Rectangle 5"/>
            <p:cNvSpPr>
              <a:spLocks noChangeArrowheads="1"/>
            </p:cNvSpPr>
            <p:nvPr/>
          </p:nvSpPr>
          <p:spPr bwMode="auto">
            <a:xfrm>
              <a:off x="2109" y="1526"/>
              <a:ext cx="311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just">
                <a:lnSpc>
                  <a:spcPct val="97000"/>
                </a:lnSpc>
                <a:spcBef>
                  <a:spcPct val="49000"/>
                </a:spcBef>
                <a:buClrTx/>
                <a:buSzTx/>
                <a:buFontTx/>
                <a:buNone/>
              </a:pPr>
              <a:r>
                <a:rPr lang="en-US" altLang="en-US" sz="1800" dirty="0">
                  <a:latin typeface="Arial" panose="020B0604020202020204" pitchFamily="34" charset="0"/>
                </a:rPr>
                <a:t>Determine required actions and instruction size</a:t>
              </a:r>
            </a:p>
          </p:txBody>
        </p:sp>
        <p:sp>
          <p:nvSpPr>
            <p:cNvPr id="66567" name="Rectangle 6"/>
            <p:cNvSpPr>
              <a:spLocks noChangeArrowheads="1"/>
            </p:cNvSpPr>
            <p:nvPr/>
          </p:nvSpPr>
          <p:spPr bwMode="auto">
            <a:xfrm>
              <a:off x="2109" y="2018"/>
              <a:ext cx="311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just">
                <a:lnSpc>
                  <a:spcPct val="97000"/>
                </a:lnSpc>
                <a:spcBef>
                  <a:spcPct val="49000"/>
                </a:spcBef>
                <a:buClrTx/>
                <a:buSzTx/>
                <a:buFontTx/>
                <a:buNone/>
              </a:pPr>
              <a:r>
                <a:rPr lang="en-US" altLang="en-US" sz="1800" dirty="0">
                  <a:latin typeface="Arial" panose="020B0604020202020204" pitchFamily="34" charset="0"/>
                </a:rPr>
                <a:t>Locate and obtain operand data</a:t>
              </a:r>
            </a:p>
          </p:txBody>
        </p:sp>
        <p:sp>
          <p:nvSpPr>
            <p:cNvPr id="66568" name="Rectangle 7"/>
            <p:cNvSpPr>
              <a:spLocks noChangeArrowheads="1"/>
            </p:cNvSpPr>
            <p:nvPr/>
          </p:nvSpPr>
          <p:spPr bwMode="auto">
            <a:xfrm>
              <a:off x="2109" y="2507"/>
              <a:ext cx="311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just">
                <a:lnSpc>
                  <a:spcPct val="97000"/>
                </a:lnSpc>
                <a:spcBef>
                  <a:spcPct val="49000"/>
                </a:spcBef>
                <a:buClrTx/>
                <a:buSzTx/>
                <a:buFontTx/>
                <a:buNone/>
              </a:pPr>
              <a:r>
                <a:rPr lang="en-US" altLang="en-US" sz="1800" dirty="0">
                  <a:latin typeface="Arial" panose="020B0604020202020204" pitchFamily="34" charset="0"/>
                </a:rPr>
                <a:t>Compute result value and status</a:t>
              </a:r>
            </a:p>
          </p:txBody>
        </p:sp>
        <p:sp>
          <p:nvSpPr>
            <p:cNvPr id="66569" name="Rectangle 8"/>
            <p:cNvSpPr>
              <a:spLocks noChangeArrowheads="1"/>
            </p:cNvSpPr>
            <p:nvPr/>
          </p:nvSpPr>
          <p:spPr bwMode="auto">
            <a:xfrm>
              <a:off x="2109" y="2997"/>
              <a:ext cx="3110"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just">
                <a:lnSpc>
                  <a:spcPct val="97000"/>
                </a:lnSpc>
                <a:spcBef>
                  <a:spcPct val="49000"/>
                </a:spcBef>
                <a:buClrTx/>
                <a:buSzTx/>
                <a:buFontTx/>
                <a:buNone/>
              </a:pPr>
              <a:r>
                <a:rPr lang="en-US" altLang="en-US" sz="1800" dirty="0">
                  <a:latin typeface="Arial" panose="020B0604020202020204" pitchFamily="34" charset="0"/>
                </a:rPr>
                <a:t>Deposit results in storage for later use</a:t>
              </a:r>
            </a:p>
          </p:txBody>
        </p:sp>
        <p:sp>
          <p:nvSpPr>
            <p:cNvPr id="66570" name="Rectangle 9"/>
            <p:cNvSpPr>
              <a:spLocks noChangeArrowheads="1"/>
            </p:cNvSpPr>
            <p:nvPr/>
          </p:nvSpPr>
          <p:spPr bwMode="auto">
            <a:xfrm>
              <a:off x="939" y="1440"/>
              <a:ext cx="957" cy="37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lstStyle>
              <a:lvl1pPr marL="342900"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a:spcBef>
                  <a:spcPct val="0"/>
                </a:spcBef>
                <a:buClrTx/>
                <a:buSzTx/>
                <a:buFontTx/>
                <a:buNone/>
              </a:pPr>
              <a:r>
                <a:rPr lang="en-US" altLang="en-US" sz="1800" b="1" i="1" dirty="0">
                  <a:latin typeface="Arial" panose="020B0604020202020204" pitchFamily="34" charset="0"/>
                </a:rPr>
                <a:t>Instruction</a:t>
              </a:r>
            </a:p>
            <a:p>
              <a:pPr algn="ctr">
                <a:spcBef>
                  <a:spcPct val="0"/>
                </a:spcBef>
                <a:buClrTx/>
                <a:buSzTx/>
                <a:buFontTx/>
                <a:buNone/>
              </a:pPr>
              <a:r>
                <a:rPr lang="en-US" altLang="en-US" sz="1800" b="1" i="1" dirty="0">
                  <a:latin typeface="Arial" panose="020B0604020202020204" pitchFamily="34" charset="0"/>
                </a:rPr>
                <a:t>Decode</a:t>
              </a:r>
            </a:p>
          </p:txBody>
        </p:sp>
        <p:sp>
          <p:nvSpPr>
            <p:cNvPr id="66571" name="Line 10"/>
            <p:cNvSpPr>
              <a:spLocks noChangeShapeType="1"/>
            </p:cNvSpPr>
            <p:nvPr/>
          </p:nvSpPr>
          <p:spPr bwMode="auto">
            <a:xfrm flipH="1">
              <a:off x="1418" y="1325"/>
              <a:ext cx="0" cy="11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66572" name="Line 11"/>
            <p:cNvSpPr>
              <a:spLocks noChangeShapeType="1"/>
            </p:cNvSpPr>
            <p:nvPr/>
          </p:nvSpPr>
          <p:spPr bwMode="auto">
            <a:xfrm>
              <a:off x="1428" y="3285"/>
              <a:ext cx="0" cy="10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73" name="Line 12"/>
            <p:cNvSpPr>
              <a:spLocks noChangeShapeType="1"/>
            </p:cNvSpPr>
            <p:nvPr/>
          </p:nvSpPr>
          <p:spPr bwMode="auto">
            <a:xfrm flipH="1">
              <a:off x="812" y="3394"/>
              <a:ext cx="616"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74" name="Line 13"/>
            <p:cNvSpPr>
              <a:spLocks noChangeShapeType="1"/>
            </p:cNvSpPr>
            <p:nvPr/>
          </p:nvSpPr>
          <p:spPr bwMode="auto">
            <a:xfrm flipH="1" flipV="1">
              <a:off x="806" y="835"/>
              <a:ext cx="6" cy="2559"/>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75" name="Line 14"/>
            <p:cNvSpPr>
              <a:spLocks noChangeShapeType="1"/>
            </p:cNvSpPr>
            <p:nvPr/>
          </p:nvSpPr>
          <p:spPr bwMode="auto">
            <a:xfrm>
              <a:off x="806" y="835"/>
              <a:ext cx="61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6576" name="Rectangle 15"/>
            <p:cNvSpPr>
              <a:spLocks noChangeArrowheads="1"/>
            </p:cNvSpPr>
            <p:nvPr/>
          </p:nvSpPr>
          <p:spPr bwMode="auto">
            <a:xfrm>
              <a:off x="939" y="951"/>
              <a:ext cx="957" cy="37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lstStyle>
              <a:lvl1pPr marL="342900"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a:spcBef>
                  <a:spcPct val="0"/>
                </a:spcBef>
                <a:buClrTx/>
                <a:buSzTx/>
                <a:buFontTx/>
                <a:buNone/>
              </a:pPr>
              <a:r>
                <a:rPr lang="en-US" altLang="en-US" sz="1800" b="1" i="1" dirty="0">
                  <a:latin typeface="Arial" panose="020B0604020202020204" pitchFamily="34" charset="0"/>
                </a:rPr>
                <a:t>Instruction</a:t>
              </a:r>
            </a:p>
            <a:p>
              <a:pPr algn="ctr">
                <a:spcBef>
                  <a:spcPct val="0"/>
                </a:spcBef>
                <a:buClrTx/>
                <a:buSzTx/>
                <a:buFontTx/>
                <a:buNone/>
              </a:pPr>
              <a:r>
                <a:rPr lang="en-US" altLang="en-US" sz="1800" b="1" i="1" dirty="0">
                  <a:latin typeface="Arial" panose="020B0604020202020204" pitchFamily="34" charset="0"/>
                </a:rPr>
                <a:t>Fetch</a:t>
              </a:r>
            </a:p>
          </p:txBody>
        </p:sp>
        <p:sp>
          <p:nvSpPr>
            <p:cNvPr id="66577" name="Line 16"/>
            <p:cNvSpPr>
              <a:spLocks noChangeShapeType="1"/>
            </p:cNvSpPr>
            <p:nvPr/>
          </p:nvSpPr>
          <p:spPr bwMode="auto">
            <a:xfrm flipH="1">
              <a:off x="1418" y="1815"/>
              <a:ext cx="0" cy="11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66578" name="Rectangle 17"/>
            <p:cNvSpPr>
              <a:spLocks noChangeArrowheads="1"/>
            </p:cNvSpPr>
            <p:nvPr/>
          </p:nvSpPr>
          <p:spPr bwMode="auto">
            <a:xfrm>
              <a:off x="939" y="1930"/>
              <a:ext cx="957" cy="37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lstStyle>
              <a:lvl1pPr marL="342900"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a:spcBef>
                  <a:spcPct val="0"/>
                </a:spcBef>
                <a:buClrTx/>
                <a:buSzTx/>
                <a:buFontTx/>
                <a:buNone/>
              </a:pPr>
              <a:r>
                <a:rPr lang="en-US" altLang="en-US" sz="1800" b="1" i="1" dirty="0">
                  <a:latin typeface="Arial" panose="020B0604020202020204" pitchFamily="34" charset="0"/>
                </a:rPr>
                <a:t>Operand</a:t>
              </a:r>
            </a:p>
            <a:p>
              <a:pPr algn="ctr">
                <a:spcBef>
                  <a:spcPct val="0"/>
                </a:spcBef>
                <a:buClrTx/>
                <a:buSzTx/>
                <a:buFontTx/>
                <a:buNone/>
              </a:pPr>
              <a:r>
                <a:rPr lang="en-US" altLang="en-US" sz="1800" b="1" i="1" dirty="0">
                  <a:latin typeface="Arial" panose="020B0604020202020204" pitchFamily="34" charset="0"/>
                </a:rPr>
                <a:t>Fetch</a:t>
              </a:r>
            </a:p>
          </p:txBody>
        </p:sp>
        <p:sp>
          <p:nvSpPr>
            <p:cNvPr id="66579" name="Line 18"/>
            <p:cNvSpPr>
              <a:spLocks noChangeShapeType="1"/>
            </p:cNvSpPr>
            <p:nvPr/>
          </p:nvSpPr>
          <p:spPr bwMode="auto">
            <a:xfrm flipH="1">
              <a:off x="1418" y="2305"/>
              <a:ext cx="0" cy="11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66580" name="Rectangle 19"/>
            <p:cNvSpPr>
              <a:spLocks noChangeArrowheads="1"/>
            </p:cNvSpPr>
            <p:nvPr/>
          </p:nvSpPr>
          <p:spPr bwMode="auto">
            <a:xfrm>
              <a:off x="939" y="2419"/>
              <a:ext cx="957" cy="37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lstStyle>
              <a:lvl1pPr marL="342900"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a:spcBef>
                  <a:spcPct val="0"/>
                </a:spcBef>
                <a:buClrTx/>
                <a:buSzTx/>
                <a:buFontTx/>
                <a:buNone/>
              </a:pPr>
              <a:r>
                <a:rPr lang="en-US" altLang="en-US" sz="1800" b="1" i="1" dirty="0">
                  <a:latin typeface="Arial" panose="020B0604020202020204" pitchFamily="34" charset="0"/>
                </a:rPr>
                <a:t>Execute</a:t>
              </a:r>
            </a:p>
          </p:txBody>
        </p:sp>
        <p:sp>
          <p:nvSpPr>
            <p:cNvPr id="66581" name="Line 20"/>
            <p:cNvSpPr>
              <a:spLocks noChangeShapeType="1"/>
            </p:cNvSpPr>
            <p:nvPr/>
          </p:nvSpPr>
          <p:spPr bwMode="auto">
            <a:xfrm flipH="1">
              <a:off x="1418" y="2794"/>
              <a:ext cx="0" cy="11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66582" name="Rectangle 21"/>
            <p:cNvSpPr>
              <a:spLocks noChangeArrowheads="1"/>
            </p:cNvSpPr>
            <p:nvPr/>
          </p:nvSpPr>
          <p:spPr bwMode="auto">
            <a:xfrm>
              <a:off x="939" y="2909"/>
              <a:ext cx="957" cy="37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63500" tIns="25400" rIns="63500" bIns="25400" anchor="ctr"/>
            <a:lstStyle>
              <a:lvl1pPr marL="342900"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a:spcBef>
                  <a:spcPct val="0"/>
                </a:spcBef>
                <a:buClrTx/>
                <a:buSzTx/>
                <a:buFontTx/>
                <a:buNone/>
              </a:pPr>
              <a:r>
                <a:rPr lang="en-US" altLang="en-US" sz="1800" b="1" i="1" dirty="0">
                  <a:latin typeface="Arial" panose="020B0604020202020204" pitchFamily="34" charset="0"/>
                </a:rPr>
                <a:t>Writeback</a:t>
              </a:r>
            </a:p>
            <a:p>
              <a:pPr algn="ctr">
                <a:spcBef>
                  <a:spcPct val="0"/>
                </a:spcBef>
                <a:buClrTx/>
                <a:buSzTx/>
                <a:buFontTx/>
                <a:buNone/>
              </a:pPr>
              <a:r>
                <a:rPr lang="en-US" altLang="en-US" sz="1800" b="1" i="1" dirty="0">
                  <a:latin typeface="Arial" panose="020B0604020202020204" pitchFamily="34" charset="0"/>
                </a:rPr>
                <a:t>Result</a:t>
              </a:r>
            </a:p>
          </p:txBody>
        </p:sp>
        <p:sp>
          <p:nvSpPr>
            <p:cNvPr id="66583" name="Line 22"/>
            <p:cNvSpPr>
              <a:spLocks noChangeShapeType="1"/>
            </p:cNvSpPr>
            <p:nvPr/>
          </p:nvSpPr>
          <p:spPr bwMode="auto">
            <a:xfrm flipH="1">
              <a:off x="1418" y="835"/>
              <a:ext cx="0" cy="115"/>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dirty="0"/>
            </a:p>
          </p:txBody>
        </p:sp>
        <p:sp>
          <p:nvSpPr>
            <p:cNvPr id="66584" name="Rectangle 23"/>
            <p:cNvSpPr>
              <a:spLocks noChangeArrowheads="1"/>
            </p:cNvSpPr>
            <p:nvPr/>
          </p:nvSpPr>
          <p:spPr bwMode="auto">
            <a:xfrm rot="-5400000">
              <a:off x="-802" y="1989"/>
              <a:ext cx="2834" cy="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marL="342900"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a:lnSpc>
                  <a:spcPct val="97000"/>
                </a:lnSpc>
                <a:spcBef>
                  <a:spcPct val="49000"/>
                </a:spcBef>
                <a:buClrTx/>
                <a:buSzTx/>
                <a:buFontTx/>
                <a:buNone/>
              </a:pPr>
              <a:r>
                <a:rPr lang="en-US" altLang="en-US" sz="1800" b="1" dirty="0">
                  <a:solidFill>
                    <a:srgbClr val="FF0000"/>
                  </a:solidFill>
                  <a:latin typeface="Arial" panose="020B0604020202020204" pitchFamily="34" charset="0"/>
                </a:rPr>
                <a:t>Infinite Cycle</a:t>
              </a:r>
            </a:p>
          </p:txBody>
        </p:sp>
      </p:grpSp>
      <p:sp>
        <p:nvSpPr>
          <p:cNvPr id="6656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B37C6E66-3A99-418C-938E-9A260D6ACD7E}" type="slidenum">
              <a:rPr lang="en-US" altLang="en-US" sz="1600">
                <a:solidFill>
                  <a:srgbClr val="7B9899"/>
                </a:solidFill>
                <a:latin typeface="Arial" panose="020B0604020202020204" pitchFamily="34" charset="0"/>
              </a:rPr>
              <a:pPr>
                <a:spcBef>
                  <a:spcPct val="0"/>
                </a:spcBef>
                <a:buClrTx/>
                <a:buSzTx/>
                <a:buFontTx/>
                <a:buNone/>
              </a:pPr>
              <a:t>15</a:t>
            </a:fld>
            <a:endParaRPr lang="en-US" altLang="en-US" sz="1600" dirty="0">
              <a:solidFill>
                <a:srgbClr val="7B9899"/>
              </a:solidFill>
              <a:latin typeface="Arial" panose="020B0604020202020204" pitchFamily="34" charset="0"/>
            </a:endParaRPr>
          </a:p>
        </p:txBody>
      </p:sp>
    </p:spTree>
    <p:extLst>
      <p:ext uri="{BB962C8B-B14F-4D97-AF65-F5344CB8AC3E}">
        <p14:creationId xmlns:p14="http://schemas.microsoft.com/office/powerpoint/2010/main" val="9583011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en-US" sz="4000" dirty="0"/>
              <a:t>Instruction Execution Cycle – cont'd</a:t>
            </a:r>
          </a:p>
        </p:txBody>
      </p:sp>
      <p:sp>
        <p:nvSpPr>
          <p:cNvPr id="28675" name="Rectangle 3"/>
          <p:cNvSpPr>
            <a:spLocks noGrp="1" noChangeArrowheads="1"/>
          </p:cNvSpPr>
          <p:nvPr>
            <p:ph sz="quarter" idx="1"/>
          </p:nvPr>
        </p:nvSpPr>
        <p:spPr>
          <a:xfrm>
            <a:off x="938390" y="1668463"/>
            <a:ext cx="3400425" cy="2236787"/>
          </a:xfrm>
        </p:spPr>
        <p:txBody>
          <a:bodyPr>
            <a:normAutofit fontScale="92500" lnSpcReduction="10000"/>
          </a:bodyPr>
          <a:lstStyle/>
          <a:p>
            <a:pPr marL="274320" indent="-274320">
              <a:buFont typeface="Wingdings 2"/>
              <a:buChar char=""/>
              <a:defRPr/>
            </a:pPr>
            <a:r>
              <a:rPr lang="en-US" dirty="0"/>
              <a:t>Instruction Fetch</a:t>
            </a:r>
          </a:p>
          <a:p>
            <a:pPr marL="274320" indent="-274320">
              <a:buFont typeface="Wingdings 2"/>
              <a:buChar char=""/>
              <a:defRPr/>
            </a:pPr>
            <a:r>
              <a:rPr lang="en-US" dirty="0"/>
              <a:t>Instruction Decode</a:t>
            </a:r>
          </a:p>
          <a:p>
            <a:pPr marL="274320" indent="-274320">
              <a:buFont typeface="Wingdings 2"/>
              <a:buChar char=""/>
              <a:defRPr/>
            </a:pPr>
            <a:r>
              <a:rPr lang="en-US" dirty="0"/>
              <a:t>Operand Fetch</a:t>
            </a:r>
          </a:p>
          <a:p>
            <a:pPr marL="274320" indent="-274320">
              <a:buFont typeface="Wingdings 2"/>
              <a:buChar char=""/>
              <a:defRPr/>
            </a:pPr>
            <a:r>
              <a:rPr lang="en-US" dirty="0"/>
              <a:t>Execute </a:t>
            </a:r>
          </a:p>
          <a:p>
            <a:pPr marL="274320" indent="-274320">
              <a:buFont typeface="Wingdings 2"/>
              <a:buChar char=""/>
              <a:defRPr/>
            </a:pPr>
            <a:r>
              <a:rPr lang="en-US" dirty="0"/>
              <a:t>Result Write back</a:t>
            </a:r>
          </a:p>
        </p:txBody>
      </p:sp>
      <p:pic>
        <p:nvPicPr>
          <p:cNvPr id="68612" name="Picture 4" descr="inst_fetch"/>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20171" y="4975226"/>
            <a:ext cx="792480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8613" name="Group 5"/>
          <p:cNvGrpSpPr>
            <a:grpSpLocks/>
          </p:cNvGrpSpPr>
          <p:nvPr/>
        </p:nvGrpSpPr>
        <p:grpSpPr bwMode="auto">
          <a:xfrm>
            <a:off x="6569252" y="1363663"/>
            <a:ext cx="4648200" cy="3460750"/>
            <a:chOff x="2517" y="672"/>
            <a:chExt cx="2928" cy="2180"/>
          </a:xfrm>
        </p:grpSpPr>
        <p:sp>
          <p:nvSpPr>
            <p:cNvPr id="68615" name="Rectangle 6"/>
            <p:cNvSpPr>
              <a:spLocks noChangeArrowheads="1"/>
            </p:cNvSpPr>
            <p:nvPr/>
          </p:nvSpPr>
          <p:spPr bwMode="auto">
            <a:xfrm>
              <a:off x="2688" y="672"/>
              <a:ext cx="268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lnSpc>
                  <a:spcPct val="90000"/>
                </a:lnSpc>
                <a:buClr>
                  <a:schemeClr val="tx1"/>
                </a:buClr>
                <a:buSzTx/>
                <a:buFontTx/>
                <a:buChar char="•"/>
              </a:pPr>
              <a:endParaRPr lang="en-US" altLang="en-US" sz="2000" dirty="0">
                <a:latin typeface="Arial" panose="020B0604020202020204" pitchFamily="34" charset="0"/>
              </a:endParaRPr>
            </a:p>
          </p:txBody>
        </p:sp>
        <p:sp>
          <p:nvSpPr>
            <p:cNvPr id="68616" name="AutoShape 7"/>
            <p:cNvSpPr>
              <a:spLocks noChangeAspect="1" noChangeArrowheads="1" noTextEdit="1"/>
            </p:cNvSpPr>
            <p:nvPr/>
          </p:nvSpPr>
          <p:spPr bwMode="auto">
            <a:xfrm>
              <a:off x="2517" y="745"/>
              <a:ext cx="2928" cy="2107"/>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68617" name="Rectangle 8"/>
            <p:cNvSpPr>
              <a:spLocks noChangeArrowheads="1"/>
            </p:cNvSpPr>
            <p:nvPr/>
          </p:nvSpPr>
          <p:spPr bwMode="auto">
            <a:xfrm>
              <a:off x="3636" y="999"/>
              <a:ext cx="208" cy="109"/>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18" name="Rectangle 9"/>
            <p:cNvSpPr>
              <a:spLocks noChangeArrowheads="1"/>
            </p:cNvSpPr>
            <p:nvPr/>
          </p:nvSpPr>
          <p:spPr bwMode="auto">
            <a:xfrm>
              <a:off x="3688" y="993"/>
              <a:ext cx="8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Times New Roman" panose="02020603050405020304" pitchFamily="18" charset="0"/>
                  <a:cs typeface="Times New Roman" panose="02020603050405020304" pitchFamily="18" charset="0"/>
                </a:rPr>
                <a:t>I2</a:t>
              </a:r>
              <a:endParaRPr lang="en-US" altLang="en-US" sz="1200" dirty="0">
                <a:latin typeface="Times New Roman" panose="02020603050405020304" pitchFamily="18" charset="0"/>
                <a:cs typeface="Times New Roman" panose="02020603050405020304" pitchFamily="18" charset="0"/>
              </a:endParaRPr>
            </a:p>
          </p:txBody>
        </p:sp>
        <p:sp>
          <p:nvSpPr>
            <p:cNvPr id="68619" name="Rectangle 10"/>
            <p:cNvSpPr>
              <a:spLocks noChangeArrowheads="1"/>
            </p:cNvSpPr>
            <p:nvPr/>
          </p:nvSpPr>
          <p:spPr bwMode="auto">
            <a:xfrm>
              <a:off x="3844" y="999"/>
              <a:ext cx="208" cy="109"/>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20" name="Rectangle 11"/>
            <p:cNvSpPr>
              <a:spLocks noChangeArrowheads="1"/>
            </p:cNvSpPr>
            <p:nvPr/>
          </p:nvSpPr>
          <p:spPr bwMode="auto">
            <a:xfrm>
              <a:off x="3895" y="993"/>
              <a:ext cx="8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Times New Roman" panose="02020603050405020304" pitchFamily="18" charset="0"/>
                  <a:cs typeface="Times New Roman" panose="02020603050405020304" pitchFamily="18" charset="0"/>
                </a:rPr>
                <a:t>I3</a:t>
              </a:r>
              <a:endParaRPr lang="en-US" altLang="en-US" sz="1200" dirty="0">
                <a:latin typeface="Times New Roman" panose="02020603050405020304" pitchFamily="18" charset="0"/>
                <a:cs typeface="Times New Roman" panose="02020603050405020304" pitchFamily="18" charset="0"/>
              </a:endParaRPr>
            </a:p>
          </p:txBody>
        </p:sp>
        <p:sp>
          <p:nvSpPr>
            <p:cNvPr id="68621" name="Rectangle 12"/>
            <p:cNvSpPr>
              <a:spLocks noChangeArrowheads="1"/>
            </p:cNvSpPr>
            <p:nvPr/>
          </p:nvSpPr>
          <p:spPr bwMode="auto">
            <a:xfrm>
              <a:off x="4052" y="999"/>
              <a:ext cx="207" cy="109"/>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22" name="Rectangle 13"/>
            <p:cNvSpPr>
              <a:spLocks noChangeArrowheads="1"/>
            </p:cNvSpPr>
            <p:nvPr/>
          </p:nvSpPr>
          <p:spPr bwMode="auto">
            <a:xfrm>
              <a:off x="4103" y="993"/>
              <a:ext cx="8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Times New Roman" panose="02020603050405020304" pitchFamily="18" charset="0"/>
                  <a:cs typeface="Times New Roman" panose="02020603050405020304" pitchFamily="18" charset="0"/>
                </a:rPr>
                <a:t>I4</a:t>
              </a:r>
              <a:endParaRPr lang="en-US" altLang="en-US" sz="1200" dirty="0">
                <a:latin typeface="Times New Roman" panose="02020603050405020304" pitchFamily="18" charset="0"/>
                <a:cs typeface="Times New Roman" panose="02020603050405020304" pitchFamily="18" charset="0"/>
              </a:endParaRPr>
            </a:p>
          </p:txBody>
        </p:sp>
        <p:sp>
          <p:nvSpPr>
            <p:cNvPr id="68623" name="Rectangle 14"/>
            <p:cNvSpPr>
              <a:spLocks noChangeArrowheads="1"/>
            </p:cNvSpPr>
            <p:nvPr/>
          </p:nvSpPr>
          <p:spPr bwMode="auto">
            <a:xfrm>
              <a:off x="3153" y="841"/>
              <a:ext cx="207"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24" name="Rectangle 15"/>
            <p:cNvSpPr>
              <a:spLocks noChangeArrowheads="1"/>
            </p:cNvSpPr>
            <p:nvPr/>
          </p:nvSpPr>
          <p:spPr bwMode="auto">
            <a:xfrm>
              <a:off x="3200" y="838"/>
              <a:ext cx="11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Times New Roman" panose="02020603050405020304" pitchFamily="18" charset="0"/>
                  <a:cs typeface="Times New Roman" panose="02020603050405020304" pitchFamily="18" charset="0"/>
                </a:rPr>
                <a:t>PC</a:t>
              </a:r>
              <a:endParaRPr lang="en-US" altLang="en-US" sz="1200" dirty="0">
                <a:latin typeface="Times New Roman" panose="02020603050405020304" pitchFamily="18" charset="0"/>
                <a:cs typeface="Times New Roman" panose="02020603050405020304" pitchFamily="18" charset="0"/>
              </a:endParaRPr>
            </a:p>
          </p:txBody>
        </p:sp>
        <p:sp>
          <p:nvSpPr>
            <p:cNvPr id="68625" name="Freeform 16"/>
            <p:cNvSpPr>
              <a:spLocks/>
            </p:cNvSpPr>
            <p:nvPr/>
          </p:nvSpPr>
          <p:spPr bwMode="auto">
            <a:xfrm>
              <a:off x="3360" y="890"/>
              <a:ext cx="173" cy="59"/>
            </a:xfrm>
            <a:custGeom>
              <a:avLst/>
              <a:gdLst>
                <a:gd name="T0" fmla="*/ 555 w 157"/>
                <a:gd name="T1" fmla="*/ 110 h 56"/>
                <a:gd name="T2" fmla="*/ 555 w 157"/>
                <a:gd name="T3" fmla="*/ 0 h 56"/>
                <a:gd name="T4" fmla="*/ 0 w 157"/>
                <a:gd name="T5" fmla="*/ 0 h 56"/>
                <a:gd name="T6" fmla="*/ 0 60000 65536"/>
                <a:gd name="T7" fmla="*/ 0 60000 65536"/>
                <a:gd name="T8" fmla="*/ 0 60000 65536"/>
                <a:gd name="T9" fmla="*/ 0 w 157"/>
                <a:gd name="T10" fmla="*/ 0 h 56"/>
                <a:gd name="T11" fmla="*/ 157 w 157"/>
                <a:gd name="T12" fmla="*/ 56 h 56"/>
              </a:gdLst>
              <a:ahLst/>
              <a:cxnLst>
                <a:cxn ang="T6">
                  <a:pos x="T0" y="T1"/>
                </a:cxn>
                <a:cxn ang="T7">
                  <a:pos x="T2" y="T3"/>
                </a:cxn>
                <a:cxn ang="T8">
                  <a:pos x="T4" y="T5"/>
                </a:cxn>
              </a:cxnLst>
              <a:rect l="T9" t="T10" r="T11" b="T12"/>
              <a:pathLst>
                <a:path w="157" h="56">
                  <a:moveTo>
                    <a:pt x="157" y="56"/>
                  </a:moveTo>
                  <a:lnTo>
                    <a:pt x="157" y="0"/>
                  </a:lnTo>
                  <a:lnTo>
                    <a:pt x="0" y="0"/>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8626" name="Freeform 17"/>
            <p:cNvSpPr>
              <a:spLocks/>
            </p:cNvSpPr>
            <p:nvPr/>
          </p:nvSpPr>
          <p:spPr bwMode="auto">
            <a:xfrm>
              <a:off x="3501" y="934"/>
              <a:ext cx="63" cy="63"/>
            </a:xfrm>
            <a:custGeom>
              <a:avLst/>
              <a:gdLst>
                <a:gd name="T0" fmla="*/ 32 w 63"/>
                <a:gd name="T1" fmla="*/ 63 h 63"/>
                <a:gd name="T2" fmla="*/ 0 w 63"/>
                <a:gd name="T3" fmla="*/ 0 h 63"/>
                <a:gd name="T4" fmla="*/ 3 w 63"/>
                <a:gd name="T5" fmla="*/ 1 h 63"/>
                <a:gd name="T6" fmla="*/ 7 w 63"/>
                <a:gd name="T7" fmla="*/ 2 h 63"/>
                <a:gd name="T8" fmla="*/ 11 w 63"/>
                <a:gd name="T9" fmla="*/ 4 h 63"/>
                <a:gd name="T10" fmla="*/ 14 w 63"/>
                <a:gd name="T11" fmla="*/ 5 h 63"/>
                <a:gd name="T12" fmla="*/ 18 w 63"/>
                <a:gd name="T13" fmla="*/ 5 h 63"/>
                <a:gd name="T14" fmla="*/ 22 w 63"/>
                <a:gd name="T15" fmla="*/ 7 h 63"/>
                <a:gd name="T16" fmla="*/ 26 w 63"/>
                <a:gd name="T17" fmla="*/ 7 h 63"/>
                <a:gd name="T18" fmla="*/ 29 w 63"/>
                <a:gd name="T19" fmla="*/ 7 h 63"/>
                <a:gd name="T20" fmla="*/ 33 w 63"/>
                <a:gd name="T21" fmla="*/ 7 h 63"/>
                <a:gd name="T22" fmla="*/ 37 w 63"/>
                <a:gd name="T23" fmla="*/ 7 h 63"/>
                <a:gd name="T24" fmla="*/ 41 w 63"/>
                <a:gd name="T25" fmla="*/ 7 h 63"/>
                <a:gd name="T26" fmla="*/ 45 w 63"/>
                <a:gd name="T27" fmla="*/ 5 h 63"/>
                <a:gd name="T28" fmla="*/ 48 w 63"/>
                <a:gd name="T29" fmla="*/ 5 h 63"/>
                <a:gd name="T30" fmla="*/ 52 w 63"/>
                <a:gd name="T31" fmla="*/ 4 h 63"/>
                <a:gd name="T32" fmla="*/ 57 w 63"/>
                <a:gd name="T33" fmla="*/ 2 h 63"/>
                <a:gd name="T34" fmla="*/ 59 w 63"/>
                <a:gd name="T35" fmla="*/ 1 h 63"/>
                <a:gd name="T36" fmla="*/ 63 w 63"/>
                <a:gd name="T37" fmla="*/ 0 h 63"/>
                <a:gd name="T38" fmla="*/ 32 w 63"/>
                <a:gd name="T39" fmla="*/ 63 h 63"/>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3"/>
                <a:gd name="T61" fmla="*/ 0 h 63"/>
                <a:gd name="T62" fmla="*/ 63 w 63"/>
                <a:gd name="T63" fmla="*/ 63 h 63"/>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3" h="63">
                  <a:moveTo>
                    <a:pt x="32" y="63"/>
                  </a:moveTo>
                  <a:lnTo>
                    <a:pt x="0" y="0"/>
                  </a:lnTo>
                  <a:lnTo>
                    <a:pt x="3" y="1"/>
                  </a:lnTo>
                  <a:lnTo>
                    <a:pt x="7" y="2"/>
                  </a:lnTo>
                  <a:lnTo>
                    <a:pt x="11" y="4"/>
                  </a:lnTo>
                  <a:lnTo>
                    <a:pt x="14" y="5"/>
                  </a:lnTo>
                  <a:lnTo>
                    <a:pt x="18" y="5"/>
                  </a:lnTo>
                  <a:lnTo>
                    <a:pt x="22" y="7"/>
                  </a:lnTo>
                  <a:lnTo>
                    <a:pt x="26" y="7"/>
                  </a:lnTo>
                  <a:lnTo>
                    <a:pt x="29" y="7"/>
                  </a:lnTo>
                  <a:lnTo>
                    <a:pt x="33" y="7"/>
                  </a:lnTo>
                  <a:lnTo>
                    <a:pt x="37" y="7"/>
                  </a:lnTo>
                  <a:lnTo>
                    <a:pt x="41" y="7"/>
                  </a:lnTo>
                  <a:lnTo>
                    <a:pt x="45" y="5"/>
                  </a:lnTo>
                  <a:lnTo>
                    <a:pt x="48" y="5"/>
                  </a:lnTo>
                  <a:lnTo>
                    <a:pt x="52" y="4"/>
                  </a:lnTo>
                  <a:lnTo>
                    <a:pt x="57" y="2"/>
                  </a:lnTo>
                  <a:lnTo>
                    <a:pt x="59" y="1"/>
                  </a:lnTo>
                  <a:lnTo>
                    <a:pt x="63" y="0"/>
                  </a:lnTo>
                  <a:lnTo>
                    <a:pt x="32" y="6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8627" name="Rectangle 18"/>
            <p:cNvSpPr>
              <a:spLocks noChangeArrowheads="1"/>
            </p:cNvSpPr>
            <p:nvPr/>
          </p:nvSpPr>
          <p:spPr bwMode="auto">
            <a:xfrm>
              <a:off x="3666" y="864"/>
              <a:ext cx="387"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 program</a:t>
              </a:r>
              <a:endParaRPr lang="en-US" altLang="en-US" sz="1800" dirty="0">
                <a:latin typeface="Arial" panose="020B0604020202020204" pitchFamily="34" charset="0"/>
              </a:endParaRPr>
            </a:p>
          </p:txBody>
        </p:sp>
        <p:sp>
          <p:nvSpPr>
            <p:cNvPr id="68628" name="Rectangle 19"/>
            <p:cNvSpPr>
              <a:spLocks noChangeArrowheads="1"/>
            </p:cNvSpPr>
            <p:nvPr/>
          </p:nvSpPr>
          <p:spPr bwMode="auto">
            <a:xfrm>
              <a:off x="4659" y="1704"/>
              <a:ext cx="207"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29" name="Rectangle 20"/>
            <p:cNvSpPr>
              <a:spLocks noChangeArrowheads="1"/>
            </p:cNvSpPr>
            <p:nvPr/>
          </p:nvSpPr>
          <p:spPr bwMode="auto">
            <a:xfrm>
              <a:off x="4723" y="1700"/>
              <a:ext cx="8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Times New Roman" panose="02020603050405020304" pitchFamily="18" charset="0"/>
                  <a:cs typeface="Times New Roman" panose="02020603050405020304" pitchFamily="18" charset="0"/>
                </a:rPr>
                <a:t>I1</a:t>
              </a:r>
              <a:endParaRPr lang="en-US" altLang="en-US" sz="1200" dirty="0">
                <a:latin typeface="Times New Roman" panose="02020603050405020304" pitchFamily="18" charset="0"/>
                <a:cs typeface="Times New Roman" panose="02020603050405020304" pitchFamily="18" charset="0"/>
              </a:endParaRPr>
            </a:p>
          </p:txBody>
        </p:sp>
        <p:sp>
          <p:nvSpPr>
            <p:cNvPr id="68630" name="Freeform 21"/>
            <p:cNvSpPr>
              <a:spLocks/>
            </p:cNvSpPr>
            <p:nvPr/>
          </p:nvSpPr>
          <p:spPr bwMode="auto">
            <a:xfrm>
              <a:off x="3517" y="1080"/>
              <a:ext cx="1245" cy="576"/>
            </a:xfrm>
            <a:custGeom>
              <a:avLst/>
              <a:gdLst>
                <a:gd name="T0" fmla="*/ 0 w 1245"/>
                <a:gd name="T1" fmla="*/ 0 h 576"/>
                <a:gd name="T2" fmla="*/ 0 w 1245"/>
                <a:gd name="T3" fmla="*/ 156 h 576"/>
                <a:gd name="T4" fmla="*/ 1245 w 1245"/>
                <a:gd name="T5" fmla="*/ 156 h 576"/>
                <a:gd name="T6" fmla="*/ 1245 w 1245"/>
                <a:gd name="T7" fmla="*/ 576 h 576"/>
                <a:gd name="T8" fmla="*/ 0 60000 65536"/>
                <a:gd name="T9" fmla="*/ 0 60000 65536"/>
                <a:gd name="T10" fmla="*/ 0 60000 65536"/>
                <a:gd name="T11" fmla="*/ 0 60000 65536"/>
                <a:gd name="T12" fmla="*/ 0 w 1245"/>
                <a:gd name="T13" fmla="*/ 0 h 576"/>
                <a:gd name="T14" fmla="*/ 1245 w 1245"/>
                <a:gd name="T15" fmla="*/ 576 h 576"/>
              </a:gdLst>
              <a:ahLst/>
              <a:cxnLst>
                <a:cxn ang="T8">
                  <a:pos x="T0" y="T1"/>
                </a:cxn>
                <a:cxn ang="T9">
                  <a:pos x="T2" y="T3"/>
                </a:cxn>
                <a:cxn ang="T10">
                  <a:pos x="T4" y="T5"/>
                </a:cxn>
                <a:cxn ang="T11">
                  <a:pos x="T6" y="T7"/>
                </a:cxn>
              </a:cxnLst>
              <a:rect l="T12" t="T13" r="T14" b="T15"/>
              <a:pathLst>
                <a:path w="1245" h="576">
                  <a:moveTo>
                    <a:pt x="0" y="0"/>
                  </a:moveTo>
                  <a:lnTo>
                    <a:pt x="0" y="156"/>
                  </a:lnTo>
                  <a:lnTo>
                    <a:pt x="1245" y="156"/>
                  </a:lnTo>
                  <a:lnTo>
                    <a:pt x="1245" y="576"/>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8631" name="Freeform 22"/>
            <p:cNvSpPr>
              <a:spLocks/>
            </p:cNvSpPr>
            <p:nvPr/>
          </p:nvSpPr>
          <p:spPr bwMode="auto">
            <a:xfrm>
              <a:off x="4731" y="1640"/>
              <a:ext cx="63" cy="64"/>
            </a:xfrm>
            <a:custGeom>
              <a:avLst/>
              <a:gdLst>
                <a:gd name="T0" fmla="*/ 31 w 63"/>
                <a:gd name="T1" fmla="*/ 64 h 64"/>
                <a:gd name="T2" fmla="*/ 0 w 63"/>
                <a:gd name="T3" fmla="*/ 0 h 64"/>
                <a:gd name="T4" fmla="*/ 2 w 63"/>
                <a:gd name="T5" fmla="*/ 2 h 64"/>
                <a:gd name="T6" fmla="*/ 6 w 63"/>
                <a:gd name="T7" fmla="*/ 3 h 64"/>
                <a:gd name="T8" fmla="*/ 11 w 63"/>
                <a:gd name="T9" fmla="*/ 4 h 64"/>
                <a:gd name="T10" fmla="*/ 13 w 63"/>
                <a:gd name="T11" fmla="*/ 6 h 64"/>
                <a:gd name="T12" fmla="*/ 18 w 63"/>
                <a:gd name="T13" fmla="*/ 6 h 64"/>
                <a:gd name="T14" fmla="*/ 22 w 63"/>
                <a:gd name="T15" fmla="*/ 7 h 64"/>
                <a:gd name="T16" fmla="*/ 26 w 63"/>
                <a:gd name="T17" fmla="*/ 7 h 64"/>
                <a:gd name="T18" fmla="*/ 29 w 63"/>
                <a:gd name="T19" fmla="*/ 7 h 64"/>
                <a:gd name="T20" fmla="*/ 33 w 63"/>
                <a:gd name="T21" fmla="*/ 7 h 64"/>
                <a:gd name="T22" fmla="*/ 37 w 63"/>
                <a:gd name="T23" fmla="*/ 7 h 64"/>
                <a:gd name="T24" fmla="*/ 41 w 63"/>
                <a:gd name="T25" fmla="*/ 7 h 64"/>
                <a:gd name="T26" fmla="*/ 45 w 63"/>
                <a:gd name="T27" fmla="*/ 6 h 64"/>
                <a:gd name="T28" fmla="*/ 48 w 63"/>
                <a:gd name="T29" fmla="*/ 6 h 64"/>
                <a:gd name="T30" fmla="*/ 52 w 63"/>
                <a:gd name="T31" fmla="*/ 4 h 64"/>
                <a:gd name="T32" fmla="*/ 56 w 63"/>
                <a:gd name="T33" fmla="*/ 3 h 64"/>
                <a:gd name="T34" fmla="*/ 59 w 63"/>
                <a:gd name="T35" fmla="*/ 2 h 64"/>
                <a:gd name="T36" fmla="*/ 63 w 63"/>
                <a:gd name="T37" fmla="*/ 0 h 64"/>
                <a:gd name="T38" fmla="*/ 31 w 63"/>
                <a:gd name="T39" fmla="*/ 64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3"/>
                <a:gd name="T61" fmla="*/ 0 h 64"/>
                <a:gd name="T62" fmla="*/ 63 w 63"/>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3" h="64">
                  <a:moveTo>
                    <a:pt x="31" y="64"/>
                  </a:moveTo>
                  <a:lnTo>
                    <a:pt x="0" y="0"/>
                  </a:lnTo>
                  <a:lnTo>
                    <a:pt x="2" y="2"/>
                  </a:lnTo>
                  <a:lnTo>
                    <a:pt x="6" y="3"/>
                  </a:lnTo>
                  <a:lnTo>
                    <a:pt x="11" y="4"/>
                  </a:lnTo>
                  <a:lnTo>
                    <a:pt x="13" y="6"/>
                  </a:lnTo>
                  <a:lnTo>
                    <a:pt x="18" y="6"/>
                  </a:lnTo>
                  <a:lnTo>
                    <a:pt x="22" y="7"/>
                  </a:lnTo>
                  <a:lnTo>
                    <a:pt x="26" y="7"/>
                  </a:lnTo>
                  <a:lnTo>
                    <a:pt x="29" y="7"/>
                  </a:lnTo>
                  <a:lnTo>
                    <a:pt x="33" y="7"/>
                  </a:lnTo>
                  <a:lnTo>
                    <a:pt x="37" y="7"/>
                  </a:lnTo>
                  <a:lnTo>
                    <a:pt x="41" y="7"/>
                  </a:lnTo>
                  <a:lnTo>
                    <a:pt x="45" y="6"/>
                  </a:lnTo>
                  <a:lnTo>
                    <a:pt x="48" y="6"/>
                  </a:lnTo>
                  <a:lnTo>
                    <a:pt x="52" y="4"/>
                  </a:lnTo>
                  <a:lnTo>
                    <a:pt x="56" y="3"/>
                  </a:lnTo>
                  <a:lnTo>
                    <a:pt x="59" y="2"/>
                  </a:lnTo>
                  <a:lnTo>
                    <a:pt x="63" y="0"/>
                  </a:lnTo>
                  <a:lnTo>
                    <a:pt x="31"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8632" name="Rectangle 23"/>
            <p:cNvSpPr>
              <a:spLocks noChangeArrowheads="1"/>
            </p:cNvSpPr>
            <p:nvPr/>
          </p:nvSpPr>
          <p:spPr bwMode="auto">
            <a:xfrm>
              <a:off x="4912" y="1632"/>
              <a:ext cx="44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instruction</a:t>
              </a:r>
              <a:endParaRPr lang="en-US" altLang="en-US" sz="1800" dirty="0">
                <a:latin typeface="Arial" panose="020B0604020202020204" pitchFamily="34" charset="0"/>
              </a:endParaRPr>
            </a:p>
          </p:txBody>
        </p:sp>
        <p:sp>
          <p:nvSpPr>
            <p:cNvPr id="68633" name="Rectangle 24"/>
            <p:cNvSpPr>
              <a:spLocks noChangeArrowheads="1"/>
            </p:cNvSpPr>
            <p:nvPr/>
          </p:nvSpPr>
          <p:spPr bwMode="auto">
            <a:xfrm>
              <a:off x="4912" y="1743"/>
              <a:ext cx="26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queue</a:t>
              </a:r>
              <a:endParaRPr lang="en-US" altLang="en-US" sz="1800" dirty="0">
                <a:latin typeface="Arial" panose="020B0604020202020204" pitchFamily="34" charset="0"/>
              </a:endParaRPr>
            </a:p>
          </p:txBody>
        </p:sp>
        <p:sp>
          <p:nvSpPr>
            <p:cNvPr id="68634" name="Rectangle 25"/>
            <p:cNvSpPr>
              <a:spLocks noChangeArrowheads="1"/>
            </p:cNvSpPr>
            <p:nvPr/>
          </p:nvSpPr>
          <p:spPr bwMode="auto">
            <a:xfrm>
              <a:off x="2711" y="1288"/>
              <a:ext cx="260"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35" name="Rectangle 26"/>
            <p:cNvSpPr>
              <a:spLocks noChangeArrowheads="1"/>
            </p:cNvSpPr>
            <p:nvPr/>
          </p:nvSpPr>
          <p:spPr bwMode="auto">
            <a:xfrm>
              <a:off x="2765" y="1284"/>
              <a:ext cx="16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op1</a:t>
              </a:r>
              <a:endParaRPr lang="en-US" altLang="en-US" sz="1800" dirty="0">
                <a:latin typeface="Arial" panose="020B0604020202020204" pitchFamily="34" charset="0"/>
              </a:endParaRPr>
            </a:p>
          </p:txBody>
        </p:sp>
        <p:sp>
          <p:nvSpPr>
            <p:cNvPr id="68636" name="Rectangle 27"/>
            <p:cNvSpPr>
              <a:spLocks noChangeArrowheads="1"/>
            </p:cNvSpPr>
            <p:nvPr/>
          </p:nvSpPr>
          <p:spPr bwMode="auto">
            <a:xfrm>
              <a:off x="2711" y="1392"/>
              <a:ext cx="260"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37" name="Rectangle 28"/>
            <p:cNvSpPr>
              <a:spLocks noChangeArrowheads="1"/>
            </p:cNvSpPr>
            <p:nvPr/>
          </p:nvSpPr>
          <p:spPr bwMode="auto">
            <a:xfrm>
              <a:off x="2765" y="1388"/>
              <a:ext cx="16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op2</a:t>
              </a:r>
              <a:endParaRPr lang="en-US" altLang="en-US" sz="1800" dirty="0">
                <a:latin typeface="Arial" panose="020B0604020202020204" pitchFamily="34" charset="0"/>
              </a:endParaRPr>
            </a:p>
          </p:txBody>
        </p:sp>
        <p:sp>
          <p:nvSpPr>
            <p:cNvPr id="68638" name="Rectangle 29"/>
            <p:cNvSpPr>
              <a:spLocks noChangeArrowheads="1"/>
            </p:cNvSpPr>
            <p:nvPr/>
          </p:nvSpPr>
          <p:spPr bwMode="auto">
            <a:xfrm>
              <a:off x="2711" y="1496"/>
              <a:ext cx="260"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39" name="Rectangle 30"/>
            <p:cNvSpPr>
              <a:spLocks noChangeArrowheads="1"/>
            </p:cNvSpPr>
            <p:nvPr/>
          </p:nvSpPr>
          <p:spPr bwMode="auto">
            <a:xfrm>
              <a:off x="2711" y="1600"/>
              <a:ext cx="260"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40" name="Rectangle 31"/>
            <p:cNvSpPr>
              <a:spLocks noChangeArrowheads="1"/>
            </p:cNvSpPr>
            <p:nvPr/>
          </p:nvSpPr>
          <p:spPr bwMode="auto">
            <a:xfrm>
              <a:off x="2711" y="1704"/>
              <a:ext cx="260"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41" name="Rectangle 32"/>
            <p:cNvSpPr>
              <a:spLocks noChangeArrowheads="1"/>
            </p:cNvSpPr>
            <p:nvPr/>
          </p:nvSpPr>
          <p:spPr bwMode="auto">
            <a:xfrm>
              <a:off x="2682" y="1172"/>
              <a:ext cx="349"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memory</a:t>
              </a:r>
              <a:endParaRPr lang="en-US" altLang="en-US" sz="1800" dirty="0">
                <a:latin typeface="Arial" panose="020B0604020202020204" pitchFamily="34" charset="0"/>
              </a:endParaRPr>
            </a:p>
          </p:txBody>
        </p:sp>
        <p:sp>
          <p:nvSpPr>
            <p:cNvPr id="68642" name="Rectangle 33"/>
            <p:cNvSpPr>
              <a:spLocks noChangeArrowheads="1"/>
            </p:cNvSpPr>
            <p:nvPr/>
          </p:nvSpPr>
          <p:spPr bwMode="auto">
            <a:xfrm>
              <a:off x="4038" y="1129"/>
              <a:ext cx="210"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fetch</a:t>
              </a:r>
              <a:endParaRPr lang="en-US" altLang="en-US" sz="1800" dirty="0">
                <a:latin typeface="Arial" panose="020B0604020202020204" pitchFamily="34" charset="0"/>
              </a:endParaRPr>
            </a:p>
          </p:txBody>
        </p:sp>
        <p:sp>
          <p:nvSpPr>
            <p:cNvPr id="68643" name="Rectangle 34"/>
            <p:cNvSpPr>
              <a:spLocks noChangeArrowheads="1"/>
            </p:cNvSpPr>
            <p:nvPr/>
          </p:nvSpPr>
          <p:spPr bwMode="auto">
            <a:xfrm>
              <a:off x="4087" y="2224"/>
              <a:ext cx="415" cy="29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44" name="Rectangle 35"/>
            <p:cNvSpPr>
              <a:spLocks noChangeArrowheads="1"/>
            </p:cNvSpPr>
            <p:nvPr/>
          </p:nvSpPr>
          <p:spPr bwMode="auto">
            <a:xfrm>
              <a:off x="4205" y="2316"/>
              <a:ext cx="18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ALU</a:t>
              </a:r>
              <a:endParaRPr lang="en-US" altLang="en-US" sz="1800" dirty="0">
                <a:latin typeface="Arial" panose="020B0604020202020204" pitchFamily="34" charset="0"/>
              </a:endParaRPr>
            </a:p>
          </p:txBody>
        </p:sp>
        <p:sp>
          <p:nvSpPr>
            <p:cNvPr id="68645" name="Freeform 36"/>
            <p:cNvSpPr>
              <a:spLocks/>
            </p:cNvSpPr>
            <p:nvPr/>
          </p:nvSpPr>
          <p:spPr bwMode="auto">
            <a:xfrm>
              <a:off x="4551" y="1808"/>
              <a:ext cx="211" cy="563"/>
            </a:xfrm>
            <a:custGeom>
              <a:avLst/>
              <a:gdLst>
                <a:gd name="T0" fmla="*/ 211 w 211"/>
                <a:gd name="T1" fmla="*/ 0 h 563"/>
                <a:gd name="T2" fmla="*/ 211 w 211"/>
                <a:gd name="T3" fmla="*/ 563 h 563"/>
                <a:gd name="T4" fmla="*/ 0 w 211"/>
                <a:gd name="T5" fmla="*/ 563 h 563"/>
                <a:gd name="T6" fmla="*/ 0 60000 65536"/>
                <a:gd name="T7" fmla="*/ 0 60000 65536"/>
                <a:gd name="T8" fmla="*/ 0 60000 65536"/>
                <a:gd name="T9" fmla="*/ 0 w 211"/>
                <a:gd name="T10" fmla="*/ 0 h 563"/>
                <a:gd name="T11" fmla="*/ 211 w 211"/>
                <a:gd name="T12" fmla="*/ 563 h 563"/>
              </a:gdLst>
              <a:ahLst/>
              <a:cxnLst>
                <a:cxn ang="T6">
                  <a:pos x="T0" y="T1"/>
                </a:cxn>
                <a:cxn ang="T7">
                  <a:pos x="T2" y="T3"/>
                </a:cxn>
                <a:cxn ang="T8">
                  <a:pos x="T4" y="T5"/>
                </a:cxn>
              </a:cxnLst>
              <a:rect l="T9" t="T10" r="T11" b="T12"/>
              <a:pathLst>
                <a:path w="211" h="563">
                  <a:moveTo>
                    <a:pt x="211" y="0"/>
                  </a:moveTo>
                  <a:lnTo>
                    <a:pt x="211" y="563"/>
                  </a:lnTo>
                  <a:lnTo>
                    <a:pt x="0" y="563"/>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8646" name="Freeform 37"/>
            <p:cNvSpPr>
              <a:spLocks/>
            </p:cNvSpPr>
            <p:nvPr/>
          </p:nvSpPr>
          <p:spPr bwMode="auto">
            <a:xfrm>
              <a:off x="4502" y="2339"/>
              <a:ext cx="64" cy="64"/>
            </a:xfrm>
            <a:custGeom>
              <a:avLst/>
              <a:gdLst>
                <a:gd name="T0" fmla="*/ 0 w 64"/>
                <a:gd name="T1" fmla="*/ 32 h 64"/>
                <a:gd name="T2" fmla="*/ 64 w 64"/>
                <a:gd name="T3" fmla="*/ 0 h 64"/>
                <a:gd name="T4" fmla="*/ 62 w 64"/>
                <a:gd name="T5" fmla="*/ 4 h 64"/>
                <a:gd name="T6" fmla="*/ 61 w 64"/>
                <a:gd name="T7" fmla="*/ 7 h 64"/>
                <a:gd name="T8" fmla="*/ 60 w 64"/>
                <a:gd name="T9" fmla="*/ 11 h 64"/>
                <a:gd name="T10" fmla="*/ 58 w 64"/>
                <a:gd name="T11" fmla="*/ 15 h 64"/>
                <a:gd name="T12" fmla="*/ 58 w 64"/>
                <a:gd name="T13" fmla="*/ 18 h 64"/>
                <a:gd name="T14" fmla="*/ 57 w 64"/>
                <a:gd name="T15" fmla="*/ 22 h 64"/>
                <a:gd name="T16" fmla="*/ 57 w 64"/>
                <a:gd name="T17" fmla="*/ 26 h 64"/>
                <a:gd name="T18" fmla="*/ 57 w 64"/>
                <a:gd name="T19" fmla="*/ 30 h 64"/>
                <a:gd name="T20" fmla="*/ 57 w 64"/>
                <a:gd name="T21" fmla="*/ 35 h 64"/>
                <a:gd name="T22" fmla="*/ 57 w 64"/>
                <a:gd name="T23" fmla="*/ 37 h 64"/>
                <a:gd name="T24" fmla="*/ 57 w 64"/>
                <a:gd name="T25" fmla="*/ 42 h 64"/>
                <a:gd name="T26" fmla="*/ 58 w 64"/>
                <a:gd name="T27" fmla="*/ 46 h 64"/>
                <a:gd name="T28" fmla="*/ 58 w 64"/>
                <a:gd name="T29" fmla="*/ 50 h 64"/>
                <a:gd name="T30" fmla="*/ 60 w 64"/>
                <a:gd name="T31" fmla="*/ 53 h 64"/>
                <a:gd name="T32" fmla="*/ 61 w 64"/>
                <a:gd name="T33" fmla="*/ 57 h 64"/>
                <a:gd name="T34" fmla="*/ 62 w 64"/>
                <a:gd name="T35" fmla="*/ 61 h 64"/>
                <a:gd name="T36" fmla="*/ 64 w 64"/>
                <a:gd name="T37" fmla="*/ 64 h 64"/>
                <a:gd name="T38" fmla="*/ 0 w 64"/>
                <a:gd name="T39" fmla="*/ 32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4"/>
                <a:gd name="T61" fmla="*/ 0 h 64"/>
                <a:gd name="T62" fmla="*/ 64 w 64"/>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4" h="64">
                  <a:moveTo>
                    <a:pt x="0" y="32"/>
                  </a:moveTo>
                  <a:lnTo>
                    <a:pt x="64" y="0"/>
                  </a:lnTo>
                  <a:lnTo>
                    <a:pt x="62" y="4"/>
                  </a:lnTo>
                  <a:lnTo>
                    <a:pt x="61" y="7"/>
                  </a:lnTo>
                  <a:lnTo>
                    <a:pt x="60" y="11"/>
                  </a:lnTo>
                  <a:lnTo>
                    <a:pt x="58" y="15"/>
                  </a:lnTo>
                  <a:lnTo>
                    <a:pt x="58" y="18"/>
                  </a:lnTo>
                  <a:lnTo>
                    <a:pt x="57" y="22"/>
                  </a:lnTo>
                  <a:lnTo>
                    <a:pt x="57" y="26"/>
                  </a:lnTo>
                  <a:lnTo>
                    <a:pt x="57" y="30"/>
                  </a:lnTo>
                  <a:lnTo>
                    <a:pt x="57" y="35"/>
                  </a:lnTo>
                  <a:lnTo>
                    <a:pt x="57" y="37"/>
                  </a:lnTo>
                  <a:lnTo>
                    <a:pt x="57" y="42"/>
                  </a:lnTo>
                  <a:lnTo>
                    <a:pt x="58" y="46"/>
                  </a:lnTo>
                  <a:lnTo>
                    <a:pt x="58" y="50"/>
                  </a:lnTo>
                  <a:lnTo>
                    <a:pt x="60" y="53"/>
                  </a:lnTo>
                  <a:lnTo>
                    <a:pt x="61" y="57"/>
                  </a:lnTo>
                  <a:lnTo>
                    <a:pt x="62" y="61"/>
                  </a:lnTo>
                  <a:lnTo>
                    <a:pt x="64" y="64"/>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8647" name="Rectangle 38"/>
            <p:cNvSpPr>
              <a:spLocks noChangeArrowheads="1"/>
            </p:cNvSpPr>
            <p:nvPr/>
          </p:nvSpPr>
          <p:spPr bwMode="auto">
            <a:xfrm>
              <a:off x="3568" y="1600"/>
              <a:ext cx="260"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48" name="Rectangle 39"/>
            <p:cNvSpPr>
              <a:spLocks noChangeArrowheads="1"/>
            </p:cNvSpPr>
            <p:nvPr/>
          </p:nvSpPr>
          <p:spPr bwMode="auto">
            <a:xfrm>
              <a:off x="3568" y="1704"/>
              <a:ext cx="260"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49" name="Rectangle 40"/>
            <p:cNvSpPr>
              <a:spLocks noChangeArrowheads="1"/>
            </p:cNvSpPr>
            <p:nvPr/>
          </p:nvSpPr>
          <p:spPr bwMode="auto">
            <a:xfrm>
              <a:off x="3568" y="1808"/>
              <a:ext cx="260"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50" name="Rectangle 41"/>
            <p:cNvSpPr>
              <a:spLocks noChangeArrowheads="1"/>
            </p:cNvSpPr>
            <p:nvPr/>
          </p:nvSpPr>
          <p:spPr bwMode="auto">
            <a:xfrm>
              <a:off x="3568" y="1912"/>
              <a:ext cx="260"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51" name="Rectangle 42"/>
            <p:cNvSpPr>
              <a:spLocks noChangeArrowheads="1"/>
            </p:cNvSpPr>
            <p:nvPr/>
          </p:nvSpPr>
          <p:spPr bwMode="auto">
            <a:xfrm>
              <a:off x="3519" y="1471"/>
              <a:ext cx="37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registers</a:t>
              </a:r>
              <a:endParaRPr lang="en-US" altLang="en-US" sz="1800" dirty="0">
                <a:latin typeface="Arial" panose="020B0604020202020204" pitchFamily="34" charset="0"/>
              </a:endParaRPr>
            </a:p>
          </p:txBody>
        </p:sp>
        <p:sp>
          <p:nvSpPr>
            <p:cNvPr id="68652" name="Freeform 43"/>
            <p:cNvSpPr>
              <a:spLocks/>
            </p:cNvSpPr>
            <p:nvPr/>
          </p:nvSpPr>
          <p:spPr bwMode="auto">
            <a:xfrm>
              <a:off x="2971" y="1340"/>
              <a:ext cx="1480" cy="108"/>
            </a:xfrm>
            <a:custGeom>
              <a:avLst/>
              <a:gdLst>
                <a:gd name="T0" fmla="*/ 0 w 1480"/>
                <a:gd name="T1" fmla="*/ 0 h 108"/>
                <a:gd name="T2" fmla="*/ 1480 w 1480"/>
                <a:gd name="T3" fmla="*/ 0 h 108"/>
                <a:gd name="T4" fmla="*/ 1480 w 1480"/>
                <a:gd name="T5" fmla="*/ 108 h 108"/>
                <a:gd name="T6" fmla="*/ 0 60000 65536"/>
                <a:gd name="T7" fmla="*/ 0 60000 65536"/>
                <a:gd name="T8" fmla="*/ 0 60000 65536"/>
                <a:gd name="T9" fmla="*/ 0 w 1480"/>
                <a:gd name="T10" fmla="*/ 0 h 108"/>
                <a:gd name="T11" fmla="*/ 1480 w 1480"/>
                <a:gd name="T12" fmla="*/ 108 h 108"/>
              </a:gdLst>
              <a:ahLst/>
              <a:cxnLst>
                <a:cxn ang="T6">
                  <a:pos x="T0" y="T1"/>
                </a:cxn>
                <a:cxn ang="T7">
                  <a:pos x="T2" y="T3"/>
                </a:cxn>
                <a:cxn ang="T8">
                  <a:pos x="T4" y="T5"/>
                </a:cxn>
              </a:cxnLst>
              <a:rect l="T9" t="T10" r="T11" b="T12"/>
              <a:pathLst>
                <a:path w="1480" h="108">
                  <a:moveTo>
                    <a:pt x="0" y="0"/>
                  </a:moveTo>
                  <a:lnTo>
                    <a:pt x="1480" y="0"/>
                  </a:lnTo>
                  <a:lnTo>
                    <a:pt x="1480" y="108"/>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8653" name="Freeform 44"/>
            <p:cNvSpPr>
              <a:spLocks/>
            </p:cNvSpPr>
            <p:nvPr/>
          </p:nvSpPr>
          <p:spPr bwMode="auto">
            <a:xfrm>
              <a:off x="4419" y="1432"/>
              <a:ext cx="64" cy="64"/>
            </a:xfrm>
            <a:custGeom>
              <a:avLst/>
              <a:gdLst>
                <a:gd name="T0" fmla="*/ 32 w 64"/>
                <a:gd name="T1" fmla="*/ 64 h 64"/>
                <a:gd name="T2" fmla="*/ 0 w 64"/>
                <a:gd name="T3" fmla="*/ 0 h 64"/>
                <a:gd name="T4" fmla="*/ 3 w 64"/>
                <a:gd name="T5" fmla="*/ 2 h 64"/>
                <a:gd name="T6" fmla="*/ 7 w 64"/>
                <a:gd name="T7" fmla="*/ 3 h 64"/>
                <a:gd name="T8" fmla="*/ 11 w 64"/>
                <a:gd name="T9" fmla="*/ 5 h 64"/>
                <a:gd name="T10" fmla="*/ 14 w 64"/>
                <a:gd name="T11" fmla="*/ 6 h 64"/>
                <a:gd name="T12" fmla="*/ 18 w 64"/>
                <a:gd name="T13" fmla="*/ 6 h 64"/>
                <a:gd name="T14" fmla="*/ 22 w 64"/>
                <a:gd name="T15" fmla="*/ 7 h 64"/>
                <a:gd name="T16" fmla="*/ 26 w 64"/>
                <a:gd name="T17" fmla="*/ 7 h 64"/>
                <a:gd name="T18" fmla="*/ 29 w 64"/>
                <a:gd name="T19" fmla="*/ 7 h 64"/>
                <a:gd name="T20" fmla="*/ 33 w 64"/>
                <a:gd name="T21" fmla="*/ 7 h 64"/>
                <a:gd name="T22" fmla="*/ 38 w 64"/>
                <a:gd name="T23" fmla="*/ 7 h 64"/>
                <a:gd name="T24" fmla="*/ 42 w 64"/>
                <a:gd name="T25" fmla="*/ 7 h 64"/>
                <a:gd name="T26" fmla="*/ 46 w 64"/>
                <a:gd name="T27" fmla="*/ 6 h 64"/>
                <a:gd name="T28" fmla="*/ 49 w 64"/>
                <a:gd name="T29" fmla="*/ 6 h 64"/>
                <a:gd name="T30" fmla="*/ 53 w 64"/>
                <a:gd name="T31" fmla="*/ 5 h 64"/>
                <a:gd name="T32" fmla="*/ 57 w 64"/>
                <a:gd name="T33" fmla="*/ 3 h 64"/>
                <a:gd name="T34" fmla="*/ 60 w 64"/>
                <a:gd name="T35" fmla="*/ 2 h 64"/>
                <a:gd name="T36" fmla="*/ 64 w 64"/>
                <a:gd name="T37" fmla="*/ 0 h 64"/>
                <a:gd name="T38" fmla="*/ 32 w 64"/>
                <a:gd name="T39" fmla="*/ 64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4"/>
                <a:gd name="T61" fmla="*/ 0 h 64"/>
                <a:gd name="T62" fmla="*/ 64 w 64"/>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4" h="64">
                  <a:moveTo>
                    <a:pt x="32" y="64"/>
                  </a:moveTo>
                  <a:lnTo>
                    <a:pt x="0" y="0"/>
                  </a:lnTo>
                  <a:lnTo>
                    <a:pt x="3" y="2"/>
                  </a:lnTo>
                  <a:lnTo>
                    <a:pt x="7" y="3"/>
                  </a:lnTo>
                  <a:lnTo>
                    <a:pt x="11" y="5"/>
                  </a:lnTo>
                  <a:lnTo>
                    <a:pt x="14" y="6"/>
                  </a:lnTo>
                  <a:lnTo>
                    <a:pt x="18" y="6"/>
                  </a:lnTo>
                  <a:lnTo>
                    <a:pt x="22" y="7"/>
                  </a:lnTo>
                  <a:lnTo>
                    <a:pt x="26" y="7"/>
                  </a:lnTo>
                  <a:lnTo>
                    <a:pt x="29" y="7"/>
                  </a:lnTo>
                  <a:lnTo>
                    <a:pt x="33" y="7"/>
                  </a:lnTo>
                  <a:lnTo>
                    <a:pt x="38" y="7"/>
                  </a:lnTo>
                  <a:lnTo>
                    <a:pt x="42" y="7"/>
                  </a:lnTo>
                  <a:lnTo>
                    <a:pt x="46" y="6"/>
                  </a:lnTo>
                  <a:lnTo>
                    <a:pt x="49" y="6"/>
                  </a:lnTo>
                  <a:lnTo>
                    <a:pt x="53" y="5"/>
                  </a:lnTo>
                  <a:lnTo>
                    <a:pt x="57" y="3"/>
                  </a:lnTo>
                  <a:lnTo>
                    <a:pt x="60" y="2"/>
                  </a:lnTo>
                  <a:lnTo>
                    <a:pt x="64" y="0"/>
                  </a:lnTo>
                  <a:lnTo>
                    <a:pt x="32"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8654" name="Freeform 45"/>
            <p:cNvSpPr>
              <a:spLocks/>
            </p:cNvSpPr>
            <p:nvPr/>
          </p:nvSpPr>
          <p:spPr bwMode="auto">
            <a:xfrm>
              <a:off x="4217" y="2518"/>
              <a:ext cx="156" cy="156"/>
            </a:xfrm>
            <a:custGeom>
              <a:avLst/>
              <a:gdLst>
                <a:gd name="T0" fmla="*/ 78 w 156"/>
                <a:gd name="T1" fmla="*/ 156 h 156"/>
                <a:gd name="T2" fmla="*/ 156 w 156"/>
                <a:gd name="T3" fmla="*/ 111 h 156"/>
                <a:gd name="T4" fmla="*/ 104 w 156"/>
                <a:gd name="T5" fmla="*/ 111 h 156"/>
                <a:gd name="T6" fmla="*/ 104 w 156"/>
                <a:gd name="T7" fmla="*/ 0 h 156"/>
                <a:gd name="T8" fmla="*/ 51 w 156"/>
                <a:gd name="T9" fmla="*/ 0 h 156"/>
                <a:gd name="T10" fmla="*/ 51 w 156"/>
                <a:gd name="T11" fmla="*/ 111 h 156"/>
                <a:gd name="T12" fmla="*/ 0 w 156"/>
                <a:gd name="T13" fmla="*/ 111 h 156"/>
                <a:gd name="T14" fmla="*/ 78 w 156"/>
                <a:gd name="T15" fmla="*/ 156 h 156"/>
                <a:gd name="T16" fmla="*/ 0 60000 65536"/>
                <a:gd name="T17" fmla="*/ 0 60000 65536"/>
                <a:gd name="T18" fmla="*/ 0 60000 65536"/>
                <a:gd name="T19" fmla="*/ 0 60000 65536"/>
                <a:gd name="T20" fmla="*/ 0 60000 65536"/>
                <a:gd name="T21" fmla="*/ 0 60000 65536"/>
                <a:gd name="T22" fmla="*/ 0 60000 65536"/>
                <a:gd name="T23" fmla="*/ 0 60000 65536"/>
                <a:gd name="T24" fmla="*/ 0 w 156"/>
                <a:gd name="T25" fmla="*/ 0 h 156"/>
                <a:gd name="T26" fmla="*/ 156 w 156"/>
                <a:gd name="T27" fmla="*/ 156 h 15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56" h="156">
                  <a:moveTo>
                    <a:pt x="78" y="156"/>
                  </a:moveTo>
                  <a:lnTo>
                    <a:pt x="156" y="111"/>
                  </a:lnTo>
                  <a:lnTo>
                    <a:pt x="104" y="111"/>
                  </a:lnTo>
                  <a:lnTo>
                    <a:pt x="104" y="0"/>
                  </a:lnTo>
                  <a:lnTo>
                    <a:pt x="51" y="0"/>
                  </a:lnTo>
                  <a:lnTo>
                    <a:pt x="51" y="111"/>
                  </a:lnTo>
                  <a:lnTo>
                    <a:pt x="0" y="111"/>
                  </a:lnTo>
                  <a:lnTo>
                    <a:pt x="78" y="156"/>
                  </a:lnTo>
                  <a:close/>
                </a:path>
              </a:pathLst>
            </a:custGeom>
            <a:solidFill>
              <a:srgbClr val="FFFFFF"/>
            </a:solidFill>
            <a:ln w="4763">
              <a:solidFill>
                <a:srgbClr val="000000"/>
              </a:solidFill>
              <a:round/>
              <a:headEnd/>
              <a:tailEnd/>
            </a:ln>
          </p:spPr>
          <p:txBody>
            <a:bodyPr/>
            <a:lstStyle/>
            <a:p>
              <a:endParaRPr lang="en-US" dirty="0"/>
            </a:p>
          </p:txBody>
        </p:sp>
        <p:sp>
          <p:nvSpPr>
            <p:cNvPr id="68655" name="Rectangle 46"/>
            <p:cNvSpPr>
              <a:spLocks noChangeArrowheads="1"/>
            </p:cNvSpPr>
            <p:nvPr/>
          </p:nvSpPr>
          <p:spPr bwMode="auto">
            <a:xfrm rot="16200000">
              <a:off x="2689" y="2183"/>
              <a:ext cx="20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write</a:t>
              </a:r>
              <a:endParaRPr lang="en-US" altLang="en-US" sz="1800" dirty="0">
                <a:latin typeface="Arial" panose="020B0604020202020204" pitchFamily="34" charset="0"/>
              </a:endParaRPr>
            </a:p>
          </p:txBody>
        </p:sp>
        <p:sp>
          <p:nvSpPr>
            <p:cNvPr id="68656" name="Freeform 47"/>
            <p:cNvSpPr>
              <a:spLocks/>
            </p:cNvSpPr>
            <p:nvPr/>
          </p:nvSpPr>
          <p:spPr bwMode="auto">
            <a:xfrm>
              <a:off x="2841" y="1857"/>
              <a:ext cx="1454" cy="887"/>
            </a:xfrm>
            <a:custGeom>
              <a:avLst/>
              <a:gdLst>
                <a:gd name="T0" fmla="*/ 1454 w 1454"/>
                <a:gd name="T1" fmla="*/ 887 h 887"/>
                <a:gd name="T2" fmla="*/ 0 w 1454"/>
                <a:gd name="T3" fmla="*/ 887 h 887"/>
                <a:gd name="T4" fmla="*/ 0 w 1454"/>
                <a:gd name="T5" fmla="*/ 0 h 887"/>
                <a:gd name="T6" fmla="*/ 0 60000 65536"/>
                <a:gd name="T7" fmla="*/ 0 60000 65536"/>
                <a:gd name="T8" fmla="*/ 0 60000 65536"/>
                <a:gd name="T9" fmla="*/ 0 w 1454"/>
                <a:gd name="T10" fmla="*/ 0 h 887"/>
                <a:gd name="T11" fmla="*/ 1454 w 1454"/>
                <a:gd name="T12" fmla="*/ 887 h 887"/>
              </a:gdLst>
              <a:ahLst/>
              <a:cxnLst>
                <a:cxn ang="T6">
                  <a:pos x="T0" y="T1"/>
                </a:cxn>
                <a:cxn ang="T7">
                  <a:pos x="T2" y="T3"/>
                </a:cxn>
                <a:cxn ang="T8">
                  <a:pos x="T4" y="T5"/>
                </a:cxn>
              </a:cxnLst>
              <a:rect l="T9" t="T10" r="T11" b="T12"/>
              <a:pathLst>
                <a:path w="1454" h="887">
                  <a:moveTo>
                    <a:pt x="1454" y="887"/>
                  </a:moveTo>
                  <a:lnTo>
                    <a:pt x="0" y="887"/>
                  </a:lnTo>
                  <a:lnTo>
                    <a:pt x="0" y="0"/>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8657" name="Freeform 48"/>
            <p:cNvSpPr>
              <a:spLocks/>
            </p:cNvSpPr>
            <p:nvPr/>
          </p:nvSpPr>
          <p:spPr bwMode="auto">
            <a:xfrm>
              <a:off x="2809" y="1808"/>
              <a:ext cx="64" cy="64"/>
            </a:xfrm>
            <a:custGeom>
              <a:avLst/>
              <a:gdLst>
                <a:gd name="T0" fmla="*/ 32 w 64"/>
                <a:gd name="T1" fmla="*/ 0 h 64"/>
                <a:gd name="T2" fmla="*/ 64 w 64"/>
                <a:gd name="T3" fmla="*/ 64 h 64"/>
                <a:gd name="T4" fmla="*/ 61 w 64"/>
                <a:gd name="T5" fmla="*/ 62 h 64"/>
                <a:gd name="T6" fmla="*/ 57 w 64"/>
                <a:gd name="T7" fmla="*/ 61 h 64"/>
                <a:gd name="T8" fmla="*/ 53 w 64"/>
                <a:gd name="T9" fmla="*/ 60 h 64"/>
                <a:gd name="T10" fmla="*/ 50 w 64"/>
                <a:gd name="T11" fmla="*/ 58 h 64"/>
                <a:gd name="T12" fmla="*/ 46 w 64"/>
                <a:gd name="T13" fmla="*/ 57 h 64"/>
                <a:gd name="T14" fmla="*/ 42 w 64"/>
                <a:gd name="T15" fmla="*/ 57 h 64"/>
                <a:gd name="T16" fmla="*/ 38 w 64"/>
                <a:gd name="T17" fmla="*/ 57 h 64"/>
                <a:gd name="T18" fmla="*/ 35 w 64"/>
                <a:gd name="T19" fmla="*/ 55 h 64"/>
                <a:gd name="T20" fmla="*/ 31 w 64"/>
                <a:gd name="T21" fmla="*/ 55 h 64"/>
                <a:gd name="T22" fmla="*/ 27 w 64"/>
                <a:gd name="T23" fmla="*/ 57 h 64"/>
                <a:gd name="T24" fmla="*/ 22 w 64"/>
                <a:gd name="T25" fmla="*/ 57 h 64"/>
                <a:gd name="T26" fmla="*/ 18 w 64"/>
                <a:gd name="T27" fmla="*/ 57 h 64"/>
                <a:gd name="T28" fmla="*/ 16 w 64"/>
                <a:gd name="T29" fmla="*/ 58 h 64"/>
                <a:gd name="T30" fmla="*/ 11 w 64"/>
                <a:gd name="T31" fmla="*/ 60 h 64"/>
                <a:gd name="T32" fmla="*/ 7 w 64"/>
                <a:gd name="T33" fmla="*/ 61 h 64"/>
                <a:gd name="T34" fmla="*/ 4 w 64"/>
                <a:gd name="T35" fmla="*/ 62 h 64"/>
                <a:gd name="T36" fmla="*/ 0 w 64"/>
                <a:gd name="T37" fmla="*/ 64 h 64"/>
                <a:gd name="T38" fmla="*/ 32 w 64"/>
                <a:gd name="T39" fmla="*/ 0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4"/>
                <a:gd name="T61" fmla="*/ 0 h 64"/>
                <a:gd name="T62" fmla="*/ 64 w 64"/>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4" h="64">
                  <a:moveTo>
                    <a:pt x="32" y="0"/>
                  </a:moveTo>
                  <a:lnTo>
                    <a:pt x="64" y="64"/>
                  </a:lnTo>
                  <a:lnTo>
                    <a:pt x="61" y="62"/>
                  </a:lnTo>
                  <a:lnTo>
                    <a:pt x="57" y="61"/>
                  </a:lnTo>
                  <a:lnTo>
                    <a:pt x="53" y="60"/>
                  </a:lnTo>
                  <a:lnTo>
                    <a:pt x="50" y="58"/>
                  </a:lnTo>
                  <a:lnTo>
                    <a:pt x="46" y="57"/>
                  </a:lnTo>
                  <a:lnTo>
                    <a:pt x="42" y="57"/>
                  </a:lnTo>
                  <a:lnTo>
                    <a:pt x="38" y="57"/>
                  </a:lnTo>
                  <a:lnTo>
                    <a:pt x="35" y="55"/>
                  </a:lnTo>
                  <a:lnTo>
                    <a:pt x="31" y="55"/>
                  </a:lnTo>
                  <a:lnTo>
                    <a:pt x="27" y="57"/>
                  </a:lnTo>
                  <a:lnTo>
                    <a:pt x="22" y="57"/>
                  </a:lnTo>
                  <a:lnTo>
                    <a:pt x="18" y="57"/>
                  </a:lnTo>
                  <a:lnTo>
                    <a:pt x="16" y="58"/>
                  </a:lnTo>
                  <a:lnTo>
                    <a:pt x="11" y="60"/>
                  </a:lnTo>
                  <a:lnTo>
                    <a:pt x="7" y="61"/>
                  </a:lnTo>
                  <a:lnTo>
                    <a:pt x="4" y="62"/>
                  </a:lnTo>
                  <a:lnTo>
                    <a:pt x="0" y="64"/>
                  </a:lnTo>
                  <a:lnTo>
                    <a:pt x="3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8658" name="Rectangle 49"/>
            <p:cNvSpPr>
              <a:spLocks noChangeArrowheads="1"/>
            </p:cNvSpPr>
            <p:nvPr/>
          </p:nvSpPr>
          <p:spPr bwMode="auto">
            <a:xfrm rot="5400000">
              <a:off x="4656" y="2054"/>
              <a:ext cx="316"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decode</a:t>
              </a:r>
              <a:endParaRPr lang="en-US" altLang="en-US" sz="1800" dirty="0">
                <a:latin typeface="Arial" panose="020B0604020202020204" pitchFamily="34" charset="0"/>
              </a:endParaRPr>
            </a:p>
          </p:txBody>
        </p:sp>
        <p:sp>
          <p:nvSpPr>
            <p:cNvPr id="68659" name="Rectangle 50"/>
            <p:cNvSpPr>
              <a:spLocks noChangeArrowheads="1"/>
            </p:cNvSpPr>
            <p:nvPr/>
          </p:nvSpPr>
          <p:spPr bwMode="auto">
            <a:xfrm>
              <a:off x="4342" y="2519"/>
              <a:ext cx="338"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execute</a:t>
              </a:r>
              <a:endParaRPr lang="en-US" altLang="en-US" sz="1800" dirty="0">
                <a:latin typeface="Arial" panose="020B0604020202020204" pitchFamily="34" charset="0"/>
              </a:endParaRPr>
            </a:p>
          </p:txBody>
        </p:sp>
        <p:sp>
          <p:nvSpPr>
            <p:cNvPr id="68660" name="Freeform 51"/>
            <p:cNvSpPr>
              <a:spLocks/>
            </p:cNvSpPr>
            <p:nvPr/>
          </p:nvSpPr>
          <p:spPr bwMode="auto">
            <a:xfrm>
              <a:off x="3698" y="2016"/>
              <a:ext cx="493" cy="159"/>
            </a:xfrm>
            <a:custGeom>
              <a:avLst/>
              <a:gdLst>
                <a:gd name="T0" fmla="*/ 0 w 493"/>
                <a:gd name="T1" fmla="*/ 0 h 159"/>
                <a:gd name="T2" fmla="*/ 0 w 493"/>
                <a:gd name="T3" fmla="*/ 51 h 159"/>
                <a:gd name="T4" fmla="*/ 493 w 493"/>
                <a:gd name="T5" fmla="*/ 51 h 159"/>
                <a:gd name="T6" fmla="*/ 493 w 493"/>
                <a:gd name="T7" fmla="*/ 159 h 159"/>
                <a:gd name="T8" fmla="*/ 0 60000 65536"/>
                <a:gd name="T9" fmla="*/ 0 60000 65536"/>
                <a:gd name="T10" fmla="*/ 0 60000 65536"/>
                <a:gd name="T11" fmla="*/ 0 60000 65536"/>
                <a:gd name="T12" fmla="*/ 0 w 493"/>
                <a:gd name="T13" fmla="*/ 0 h 159"/>
                <a:gd name="T14" fmla="*/ 493 w 493"/>
                <a:gd name="T15" fmla="*/ 159 h 159"/>
              </a:gdLst>
              <a:ahLst/>
              <a:cxnLst>
                <a:cxn ang="T8">
                  <a:pos x="T0" y="T1"/>
                </a:cxn>
                <a:cxn ang="T9">
                  <a:pos x="T2" y="T3"/>
                </a:cxn>
                <a:cxn ang="T10">
                  <a:pos x="T4" y="T5"/>
                </a:cxn>
                <a:cxn ang="T11">
                  <a:pos x="T6" y="T7"/>
                </a:cxn>
              </a:cxnLst>
              <a:rect l="T12" t="T13" r="T14" b="T15"/>
              <a:pathLst>
                <a:path w="493" h="159">
                  <a:moveTo>
                    <a:pt x="0" y="0"/>
                  </a:moveTo>
                  <a:lnTo>
                    <a:pt x="0" y="51"/>
                  </a:lnTo>
                  <a:lnTo>
                    <a:pt x="493" y="51"/>
                  </a:lnTo>
                  <a:lnTo>
                    <a:pt x="493" y="159"/>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8661" name="Freeform 52"/>
            <p:cNvSpPr>
              <a:spLocks/>
            </p:cNvSpPr>
            <p:nvPr/>
          </p:nvSpPr>
          <p:spPr bwMode="auto">
            <a:xfrm>
              <a:off x="4159" y="2160"/>
              <a:ext cx="64" cy="64"/>
            </a:xfrm>
            <a:custGeom>
              <a:avLst/>
              <a:gdLst>
                <a:gd name="T0" fmla="*/ 32 w 64"/>
                <a:gd name="T1" fmla="*/ 64 h 64"/>
                <a:gd name="T2" fmla="*/ 0 w 64"/>
                <a:gd name="T3" fmla="*/ 0 h 64"/>
                <a:gd name="T4" fmla="*/ 4 w 64"/>
                <a:gd name="T5" fmla="*/ 2 h 64"/>
                <a:gd name="T6" fmla="*/ 7 w 64"/>
                <a:gd name="T7" fmla="*/ 3 h 64"/>
                <a:gd name="T8" fmla="*/ 11 w 64"/>
                <a:gd name="T9" fmla="*/ 4 h 64"/>
                <a:gd name="T10" fmla="*/ 15 w 64"/>
                <a:gd name="T11" fmla="*/ 6 h 64"/>
                <a:gd name="T12" fmla="*/ 18 w 64"/>
                <a:gd name="T13" fmla="*/ 6 h 64"/>
                <a:gd name="T14" fmla="*/ 22 w 64"/>
                <a:gd name="T15" fmla="*/ 7 h 64"/>
                <a:gd name="T16" fmla="*/ 26 w 64"/>
                <a:gd name="T17" fmla="*/ 7 h 64"/>
                <a:gd name="T18" fmla="*/ 30 w 64"/>
                <a:gd name="T19" fmla="*/ 7 h 64"/>
                <a:gd name="T20" fmla="*/ 35 w 64"/>
                <a:gd name="T21" fmla="*/ 7 h 64"/>
                <a:gd name="T22" fmla="*/ 37 w 64"/>
                <a:gd name="T23" fmla="*/ 7 h 64"/>
                <a:gd name="T24" fmla="*/ 41 w 64"/>
                <a:gd name="T25" fmla="*/ 7 h 64"/>
                <a:gd name="T26" fmla="*/ 46 w 64"/>
                <a:gd name="T27" fmla="*/ 6 h 64"/>
                <a:gd name="T28" fmla="*/ 50 w 64"/>
                <a:gd name="T29" fmla="*/ 6 h 64"/>
                <a:gd name="T30" fmla="*/ 52 w 64"/>
                <a:gd name="T31" fmla="*/ 4 h 64"/>
                <a:gd name="T32" fmla="*/ 57 w 64"/>
                <a:gd name="T33" fmla="*/ 3 h 64"/>
                <a:gd name="T34" fmla="*/ 61 w 64"/>
                <a:gd name="T35" fmla="*/ 2 h 64"/>
                <a:gd name="T36" fmla="*/ 64 w 64"/>
                <a:gd name="T37" fmla="*/ 0 h 64"/>
                <a:gd name="T38" fmla="*/ 32 w 64"/>
                <a:gd name="T39" fmla="*/ 64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4"/>
                <a:gd name="T61" fmla="*/ 0 h 64"/>
                <a:gd name="T62" fmla="*/ 64 w 64"/>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4" h="64">
                  <a:moveTo>
                    <a:pt x="32" y="64"/>
                  </a:moveTo>
                  <a:lnTo>
                    <a:pt x="0" y="0"/>
                  </a:lnTo>
                  <a:lnTo>
                    <a:pt x="4" y="2"/>
                  </a:lnTo>
                  <a:lnTo>
                    <a:pt x="7" y="3"/>
                  </a:lnTo>
                  <a:lnTo>
                    <a:pt x="11" y="4"/>
                  </a:lnTo>
                  <a:lnTo>
                    <a:pt x="15" y="6"/>
                  </a:lnTo>
                  <a:lnTo>
                    <a:pt x="18" y="6"/>
                  </a:lnTo>
                  <a:lnTo>
                    <a:pt x="22" y="7"/>
                  </a:lnTo>
                  <a:lnTo>
                    <a:pt x="26" y="7"/>
                  </a:lnTo>
                  <a:lnTo>
                    <a:pt x="30" y="7"/>
                  </a:lnTo>
                  <a:lnTo>
                    <a:pt x="35" y="7"/>
                  </a:lnTo>
                  <a:lnTo>
                    <a:pt x="37" y="7"/>
                  </a:lnTo>
                  <a:lnTo>
                    <a:pt x="41" y="7"/>
                  </a:lnTo>
                  <a:lnTo>
                    <a:pt x="46" y="6"/>
                  </a:lnTo>
                  <a:lnTo>
                    <a:pt x="50" y="6"/>
                  </a:lnTo>
                  <a:lnTo>
                    <a:pt x="52" y="4"/>
                  </a:lnTo>
                  <a:lnTo>
                    <a:pt x="57" y="3"/>
                  </a:lnTo>
                  <a:lnTo>
                    <a:pt x="61" y="2"/>
                  </a:lnTo>
                  <a:lnTo>
                    <a:pt x="64" y="0"/>
                  </a:lnTo>
                  <a:lnTo>
                    <a:pt x="32"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8662" name="Freeform 53"/>
            <p:cNvSpPr>
              <a:spLocks/>
            </p:cNvSpPr>
            <p:nvPr/>
          </p:nvSpPr>
          <p:spPr bwMode="auto">
            <a:xfrm>
              <a:off x="2919" y="1755"/>
              <a:ext cx="600" cy="989"/>
            </a:xfrm>
            <a:custGeom>
              <a:avLst/>
              <a:gdLst>
                <a:gd name="T0" fmla="*/ 600 w 600"/>
                <a:gd name="T1" fmla="*/ 0 h 989"/>
                <a:gd name="T2" fmla="*/ 494 w 600"/>
                <a:gd name="T3" fmla="*/ 0 h 989"/>
                <a:gd name="T4" fmla="*/ 494 w 600"/>
                <a:gd name="T5" fmla="*/ 989 h 989"/>
                <a:gd name="T6" fmla="*/ 0 w 600"/>
                <a:gd name="T7" fmla="*/ 989 h 989"/>
                <a:gd name="T8" fmla="*/ 0 60000 65536"/>
                <a:gd name="T9" fmla="*/ 0 60000 65536"/>
                <a:gd name="T10" fmla="*/ 0 60000 65536"/>
                <a:gd name="T11" fmla="*/ 0 60000 65536"/>
                <a:gd name="T12" fmla="*/ 0 w 600"/>
                <a:gd name="T13" fmla="*/ 0 h 989"/>
                <a:gd name="T14" fmla="*/ 600 w 600"/>
                <a:gd name="T15" fmla="*/ 989 h 989"/>
              </a:gdLst>
              <a:ahLst/>
              <a:cxnLst>
                <a:cxn ang="T8">
                  <a:pos x="T0" y="T1"/>
                </a:cxn>
                <a:cxn ang="T9">
                  <a:pos x="T2" y="T3"/>
                </a:cxn>
                <a:cxn ang="T10">
                  <a:pos x="T4" y="T5"/>
                </a:cxn>
                <a:cxn ang="T11">
                  <a:pos x="T6" y="T7"/>
                </a:cxn>
              </a:cxnLst>
              <a:rect l="T12" t="T13" r="T14" b="T15"/>
              <a:pathLst>
                <a:path w="600" h="989">
                  <a:moveTo>
                    <a:pt x="600" y="0"/>
                  </a:moveTo>
                  <a:lnTo>
                    <a:pt x="494" y="0"/>
                  </a:lnTo>
                  <a:lnTo>
                    <a:pt x="494" y="989"/>
                  </a:lnTo>
                  <a:lnTo>
                    <a:pt x="0" y="989"/>
                  </a:lnTo>
                </a:path>
              </a:pathLst>
            </a:custGeom>
            <a:noFill/>
            <a:ln w="476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68663" name="Freeform 54"/>
            <p:cNvSpPr>
              <a:spLocks/>
            </p:cNvSpPr>
            <p:nvPr/>
          </p:nvSpPr>
          <p:spPr bwMode="auto">
            <a:xfrm>
              <a:off x="3504" y="1723"/>
              <a:ext cx="64" cy="64"/>
            </a:xfrm>
            <a:custGeom>
              <a:avLst/>
              <a:gdLst>
                <a:gd name="T0" fmla="*/ 64 w 64"/>
                <a:gd name="T1" fmla="*/ 32 h 64"/>
                <a:gd name="T2" fmla="*/ 0 w 64"/>
                <a:gd name="T3" fmla="*/ 64 h 64"/>
                <a:gd name="T4" fmla="*/ 2 w 64"/>
                <a:gd name="T5" fmla="*/ 61 h 64"/>
                <a:gd name="T6" fmla="*/ 3 w 64"/>
                <a:gd name="T7" fmla="*/ 57 h 64"/>
                <a:gd name="T8" fmla="*/ 4 w 64"/>
                <a:gd name="T9" fmla="*/ 55 h 64"/>
                <a:gd name="T10" fmla="*/ 6 w 64"/>
                <a:gd name="T11" fmla="*/ 50 h 64"/>
                <a:gd name="T12" fmla="*/ 7 w 64"/>
                <a:gd name="T13" fmla="*/ 46 h 64"/>
                <a:gd name="T14" fmla="*/ 7 w 64"/>
                <a:gd name="T15" fmla="*/ 42 h 64"/>
                <a:gd name="T16" fmla="*/ 8 w 64"/>
                <a:gd name="T17" fmla="*/ 39 h 64"/>
                <a:gd name="T18" fmla="*/ 8 w 64"/>
                <a:gd name="T19" fmla="*/ 35 h 64"/>
                <a:gd name="T20" fmla="*/ 8 w 64"/>
                <a:gd name="T21" fmla="*/ 31 h 64"/>
                <a:gd name="T22" fmla="*/ 8 w 64"/>
                <a:gd name="T23" fmla="*/ 27 h 64"/>
                <a:gd name="T24" fmla="*/ 7 w 64"/>
                <a:gd name="T25" fmla="*/ 23 h 64"/>
                <a:gd name="T26" fmla="*/ 7 w 64"/>
                <a:gd name="T27" fmla="*/ 20 h 64"/>
                <a:gd name="T28" fmla="*/ 6 w 64"/>
                <a:gd name="T29" fmla="*/ 16 h 64"/>
                <a:gd name="T30" fmla="*/ 4 w 64"/>
                <a:gd name="T31" fmla="*/ 12 h 64"/>
                <a:gd name="T32" fmla="*/ 3 w 64"/>
                <a:gd name="T33" fmla="*/ 9 h 64"/>
                <a:gd name="T34" fmla="*/ 2 w 64"/>
                <a:gd name="T35" fmla="*/ 5 h 64"/>
                <a:gd name="T36" fmla="*/ 0 w 64"/>
                <a:gd name="T37" fmla="*/ 0 h 64"/>
                <a:gd name="T38" fmla="*/ 64 w 64"/>
                <a:gd name="T39" fmla="*/ 32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4"/>
                <a:gd name="T61" fmla="*/ 0 h 64"/>
                <a:gd name="T62" fmla="*/ 64 w 64"/>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4" h="64">
                  <a:moveTo>
                    <a:pt x="64" y="32"/>
                  </a:moveTo>
                  <a:lnTo>
                    <a:pt x="0" y="64"/>
                  </a:lnTo>
                  <a:lnTo>
                    <a:pt x="2" y="61"/>
                  </a:lnTo>
                  <a:lnTo>
                    <a:pt x="3" y="57"/>
                  </a:lnTo>
                  <a:lnTo>
                    <a:pt x="4" y="55"/>
                  </a:lnTo>
                  <a:lnTo>
                    <a:pt x="6" y="50"/>
                  </a:lnTo>
                  <a:lnTo>
                    <a:pt x="7" y="46"/>
                  </a:lnTo>
                  <a:lnTo>
                    <a:pt x="7" y="42"/>
                  </a:lnTo>
                  <a:lnTo>
                    <a:pt x="8" y="39"/>
                  </a:lnTo>
                  <a:lnTo>
                    <a:pt x="8" y="35"/>
                  </a:lnTo>
                  <a:lnTo>
                    <a:pt x="8" y="31"/>
                  </a:lnTo>
                  <a:lnTo>
                    <a:pt x="8" y="27"/>
                  </a:lnTo>
                  <a:lnTo>
                    <a:pt x="7" y="23"/>
                  </a:lnTo>
                  <a:lnTo>
                    <a:pt x="7" y="20"/>
                  </a:lnTo>
                  <a:lnTo>
                    <a:pt x="6" y="16"/>
                  </a:lnTo>
                  <a:lnTo>
                    <a:pt x="4" y="12"/>
                  </a:lnTo>
                  <a:lnTo>
                    <a:pt x="3" y="9"/>
                  </a:lnTo>
                  <a:lnTo>
                    <a:pt x="2" y="5"/>
                  </a:lnTo>
                  <a:lnTo>
                    <a:pt x="0" y="0"/>
                  </a:lnTo>
                  <a:lnTo>
                    <a:pt x="64"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8664" name="Line 55"/>
            <p:cNvSpPr>
              <a:spLocks noChangeShapeType="1"/>
            </p:cNvSpPr>
            <p:nvPr/>
          </p:nvSpPr>
          <p:spPr bwMode="auto">
            <a:xfrm>
              <a:off x="4295" y="2674"/>
              <a:ext cx="1" cy="70"/>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65" name="Rectangle 56"/>
            <p:cNvSpPr>
              <a:spLocks noChangeArrowheads="1"/>
            </p:cNvSpPr>
            <p:nvPr/>
          </p:nvSpPr>
          <p:spPr bwMode="auto">
            <a:xfrm>
              <a:off x="3170" y="1217"/>
              <a:ext cx="19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read</a:t>
              </a:r>
              <a:endParaRPr lang="en-US" altLang="en-US" sz="1800" dirty="0">
                <a:latin typeface="Arial" panose="020B0604020202020204" pitchFamily="34" charset="0"/>
              </a:endParaRPr>
            </a:p>
          </p:txBody>
        </p:sp>
        <p:sp>
          <p:nvSpPr>
            <p:cNvPr id="68666" name="Rectangle 57"/>
            <p:cNvSpPr>
              <a:spLocks noChangeArrowheads="1"/>
            </p:cNvSpPr>
            <p:nvPr/>
          </p:nvSpPr>
          <p:spPr bwMode="auto">
            <a:xfrm rot="16200000">
              <a:off x="3259" y="2183"/>
              <a:ext cx="20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write</a:t>
              </a:r>
              <a:endParaRPr lang="en-US" altLang="en-US" sz="1800" dirty="0">
                <a:latin typeface="Arial" panose="020B0604020202020204" pitchFamily="34" charset="0"/>
              </a:endParaRPr>
            </a:p>
          </p:txBody>
        </p:sp>
        <p:sp>
          <p:nvSpPr>
            <p:cNvPr id="68667" name="Rectangle 58"/>
            <p:cNvSpPr>
              <a:spLocks noChangeArrowheads="1"/>
            </p:cNvSpPr>
            <p:nvPr/>
          </p:nvSpPr>
          <p:spPr bwMode="auto">
            <a:xfrm>
              <a:off x="3616" y="2636"/>
              <a:ext cx="33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(output)</a:t>
              </a:r>
              <a:endParaRPr lang="en-US" altLang="en-US" sz="1800" dirty="0">
                <a:latin typeface="Arial" panose="020B0604020202020204" pitchFamily="34" charset="0"/>
              </a:endParaRPr>
            </a:p>
          </p:txBody>
        </p:sp>
        <p:sp>
          <p:nvSpPr>
            <p:cNvPr id="68668" name="Rectangle 59"/>
            <p:cNvSpPr>
              <a:spLocks noChangeArrowheads="1"/>
            </p:cNvSpPr>
            <p:nvPr/>
          </p:nvSpPr>
          <p:spPr bwMode="auto">
            <a:xfrm>
              <a:off x="4321" y="1600"/>
              <a:ext cx="260"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69" name="Rectangle 60"/>
            <p:cNvSpPr>
              <a:spLocks noChangeArrowheads="1"/>
            </p:cNvSpPr>
            <p:nvPr/>
          </p:nvSpPr>
          <p:spPr bwMode="auto">
            <a:xfrm>
              <a:off x="4321" y="1704"/>
              <a:ext cx="260"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70" name="Rectangle 61"/>
            <p:cNvSpPr>
              <a:spLocks noChangeArrowheads="1"/>
            </p:cNvSpPr>
            <p:nvPr/>
          </p:nvSpPr>
          <p:spPr bwMode="auto">
            <a:xfrm>
              <a:off x="4321" y="1808"/>
              <a:ext cx="260"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71" name="Rectangle 62"/>
            <p:cNvSpPr>
              <a:spLocks noChangeArrowheads="1"/>
            </p:cNvSpPr>
            <p:nvPr/>
          </p:nvSpPr>
          <p:spPr bwMode="auto">
            <a:xfrm>
              <a:off x="4321" y="1912"/>
              <a:ext cx="260" cy="104"/>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72" name="Rectangle 63"/>
            <p:cNvSpPr>
              <a:spLocks noChangeArrowheads="1"/>
            </p:cNvSpPr>
            <p:nvPr/>
          </p:nvSpPr>
          <p:spPr bwMode="auto">
            <a:xfrm>
              <a:off x="4272" y="1492"/>
              <a:ext cx="37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registers</a:t>
              </a:r>
              <a:endParaRPr lang="en-US" altLang="en-US" sz="1800" dirty="0">
                <a:latin typeface="Arial" panose="020B0604020202020204" pitchFamily="34" charset="0"/>
              </a:endParaRPr>
            </a:p>
          </p:txBody>
        </p:sp>
        <p:sp>
          <p:nvSpPr>
            <p:cNvPr id="68673" name="Line 64"/>
            <p:cNvSpPr>
              <a:spLocks noChangeShapeType="1"/>
            </p:cNvSpPr>
            <p:nvPr/>
          </p:nvSpPr>
          <p:spPr bwMode="auto">
            <a:xfrm flipH="1">
              <a:off x="3980" y="2379"/>
              <a:ext cx="107" cy="1"/>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74" name="Freeform 65"/>
            <p:cNvSpPr>
              <a:spLocks/>
            </p:cNvSpPr>
            <p:nvPr/>
          </p:nvSpPr>
          <p:spPr bwMode="auto">
            <a:xfrm>
              <a:off x="3932" y="2347"/>
              <a:ext cx="64" cy="64"/>
            </a:xfrm>
            <a:custGeom>
              <a:avLst/>
              <a:gdLst>
                <a:gd name="T0" fmla="*/ 0 w 64"/>
                <a:gd name="T1" fmla="*/ 32 h 64"/>
                <a:gd name="T2" fmla="*/ 64 w 64"/>
                <a:gd name="T3" fmla="*/ 0 h 64"/>
                <a:gd name="T4" fmla="*/ 62 w 64"/>
                <a:gd name="T5" fmla="*/ 4 h 64"/>
                <a:gd name="T6" fmla="*/ 61 w 64"/>
                <a:gd name="T7" fmla="*/ 9 h 64"/>
                <a:gd name="T8" fmla="*/ 59 w 64"/>
                <a:gd name="T9" fmla="*/ 11 h 64"/>
                <a:gd name="T10" fmla="*/ 58 w 64"/>
                <a:gd name="T11" fmla="*/ 16 h 64"/>
                <a:gd name="T12" fmla="*/ 57 w 64"/>
                <a:gd name="T13" fmla="*/ 20 h 64"/>
                <a:gd name="T14" fmla="*/ 57 w 64"/>
                <a:gd name="T15" fmla="*/ 22 h 64"/>
                <a:gd name="T16" fmla="*/ 55 w 64"/>
                <a:gd name="T17" fmla="*/ 27 h 64"/>
                <a:gd name="T18" fmla="*/ 55 w 64"/>
                <a:gd name="T19" fmla="*/ 31 h 64"/>
                <a:gd name="T20" fmla="*/ 55 w 64"/>
                <a:gd name="T21" fmla="*/ 35 h 64"/>
                <a:gd name="T22" fmla="*/ 55 w 64"/>
                <a:gd name="T23" fmla="*/ 39 h 64"/>
                <a:gd name="T24" fmla="*/ 57 w 64"/>
                <a:gd name="T25" fmla="*/ 42 h 64"/>
                <a:gd name="T26" fmla="*/ 57 w 64"/>
                <a:gd name="T27" fmla="*/ 46 h 64"/>
                <a:gd name="T28" fmla="*/ 58 w 64"/>
                <a:gd name="T29" fmla="*/ 50 h 64"/>
                <a:gd name="T30" fmla="*/ 59 w 64"/>
                <a:gd name="T31" fmla="*/ 54 h 64"/>
                <a:gd name="T32" fmla="*/ 61 w 64"/>
                <a:gd name="T33" fmla="*/ 57 h 64"/>
                <a:gd name="T34" fmla="*/ 62 w 64"/>
                <a:gd name="T35" fmla="*/ 61 h 64"/>
                <a:gd name="T36" fmla="*/ 64 w 64"/>
                <a:gd name="T37" fmla="*/ 64 h 64"/>
                <a:gd name="T38" fmla="*/ 0 w 64"/>
                <a:gd name="T39" fmla="*/ 32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4"/>
                <a:gd name="T61" fmla="*/ 0 h 64"/>
                <a:gd name="T62" fmla="*/ 64 w 64"/>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4" h="64">
                  <a:moveTo>
                    <a:pt x="0" y="32"/>
                  </a:moveTo>
                  <a:lnTo>
                    <a:pt x="64" y="0"/>
                  </a:lnTo>
                  <a:lnTo>
                    <a:pt x="62" y="4"/>
                  </a:lnTo>
                  <a:lnTo>
                    <a:pt x="61" y="9"/>
                  </a:lnTo>
                  <a:lnTo>
                    <a:pt x="59" y="11"/>
                  </a:lnTo>
                  <a:lnTo>
                    <a:pt x="58" y="16"/>
                  </a:lnTo>
                  <a:lnTo>
                    <a:pt x="57" y="20"/>
                  </a:lnTo>
                  <a:lnTo>
                    <a:pt x="57" y="22"/>
                  </a:lnTo>
                  <a:lnTo>
                    <a:pt x="55" y="27"/>
                  </a:lnTo>
                  <a:lnTo>
                    <a:pt x="55" y="31"/>
                  </a:lnTo>
                  <a:lnTo>
                    <a:pt x="55" y="35"/>
                  </a:lnTo>
                  <a:lnTo>
                    <a:pt x="55" y="39"/>
                  </a:lnTo>
                  <a:lnTo>
                    <a:pt x="57" y="42"/>
                  </a:lnTo>
                  <a:lnTo>
                    <a:pt x="57" y="46"/>
                  </a:lnTo>
                  <a:lnTo>
                    <a:pt x="58" y="50"/>
                  </a:lnTo>
                  <a:lnTo>
                    <a:pt x="59" y="54"/>
                  </a:lnTo>
                  <a:lnTo>
                    <a:pt x="61" y="57"/>
                  </a:lnTo>
                  <a:lnTo>
                    <a:pt x="62" y="61"/>
                  </a:lnTo>
                  <a:lnTo>
                    <a:pt x="64" y="64"/>
                  </a:lnTo>
                  <a:lnTo>
                    <a:pt x="0" y="3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8675" name="Rectangle 66"/>
            <p:cNvSpPr>
              <a:spLocks noChangeArrowheads="1"/>
            </p:cNvSpPr>
            <p:nvPr/>
          </p:nvSpPr>
          <p:spPr bwMode="auto">
            <a:xfrm>
              <a:off x="3702" y="2324"/>
              <a:ext cx="20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r>
                <a:rPr lang="en-US" altLang="en-US" sz="1200" dirty="0">
                  <a:solidFill>
                    <a:srgbClr val="000000"/>
                  </a:solidFill>
                  <a:latin typeface="Arial" panose="020B0604020202020204" pitchFamily="34" charset="0"/>
                </a:rPr>
                <a:t>flags</a:t>
              </a:r>
              <a:endParaRPr lang="en-US" altLang="en-US" sz="1800" dirty="0">
                <a:latin typeface="Arial" panose="020B0604020202020204" pitchFamily="34" charset="0"/>
              </a:endParaRPr>
            </a:p>
          </p:txBody>
        </p:sp>
        <p:sp>
          <p:nvSpPr>
            <p:cNvPr id="68676" name="Line 67"/>
            <p:cNvSpPr>
              <a:spLocks noChangeShapeType="1"/>
            </p:cNvSpPr>
            <p:nvPr/>
          </p:nvSpPr>
          <p:spPr bwMode="auto">
            <a:xfrm>
              <a:off x="4451" y="2016"/>
              <a:ext cx="1" cy="159"/>
            </a:xfrm>
            <a:prstGeom prst="line">
              <a:avLst/>
            </a:prstGeom>
            <a:noFill/>
            <a:ln w="4763">
              <a:solidFill>
                <a:srgbClr val="000000"/>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68677" name="Freeform 68"/>
            <p:cNvSpPr>
              <a:spLocks/>
            </p:cNvSpPr>
            <p:nvPr/>
          </p:nvSpPr>
          <p:spPr bwMode="auto">
            <a:xfrm>
              <a:off x="4419" y="2160"/>
              <a:ext cx="64" cy="64"/>
            </a:xfrm>
            <a:custGeom>
              <a:avLst/>
              <a:gdLst>
                <a:gd name="T0" fmla="*/ 32 w 64"/>
                <a:gd name="T1" fmla="*/ 64 h 64"/>
                <a:gd name="T2" fmla="*/ 0 w 64"/>
                <a:gd name="T3" fmla="*/ 0 h 64"/>
                <a:gd name="T4" fmla="*/ 3 w 64"/>
                <a:gd name="T5" fmla="*/ 2 h 64"/>
                <a:gd name="T6" fmla="*/ 7 w 64"/>
                <a:gd name="T7" fmla="*/ 3 h 64"/>
                <a:gd name="T8" fmla="*/ 11 w 64"/>
                <a:gd name="T9" fmla="*/ 4 h 64"/>
                <a:gd name="T10" fmla="*/ 14 w 64"/>
                <a:gd name="T11" fmla="*/ 6 h 64"/>
                <a:gd name="T12" fmla="*/ 18 w 64"/>
                <a:gd name="T13" fmla="*/ 6 h 64"/>
                <a:gd name="T14" fmla="*/ 22 w 64"/>
                <a:gd name="T15" fmla="*/ 7 h 64"/>
                <a:gd name="T16" fmla="*/ 26 w 64"/>
                <a:gd name="T17" fmla="*/ 7 h 64"/>
                <a:gd name="T18" fmla="*/ 29 w 64"/>
                <a:gd name="T19" fmla="*/ 7 h 64"/>
                <a:gd name="T20" fmla="*/ 33 w 64"/>
                <a:gd name="T21" fmla="*/ 7 h 64"/>
                <a:gd name="T22" fmla="*/ 38 w 64"/>
                <a:gd name="T23" fmla="*/ 7 h 64"/>
                <a:gd name="T24" fmla="*/ 42 w 64"/>
                <a:gd name="T25" fmla="*/ 7 h 64"/>
                <a:gd name="T26" fmla="*/ 46 w 64"/>
                <a:gd name="T27" fmla="*/ 6 h 64"/>
                <a:gd name="T28" fmla="*/ 49 w 64"/>
                <a:gd name="T29" fmla="*/ 6 h 64"/>
                <a:gd name="T30" fmla="*/ 53 w 64"/>
                <a:gd name="T31" fmla="*/ 4 h 64"/>
                <a:gd name="T32" fmla="*/ 57 w 64"/>
                <a:gd name="T33" fmla="*/ 3 h 64"/>
                <a:gd name="T34" fmla="*/ 60 w 64"/>
                <a:gd name="T35" fmla="*/ 2 h 64"/>
                <a:gd name="T36" fmla="*/ 64 w 64"/>
                <a:gd name="T37" fmla="*/ 0 h 64"/>
                <a:gd name="T38" fmla="*/ 32 w 64"/>
                <a:gd name="T39" fmla="*/ 64 h 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4"/>
                <a:gd name="T61" fmla="*/ 0 h 64"/>
                <a:gd name="T62" fmla="*/ 64 w 64"/>
                <a:gd name="T63" fmla="*/ 64 h 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4" h="64">
                  <a:moveTo>
                    <a:pt x="32" y="64"/>
                  </a:moveTo>
                  <a:lnTo>
                    <a:pt x="0" y="0"/>
                  </a:lnTo>
                  <a:lnTo>
                    <a:pt x="3" y="2"/>
                  </a:lnTo>
                  <a:lnTo>
                    <a:pt x="7" y="3"/>
                  </a:lnTo>
                  <a:lnTo>
                    <a:pt x="11" y="4"/>
                  </a:lnTo>
                  <a:lnTo>
                    <a:pt x="14" y="6"/>
                  </a:lnTo>
                  <a:lnTo>
                    <a:pt x="18" y="6"/>
                  </a:lnTo>
                  <a:lnTo>
                    <a:pt x="22" y="7"/>
                  </a:lnTo>
                  <a:lnTo>
                    <a:pt x="26" y="7"/>
                  </a:lnTo>
                  <a:lnTo>
                    <a:pt x="29" y="7"/>
                  </a:lnTo>
                  <a:lnTo>
                    <a:pt x="33" y="7"/>
                  </a:lnTo>
                  <a:lnTo>
                    <a:pt x="38" y="7"/>
                  </a:lnTo>
                  <a:lnTo>
                    <a:pt x="42" y="7"/>
                  </a:lnTo>
                  <a:lnTo>
                    <a:pt x="46" y="6"/>
                  </a:lnTo>
                  <a:lnTo>
                    <a:pt x="49" y="6"/>
                  </a:lnTo>
                  <a:lnTo>
                    <a:pt x="53" y="4"/>
                  </a:lnTo>
                  <a:lnTo>
                    <a:pt x="57" y="3"/>
                  </a:lnTo>
                  <a:lnTo>
                    <a:pt x="60" y="2"/>
                  </a:lnTo>
                  <a:lnTo>
                    <a:pt x="64" y="0"/>
                  </a:lnTo>
                  <a:lnTo>
                    <a:pt x="32" y="6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dirty="0"/>
            </a:p>
          </p:txBody>
        </p:sp>
        <p:sp>
          <p:nvSpPr>
            <p:cNvPr id="68678" name="Rectangle 69"/>
            <p:cNvSpPr>
              <a:spLocks noChangeArrowheads="1"/>
            </p:cNvSpPr>
            <p:nvPr/>
          </p:nvSpPr>
          <p:spPr bwMode="auto">
            <a:xfrm>
              <a:off x="4259" y="999"/>
              <a:ext cx="762" cy="109"/>
            </a:xfrm>
            <a:prstGeom prst="rect">
              <a:avLst/>
            </a:prstGeom>
            <a:solidFill>
              <a:schemeClr val="bg1"/>
            </a:solidFill>
            <a:ln w="6350">
              <a:solidFill>
                <a:schemeClr val="tx1"/>
              </a:solidFill>
              <a:miter lim="800000"/>
              <a:headEnd/>
              <a:tailEnd/>
            </a:ln>
          </p:spPr>
          <p:txBody>
            <a:bodyPr lIns="0" tIns="0" rIns="0" bIns="0" anchor="ct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eaLnBrk="1" hangingPunct="1">
                <a:spcBef>
                  <a:spcPct val="0"/>
                </a:spcBef>
                <a:buClrTx/>
                <a:buSzTx/>
                <a:buFontTx/>
                <a:buNone/>
              </a:pPr>
              <a:r>
                <a:rPr lang="en-US" altLang="en-US" sz="2000" baseline="20000" dirty="0">
                  <a:latin typeface="Arial" panose="020B0604020202020204" pitchFamily="34" charset="0"/>
                </a:rPr>
                <a:t> </a:t>
              </a:r>
              <a:r>
                <a:rPr lang="en-US" altLang="en-US" sz="2000" b="1" baseline="20000" dirty="0">
                  <a:latin typeface="Arial" panose="020B0604020202020204" pitchFamily="34" charset="0"/>
                </a:rPr>
                <a:t>. . .</a:t>
              </a:r>
            </a:p>
          </p:txBody>
        </p:sp>
        <p:sp>
          <p:nvSpPr>
            <p:cNvPr id="68679" name="Rectangle 70"/>
            <p:cNvSpPr>
              <a:spLocks noChangeArrowheads="1"/>
            </p:cNvSpPr>
            <p:nvPr/>
          </p:nvSpPr>
          <p:spPr bwMode="auto">
            <a:xfrm>
              <a:off x="3429" y="999"/>
              <a:ext cx="207" cy="109"/>
            </a:xfrm>
            <a:prstGeom prst="rect">
              <a:avLst/>
            </a:prstGeom>
            <a:solidFill>
              <a:srgbClr val="FFFFFF"/>
            </a:solidFill>
            <a:ln w="4763">
              <a:solidFill>
                <a:srgbClr val="000000"/>
              </a:solidFill>
              <a:miter lim="800000"/>
              <a:headEnd/>
              <a:tailEnd/>
            </a:ln>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eaLnBrk="1" hangingPunct="1">
                <a:spcBef>
                  <a:spcPct val="0"/>
                </a:spcBef>
                <a:buClrTx/>
                <a:buSzTx/>
                <a:buFontTx/>
                <a:buNone/>
              </a:pPr>
              <a:endParaRPr lang="en-US" altLang="en-US" sz="1800" dirty="0">
                <a:latin typeface="Arial" panose="020B0604020202020204" pitchFamily="34" charset="0"/>
              </a:endParaRPr>
            </a:p>
          </p:txBody>
        </p:sp>
        <p:sp>
          <p:nvSpPr>
            <p:cNvPr id="68680" name="Rectangle 71"/>
            <p:cNvSpPr>
              <a:spLocks noChangeArrowheads="1"/>
            </p:cNvSpPr>
            <p:nvPr/>
          </p:nvSpPr>
          <p:spPr bwMode="auto">
            <a:xfrm>
              <a:off x="3480" y="993"/>
              <a:ext cx="8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lgn="ctr" eaLnBrk="1" hangingPunct="1">
                <a:spcBef>
                  <a:spcPct val="0"/>
                </a:spcBef>
                <a:buClrTx/>
                <a:buSzTx/>
                <a:buFontTx/>
                <a:buNone/>
              </a:pPr>
              <a:r>
                <a:rPr lang="en-US" altLang="en-US" sz="1200" dirty="0">
                  <a:solidFill>
                    <a:srgbClr val="000000"/>
                  </a:solidFill>
                  <a:latin typeface="Times New Roman" panose="02020603050405020304" pitchFamily="18" charset="0"/>
                  <a:cs typeface="Times New Roman" panose="02020603050405020304" pitchFamily="18" charset="0"/>
                </a:rPr>
                <a:t>I1</a:t>
              </a:r>
              <a:endParaRPr lang="en-US" altLang="en-US" sz="1200" dirty="0">
                <a:latin typeface="Times New Roman" panose="02020603050405020304" pitchFamily="18" charset="0"/>
                <a:cs typeface="Times New Roman" panose="02020603050405020304" pitchFamily="18" charset="0"/>
              </a:endParaRPr>
            </a:p>
          </p:txBody>
        </p:sp>
      </p:grpSp>
      <p:sp>
        <p:nvSpPr>
          <p:cNvPr id="6861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5000"/>
              <a:buFont typeface="Wingdings 2" panose="05020102010507070707" pitchFamily="18" charset="2"/>
              <a:buChar char=""/>
              <a:defRPr sz="2700">
                <a:solidFill>
                  <a:schemeClr val="tx1"/>
                </a:solidFill>
                <a:latin typeface="Georgia" panose="02040502050405020303" pitchFamily="18" charset="0"/>
              </a:defRPr>
            </a:lvl1pPr>
            <a:lvl2pPr marL="742950" indent="-285750">
              <a:spcBef>
                <a:spcPct val="20000"/>
              </a:spcBef>
              <a:buClr>
                <a:schemeClr val="accent2"/>
              </a:buClr>
              <a:buSzPct val="70000"/>
              <a:buFont typeface="Wingdings" panose="05000000000000000000" pitchFamily="2" charset="2"/>
              <a:buChar char=""/>
              <a:defRPr sz="2200">
                <a:solidFill>
                  <a:schemeClr val="tx2"/>
                </a:solidFill>
                <a:latin typeface="Georgia" panose="02040502050405020303" pitchFamily="18" charset="0"/>
              </a:defRPr>
            </a:lvl2pPr>
            <a:lvl3pPr marL="1143000" indent="-228600">
              <a:spcBef>
                <a:spcPct val="20000"/>
              </a:spcBef>
              <a:buClr>
                <a:srgbClr val="8CADAE"/>
              </a:buClr>
              <a:buSzPct val="75000"/>
              <a:buFont typeface="Wingdings 2" panose="05020102010507070707" pitchFamily="18" charset="2"/>
              <a:buChar char=""/>
              <a:defRPr sz="2000">
                <a:solidFill>
                  <a:schemeClr val="tx1"/>
                </a:solidFill>
                <a:latin typeface="Georgia" panose="02040502050405020303" pitchFamily="18" charset="0"/>
              </a:defRPr>
            </a:lvl3pPr>
            <a:lvl4pPr marL="1600200" indent="-228600">
              <a:spcBef>
                <a:spcPct val="20000"/>
              </a:spcBef>
              <a:buClr>
                <a:srgbClr val="8C7B70"/>
              </a:buClr>
              <a:buSzPct val="70000"/>
              <a:buFont typeface="Wingdings" panose="05000000000000000000" pitchFamily="2" charset="2"/>
              <a:buChar char=""/>
              <a:defRPr sz="2000">
                <a:solidFill>
                  <a:schemeClr val="tx2"/>
                </a:solidFill>
                <a:latin typeface="Georgia" panose="02040502050405020303" pitchFamily="18" charset="0"/>
              </a:defRPr>
            </a:lvl4pPr>
            <a:lvl5pPr marL="2057400" indent="-228600">
              <a:spcBef>
                <a:spcPct val="20000"/>
              </a:spcBef>
              <a:buClr>
                <a:srgbClr val="8FB08C"/>
              </a:buClr>
              <a:buChar char="•"/>
              <a:defRPr sz="2000">
                <a:solidFill>
                  <a:schemeClr val="tx1"/>
                </a:solidFill>
                <a:latin typeface="Georgia" panose="02040502050405020303" pitchFamily="18" charset="0"/>
              </a:defRPr>
            </a:lvl5pPr>
            <a:lvl6pPr marL="25146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6pPr>
            <a:lvl7pPr marL="29718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7pPr>
            <a:lvl8pPr marL="34290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8pPr>
            <a:lvl9pPr marL="3886200" indent="-228600" eaLnBrk="0" fontAlgn="base" hangingPunct="0">
              <a:spcBef>
                <a:spcPct val="20000"/>
              </a:spcBef>
              <a:spcAft>
                <a:spcPct val="0"/>
              </a:spcAft>
              <a:buClr>
                <a:srgbClr val="8FB08C"/>
              </a:buClr>
              <a:buChar char="•"/>
              <a:defRPr sz="2000">
                <a:solidFill>
                  <a:schemeClr val="tx1"/>
                </a:solidFill>
                <a:latin typeface="Georgia" panose="02040502050405020303" pitchFamily="18" charset="0"/>
              </a:defRPr>
            </a:lvl9pPr>
          </a:lstStyle>
          <a:p>
            <a:pPr>
              <a:spcBef>
                <a:spcPct val="0"/>
              </a:spcBef>
              <a:buClrTx/>
              <a:buSzTx/>
              <a:buFontTx/>
              <a:buNone/>
            </a:pPr>
            <a:fld id="{0702A12D-A9E8-49A0-811D-88F6E1DFB3D4}" type="slidenum">
              <a:rPr lang="en-US" altLang="en-US" sz="1600">
                <a:solidFill>
                  <a:srgbClr val="7B9899"/>
                </a:solidFill>
                <a:latin typeface="Arial" panose="020B0604020202020204" pitchFamily="34" charset="0"/>
              </a:rPr>
              <a:pPr>
                <a:spcBef>
                  <a:spcPct val="0"/>
                </a:spcBef>
                <a:buClrTx/>
                <a:buSzTx/>
                <a:buFontTx/>
                <a:buNone/>
              </a:pPr>
              <a:t>16</a:t>
            </a:fld>
            <a:endParaRPr lang="en-US" altLang="en-US" sz="1600" dirty="0">
              <a:solidFill>
                <a:srgbClr val="7B9899"/>
              </a:solidFill>
              <a:latin typeface="Arial" panose="020B0604020202020204" pitchFamily="34" charset="0"/>
            </a:endParaRPr>
          </a:p>
        </p:txBody>
      </p:sp>
    </p:spTree>
    <p:extLst>
      <p:ext uri="{BB962C8B-B14F-4D97-AF65-F5344CB8AC3E}">
        <p14:creationId xmlns:p14="http://schemas.microsoft.com/office/powerpoint/2010/main" val="3630877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Group</a:t>
            </a:r>
          </a:p>
        </p:txBody>
      </p:sp>
      <p:sp>
        <p:nvSpPr>
          <p:cNvPr id="3" name="Content Placeholder 2"/>
          <p:cNvSpPr>
            <a:spLocks noGrp="1"/>
          </p:cNvSpPr>
          <p:nvPr>
            <p:ph idx="1"/>
          </p:nvPr>
        </p:nvSpPr>
        <p:spPr/>
        <p:txBody>
          <a:bodyPr>
            <a:normAutofit fontScale="85000" lnSpcReduction="20000"/>
          </a:bodyPr>
          <a:lstStyle/>
          <a:p>
            <a:r>
              <a:rPr lang="en-US" dirty="0"/>
              <a:t>Data Movement Instructions </a:t>
            </a:r>
          </a:p>
          <a:p>
            <a:pPr lvl="1"/>
            <a:r>
              <a:rPr lang="en-US" dirty="0"/>
              <a:t>These instructions are used to move data from one place to another. </a:t>
            </a:r>
          </a:p>
          <a:p>
            <a:pPr lvl="1"/>
            <a:r>
              <a:rPr lang="en-US" dirty="0"/>
              <a:t>These places can be registers, memory, or even inside peripheral devices. Some examples are:</a:t>
            </a:r>
          </a:p>
          <a:p>
            <a:pPr lvl="1"/>
            <a:endParaRPr lang="en-US" dirty="0"/>
          </a:p>
          <a:p>
            <a:pPr marL="914400" lvl="2" indent="0">
              <a:buNone/>
            </a:pPr>
            <a:r>
              <a:rPr lang="en-US" sz="1900" dirty="0">
                <a:latin typeface="Consolas" panose="020B0609020204030204" pitchFamily="49" charset="0"/>
              </a:rPr>
              <a:t>mov ax, bx </a:t>
            </a:r>
          </a:p>
          <a:p>
            <a:pPr marL="914400" lvl="2" indent="0">
              <a:buNone/>
            </a:pPr>
            <a:r>
              <a:rPr lang="en-US" sz="1900" dirty="0" err="1">
                <a:latin typeface="Consolas" panose="020B0609020204030204" pitchFamily="49" charset="0"/>
              </a:rPr>
              <a:t>lda</a:t>
            </a:r>
            <a:r>
              <a:rPr lang="en-US" sz="1900" dirty="0">
                <a:latin typeface="Consolas" panose="020B0609020204030204" pitchFamily="49" charset="0"/>
              </a:rPr>
              <a:t> 1234 </a:t>
            </a:r>
          </a:p>
          <a:p>
            <a:pPr lvl="1"/>
            <a:endParaRPr lang="en-US" dirty="0"/>
          </a:p>
          <a:p>
            <a:r>
              <a:rPr lang="en-US" dirty="0"/>
              <a:t>Arithmetic and Logic Instructions </a:t>
            </a:r>
          </a:p>
          <a:p>
            <a:pPr lvl="1"/>
            <a:r>
              <a:rPr lang="en-US" dirty="0"/>
              <a:t>Arithmetic instructions like addition, subtraction, multiplication, division and Logical instructions like logical and, logical or, logical xor, or complement are part of this group. </a:t>
            </a:r>
          </a:p>
          <a:p>
            <a:pPr lvl="1"/>
            <a:r>
              <a:rPr lang="en-US" dirty="0"/>
              <a:t>Some examples are: </a:t>
            </a:r>
          </a:p>
          <a:p>
            <a:pPr marL="914400" lvl="2" indent="0">
              <a:buNone/>
            </a:pPr>
            <a:r>
              <a:rPr lang="en-US" dirty="0">
                <a:latin typeface="Consolas" panose="020B0609020204030204" pitchFamily="49" charset="0"/>
              </a:rPr>
              <a:t>and ax, 1234 </a:t>
            </a:r>
          </a:p>
          <a:p>
            <a:pPr marL="914400" lvl="2" indent="0">
              <a:buNone/>
            </a:pPr>
            <a:r>
              <a:rPr lang="en-US" dirty="0">
                <a:latin typeface="Consolas" panose="020B0609020204030204" pitchFamily="49" charset="0"/>
              </a:rPr>
              <a:t>add bx, 0534 </a:t>
            </a:r>
          </a:p>
          <a:p>
            <a:pPr marL="914400" lvl="2" indent="0">
              <a:buNone/>
            </a:pPr>
            <a:r>
              <a:rPr lang="en-US" dirty="0">
                <a:latin typeface="Consolas" panose="020B0609020204030204" pitchFamily="49" charset="0"/>
              </a:rPr>
              <a:t>add bx, [1200]  </a:t>
            </a:r>
          </a:p>
        </p:txBody>
      </p:sp>
    </p:spTree>
    <p:extLst>
      <p:ext uri="{BB962C8B-B14F-4D97-AF65-F5344CB8AC3E}">
        <p14:creationId xmlns:p14="http://schemas.microsoft.com/office/powerpoint/2010/main" val="498881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Group</a:t>
            </a:r>
          </a:p>
        </p:txBody>
      </p:sp>
      <p:sp>
        <p:nvSpPr>
          <p:cNvPr id="3" name="Content Placeholder 2"/>
          <p:cNvSpPr>
            <a:spLocks noGrp="1"/>
          </p:cNvSpPr>
          <p:nvPr>
            <p:ph idx="1"/>
          </p:nvPr>
        </p:nvSpPr>
        <p:spPr/>
        <p:txBody>
          <a:bodyPr>
            <a:normAutofit fontScale="92500" lnSpcReduction="20000"/>
          </a:bodyPr>
          <a:lstStyle/>
          <a:p>
            <a:r>
              <a:rPr lang="en-US" dirty="0"/>
              <a:t>Program Control Instructions</a:t>
            </a:r>
          </a:p>
          <a:p>
            <a:pPr lvl="1"/>
            <a:r>
              <a:rPr lang="en-US" dirty="0"/>
              <a:t>These are instructions that control the program execution and flow by playing with the instruction pointer and altering its normal behavior to point to the next instruction. </a:t>
            </a:r>
          </a:p>
          <a:p>
            <a:pPr lvl="1"/>
            <a:r>
              <a:rPr lang="en-US" dirty="0"/>
              <a:t>Some examples are: </a:t>
            </a:r>
          </a:p>
          <a:p>
            <a:pPr marL="457200" lvl="1" indent="0">
              <a:buNone/>
            </a:pPr>
            <a:r>
              <a:rPr lang="en-US" dirty="0">
                <a:latin typeface="Consolas" panose="020B0609020204030204" pitchFamily="49" charset="0"/>
              </a:rPr>
              <a:t>	cmp ax, 0</a:t>
            </a:r>
          </a:p>
          <a:p>
            <a:pPr marL="457200" lvl="1" indent="0">
              <a:buNone/>
            </a:pPr>
            <a:r>
              <a:rPr lang="en-US" dirty="0">
                <a:latin typeface="Consolas" panose="020B0609020204030204" pitchFamily="49" charset="0"/>
              </a:rPr>
              <a:t>   jne 1234 </a:t>
            </a:r>
          </a:p>
          <a:p>
            <a:r>
              <a:rPr lang="en-US" dirty="0"/>
              <a:t>Special Instructions </a:t>
            </a:r>
          </a:p>
          <a:p>
            <a:pPr lvl="1"/>
            <a:r>
              <a:rPr lang="en-US" dirty="0"/>
              <a:t>Another group called special instructions works like the special service commandos. They allow changing specific processor behaviors and are used to play with it. They are used rarely but are certainly used in any meaningful program. Some examples are: </a:t>
            </a:r>
          </a:p>
          <a:p>
            <a:pPr marL="914400" lvl="2" indent="0">
              <a:buNone/>
            </a:pPr>
            <a:r>
              <a:rPr lang="en-US" dirty="0">
                <a:latin typeface="Consolas" panose="020B0609020204030204" pitchFamily="49" charset="0"/>
              </a:rPr>
              <a:t>cli </a:t>
            </a:r>
          </a:p>
          <a:p>
            <a:pPr marL="914400" lvl="2" indent="0">
              <a:buNone/>
            </a:pPr>
            <a:r>
              <a:rPr lang="en-US" dirty="0">
                <a:latin typeface="Consolas" panose="020B0609020204030204" pitchFamily="49" charset="0"/>
              </a:rPr>
              <a:t>sti </a:t>
            </a:r>
          </a:p>
          <a:p>
            <a:pPr lvl="1"/>
            <a:r>
              <a:rPr lang="en-US" dirty="0"/>
              <a:t>Where cli clears the interrupt flag and sti sets it</a:t>
            </a:r>
            <a:endParaRPr lang="en-US" dirty="0">
              <a:latin typeface="Consolas" panose="020B0609020204030204" pitchFamily="49" charset="0"/>
            </a:endParaRPr>
          </a:p>
        </p:txBody>
      </p:sp>
    </p:spTree>
    <p:extLst>
      <p:ext uri="{BB962C8B-B14F-4D97-AF65-F5344CB8AC3E}">
        <p14:creationId xmlns:p14="http://schemas.microsoft.com/office/powerpoint/2010/main" val="2119813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OPERAND TYPES</a:t>
            </a:r>
          </a:p>
        </p:txBody>
      </p:sp>
      <p:sp>
        <p:nvSpPr>
          <p:cNvPr id="3" name="Content Placeholder 2"/>
          <p:cNvSpPr>
            <a:spLocks noGrp="1"/>
          </p:cNvSpPr>
          <p:nvPr>
            <p:ph idx="1"/>
          </p:nvPr>
        </p:nvSpPr>
        <p:spPr/>
        <p:txBody>
          <a:bodyPr>
            <a:normAutofit/>
          </a:bodyPr>
          <a:lstStyle/>
          <a:p>
            <a:r>
              <a:rPr lang="en-US" dirty="0"/>
              <a:t>Registers</a:t>
            </a:r>
          </a:p>
          <a:p>
            <a:pPr lvl="1"/>
            <a:r>
              <a:rPr lang="en-US" dirty="0"/>
              <a:t>Uses a named register in the CPU</a:t>
            </a:r>
          </a:p>
          <a:p>
            <a:pPr lvl="1"/>
            <a:r>
              <a:rPr lang="en-US" dirty="0"/>
              <a:t>Example</a:t>
            </a:r>
          </a:p>
          <a:p>
            <a:pPr marL="914400" lvl="2" indent="0">
              <a:buNone/>
            </a:pPr>
            <a:r>
              <a:rPr lang="en-US" dirty="0">
                <a:latin typeface="Consolas" panose="020B0609020204030204" pitchFamily="49" charset="0"/>
              </a:rPr>
              <a:t>mov si,cx</a:t>
            </a:r>
          </a:p>
          <a:p>
            <a:pPr marL="914400" lvl="2" indent="0">
              <a:buNone/>
            </a:pPr>
            <a:r>
              <a:rPr lang="en-US" dirty="0">
                <a:latin typeface="Consolas" panose="020B0609020204030204" pitchFamily="49" charset="0"/>
              </a:rPr>
              <a:t>add ax,bx</a:t>
            </a:r>
          </a:p>
          <a:p>
            <a:r>
              <a:rPr lang="en-US" dirty="0"/>
              <a:t>Immediate operands</a:t>
            </a:r>
          </a:p>
          <a:p>
            <a:pPr lvl="1"/>
            <a:r>
              <a:rPr lang="en-US" dirty="0"/>
              <a:t>Constant expressions such as number , character constants or symbols are immediate operands, for example</a:t>
            </a:r>
          </a:p>
          <a:p>
            <a:pPr marL="914400" lvl="2" indent="0">
              <a:buNone/>
            </a:pPr>
            <a:r>
              <a:rPr lang="en-US" dirty="0">
                <a:latin typeface="Consolas" panose="020B0609020204030204" pitchFamily="49" charset="0"/>
              </a:rPr>
              <a:t>mov ax,10</a:t>
            </a:r>
          </a:p>
          <a:p>
            <a:pPr marL="914400" lvl="2" indent="0">
              <a:buNone/>
            </a:pPr>
            <a:r>
              <a:rPr lang="en-US" dirty="0">
                <a:latin typeface="Consolas" panose="020B0609020204030204" pitchFamily="49" charset="0"/>
              </a:rPr>
              <a:t>add ax,5</a:t>
            </a:r>
          </a:p>
          <a:p>
            <a:pPr lvl="2"/>
            <a:endParaRPr lang="en-US" dirty="0"/>
          </a:p>
          <a:p>
            <a:endParaRPr lang="en-US" dirty="0"/>
          </a:p>
          <a:p>
            <a:endParaRPr lang="en-US" dirty="0"/>
          </a:p>
          <a:p>
            <a:pPr lvl="1"/>
            <a:endParaRPr lang="en-US" dirty="0"/>
          </a:p>
          <a:p>
            <a:pPr lvl="2"/>
            <a:endParaRPr lang="en-US" dirty="0"/>
          </a:p>
          <a:p>
            <a:pPr lvl="1"/>
            <a:endParaRPr lang="en-US" dirty="0"/>
          </a:p>
          <a:p>
            <a:pPr lvl="1"/>
            <a:endParaRPr lang="en-US" dirty="0">
              <a:latin typeface="Consolas" panose="020B0609020204030204" pitchFamily="49" charset="0"/>
            </a:endParaRPr>
          </a:p>
        </p:txBody>
      </p:sp>
    </p:spTree>
    <p:extLst>
      <p:ext uri="{BB962C8B-B14F-4D97-AF65-F5344CB8AC3E}">
        <p14:creationId xmlns:p14="http://schemas.microsoft.com/office/powerpoint/2010/main" val="34910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course about?</a:t>
            </a:r>
          </a:p>
        </p:txBody>
      </p:sp>
      <p:sp>
        <p:nvSpPr>
          <p:cNvPr id="3" name="Content Placeholder 2"/>
          <p:cNvSpPr>
            <a:spLocks noGrp="1"/>
          </p:cNvSpPr>
          <p:nvPr>
            <p:ph idx="1"/>
          </p:nvPr>
        </p:nvSpPr>
        <p:spPr/>
        <p:txBody>
          <a:bodyPr/>
          <a:lstStyle/>
          <a:p>
            <a:r>
              <a:rPr lang="en-US" dirty="0"/>
              <a:t>This course is about looking at lower level details of how computers works.</a:t>
            </a:r>
          </a:p>
          <a:p>
            <a:r>
              <a:rPr lang="en-US" dirty="0"/>
              <a:t>In order to do so, we will see computer organization and architecture.</a:t>
            </a:r>
          </a:p>
          <a:p>
            <a:r>
              <a:rPr lang="en-US" dirty="0"/>
              <a:t>You will also learn assembly language for Intel 8088 processor. </a:t>
            </a:r>
          </a:p>
          <a:p>
            <a:r>
              <a:rPr lang="en-US" dirty="0"/>
              <a:t>At this point you have taken a course on High level language (C++), so its good time to get started looking at</a:t>
            </a:r>
          </a:p>
          <a:p>
            <a:pPr lvl="1"/>
            <a:r>
              <a:rPr lang="en-US" dirty="0"/>
              <a:t>How processor (CPU) is organized?</a:t>
            </a:r>
          </a:p>
          <a:p>
            <a:pPr lvl="1"/>
            <a:r>
              <a:rPr lang="en-US" dirty="0"/>
              <a:t>How program is executed on processor?</a:t>
            </a:r>
          </a:p>
          <a:p>
            <a:pPr lvl="1"/>
            <a:r>
              <a:rPr lang="en-US" dirty="0"/>
              <a:t>How processor interacts with memory and I/O devices? </a:t>
            </a:r>
          </a:p>
        </p:txBody>
      </p:sp>
    </p:spTree>
    <p:extLst>
      <p:ext uri="{BB962C8B-B14F-4D97-AF65-F5344CB8AC3E}">
        <p14:creationId xmlns:p14="http://schemas.microsoft.com/office/powerpoint/2010/main" val="13097368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OPERAND TYPES</a:t>
            </a:r>
          </a:p>
        </p:txBody>
      </p:sp>
      <p:sp>
        <p:nvSpPr>
          <p:cNvPr id="3" name="Content Placeholder 2"/>
          <p:cNvSpPr>
            <a:spLocks noGrp="1"/>
          </p:cNvSpPr>
          <p:nvPr>
            <p:ph idx="1"/>
          </p:nvPr>
        </p:nvSpPr>
        <p:spPr/>
        <p:txBody>
          <a:bodyPr>
            <a:normAutofit fontScale="92500" lnSpcReduction="10000"/>
          </a:bodyPr>
          <a:lstStyle/>
          <a:p>
            <a:r>
              <a:rPr lang="en-US" dirty="0"/>
              <a:t>Direct operands</a:t>
            </a:r>
          </a:p>
          <a:p>
            <a:pPr lvl="1"/>
            <a:r>
              <a:rPr lang="en-US" dirty="0"/>
              <a:t>Refers to the content of memory at a location identified by a label in data segment, for example</a:t>
            </a:r>
          </a:p>
          <a:p>
            <a:pPr marL="914400" lvl="2" indent="0">
              <a:buNone/>
            </a:pPr>
            <a:r>
              <a:rPr lang="en-US" sz="1900" dirty="0">
                <a:latin typeface="Consolas" panose="020B0609020204030204" pitchFamily="49" charset="0"/>
              </a:rPr>
              <a:t>mov ax, [num1] </a:t>
            </a:r>
          </a:p>
          <a:p>
            <a:pPr marL="914400" lvl="2" indent="0">
              <a:buNone/>
            </a:pPr>
            <a:r>
              <a:rPr lang="en-US" sz="1700" dirty="0"/>
              <a:t>num1: 	dw 5 </a:t>
            </a:r>
            <a:endParaRPr lang="en-US" sz="1900" dirty="0">
              <a:latin typeface="Consolas" panose="020B0609020204030204" pitchFamily="49" charset="0"/>
            </a:endParaRPr>
          </a:p>
          <a:p>
            <a:r>
              <a:rPr lang="en-US" dirty="0"/>
              <a:t>Direct offset operand</a:t>
            </a:r>
          </a:p>
          <a:p>
            <a:pPr lvl="1"/>
            <a:r>
              <a:rPr lang="en-US" dirty="0"/>
              <a:t>Refers to the content of memory at a location identified by a label in data segment by  +/-  a value from offset, for example</a:t>
            </a:r>
          </a:p>
          <a:p>
            <a:pPr marL="914400" lvl="2" indent="0">
              <a:buNone/>
            </a:pPr>
            <a:r>
              <a:rPr lang="en-US" dirty="0">
                <a:latin typeface="Consolas" panose="020B0609020204030204" pitchFamily="49" charset="0"/>
              </a:rPr>
              <a:t>mov ax, </a:t>
            </a:r>
            <a:r>
              <a:rPr lang="en-US">
                <a:latin typeface="Consolas" panose="020B0609020204030204" pitchFamily="49" charset="0"/>
              </a:rPr>
              <a:t>[</a:t>
            </a:r>
            <a:r>
              <a:rPr lang="en-US" smtClean="0">
                <a:latin typeface="Consolas" panose="020B0609020204030204" pitchFamily="49" charset="0"/>
              </a:rPr>
              <a:t>num1+1] </a:t>
            </a:r>
            <a:endParaRPr lang="en-US" dirty="0">
              <a:latin typeface="Consolas" panose="020B0609020204030204" pitchFamily="49" charset="0"/>
            </a:endParaRPr>
          </a:p>
          <a:p>
            <a:pPr marL="914400" lvl="2" indent="0">
              <a:buNone/>
            </a:pPr>
            <a:r>
              <a:rPr lang="en-US" sz="1800" dirty="0"/>
              <a:t>num1: 	dw 5 </a:t>
            </a:r>
          </a:p>
          <a:p>
            <a:pPr marL="914400" lvl="2" indent="0">
              <a:buNone/>
            </a:pPr>
            <a:r>
              <a:rPr lang="en-US" dirty="0"/>
              <a:t>	dw 10 </a:t>
            </a:r>
          </a:p>
          <a:p>
            <a:pPr marL="0" indent="0">
              <a:buNone/>
            </a:pPr>
            <a:r>
              <a:rPr lang="en-US" dirty="0">
                <a:latin typeface="Consolas" panose="020B0609020204030204" pitchFamily="49" charset="0"/>
              </a:rPr>
              <a:t>*Note that declaring data will be covered in coming lectures</a:t>
            </a:r>
          </a:p>
          <a:p>
            <a:pPr lvl="2"/>
            <a:endParaRPr lang="en-US" dirty="0"/>
          </a:p>
          <a:p>
            <a:endParaRPr lang="en-US" dirty="0"/>
          </a:p>
          <a:p>
            <a:endParaRPr lang="en-US" dirty="0"/>
          </a:p>
          <a:p>
            <a:pPr lvl="1"/>
            <a:endParaRPr lang="en-US" dirty="0"/>
          </a:p>
          <a:p>
            <a:pPr lvl="2"/>
            <a:endParaRPr lang="en-US" dirty="0"/>
          </a:p>
          <a:p>
            <a:pPr lvl="1"/>
            <a:endParaRPr lang="en-US" dirty="0"/>
          </a:p>
          <a:p>
            <a:pPr lvl="1"/>
            <a:endParaRPr lang="en-US" dirty="0">
              <a:latin typeface="Consolas" panose="020B0609020204030204" pitchFamily="49" charset="0"/>
            </a:endParaRPr>
          </a:p>
        </p:txBody>
      </p:sp>
    </p:spTree>
    <p:extLst>
      <p:ext uri="{BB962C8B-B14F-4D97-AF65-F5344CB8AC3E}">
        <p14:creationId xmlns:p14="http://schemas.microsoft.com/office/powerpoint/2010/main" val="1717467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INTEL IAPX88 ARCHITECTURE </a:t>
            </a:r>
          </a:p>
        </p:txBody>
      </p:sp>
    </p:spTree>
    <p:extLst>
      <p:ext uri="{BB962C8B-B14F-4D97-AF65-F5344CB8AC3E}">
        <p14:creationId xmlns:p14="http://schemas.microsoft.com/office/powerpoint/2010/main" val="1166606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Registers</a:t>
            </a:r>
          </a:p>
        </p:txBody>
      </p:sp>
      <p:sp>
        <p:nvSpPr>
          <p:cNvPr id="3" name="Content Placeholder 2"/>
          <p:cNvSpPr>
            <a:spLocks noGrp="1"/>
          </p:cNvSpPr>
          <p:nvPr>
            <p:ph idx="1"/>
          </p:nvPr>
        </p:nvSpPr>
        <p:spPr/>
        <p:txBody>
          <a:bodyPr>
            <a:normAutofit fontScale="85000" lnSpcReduction="10000"/>
          </a:bodyPr>
          <a:lstStyle/>
          <a:p>
            <a:r>
              <a:rPr lang="en-US" dirty="0"/>
              <a:t>Types of Registers</a:t>
            </a:r>
          </a:p>
          <a:p>
            <a:pPr lvl="1"/>
            <a:r>
              <a:rPr lang="en-US" dirty="0"/>
              <a:t>Accumulator</a:t>
            </a:r>
          </a:p>
          <a:p>
            <a:pPr lvl="2"/>
            <a:r>
              <a:rPr lang="en-US" dirty="0"/>
              <a:t>Central register in every processor </a:t>
            </a:r>
          </a:p>
          <a:p>
            <a:pPr lvl="2"/>
            <a:r>
              <a:rPr lang="en-US" dirty="0"/>
              <a:t>Traditionally all mathematical and logical operations are performed on the accumulator</a:t>
            </a:r>
          </a:p>
          <a:p>
            <a:pPr lvl="2"/>
            <a:r>
              <a:rPr lang="en-US" dirty="0"/>
              <a:t>n bit processor has n bit accumulator. For example a 16 bit processor has 16 bit accumulator. </a:t>
            </a:r>
          </a:p>
          <a:p>
            <a:pPr lvl="1"/>
            <a:r>
              <a:rPr lang="en-US" dirty="0"/>
              <a:t>Pointer, Index, or Base Register</a:t>
            </a:r>
          </a:p>
          <a:p>
            <a:pPr lvl="2"/>
            <a:r>
              <a:rPr lang="en-US" dirty="0"/>
              <a:t>Holds the address of data</a:t>
            </a:r>
          </a:p>
          <a:p>
            <a:pPr lvl="1"/>
            <a:r>
              <a:rPr lang="en-US" dirty="0"/>
              <a:t>Flag Register</a:t>
            </a:r>
          </a:p>
          <a:p>
            <a:pPr lvl="2"/>
            <a:r>
              <a:rPr lang="en-US" dirty="0"/>
              <a:t>This is a special register in every architecture called the flags register or the program status word. </a:t>
            </a:r>
          </a:p>
          <a:p>
            <a:pPr lvl="2"/>
            <a:r>
              <a:rPr lang="en-US" dirty="0"/>
              <a:t>The bits of the flags register work independently and individually, and combined its value is meaningless. </a:t>
            </a:r>
          </a:p>
          <a:p>
            <a:pPr lvl="2"/>
            <a:r>
              <a:rPr lang="en-US" dirty="0"/>
              <a:t>An example of a bit commonly present in the flags register is the carry flag</a:t>
            </a:r>
          </a:p>
          <a:p>
            <a:pPr lvl="2"/>
            <a:r>
              <a:rPr lang="en-US" dirty="0"/>
              <a:t>If a 16bit number is added to a 16bit accumulator, and the result is of 17 bits the 17th bit is placed in the carry bit of the flags register. </a:t>
            </a:r>
          </a:p>
          <a:p>
            <a:pPr lvl="1"/>
            <a:r>
              <a:rPr lang="en-US" dirty="0"/>
              <a:t>Program Counter or Instruction Pointer </a:t>
            </a:r>
          </a:p>
          <a:p>
            <a:pPr lvl="2"/>
            <a:r>
              <a:rPr lang="en-US" dirty="0"/>
              <a:t>The program counter holds the address of the next instruction to be executed	</a:t>
            </a:r>
          </a:p>
        </p:txBody>
      </p:sp>
    </p:spTree>
    <p:extLst>
      <p:ext uri="{BB962C8B-B14F-4D97-AF65-F5344CB8AC3E}">
        <p14:creationId xmlns:p14="http://schemas.microsoft.com/office/powerpoint/2010/main" val="3245818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IAPX88 REGISTER ARCHITECTURE </a:t>
            </a:r>
          </a:p>
        </p:txBody>
      </p:sp>
      <p:sp>
        <p:nvSpPr>
          <p:cNvPr id="3" name="Content Placeholder 2"/>
          <p:cNvSpPr>
            <a:spLocks noGrp="1"/>
          </p:cNvSpPr>
          <p:nvPr>
            <p:ph idx="1"/>
          </p:nvPr>
        </p:nvSpPr>
        <p:spPr/>
        <p:txBody>
          <a:bodyPr/>
          <a:lstStyle/>
          <a:p>
            <a:r>
              <a:rPr lang="en-US" dirty="0"/>
              <a:t>8088 is a 16bit processor with its accumulator and all registers of 16 bits</a:t>
            </a:r>
          </a:p>
          <a:p>
            <a:r>
              <a:rPr lang="en-US" dirty="0"/>
              <a:t>Consists of 14 registers. </a:t>
            </a:r>
          </a:p>
        </p:txBody>
      </p:sp>
      <p:pic>
        <p:nvPicPr>
          <p:cNvPr id="4" name="Picture 3"/>
          <p:cNvPicPr>
            <a:picLocks noChangeAspect="1"/>
          </p:cNvPicPr>
          <p:nvPr/>
        </p:nvPicPr>
        <p:blipFill>
          <a:blip r:embed="rId2"/>
          <a:stretch>
            <a:fillRect/>
          </a:stretch>
        </p:blipFill>
        <p:spPr>
          <a:xfrm>
            <a:off x="3164647" y="3408609"/>
            <a:ext cx="4600575" cy="2590800"/>
          </a:xfrm>
          <a:prstGeom prst="rect">
            <a:avLst/>
          </a:prstGeom>
        </p:spPr>
      </p:pic>
      <p:sp>
        <p:nvSpPr>
          <p:cNvPr id="5" name="Rectangle 4"/>
          <p:cNvSpPr/>
          <p:nvPr/>
        </p:nvSpPr>
        <p:spPr>
          <a:xfrm>
            <a:off x="8044983" y="5134642"/>
            <a:ext cx="1816331" cy="369332"/>
          </a:xfrm>
          <a:prstGeom prst="rect">
            <a:avLst/>
          </a:prstGeom>
        </p:spPr>
        <p:txBody>
          <a:bodyPr wrap="none">
            <a:spAutoFit/>
          </a:bodyPr>
          <a:lstStyle/>
          <a:p>
            <a:r>
              <a:rPr lang="en-US" dirty="0"/>
              <a:t>General Registers</a:t>
            </a:r>
          </a:p>
        </p:txBody>
      </p:sp>
      <p:sp>
        <p:nvSpPr>
          <p:cNvPr id="6" name="Rectangle 5"/>
          <p:cNvSpPr/>
          <p:nvPr/>
        </p:nvSpPr>
        <p:spPr>
          <a:xfrm>
            <a:off x="7361559" y="4284303"/>
            <a:ext cx="1591590" cy="369332"/>
          </a:xfrm>
          <a:prstGeom prst="rect">
            <a:avLst/>
          </a:prstGeom>
        </p:spPr>
        <p:txBody>
          <a:bodyPr wrap="none">
            <a:spAutoFit/>
          </a:bodyPr>
          <a:lstStyle/>
          <a:p>
            <a:r>
              <a:rPr lang="en-US" dirty="0"/>
              <a:t>Index Registers</a:t>
            </a:r>
          </a:p>
        </p:txBody>
      </p:sp>
      <p:sp>
        <p:nvSpPr>
          <p:cNvPr id="7" name="Rectangle 6"/>
          <p:cNvSpPr/>
          <p:nvPr/>
        </p:nvSpPr>
        <p:spPr>
          <a:xfrm>
            <a:off x="1156491" y="4958819"/>
            <a:ext cx="1932965" cy="369332"/>
          </a:xfrm>
          <a:prstGeom prst="rect">
            <a:avLst/>
          </a:prstGeom>
        </p:spPr>
        <p:txBody>
          <a:bodyPr wrap="none">
            <a:spAutoFit/>
          </a:bodyPr>
          <a:lstStyle/>
          <a:p>
            <a:r>
              <a:rPr lang="en-US" dirty="0"/>
              <a:t>Instruction Pointer</a:t>
            </a:r>
          </a:p>
        </p:txBody>
      </p:sp>
      <p:sp>
        <p:nvSpPr>
          <p:cNvPr id="8" name="Rectangle 7"/>
          <p:cNvSpPr/>
          <p:nvPr/>
        </p:nvSpPr>
        <p:spPr>
          <a:xfrm>
            <a:off x="6936557" y="3447296"/>
            <a:ext cx="1408527" cy="369332"/>
          </a:xfrm>
          <a:prstGeom prst="rect">
            <a:avLst/>
          </a:prstGeom>
        </p:spPr>
        <p:txBody>
          <a:bodyPr wrap="none">
            <a:spAutoFit/>
          </a:bodyPr>
          <a:lstStyle/>
          <a:p>
            <a:r>
              <a:rPr lang="en-US" dirty="0"/>
              <a:t>Stack Pointer</a:t>
            </a:r>
          </a:p>
        </p:txBody>
      </p:sp>
      <p:sp>
        <p:nvSpPr>
          <p:cNvPr id="9" name="Rectangle 8"/>
          <p:cNvSpPr/>
          <p:nvPr/>
        </p:nvSpPr>
        <p:spPr>
          <a:xfrm>
            <a:off x="6936557" y="3766899"/>
            <a:ext cx="1356846" cy="369332"/>
          </a:xfrm>
          <a:prstGeom prst="rect">
            <a:avLst/>
          </a:prstGeom>
        </p:spPr>
        <p:txBody>
          <a:bodyPr wrap="none">
            <a:spAutoFit/>
          </a:bodyPr>
          <a:lstStyle/>
          <a:p>
            <a:r>
              <a:rPr lang="en-US" dirty="0"/>
              <a:t>Base Pointer</a:t>
            </a:r>
          </a:p>
        </p:txBody>
      </p:sp>
      <p:sp>
        <p:nvSpPr>
          <p:cNvPr id="10" name="Rectangle 9"/>
          <p:cNvSpPr/>
          <p:nvPr/>
        </p:nvSpPr>
        <p:spPr>
          <a:xfrm>
            <a:off x="1650578" y="5567891"/>
            <a:ext cx="1514069" cy="369332"/>
          </a:xfrm>
          <a:prstGeom prst="rect">
            <a:avLst/>
          </a:prstGeom>
        </p:spPr>
        <p:txBody>
          <a:bodyPr wrap="none">
            <a:spAutoFit/>
          </a:bodyPr>
          <a:lstStyle/>
          <a:p>
            <a:r>
              <a:rPr lang="en-US" dirty="0"/>
              <a:t>Flags Register </a:t>
            </a:r>
          </a:p>
        </p:txBody>
      </p:sp>
      <p:sp>
        <p:nvSpPr>
          <p:cNvPr id="11" name="Rectangle 10"/>
          <p:cNvSpPr/>
          <p:nvPr/>
        </p:nvSpPr>
        <p:spPr>
          <a:xfrm>
            <a:off x="1062253" y="3925340"/>
            <a:ext cx="1905522" cy="369332"/>
          </a:xfrm>
          <a:prstGeom prst="rect">
            <a:avLst/>
          </a:prstGeom>
        </p:spPr>
        <p:txBody>
          <a:bodyPr wrap="none">
            <a:spAutoFit/>
          </a:bodyPr>
          <a:lstStyle/>
          <a:p>
            <a:r>
              <a:rPr lang="en-US" dirty="0"/>
              <a:t>Segment Registers</a:t>
            </a:r>
          </a:p>
        </p:txBody>
      </p:sp>
      <p:sp>
        <p:nvSpPr>
          <p:cNvPr id="12" name="Right Brace 11"/>
          <p:cNvSpPr/>
          <p:nvPr/>
        </p:nvSpPr>
        <p:spPr>
          <a:xfrm>
            <a:off x="6936557" y="4155944"/>
            <a:ext cx="288491" cy="62532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Right Brace 12"/>
          <p:cNvSpPr/>
          <p:nvPr/>
        </p:nvSpPr>
        <p:spPr>
          <a:xfrm>
            <a:off x="7640820" y="4801707"/>
            <a:ext cx="288491" cy="10453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Right Brace 13"/>
          <p:cNvSpPr/>
          <p:nvPr/>
        </p:nvSpPr>
        <p:spPr>
          <a:xfrm flipH="1">
            <a:off x="2967775" y="3587356"/>
            <a:ext cx="227787" cy="1045301"/>
          </a:xfrm>
          <a:prstGeom prst="rightBrace">
            <a:avLst>
              <a:gd name="adj1" fmla="val 8333"/>
              <a:gd name="adj2" fmla="val 5123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36361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Registers (AX, BX, CX, and DX) </a:t>
            </a:r>
          </a:p>
        </p:txBody>
      </p:sp>
      <p:sp>
        <p:nvSpPr>
          <p:cNvPr id="3" name="Content Placeholder 2"/>
          <p:cNvSpPr>
            <a:spLocks noGrp="1"/>
          </p:cNvSpPr>
          <p:nvPr>
            <p:ph idx="1"/>
          </p:nvPr>
        </p:nvSpPr>
        <p:spPr/>
        <p:txBody>
          <a:bodyPr/>
          <a:lstStyle/>
          <a:p>
            <a:r>
              <a:rPr lang="en-US" dirty="0"/>
              <a:t>Used for arithmetic and data movement</a:t>
            </a:r>
          </a:p>
          <a:p>
            <a:r>
              <a:rPr lang="en-US" dirty="0"/>
              <a:t>X in their names stand for extended meaning 16bit registers</a:t>
            </a:r>
          </a:p>
          <a:p>
            <a:pPr lvl="1"/>
            <a:r>
              <a:rPr lang="en-US" dirty="0"/>
              <a:t>For example AX means we are referring to the extended 16bit “A” register</a:t>
            </a:r>
          </a:p>
          <a:p>
            <a:r>
              <a:rPr lang="en-US" dirty="0"/>
              <a:t>Upper and lower half can be accessed separately, </a:t>
            </a:r>
          </a:p>
          <a:p>
            <a:pPr lvl="1"/>
            <a:r>
              <a:rPr lang="en-US" dirty="0"/>
              <a:t>For example</a:t>
            </a:r>
          </a:p>
          <a:p>
            <a:pPr lvl="2"/>
            <a:r>
              <a:rPr lang="en-US" dirty="0"/>
              <a:t>AH is for upper 8 bits (A high byte) </a:t>
            </a:r>
          </a:p>
          <a:p>
            <a:pPr lvl="2"/>
            <a:r>
              <a:rPr lang="en-US" dirty="0"/>
              <a:t>AL for lower 8 bits (A low byte)</a:t>
            </a:r>
          </a:p>
          <a:p>
            <a:pPr lvl="2"/>
            <a:r>
              <a:rPr lang="en-US" dirty="0"/>
              <a:t>AX is used to access whole 16 bits</a:t>
            </a:r>
          </a:p>
          <a:p>
            <a:pPr lvl="1"/>
            <a:r>
              <a:rPr lang="en-US" dirty="0"/>
              <a:t>Any changes in AH or AL are reflected in AX.</a:t>
            </a:r>
          </a:p>
          <a:p>
            <a:pPr lvl="1"/>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9127192" y="3540417"/>
            <a:ext cx="2498273" cy="1450147"/>
          </a:xfrm>
          <a:prstGeom prst="rect">
            <a:avLst/>
          </a:prstGeom>
        </p:spPr>
      </p:pic>
    </p:spTree>
    <p:extLst>
      <p:ext uri="{BB962C8B-B14F-4D97-AF65-F5344CB8AC3E}">
        <p14:creationId xmlns:p14="http://schemas.microsoft.com/office/powerpoint/2010/main" val="3369754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Registers (AX, BX, CX, and DX) </a:t>
            </a:r>
          </a:p>
        </p:txBody>
      </p:sp>
      <p:sp>
        <p:nvSpPr>
          <p:cNvPr id="3" name="Content Placeholder 2"/>
          <p:cNvSpPr>
            <a:spLocks noGrp="1"/>
          </p:cNvSpPr>
          <p:nvPr>
            <p:ph idx="1"/>
          </p:nvPr>
        </p:nvSpPr>
        <p:spPr/>
        <p:txBody>
          <a:bodyPr/>
          <a:lstStyle/>
          <a:p>
            <a:r>
              <a:rPr lang="en-US" dirty="0"/>
              <a:t>AX, A for accumulator,  is the accumulator register as it is favored by CPU for arithmetic operations. Provides slightly more efficiency. </a:t>
            </a:r>
          </a:p>
          <a:p>
            <a:r>
              <a:rPr lang="en-US" dirty="0"/>
              <a:t>BX, B for base,  register can hold the address or  procedure or variable. BS can also perform arithmetic or data movement. </a:t>
            </a:r>
          </a:p>
          <a:p>
            <a:r>
              <a:rPr lang="en-US" dirty="0"/>
              <a:t>CX, C for  counter, acts as counter for repeating or loop instructions. These instructions automatically repeat and decrement CX.</a:t>
            </a:r>
          </a:p>
          <a:p>
            <a:r>
              <a:rPr lang="en-US" dirty="0"/>
              <a:t>DX (D for data), has special role in multiply and divide operations, When multiplying, for example,  DX holds the high 16 bits of the product. </a:t>
            </a:r>
          </a:p>
          <a:p>
            <a:pPr lvl="1"/>
            <a:endParaRPr lang="en-US" dirty="0"/>
          </a:p>
          <a:p>
            <a:endParaRPr lang="en-US" dirty="0"/>
          </a:p>
          <a:p>
            <a:endParaRPr lang="en-US" dirty="0"/>
          </a:p>
        </p:txBody>
      </p:sp>
    </p:spTree>
    <p:extLst>
      <p:ext uri="{BB962C8B-B14F-4D97-AF65-F5344CB8AC3E}">
        <p14:creationId xmlns:p14="http://schemas.microsoft.com/office/powerpoint/2010/main" val="13035793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Index Registers (SI and DI) </a:t>
            </a:r>
            <a:endParaRPr lang="en-US" dirty="0"/>
          </a:p>
        </p:txBody>
      </p:sp>
      <p:sp>
        <p:nvSpPr>
          <p:cNvPr id="3" name="Content Placeholder 2"/>
          <p:cNvSpPr>
            <a:spLocks noGrp="1"/>
          </p:cNvSpPr>
          <p:nvPr>
            <p:ph idx="1"/>
          </p:nvPr>
        </p:nvSpPr>
        <p:spPr/>
        <p:txBody>
          <a:bodyPr/>
          <a:lstStyle/>
          <a:p>
            <a:r>
              <a:rPr lang="en-US" dirty="0"/>
              <a:t>SI and DI stand for source index and destination index respectively</a:t>
            </a:r>
          </a:p>
          <a:p>
            <a:r>
              <a:rPr lang="en-US" dirty="0"/>
              <a:t>Hold address of data and used in memory access.</a:t>
            </a:r>
          </a:p>
          <a:p>
            <a:r>
              <a:rPr lang="en-US" dirty="0"/>
              <a:t>For flexibility, Intel allows many mathematical and logical operations on these registers as well like the general registers.</a:t>
            </a:r>
          </a:p>
          <a:p>
            <a:r>
              <a:rPr lang="en-US" dirty="0"/>
              <a:t>The source and destination are named because of their implied functionality as the source or the destination in a special class of instructions called the string instructions.</a:t>
            </a:r>
          </a:p>
          <a:p>
            <a:r>
              <a:rPr lang="en-US" dirty="0"/>
              <a:t>SI and DI are 16bit and cannot be used as 8bit register pairs like AX, BX, CX, and DX. </a:t>
            </a:r>
          </a:p>
        </p:txBody>
      </p:sp>
    </p:spTree>
    <p:extLst>
      <p:ext uri="{BB962C8B-B14F-4D97-AF65-F5344CB8AC3E}">
        <p14:creationId xmlns:p14="http://schemas.microsoft.com/office/powerpoint/2010/main" val="3156805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Instruction Pointer (IP)</a:t>
            </a:r>
          </a:p>
        </p:txBody>
      </p:sp>
      <p:sp>
        <p:nvSpPr>
          <p:cNvPr id="3" name="Content Placeholder 2"/>
          <p:cNvSpPr>
            <a:spLocks noGrp="1"/>
          </p:cNvSpPr>
          <p:nvPr>
            <p:ph idx="1"/>
          </p:nvPr>
        </p:nvSpPr>
        <p:spPr/>
        <p:txBody>
          <a:bodyPr/>
          <a:lstStyle/>
          <a:p>
            <a:r>
              <a:rPr lang="en-US" dirty="0"/>
              <a:t>This is the special register containing the address of the next instruction to be executed. </a:t>
            </a:r>
          </a:p>
          <a:p>
            <a:r>
              <a:rPr lang="en-US" dirty="0"/>
              <a:t>No mathematics or memory access can be done through this register. </a:t>
            </a:r>
          </a:p>
          <a:p>
            <a:r>
              <a:rPr lang="en-US" dirty="0"/>
              <a:t>It is out of our direct control and is automatically used. </a:t>
            </a:r>
          </a:p>
          <a:p>
            <a:r>
              <a:rPr lang="en-US" dirty="0"/>
              <a:t>Playing with it is dangerous and needs special care. </a:t>
            </a:r>
          </a:p>
          <a:p>
            <a:r>
              <a:rPr lang="en-US" dirty="0"/>
              <a:t>Program control instructions change the IP register</a:t>
            </a:r>
          </a:p>
        </p:txBody>
      </p:sp>
    </p:spTree>
    <p:extLst>
      <p:ext uri="{BB962C8B-B14F-4D97-AF65-F5344CB8AC3E}">
        <p14:creationId xmlns:p14="http://schemas.microsoft.com/office/powerpoint/2010/main" val="8464349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Pointer (SP)  and Base Pointer (BP) </a:t>
            </a:r>
          </a:p>
        </p:txBody>
      </p:sp>
      <p:sp>
        <p:nvSpPr>
          <p:cNvPr id="3" name="Content Placeholder 2"/>
          <p:cNvSpPr>
            <a:spLocks noGrp="1"/>
          </p:cNvSpPr>
          <p:nvPr>
            <p:ph idx="1"/>
          </p:nvPr>
        </p:nvSpPr>
        <p:spPr/>
        <p:txBody>
          <a:bodyPr/>
          <a:lstStyle/>
          <a:p>
            <a:r>
              <a:rPr lang="en-US" dirty="0"/>
              <a:t>Stack Pointer (SP)  is a memory pointer and is used indirectly by a set of instructions. This register will be explored in the discussion of the system stack. </a:t>
            </a:r>
          </a:p>
          <a:p>
            <a:r>
              <a:rPr lang="en-US" dirty="0"/>
              <a:t>Base Pointer (BP) It is also a memory pointer containing the address in a special area of memory called the stack and will be explored alongside SP in the discussion of the stack</a:t>
            </a:r>
          </a:p>
        </p:txBody>
      </p:sp>
    </p:spTree>
    <p:extLst>
      <p:ext uri="{BB962C8B-B14F-4D97-AF65-F5344CB8AC3E}">
        <p14:creationId xmlns:p14="http://schemas.microsoft.com/office/powerpoint/2010/main" val="20497805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Flags Register</a:t>
            </a:r>
          </a:p>
        </p:txBody>
      </p:sp>
      <p:sp>
        <p:nvSpPr>
          <p:cNvPr id="3" name="Content Placeholder 2"/>
          <p:cNvSpPr>
            <a:spLocks noGrp="1"/>
          </p:cNvSpPr>
          <p:nvPr>
            <p:ph idx="1"/>
          </p:nvPr>
        </p:nvSpPr>
        <p:spPr/>
        <p:txBody>
          <a:bodyPr/>
          <a:lstStyle/>
          <a:p>
            <a:r>
              <a:rPr lang="en-US" dirty="0"/>
              <a:t>The flags register as previously discussed is not meaningful as a unit rather it is bit wise significant and accordingly each bit is named separately. The bits not named are unused. The Intel FLAGS register has its bits organized as follows:</a:t>
            </a:r>
          </a:p>
          <a:p>
            <a:endParaRPr lang="en-US" dirty="0"/>
          </a:p>
          <a:p>
            <a:endParaRPr lang="en-US" dirty="0"/>
          </a:p>
          <a:p>
            <a:endParaRPr lang="en-US" dirty="0"/>
          </a:p>
          <a:p>
            <a:r>
              <a:rPr lang="en-US" dirty="0"/>
              <a:t>The individual flags are explained in the next table.</a:t>
            </a:r>
          </a:p>
          <a:p>
            <a:r>
              <a:rPr lang="en-US" dirty="0"/>
              <a:t>Empty positions in figure are undefined.</a:t>
            </a:r>
          </a:p>
          <a:p>
            <a:endParaRPr lang="en-US" dirty="0"/>
          </a:p>
        </p:txBody>
      </p:sp>
      <p:pic>
        <p:nvPicPr>
          <p:cNvPr id="4" name="Picture 3"/>
          <p:cNvPicPr>
            <a:picLocks noChangeAspect="1"/>
          </p:cNvPicPr>
          <p:nvPr/>
        </p:nvPicPr>
        <p:blipFill>
          <a:blip r:embed="rId2"/>
          <a:stretch>
            <a:fillRect/>
          </a:stretch>
        </p:blipFill>
        <p:spPr>
          <a:xfrm>
            <a:off x="1084370" y="3404900"/>
            <a:ext cx="10023259" cy="1192787"/>
          </a:xfrm>
          <a:prstGeom prst="rect">
            <a:avLst/>
          </a:prstGeom>
        </p:spPr>
      </p:pic>
    </p:spTree>
    <p:extLst>
      <p:ext uri="{BB962C8B-B14F-4D97-AF65-F5344CB8AC3E}">
        <p14:creationId xmlns:p14="http://schemas.microsoft.com/office/powerpoint/2010/main" val="1307324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Books</a:t>
            </a:r>
          </a:p>
        </p:txBody>
      </p:sp>
      <p:sp>
        <p:nvSpPr>
          <p:cNvPr id="3" name="Content Placeholder 2"/>
          <p:cNvSpPr>
            <a:spLocks noGrp="1"/>
          </p:cNvSpPr>
          <p:nvPr>
            <p:ph idx="1"/>
          </p:nvPr>
        </p:nvSpPr>
        <p:spPr/>
        <p:txBody>
          <a:bodyPr/>
          <a:lstStyle/>
          <a:p>
            <a:r>
              <a:rPr lang="en-US" dirty="0"/>
              <a:t>Assembly Language Programming Lecture Notes by Bilal Hashmi (BH).</a:t>
            </a:r>
          </a:p>
          <a:p>
            <a:r>
              <a:rPr lang="en-US" dirty="0"/>
              <a:t>Assembly Language for x86 Processors Seventh Edition Kip R. Irvine (KI)</a:t>
            </a:r>
          </a:p>
          <a:p>
            <a:r>
              <a:rPr lang="en-US" dirty="0"/>
              <a:t>Computer Organization and Architecture Designing for Performance Tenth Edition by William Stallings (WS)</a:t>
            </a:r>
          </a:p>
          <a:p>
            <a:endParaRPr lang="en-US" dirty="0"/>
          </a:p>
        </p:txBody>
      </p:sp>
    </p:spTree>
    <p:extLst>
      <p:ext uri="{BB962C8B-B14F-4D97-AF65-F5344CB8AC3E}">
        <p14:creationId xmlns:p14="http://schemas.microsoft.com/office/powerpoint/2010/main" val="41437544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r="80049"/>
          <a:stretch/>
        </p:blipFill>
        <p:spPr>
          <a:xfrm>
            <a:off x="0" y="0"/>
            <a:ext cx="1277007" cy="3733800"/>
          </a:xfrm>
          <a:prstGeom prst="rect">
            <a:avLst/>
          </a:prstGeom>
        </p:spPr>
      </p:pic>
      <p:pic>
        <p:nvPicPr>
          <p:cNvPr id="5" name="Picture 4"/>
          <p:cNvPicPr>
            <a:picLocks noChangeAspect="1"/>
          </p:cNvPicPr>
          <p:nvPr/>
        </p:nvPicPr>
        <p:blipFill>
          <a:blip r:embed="rId3"/>
          <a:stretch>
            <a:fillRect/>
          </a:stretch>
        </p:blipFill>
        <p:spPr>
          <a:xfrm>
            <a:off x="5857875" y="1286669"/>
            <a:ext cx="6334125" cy="5429250"/>
          </a:xfrm>
          <a:prstGeom prst="rect">
            <a:avLst/>
          </a:prstGeom>
        </p:spPr>
      </p:pic>
      <p:pic>
        <p:nvPicPr>
          <p:cNvPr id="6" name="Picture 5"/>
          <p:cNvPicPr>
            <a:picLocks noChangeAspect="1"/>
          </p:cNvPicPr>
          <p:nvPr/>
        </p:nvPicPr>
        <p:blipFill rotWithShape="1">
          <a:blip r:embed="rId2"/>
          <a:srcRect l="26437" r="1911"/>
          <a:stretch/>
        </p:blipFill>
        <p:spPr>
          <a:xfrm>
            <a:off x="1294253" y="0"/>
            <a:ext cx="4586285" cy="3733800"/>
          </a:xfrm>
          <a:prstGeom prst="rect">
            <a:avLst/>
          </a:prstGeom>
        </p:spPr>
      </p:pic>
    </p:spTree>
    <p:extLst>
      <p:ext uri="{BB962C8B-B14F-4D97-AF65-F5344CB8AC3E}">
        <p14:creationId xmlns:p14="http://schemas.microsoft.com/office/powerpoint/2010/main" val="83205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Segment Registers (CS, DS, SS, and ES) </a:t>
            </a:r>
          </a:p>
        </p:txBody>
      </p:sp>
      <p:sp>
        <p:nvSpPr>
          <p:cNvPr id="3" name="Content Placeholder 2"/>
          <p:cNvSpPr>
            <a:spLocks noGrp="1"/>
          </p:cNvSpPr>
          <p:nvPr>
            <p:ph idx="1"/>
          </p:nvPr>
        </p:nvSpPr>
        <p:spPr/>
        <p:txBody>
          <a:bodyPr/>
          <a:lstStyle/>
          <a:p>
            <a:r>
              <a:rPr lang="en-US" dirty="0"/>
              <a:t>The code segment register, data segment register, stack segment register, and the extra segment register are special registers related to the Intel segmented memory model and will be discussed later. </a:t>
            </a:r>
          </a:p>
        </p:txBody>
      </p:sp>
    </p:spTree>
    <p:extLst>
      <p:ext uri="{BB962C8B-B14F-4D97-AF65-F5344CB8AC3E}">
        <p14:creationId xmlns:p14="http://schemas.microsoft.com/office/powerpoint/2010/main" val="4164539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and Memory</a:t>
            </a:r>
          </a:p>
        </p:txBody>
      </p:sp>
      <p:sp>
        <p:nvSpPr>
          <p:cNvPr id="3" name="Content Placeholder 2"/>
          <p:cNvSpPr>
            <a:spLocks noGrp="1"/>
          </p:cNvSpPr>
          <p:nvPr>
            <p:ph idx="1"/>
          </p:nvPr>
        </p:nvSpPr>
        <p:spPr/>
        <p:txBody>
          <a:bodyPr/>
          <a:lstStyle/>
          <a:p>
            <a:r>
              <a:rPr lang="en-US" dirty="0"/>
              <a:t>8088 has 8-bit data bus</a:t>
            </a:r>
          </a:p>
          <a:p>
            <a:r>
              <a:rPr lang="en-US" dirty="0"/>
              <a:t>It has 20 bit address bus</a:t>
            </a:r>
          </a:p>
          <a:p>
            <a:r>
              <a:rPr lang="en-US" dirty="0"/>
              <a:t>It can access 1MB of memory with this 20 bit address bus </a:t>
            </a:r>
          </a:p>
          <a:p>
            <a:pPr lvl="1"/>
            <a:r>
              <a:rPr lang="en-US" dirty="0"/>
              <a:t>2</a:t>
            </a:r>
            <a:r>
              <a:rPr lang="en-US" baseline="30000" dirty="0"/>
              <a:t>20  </a:t>
            </a:r>
            <a:r>
              <a:rPr lang="en-US" dirty="0"/>
              <a:t>= 1MB</a:t>
            </a:r>
            <a:endParaRPr lang="en-US" baseline="30000" dirty="0"/>
          </a:p>
        </p:txBody>
      </p:sp>
    </p:spTree>
    <p:extLst>
      <p:ext uri="{BB962C8B-B14F-4D97-AF65-F5344CB8AC3E}">
        <p14:creationId xmlns:p14="http://schemas.microsoft.com/office/powerpoint/2010/main" val="40051703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Program in Assembly language </a:t>
            </a:r>
          </a:p>
        </p:txBody>
      </p:sp>
      <p:sp>
        <p:nvSpPr>
          <p:cNvPr id="3" name="Content Placeholder 2"/>
          <p:cNvSpPr>
            <a:spLocks noGrp="1"/>
          </p:cNvSpPr>
          <p:nvPr>
            <p:ph idx="1"/>
          </p:nvPr>
        </p:nvSpPr>
        <p:spPr/>
        <p:txBody>
          <a:bodyPr/>
          <a:lstStyle/>
          <a:p>
            <a:r>
              <a:rPr lang="en-US" dirty="0"/>
              <a:t>The first program that we will write will only add three numbers. </a:t>
            </a:r>
          </a:p>
          <a:p>
            <a:r>
              <a:rPr lang="en-US" dirty="0"/>
              <a:t>The addition operation is performed on data present in registers. </a:t>
            </a:r>
          </a:p>
          <a:p>
            <a:r>
              <a:rPr lang="en-US" dirty="0"/>
              <a:t>As addition requires two operands, both the operands should be present in registers (or at least one) </a:t>
            </a:r>
          </a:p>
          <a:p>
            <a:r>
              <a:rPr lang="en-US" dirty="0"/>
              <a:t>The next slide shows the code with comments.</a:t>
            </a:r>
          </a:p>
          <a:p>
            <a:pPr marL="0" indent="0">
              <a:buNone/>
            </a:pPr>
            <a:endParaRPr lang="en-US" dirty="0"/>
          </a:p>
        </p:txBody>
      </p:sp>
    </p:spTree>
    <p:extLst>
      <p:ext uri="{BB962C8B-B14F-4D97-AF65-F5344CB8AC3E}">
        <p14:creationId xmlns:p14="http://schemas.microsoft.com/office/powerpoint/2010/main" val="1810068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9110" y="3594537"/>
            <a:ext cx="11713779" cy="3153104"/>
          </a:xfrm>
        </p:spPr>
        <p:txBody>
          <a:bodyPr>
            <a:normAutofit/>
          </a:bodyPr>
          <a:lstStyle/>
          <a:p>
            <a:r>
              <a:rPr lang="en-US" dirty="0"/>
              <a:t>Things to note:</a:t>
            </a:r>
          </a:p>
          <a:p>
            <a:pPr lvl="1"/>
            <a:r>
              <a:rPr lang="en-US" dirty="0"/>
              <a:t>Abbreviations, for example move is written as mov in assembly operation</a:t>
            </a:r>
          </a:p>
          <a:p>
            <a:pPr lvl="1"/>
            <a:r>
              <a:rPr lang="en-US" dirty="0"/>
              <a:t>Code will always start with Line 2 and </a:t>
            </a:r>
          </a:p>
          <a:p>
            <a:pPr lvl="1"/>
            <a:r>
              <a:rPr lang="en-US" dirty="0"/>
              <a:t>Code will always ends with Line 9 and 10 to terminate program safely.</a:t>
            </a:r>
          </a:p>
          <a:p>
            <a:pPr lvl="1"/>
            <a:r>
              <a:rPr lang="en-US" dirty="0"/>
              <a:t>Instructions are written in following format</a:t>
            </a:r>
          </a:p>
          <a:p>
            <a:pPr lvl="2"/>
            <a:r>
              <a:rPr lang="en-US" dirty="0"/>
              <a:t>operation destination, source </a:t>
            </a:r>
          </a:p>
          <a:p>
            <a:pPr lvl="1"/>
            <a:r>
              <a:rPr lang="en-US" dirty="0"/>
              <a:t>Code is very much like English language for example</a:t>
            </a:r>
          </a:p>
          <a:p>
            <a:pPr lvl="2"/>
            <a:r>
              <a:rPr lang="en-US" dirty="0"/>
              <a:t>mov ax,5 means move 5 to ax</a:t>
            </a:r>
          </a:p>
          <a:p>
            <a:pPr lvl="2"/>
            <a:endParaRPr lang="en-US" dirty="0"/>
          </a:p>
          <a:p>
            <a:pPr lvl="1"/>
            <a:endParaRPr lang="en-US" dirty="0"/>
          </a:p>
        </p:txBody>
      </p:sp>
      <p:pic>
        <p:nvPicPr>
          <p:cNvPr id="5" name="Picture 4"/>
          <p:cNvPicPr>
            <a:picLocks noChangeAspect="1"/>
          </p:cNvPicPr>
          <p:nvPr/>
        </p:nvPicPr>
        <p:blipFill>
          <a:blip r:embed="rId2"/>
          <a:stretch>
            <a:fillRect/>
          </a:stretch>
        </p:blipFill>
        <p:spPr>
          <a:xfrm>
            <a:off x="0" y="317500"/>
            <a:ext cx="9355426" cy="2851041"/>
          </a:xfrm>
          <a:prstGeom prst="rect">
            <a:avLst/>
          </a:prstGeom>
        </p:spPr>
      </p:pic>
    </p:spTree>
    <p:extLst>
      <p:ext uri="{BB962C8B-B14F-4D97-AF65-F5344CB8AC3E}">
        <p14:creationId xmlns:p14="http://schemas.microsoft.com/office/powerpoint/2010/main" val="39919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Assemble line and Debug code</a:t>
            </a:r>
          </a:p>
        </p:txBody>
      </p:sp>
      <p:sp>
        <p:nvSpPr>
          <p:cNvPr id="3" name="Content Placeholder 2"/>
          <p:cNvSpPr>
            <a:spLocks noGrp="1"/>
          </p:cNvSpPr>
          <p:nvPr>
            <p:ph idx="1"/>
          </p:nvPr>
        </p:nvSpPr>
        <p:spPr/>
        <p:txBody>
          <a:bodyPr>
            <a:normAutofit/>
          </a:bodyPr>
          <a:lstStyle/>
          <a:p>
            <a:r>
              <a:rPr lang="en-US" dirty="0"/>
              <a:t>NASM (Netwide Assembler)will be used to assemble the code and create executable file with .com extension</a:t>
            </a:r>
          </a:p>
          <a:p>
            <a:r>
              <a:rPr lang="en-US" dirty="0"/>
              <a:t>AFD (A fullscreen debugger) will be used to debug the code. </a:t>
            </a:r>
          </a:p>
          <a:p>
            <a:r>
              <a:rPr lang="en-US" dirty="0"/>
              <a:t>DOSBox will be used to emulate 8088 processor.</a:t>
            </a:r>
          </a:p>
          <a:p>
            <a:r>
              <a:rPr lang="en-US" dirty="0"/>
              <a:t>Installation of these tools will be discussed in lab. </a:t>
            </a:r>
          </a:p>
          <a:p>
            <a:r>
              <a:rPr lang="en-US" dirty="0"/>
              <a:t>Save the code given in previous slide with .</a:t>
            </a:r>
            <a:r>
              <a:rPr lang="en-US" dirty="0" err="1"/>
              <a:t>asm</a:t>
            </a:r>
            <a:r>
              <a:rPr lang="en-US" dirty="0"/>
              <a:t> extension.</a:t>
            </a:r>
          </a:p>
          <a:p>
            <a:r>
              <a:rPr lang="en-US" dirty="0"/>
              <a:t>Following command will be used to assemble the code </a:t>
            </a:r>
          </a:p>
          <a:p>
            <a:pPr marL="0" indent="0" algn="ctr">
              <a:buNone/>
            </a:pPr>
            <a:r>
              <a:rPr lang="pt-BR" dirty="0">
                <a:latin typeface="Consolas" panose="020B0609020204030204" pitchFamily="49" charset="0"/>
              </a:rPr>
              <a:t>nasm ex01.asm –o ex01.com –l ex01.lst</a:t>
            </a:r>
          </a:p>
        </p:txBody>
      </p:sp>
    </p:spTree>
    <p:extLst>
      <p:ext uri="{BB962C8B-B14F-4D97-AF65-F5344CB8AC3E}">
        <p14:creationId xmlns:p14="http://schemas.microsoft.com/office/powerpoint/2010/main" val="25668439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Listing File</a:t>
            </a:r>
          </a:p>
        </p:txBody>
      </p:sp>
      <p:sp>
        <p:nvSpPr>
          <p:cNvPr id="3" name="Content Placeholder 2"/>
          <p:cNvSpPr>
            <a:spLocks noGrp="1"/>
          </p:cNvSpPr>
          <p:nvPr>
            <p:ph idx="1"/>
          </p:nvPr>
        </p:nvSpPr>
        <p:spPr/>
        <p:txBody>
          <a:bodyPr/>
          <a:lstStyle/>
          <a:p>
            <a:r>
              <a:rPr lang="en-US" dirty="0"/>
              <a:t>The listing file created has a lot of information. </a:t>
            </a:r>
            <a:r>
              <a:rPr lang="en-US"/>
              <a:t>And </a:t>
            </a:r>
            <a:r>
              <a:rPr lang="en-US" dirty="0"/>
              <a:t>is annotated as follow</a:t>
            </a:r>
          </a:p>
          <a:p>
            <a:endParaRPr lang="en-US" dirty="0"/>
          </a:p>
        </p:txBody>
      </p:sp>
      <p:grpSp>
        <p:nvGrpSpPr>
          <p:cNvPr id="12" name="Group 11"/>
          <p:cNvGrpSpPr/>
          <p:nvPr/>
        </p:nvGrpSpPr>
        <p:grpSpPr>
          <a:xfrm>
            <a:off x="204952" y="2534330"/>
            <a:ext cx="12192000" cy="3777570"/>
            <a:chOff x="0" y="3206553"/>
            <a:chExt cx="12192000" cy="3777570"/>
          </a:xfrm>
        </p:grpSpPr>
        <p:grpSp>
          <p:nvGrpSpPr>
            <p:cNvPr id="9" name="Group 8"/>
            <p:cNvGrpSpPr/>
            <p:nvPr/>
          </p:nvGrpSpPr>
          <p:grpSpPr>
            <a:xfrm>
              <a:off x="0" y="3825764"/>
              <a:ext cx="12192000" cy="3158359"/>
              <a:chOff x="1256162" y="2848302"/>
              <a:chExt cx="10097638" cy="3158359"/>
            </a:xfrm>
          </p:grpSpPr>
          <p:pic>
            <p:nvPicPr>
              <p:cNvPr id="4" name="Picture 3"/>
              <p:cNvPicPr>
                <a:picLocks noChangeAspect="1"/>
              </p:cNvPicPr>
              <p:nvPr/>
            </p:nvPicPr>
            <p:blipFill>
              <a:blip r:embed="rId3"/>
              <a:stretch>
                <a:fillRect/>
              </a:stretch>
            </p:blipFill>
            <p:spPr>
              <a:xfrm>
                <a:off x="1256162" y="2848302"/>
                <a:ext cx="10097638" cy="3158359"/>
              </a:xfrm>
              <a:prstGeom prst="rect">
                <a:avLst/>
              </a:prstGeom>
            </p:spPr>
          </p:pic>
          <p:sp>
            <p:nvSpPr>
              <p:cNvPr id="5" name="Right Brace 4"/>
              <p:cNvSpPr/>
              <p:nvPr/>
            </p:nvSpPr>
            <p:spPr>
              <a:xfrm rot="16200000">
                <a:off x="2546131" y="2917408"/>
                <a:ext cx="472965" cy="912823"/>
              </a:xfrm>
              <a:prstGeom prst="rightBrace">
                <a:avLst>
                  <a:gd name="adj1" fmla="val 8333"/>
                  <a:gd name="adj2" fmla="val 4654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Right Brace 5"/>
              <p:cNvSpPr/>
              <p:nvPr/>
            </p:nvSpPr>
            <p:spPr>
              <a:xfrm rot="16200000">
                <a:off x="3427030" y="2949330"/>
                <a:ext cx="472967" cy="848975"/>
              </a:xfrm>
              <a:prstGeom prst="rightBrace">
                <a:avLst>
                  <a:gd name="adj1" fmla="val 8333"/>
                  <a:gd name="adj2" fmla="val 7590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ight Brace 6"/>
              <p:cNvSpPr/>
              <p:nvPr/>
            </p:nvSpPr>
            <p:spPr>
              <a:xfrm rot="16200000">
                <a:off x="8452025" y="2424337"/>
                <a:ext cx="472965" cy="1510074"/>
              </a:xfrm>
              <a:prstGeom prst="rightBrace">
                <a:avLst>
                  <a:gd name="adj1" fmla="val 8333"/>
                  <a:gd name="adj2" fmla="val 4654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8" name="Rectangle 7"/>
            <p:cNvSpPr/>
            <p:nvPr/>
          </p:nvSpPr>
          <p:spPr>
            <a:xfrm>
              <a:off x="834843" y="3334601"/>
              <a:ext cx="1262819" cy="923330"/>
            </a:xfrm>
            <a:prstGeom prst="rect">
              <a:avLst/>
            </a:prstGeom>
          </p:spPr>
          <p:txBody>
            <a:bodyPr wrap="square">
              <a:spAutoFit/>
            </a:bodyPr>
            <a:lstStyle/>
            <a:p>
              <a:pPr algn="ctr"/>
              <a:r>
                <a:rPr lang="en-US" dirty="0"/>
                <a:t>Offset of instruction in hex </a:t>
              </a:r>
            </a:p>
          </p:txBody>
        </p:sp>
        <p:sp>
          <p:nvSpPr>
            <p:cNvPr id="10" name="Rectangle 9"/>
            <p:cNvSpPr/>
            <p:nvPr/>
          </p:nvSpPr>
          <p:spPr>
            <a:xfrm>
              <a:off x="2489006" y="3334601"/>
              <a:ext cx="2808208" cy="923330"/>
            </a:xfrm>
            <a:prstGeom prst="rect">
              <a:avLst/>
            </a:prstGeom>
          </p:spPr>
          <p:txBody>
            <a:bodyPr wrap="square">
              <a:spAutoFit/>
            </a:bodyPr>
            <a:lstStyle/>
            <a:p>
              <a:pPr algn="ctr"/>
              <a:r>
                <a:rPr lang="en-US" dirty="0"/>
                <a:t>OPCODE in hex and Operand in little-endian hex </a:t>
              </a:r>
              <a:br>
                <a:rPr lang="en-US" dirty="0"/>
              </a:br>
              <a:endParaRPr lang="en-US" dirty="0"/>
            </a:p>
          </p:txBody>
        </p:sp>
        <p:sp>
          <p:nvSpPr>
            <p:cNvPr id="11" name="Rectangle 10"/>
            <p:cNvSpPr/>
            <p:nvPr/>
          </p:nvSpPr>
          <p:spPr>
            <a:xfrm>
              <a:off x="7536353" y="3206553"/>
              <a:ext cx="1732763" cy="369332"/>
            </a:xfrm>
            <a:prstGeom prst="rect">
              <a:avLst/>
            </a:prstGeom>
          </p:spPr>
          <p:txBody>
            <a:bodyPr wrap="square">
              <a:spAutoFit/>
            </a:bodyPr>
            <a:lstStyle/>
            <a:p>
              <a:pPr algn="ctr"/>
              <a:r>
                <a:rPr lang="en-US" dirty="0"/>
                <a:t>Assemble code</a:t>
              </a:r>
            </a:p>
          </p:txBody>
        </p:sp>
      </p:grpSp>
      <p:sp>
        <p:nvSpPr>
          <p:cNvPr id="13" name="Rectangle 12"/>
          <p:cNvSpPr/>
          <p:nvPr/>
        </p:nvSpPr>
        <p:spPr>
          <a:xfrm>
            <a:off x="607292" y="6311900"/>
            <a:ext cx="7857985" cy="369332"/>
          </a:xfrm>
          <a:prstGeom prst="rect">
            <a:avLst/>
          </a:prstGeom>
        </p:spPr>
        <p:txBody>
          <a:bodyPr wrap="none">
            <a:spAutoFit/>
          </a:bodyPr>
          <a:lstStyle/>
          <a:p>
            <a:r>
              <a:rPr lang="en-US" baseline="0" dirty="0"/>
              <a:t>Size of last instruction</a:t>
            </a:r>
            <a:r>
              <a:rPr lang="en-US" dirty="0"/>
              <a:t> (line 10) is 2 bytes so total size of .com file is 16+2=18bytes </a:t>
            </a:r>
          </a:p>
        </p:txBody>
      </p:sp>
    </p:spTree>
    <p:extLst>
      <p:ext uri="{BB962C8B-B14F-4D97-AF65-F5344CB8AC3E}">
        <p14:creationId xmlns:p14="http://schemas.microsoft.com/office/powerpoint/2010/main" val="17643335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Debug</a:t>
            </a:r>
          </a:p>
        </p:txBody>
      </p:sp>
      <p:sp>
        <p:nvSpPr>
          <p:cNvPr id="3" name="Content Placeholder 2"/>
          <p:cNvSpPr>
            <a:spLocks noGrp="1"/>
          </p:cNvSpPr>
          <p:nvPr>
            <p:ph idx="1"/>
          </p:nvPr>
        </p:nvSpPr>
        <p:spPr/>
        <p:txBody>
          <a:bodyPr/>
          <a:lstStyle/>
          <a:p>
            <a:r>
              <a:rPr lang="pt-BR" dirty="0"/>
              <a:t>Following command will be used to debug the file</a:t>
            </a:r>
          </a:p>
          <a:p>
            <a:pPr marL="0" indent="0" algn="ctr">
              <a:buNone/>
            </a:pPr>
            <a:r>
              <a:rPr lang="pt-BR" dirty="0">
                <a:latin typeface="Consolas" panose="020B0609020204030204" pitchFamily="49" charset="0"/>
              </a:rPr>
              <a:t>afd ex01.com </a:t>
            </a:r>
            <a:endParaRPr lang="en-US" dirty="0">
              <a:latin typeface="Consolas" panose="020B0609020204030204" pitchFamily="49" charset="0"/>
            </a:endParaRPr>
          </a:p>
          <a:p>
            <a:r>
              <a:rPr lang="en-US" dirty="0"/>
              <a:t>The debugger shows the values of registers, flags, stack, our code, and one or two areas of the system memory as data. </a:t>
            </a:r>
          </a:p>
          <a:p>
            <a:r>
              <a:rPr lang="en-US" dirty="0"/>
              <a:t>Debugger allows us to step our program one instruction at a time and observe its effect on the registers and program data. </a:t>
            </a:r>
          </a:p>
        </p:txBody>
      </p:sp>
    </p:spTree>
    <p:extLst>
      <p:ext uri="{BB962C8B-B14F-4D97-AF65-F5344CB8AC3E}">
        <p14:creationId xmlns:p14="http://schemas.microsoft.com/office/powerpoint/2010/main" val="33610668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5"/>
            <a:ext cx="4474779" cy="4351338"/>
          </a:xfrm>
        </p:spPr>
        <p:txBody>
          <a:bodyPr/>
          <a:lstStyle/>
          <a:p>
            <a:r>
              <a:rPr lang="en-US" dirty="0"/>
              <a:t>Things to note:</a:t>
            </a:r>
          </a:p>
          <a:p>
            <a:pPr lvl="1"/>
            <a:r>
              <a:rPr lang="en-US" dirty="0"/>
              <a:t>Registers</a:t>
            </a:r>
          </a:p>
          <a:p>
            <a:pPr lvl="1"/>
            <a:r>
              <a:rPr lang="en-US" dirty="0"/>
              <a:t>Memory (m1 and m2 view)</a:t>
            </a:r>
          </a:p>
          <a:p>
            <a:pPr lvl="1"/>
            <a:r>
              <a:rPr lang="en-US" dirty="0"/>
              <a:t>Offset of 1</a:t>
            </a:r>
            <a:r>
              <a:rPr lang="en-US" baseline="30000" dirty="0"/>
              <a:t>st</a:t>
            </a:r>
            <a:r>
              <a:rPr lang="en-US" dirty="0"/>
              <a:t> instruction</a:t>
            </a:r>
          </a:p>
          <a:p>
            <a:pPr lvl="1"/>
            <a:r>
              <a:rPr lang="en-US" dirty="0"/>
              <a:t>IP </a:t>
            </a:r>
          </a:p>
          <a:p>
            <a:pPr lvl="1"/>
            <a:r>
              <a:rPr lang="en-US" dirty="0"/>
              <a:t>Hit F1 to execute instruction</a:t>
            </a:r>
          </a:p>
          <a:p>
            <a:pPr lvl="1"/>
            <a:r>
              <a:rPr lang="en-US" dirty="0"/>
              <a:t>See the change in registers/memory</a:t>
            </a:r>
          </a:p>
          <a:p>
            <a:pPr lvl="1"/>
            <a:endParaRPr lang="en-US" dirty="0"/>
          </a:p>
          <a:p>
            <a:endParaRPr lang="en-US" dirty="0"/>
          </a:p>
        </p:txBody>
      </p:sp>
      <p:pic>
        <p:nvPicPr>
          <p:cNvPr id="4" name="Picture 3"/>
          <p:cNvPicPr>
            <a:picLocks noChangeAspect="1"/>
          </p:cNvPicPr>
          <p:nvPr/>
        </p:nvPicPr>
        <p:blipFill>
          <a:blip r:embed="rId2"/>
          <a:stretch>
            <a:fillRect/>
          </a:stretch>
        </p:blipFill>
        <p:spPr>
          <a:xfrm>
            <a:off x="5494995" y="1924844"/>
            <a:ext cx="6153150" cy="4152900"/>
          </a:xfrm>
          <a:prstGeom prst="rect">
            <a:avLst/>
          </a:prstGeom>
        </p:spPr>
      </p:pic>
    </p:spTree>
    <p:extLst>
      <p:ext uri="{BB962C8B-B14F-4D97-AF65-F5344CB8AC3E}">
        <p14:creationId xmlns:p14="http://schemas.microsoft.com/office/powerpoint/2010/main" val="25996214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t>https://sites.google.com/view/coal-fall-2019</a:t>
            </a:r>
          </a:p>
          <a:p>
            <a:endParaRPr lang="en-US" dirty="0"/>
          </a:p>
        </p:txBody>
      </p:sp>
    </p:spTree>
    <p:extLst>
      <p:ext uri="{BB962C8B-B14F-4D97-AF65-F5344CB8AC3E}">
        <p14:creationId xmlns:p14="http://schemas.microsoft.com/office/powerpoint/2010/main" val="2890527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Tentative Evaluation and Grading Policy</a:t>
            </a:r>
          </a:p>
        </p:txBody>
      </p:sp>
      <p:sp>
        <p:nvSpPr>
          <p:cNvPr id="3" name="Content Placeholder 2"/>
          <p:cNvSpPr>
            <a:spLocks noGrp="1"/>
          </p:cNvSpPr>
          <p:nvPr>
            <p:ph idx="1"/>
          </p:nvPr>
        </p:nvSpPr>
        <p:spPr/>
        <p:txBody>
          <a:bodyPr>
            <a:normAutofit/>
          </a:bodyPr>
          <a:lstStyle/>
          <a:p>
            <a:r>
              <a:rPr lang="en-US" dirty="0"/>
              <a:t>You will be evaluated on quizzes, 2 mid term exams, 1 final exam and multiple assignments. </a:t>
            </a:r>
          </a:p>
          <a:p>
            <a:r>
              <a:rPr lang="en-US" dirty="0"/>
              <a:t>Quizzes can be unannounced.</a:t>
            </a:r>
          </a:p>
          <a:p>
            <a:r>
              <a:rPr lang="en-US" dirty="0"/>
              <a:t>Tentative Percentage Grade Distribution: </a:t>
            </a:r>
          </a:p>
          <a:p>
            <a:endParaRPr lang="en-US" dirty="0"/>
          </a:p>
          <a:p>
            <a:pPr lvl="1"/>
            <a:r>
              <a:rPr lang="en-US" dirty="0"/>
              <a:t>QUIZZES                   10                      </a:t>
            </a:r>
          </a:p>
          <a:p>
            <a:pPr lvl="1"/>
            <a:r>
              <a:rPr lang="en-US" dirty="0"/>
              <a:t>MIDTERMS              30                            </a:t>
            </a:r>
          </a:p>
          <a:p>
            <a:pPr lvl="1"/>
            <a:r>
              <a:rPr lang="en-US" dirty="0"/>
              <a:t>FINAL 	                  45         </a:t>
            </a:r>
          </a:p>
          <a:p>
            <a:pPr lvl="1"/>
            <a:r>
              <a:rPr lang="en-US" dirty="0"/>
              <a:t>ASSIGNMENTS        15 </a:t>
            </a:r>
          </a:p>
        </p:txBody>
      </p:sp>
    </p:spTree>
    <p:extLst>
      <p:ext uri="{BB962C8B-B14F-4D97-AF65-F5344CB8AC3E}">
        <p14:creationId xmlns:p14="http://schemas.microsoft.com/office/powerpoint/2010/main" val="1282770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Components of Computer</a:t>
            </a:r>
          </a:p>
        </p:txBody>
      </p:sp>
      <p:sp>
        <p:nvSpPr>
          <p:cNvPr id="3" name="Content Placeholder 2"/>
          <p:cNvSpPr>
            <a:spLocks noGrp="1"/>
          </p:cNvSpPr>
          <p:nvPr>
            <p:ph idx="1"/>
          </p:nvPr>
        </p:nvSpPr>
        <p:spPr/>
        <p:txBody>
          <a:bodyPr/>
          <a:lstStyle/>
          <a:p>
            <a:r>
              <a:rPr lang="en-US" dirty="0"/>
              <a:t>Section 1.1 BH</a:t>
            </a:r>
          </a:p>
          <a:p>
            <a:endParaRPr lang="en-US" dirty="0"/>
          </a:p>
        </p:txBody>
      </p:sp>
      <p:pic>
        <p:nvPicPr>
          <p:cNvPr id="4" name="Picture 3"/>
          <p:cNvPicPr>
            <a:picLocks noChangeAspect="1"/>
          </p:cNvPicPr>
          <p:nvPr/>
        </p:nvPicPr>
        <p:blipFill>
          <a:blip r:embed="rId3"/>
          <a:stretch>
            <a:fillRect/>
          </a:stretch>
        </p:blipFill>
        <p:spPr>
          <a:xfrm>
            <a:off x="3672233" y="2134394"/>
            <a:ext cx="6410325" cy="3733800"/>
          </a:xfrm>
          <a:prstGeom prst="rect">
            <a:avLst/>
          </a:prstGeom>
        </p:spPr>
      </p:pic>
    </p:spTree>
    <p:extLst>
      <p:ext uri="{BB962C8B-B14F-4D97-AF65-F5344CB8AC3E}">
        <p14:creationId xmlns:p14="http://schemas.microsoft.com/office/powerpoint/2010/main" val="2779832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Processor</a:t>
            </a:r>
          </a:p>
        </p:txBody>
      </p:sp>
      <p:sp>
        <p:nvSpPr>
          <p:cNvPr id="3" name="Content Placeholder 2"/>
          <p:cNvSpPr>
            <a:spLocks noGrp="1"/>
          </p:cNvSpPr>
          <p:nvPr>
            <p:ph idx="1"/>
          </p:nvPr>
        </p:nvSpPr>
        <p:spPr/>
        <p:txBody>
          <a:bodyPr/>
          <a:lstStyle/>
          <a:p>
            <a:r>
              <a:rPr lang="en-US" dirty="0"/>
              <a:t>Processor: The processor reads in instructions and data, writes out data after processing, and uses control signals to control the overall operation of the system. It also receives interrupt signals</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p:cNvPicPr>
            <a:picLocks noChangeAspect="1"/>
          </p:cNvPicPr>
          <p:nvPr/>
        </p:nvPicPr>
        <p:blipFill>
          <a:blip r:embed="rId3"/>
          <a:stretch>
            <a:fillRect/>
          </a:stretch>
        </p:blipFill>
        <p:spPr>
          <a:xfrm>
            <a:off x="3520786" y="3004098"/>
            <a:ext cx="4846696" cy="2394326"/>
          </a:xfrm>
          <a:prstGeom prst="rect">
            <a:avLst/>
          </a:prstGeom>
        </p:spPr>
      </p:pic>
    </p:spTree>
    <p:extLst>
      <p:ext uri="{BB962C8B-B14F-4D97-AF65-F5344CB8AC3E}">
        <p14:creationId xmlns:p14="http://schemas.microsoft.com/office/powerpoint/2010/main" val="1981355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a:t>
            </a:r>
          </a:p>
        </p:txBody>
      </p:sp>
      <p:sp>
        <p:nvSpPr>
          <p:cNvPr id="3" name="Content Placeholder 2"/>
          <p:cNvSpPr>
            <a:spLocks noGrp="1"/>
          </p:cNvSpPr>
          <p:nvPr>
            <p:ph idx="1"/>
          </p:nvPr>
        </p:nvSpPr>
        <p:spPr/>
        <p:txBody>
          <a:bodyPr/>
          <a:lstStyle/>
          <a:p>
            <a:r>
              <a:rPr lang="en-US" dirty="0"/>
              <a:t>Memory: Typically, a memory module will consist of N words of equal length. Each word is assigned a unique numerical address (0, 1, c , N-1). A word of data can be read from or written into the memory. The nature of the operation is indicated by read and write control signals. The location for the operation is specified by an address.</a:t>
            </a:r>
          </a:p>
          <a:p>
            <a:endParaRPr lang="en-US" dirty="0"/>
          </a:p>
        </p:txBody>
      </p:sp>
      <p:pic>
        <p:nvPicPr>
          <p:cNvPr id="4" name="Picture 3"/>
          <p:cNvPicPr>
            <a:picLocks noChangeAspect="1"/>
          </p:cNvPicPr>
          <p:nvPr/>
        </p:nvPicPr>
        <p:blipFill>
          <a:blip r:embed="rId3"/>
          <a:stretch>
            <a:fillRect/>
          </a:stretch>
        </p:blipFill>
        <p:spPr>
          <a:xfrm>
            <a:off x="4088997" y="4001294"/>
            <a:ext cx="5026428" cy="2471559"/>
          </a:xfrm>
          <a:prstGeom prst="rect">
            <a:avLst/>
          </a:prstGeom>
        </p:spPr>
      </p:pic>
    </p:spTree>
    <p:extLst>
      <p:ext uri="{BB962C8B-B14F-4D97-AF65-F5344CB8AC3E}">
        <p14:creationId xmlns:p14="http://schemas.microsoft.com/office/powerpoint/2010/main" val="2661741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Buses</a:t>
            </a:r>
          </a:p>
        </p:txBody>
      </p:sp>
      <p:sp>
        <p:nvSpPr>
          <p:cNvPr id="3" name="Content Placeholder 2"/>
          <p:cNvSpPr>
            <a:spLocks noGrp="1"/>
          </p:cNvSpPr>
          <p:nvPr>
            <p:ph idx="1"/>
          </p:nvPr>
        </p:nvSpPr>
        <p:spPr/>
        <p:txBody>
          <a:bodyPr>
            <a:normAutofit fontScale="92500" lnSpcReduction="10000"/>
          </a:bodyPr>
          <a:lstStyle/>
          <a:p>
            <a:r>
              <a:rPr lang="en-US" dirty="0"/>
              <a:t>A bus is a communication pathway connecting two or more devices. For example Processor to/from Memory, I/O to/from processor, I/O to/from Memory</a:t>
            </a:r>
          </a:p>
          <a:p>
            <a:r>
              <a:rPr lang="en-US" dirty="0"/>
              <a:t>The group of bits that the processor uses to inform the memory about which element to read or write is collectively known as the address bus. </a:t>
            </a:r>
          </a:p>
          <a:p>
            <a:r>
              <a:rPr lang="en-US" dirty="0"/>
              <a:t>Another important bus called the data bus is used to move the data from the memory to the processor in a read operation and from the processor to the memory in a write operation. </a:t>
            </a:r>
          </a:p>
          <a:p>
            <a:r>
              <a:rPr lang="en-US" dirty="0"/>
              <a:t>The third group consists of miscellaneous independent lines used for control purposes. For example, one line of the bus is used to inform the memory about whether to do the read operation or the write operation. These lines are collectively known as the control bus</a:t>
            </a:r>
          </a:p>
        </p:txBody>
      </p:sp>
    </p:spTree>
    <p:extLst>
      <p:ext uri="{BB962C8B-B14F-4D97-AF65-F5344CB8AC3E}">
        <p14:creationId xmlns:p14="http://schemas.microsoft.com/office/powerpoint/2010/main" val="1765176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word about registers</a:t>
            </a:r>
          </a:p>
        </p:txBody>
      </p:sp>
      <p:sp>
        <p:nvSpPr>
          <p:cNvPr id="3" name="Content Placeholder 2"/>
          <p:cNvSpPr>
            <a:spLocks noGrp="1"/>
          </p:cNvSpPr>
          <p:nvPr>
            <p:ph idx="1"/>
          </p:nvPr>
        </p:nvSpPr>
        <p:spPr/>
        <p:txBody>
          <a:bodyPr/>
          <a:lstStyle/>
          <a:p>
            <a:r>
              <a:rPr lang="en-US" dirty="0"/>
              <a:t>Registers are named storage locations in the CPU that hold intermediate results of operations.</a:t>
            </a:r>
          </a:p>
          <a:p>
            <a:r>
              <a:rPr lang="en-US" dirty="0"/>
              <a:t>As they are located inside CPU they are fastest to access. </a:t>
            </a:r>
          </a:p>
          <a:p>
            <a:r>
              <a:rPr lang="en-US" dirty="0"/>
              <a:t>Each processor has limited number of registers.</a:t>
            </a:r>
          </a:p>
          <a:p>
            <a:pPr marL="0" indent="0">
              <a:buNone/>
            </a:pPr>
            <a:endParaRPr lang="en-US" dirty="0"/>
          </a:p>
        </p:txBody>
      </p:sp>
    </p:spTree>
    <p:extLst>
      <p:ext uri="{BB962C8B-B14F-4D97-AF65-F5344CB8AC3E}">
        <p14:creationId xmlns:p14="http://schemas.microsoft.com/office/powerpoint/2010/main" val="3488373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698</TotalTime>
  <Words>2323</Words>
  <Application>Microsoft Office PowerPoint</Application>
  <PresentationFormat>Widescreen</PresentationFormat>
  <Paragraphs>301</Paragraphs>
  <Slides>39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Calibri Light</vt:lpstr>
      <vt:lpstr>Consolas</vt:lpstr>
      <vt:lpstr>Times New Roman</vt:lpstr>
      <vt:lpstr>Wingdings 2</vt:lpstr>
      <vt:lpstr>Office Theme</vt:lpstr>
      <vt:lpstr>Computer Organization and Assembly Language</vt:lpstr>
      <vt:lpstr>What is the course about?</vt:lpstr>
      <vt:lpstr>Books</vt:lpstr>
      <vt:lpstr>Tentative Evaluation and Grading Policy</vt:lpstr>
      <vt:lpstr>Basic Components of Computer</vt:lpstr>
      <vt:lpstr>Processor</vt:lpstr>
      <vt:lpstr>Memory</vt:lpstr>
      <vt:lpstr>Buses</vt:lpstr>
      <vt:lpstr>A word about registers</vt:lpstr>
      <vt:lpstr>How instructions are executed</vt:lpstr>
      <vt:lpstr>Assembly Language</vt:lpstr>
      <vt:lpstr>Compiler and Assembler</vt:lpstr>
      <vt:lpstr>Why need Assembly language?</vt:lpstr>
      <vt:lpstr>Intel 8086 Processor</vt:lpstr>
      <vt:lpstr>Instruction Execute Cycle</vt:lpstr>
      <vt:lpstr>Instruction Execution Cycle – cont'd</vt:lpstr>
      <vt:lpstr>Instruction Group</vt:lpstr>
      <vt:lpstr>Instruction Group</vt:lpstr>
      <vt:lpstr>BASIC OPERAND TYPES</vt:lpstr>
      <vt:lpstr>BASIC OPERAND TYPES</vt:lpstr>
      <vt:lpstr>INTEL IAPX88 ARCHITECTURE </vt:lpstr>
      <vt:lpstr>Registers</vt:lpstr>
      <vt:lpstr>IAPX88 REGISTER ARCHITECTURE </vt:lpstr>
      <vt:lpstr>General Registers (AX, BX, CX, and DX) </vt:lpstr>
      <vt:lpstr>General Registers (AX, BX, CX, and DX) </vt:lpstr>
      <vt:lpstr>Index Registers (SI and DI) </vt:lpstr>
      <vt:lpstr>Instruction Pointer (IP)</vt:lpstr>
      <vt:lpstr>Stack Pointer (SP)  and Base Pointer (BP) </vt:lpstr>
      <vt:lpstr>Flags Register</vt:lpstr>
      <vt:lpstr>PowerPoint Presentation</vt:lpstr>
      <vt:lpstr>Segment Registers (CS, DS, SS, and ES) </vt:lpstr>
      <vt:lpstr>Bus and Memory</vt:lpstr>
      <vt:lpstr>First Program in Assembly language </vt:lpstr>
      <vt:lpstr>PowerPoint Presentation</vt:lpstr>
      <vt:lpstr>Assemble line and Debug code</vt:lpstr>
      <vt:lpstr>Listing File</vt:lpstr>
      <vt:lpstr>Debug</vt:lpstr>
      <vt:lpstr>PowerPoint Presentation</vt:lpstr>
      <vt:lpstr>References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Organization and Assembly Language</dc:title>
  <dc:creator>noshaba nasir</dc:creator>
  <cp:lastModifiedBy>Zeeshan Ali Khan</cp:lastModifiedBy>
  <cp:revision>58</cp:revision>
  <dcterms:created xsi:type="dcterms:W3CDTF">2019-08-18T16:21:01Z</dcterms:created>
  <dcterms:modified xsi:type="dcterms:W3CDTF">2021-03-16T05:55:10Z</dcterms:modified>
</cp:coreProperties>
</file>