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4D87-A3CB-43F0-AC58-E23225070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17D494-BC9D-4ADF-94D6-A5DFED70D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BF0CAB-BF8A-4DC4-A675-875AA6913A5D}"/>
              </a:ext>
            </a:extLst>
          </p:cNvPr>
          <p:cNvSpPr>
            <a:spLocks noGrp="1"/>
          </p:cNvSpPr>
          <p:nvPr>
            <p:ph type="dt" sz="half" idx="10"/>
          </p:nvPr>
        </p:nvSpPr>
        <p:spPr/>
        <p:txBody>
          <a:bodyPr/>
          <a:lstStyle/>
          <a:p>
            <a:fld id="{33D2D8A0-C670-43EC-8E95-F1CB245A4BE6}" type="datetimeFigureOut">
              <a:rPr lang="en-US" smtClean="0"/>
              <a:t>10/29/2021</a:t>
            </a:fld>
            <a:endParaRPr lang="en-US"/>
          </a:p>
        </p:txBody>
      </p:sp>
      <p:sp>
        <p:nvSpPr>
          <p:cNvPr id="5" name="Footer Placeholder 4">
            <a:extLst>
              <a:ext uri="{FF2B5EF4-FFF2-40B4-BE49-F238E27FC236}">
                <a16:creationId xmlns:a16="http://schemas.microsoft.com/office/drawing/2014/main" id="{98343E24-7135-423C-8930-8C7C95162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47038-F875-4FF0-8092-712E295441F5}"/>
              </a:ext>
            </a:extLst>
          </p:cNvPr>
          <p:cNvSpPr>
            <a:spLocks noGrp="1"/>
          </p:cNvSpPr>
          <p:nvPr>
            <p:ph type="sldNum" sz="quarter" idx="12"/>
          </p:nvPr>
        </p:nvSpPr>
        <p:spPr/>
        <p:txBody>
          <a:bodyPr/>
          <a:lstStyle/>
          <a:p>
            <a:fld id="{55DC7ABD-8AEB-4742-8A34-3C554564398F}" type="slidenum">
              <a:rPr lang="en-US" smtClean="0"/>
              <a:t>‹#›</a:t>
            </a:fld>
            <a:endParaRPr lang="en-US"/>
          </a:p>
        </p:txBody>
      </p:sp>
    </p:spTree>
    <p:extLst>
      <p:ext uri="{BB962C8B-B14F-4D97-AF65-F5344CB8AC3E}">
        <p14:creationId xmlns:p14="http://schemas.microsoft.com/office/powerpoint/2010/main" val="2941441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AE40-4909-44C8-8D3E-181D669DAD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BA1185-2552-4C68-81B0-40D04986F2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715EB-C3A2-4A60-A9B9-184A1DEE46C3}"/>
              </a:ext>
            </a:extLst>
          </p:cNvPr>
          <p:cNvSpPr>
            <a:spLocks noGrp="1"/>
          </p:cNvSpPr>
          <p:nvPr>
            <p:ph type="dt" sz="half" idx="10"/>
          </p:nvPr>
        </p:nvSpPr>
        <p:spPr/>
        <p:txBody>
          <a:bodyPr/>
          <a:lstStyle/>
          <a:p>
            <a:fld id="{33D2D8A0-C670-43EC-8E95-F1CB245A4BE6}" type="datetimeFigureOut">
              <a:rPr lang="en-US" smtClean="0"/>
              <a:t>10/29/2021</a:t>
            </a:fld>
            <a:endParaRPr lang="en-US"/>
          </a:p>
        </p:txBody>
      </p:sp>
      <p:sp>
        <p:nvSpPr>
          <p:cNvPr id="5" name="Footer Placeholder 4">
            <a:extLst>
              <a:ext uri="{FF2B5EF4-FFF2-40B4-BE49-F238E27FC236}">
                <a16:creationId xmlns:a16="http://schemas.microsoft.com/office/drawing/2014/main" id="{2513B57D-D0C4-4A91-A090-AB133A765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ACF45-F14C-4188-AB5D-B52C8EAE8932}"/>
              </a:ext>
            </a:extLst>
          </p:cNvPr>
          <p:cNvSpPr>
            <a:spLocks noGrp="1"/>
          </p:cNvSpPr>
          <p:nvPr>
            <p:ph type="sldNum" sz="quarter" idx="12"/>
          </p:nvPr>
        </p:nvSpPr>
        <p:spPr/>
        <p:txBody>
          <a:bodyPr/>
          <a:lstStyle/>
          <a:p>
            <a:fld id="{55DC7ABD-8AEB-4742-8A34-3C554564398F}" type="slidenum">
              <a:rPr lang="en-US" smtClean="0"/>
              <a:t>‹#›</a:t>
            </a:fld>
            <a:endParaRPr lang="en-US"/>
          </a:p>
        </p:txBody>
      </p:sp>
    </p:spTree>
    <p:extLst>
      <p:ext uri="{BB962C8B-B14F-4D97-AF65-F5344CB8AC3E}">
        <p14:creationId xmlns:p14="http://schemas.microsoft.com/office/powerpoint/2010/main" val="318488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8D417-472B-4A29-B603-91B7678061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B9F486-687A-4472-9D74-E9F8EB06C3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A79DC-7E6D-464F-84E9-A97589D4B769}"/>
              </a:ext>
            </a:extLst>
          </p:cNvPr>
          <p:cNvSpPr>
            <a:spLocks noGrp="1"/>
          </p:cNvSpPr>
          <p:nvPr>
            <p:ph type="dt" sz="half" idx="10"/>
          </p:nvPr>
        </p:nvSpPr>
        <p:spPr/>
        <p:txBody>
          <a:bodyPr/>
          <a:lstStyle/>
          <a:p>
            <a:fld id="{33D2D8A0-C670-43EC-8E95-F1CB245A4BE6}" type="datetimeFigureOut">
              <a:rPr lang="en-US" smtClean="0"/>
              <a:t>10/29/2021</a:t>
            </a:fld>
            <a:endParaRPr lang="en-US"/>
          </a:p>
        </p:txBody>
      </p:sp>
      <p:sp>
        <p:nvSpPr>
          <p:cNvPr id="5" name="Footer Placeholder 4">
            <a:extLst>
              <a:ext uri="{FF2B5EF4-FFF2-40B4-BE49-F238E27FC236}">
                <a16:creationId xmlns:a16="http://schemas.microsoft.com/office/drawing/2014/main" id="{70285EDE-5E27-4F38-AC92-BAEADCA82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10701-BE73-4F08-BA56-F10648E2DE49}"/>
              </a:ext>
            </a:extLst>
          </p:cNvPr>
          <p:cNvSpPr>
            <a:spLocks noGrp="1"/>
          </p:cNvSpPr>
          <p:nvPr>
            <p:ph type="sldNum" sz="quarter" idx="12"/>
          </p:nvPr>
        </p:nvSpPr>
        <p:spPr/>
        <p:txBody>
          <a:bodyPr/>
          <a:lstStyle/>
          <a:p>
            <a:fld id="{55DC7ABD-8AEB-4742-8A34-3C554564398F}" type="slidenum">
              <a:rPr lang="en-US" smtClean="0"/>
              <a:t>‹#›</a:t>
            </a:fld>
            <a:endParaRPr lang="en-US"/>
          </a:p>
        </p:txBody>
      </p:sp>
    </p:spTree>
    <p:extLst>
      <p:ext uri="{BB962C8B-B14F-4D97-AF65-F5344CB8AC3E}">
        <p14:creationId xmlns:p14="http://schemas.microsoft.com/office/powerpoint/2010/main" val="409627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44B7-CC7B-4AD0-8E24-C6A71E14A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94600E-038C-4545-AF1D-FD092C5C2F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7B129-D9AF-48F4-9C6C-71477FE82FFE}"/>
              </a:ext>
            </a:extLst>
          </p:cNvPr>
          <p:cNvSpPr>
            <a:spLocks noGrp="1"/>
          </p:cNvSpPr>
          <p:nvPr>
            <p:ph type="dt" sz="half" idx="10"/>
          </p:nvPr>
        </p:nvSpPr>
        <p:spPr/>
        <p:txBody>
          <a:bodyPr/>
          <a:lstStyle/>
          <a:p>
            <a:fld id="{33D2D8A0-C670-43EC-8E95-F1CB245A4BE6}" type="datetimeFigureOut">
              <a:rPr lang="en-US" smtClean="0"/>
              <a:t>10/29/2021</a:t>
            </a:fld>
            <a:endParaRPr lang="en-US"/>
          </a:p>
        </p:txBody>
      </p:sp>
      <p:sp>
        <p:nvSpPr>
          <p:cNvPr id="5" name="Footer Placeholder 4">
            <a:extLst>
              <a:ext uri="{FF2B5EF4-FFF2-40B4-BE49-F238E27FC236}">
                <a16:creationId xmlns:a16="http://schemas.microsoft.com/office/drawing/2014/main" id="{71476FF9-68DC-48F3-B769-A2E5D4919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50CD7-28F5-46CE-B5AE-6E7D3250CAF2}"/>
              </a:ext>
            </a:extLst>
          </p:cNvPr>
          <p:cNvSpPr>
            <a:spLocks noGrp="1"/>
          </p:cNvSpPr>
          <p:nvPr>
            <p:ph type="sldNum" sz="quarter" idx="12"/>
          </p:nvPr>
        </p:nvSpPr>
        <p:spPr/>
        <p:txBody>
          <a:bodyPr/>
          <a:lstStyle/>
          <a:p>
            <a:fld id="{55DC7ABD-8AEB-4742-8A34-3C554564398F}" type="slidenum">
              <a:rPr lang="en-US" smtClean="0"/>
              <a:t>‹#›</a:t>
            </a:fld>
            <a:endParaRPr lang="en-US"/>
          </a:p>
        </p:txBody>
      </p:sp>
    </p:spTree>
    <p:extLst>
      <p:ext uri="{BB962C8B-B14F-4D97-AF65-F5344CB8AC3E}">
        <p14:creationId xmlns:p14="http://schemas.microsoft.com/office/powerpoint/2010/main" val="177525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B167-729B-42D6-B86B-E13212F3F3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8AAE57-7592-4AF0-ADD0-1F4A73A7D3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0363DA-858F-483B-BD0A-66BE80D3D986}"/>
              </a:ext>
            </a:extLst>
          </p:cNvPr>
          <p:cNvSpPr>
            <a:spLocks noGrp="1"/>
          </p:cNvSpPr>
          <p:nvPr>
            <p:ph type="dt" sz="half" idx="10"/>
          </p:nvPr>
        </p:nvSpPr>
        <p:spPr/>
        <p:txBody>
          <a:bodyPr/>
          <a:lstStyle/>
          <a:p>
            <a:fld id="{33D2D8A0-C670-43EC-8E95-F1CB245A4BE6}" type="datetimeFigureOut">
              <a:rPr lang="en-US" smtClean="0"/>
              <a:t>10/29/2021</a:t>
            </a:fld>
            <a:endParaRPr lang="en-US"/>
          </a:p>
        </p:txBody>
      </p:sp>
      <p:sp>
        <p:nvSpPr>
          <p:cNvPr id="5" name="Footer Placeholder 4">
            <a:extLst>
              <a:ext uri="{FF2B5EF4-FFF2-40B4-BE49-F238E27FC236}">
                <a16:creationId xmlns:a16="http://schemas.microsoft.com/office/drawing/2014/main" id="{37D14879-2AEB-452C-A435-3273EB913C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C1DB4-6A89-4614-81AF-727E7BA7D13D}"/>
              </a:ext>
            </a:extLst>
          </p:cNvPr>
          <p:cNvSpPr>
            <a:spLocks noGrp="1"/>
          </p:cNvSpPr>
          <p:nvPr>
            <p:ph type="sldNum" sz="quarter" idx="12"/>
          </p:nvPr>
        </p:nvSpPr>
        <p:spPr/>
        <p:txBody>
          <a:bodyPr/>
          <a:lstStyle/>
          <a:p>
            <a:fld id="{55DC7ABD-8AEB-4742-8A34-3C554564398F}" type="slidenum">
              <a:rPr lang="en-US" smtClean="0"/>
              <a:t>‹#›</a:t>
            </a:fld>
            <a:endParaRPr lang="en-US"/>
          </a:p>
        </p:txBody>
      </p:sp>
    </p:spTree>
    <p:extLst>
      <p:ext uri="{BB962C8B-B14F-4D97-AF65-F5344CB8AC3E}">
        <p14:creationId xmlns:p14="http://schemas.microsoft.com/office/powerpoint/2010/main" val="421255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3F64-0A48-44C3-96A1-1584E7EEE0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D75519-8F0E-49EE-840F-47BD7A4B28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21B2B4-975E-45AE-82BD-4E07C3F83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811177-75C7-4704-8EB7-9F98FA890497}"/>
              </a:ext>
            </a:extLst>
          </p:cNvPr>
          <p:cNvSpPr>
            <a:spLocks noGrp="1"/>
          </p:cNvSpPr>
          <p:nvPr>
            <p:ph type="dt" sz="half" idx="10"/>
          </p:nvPr>
        </p:nvSpPr>
        <p:spPr/>
        <p:txBody>
          <a:bodyPr/>
          <a:lstStyle/>
          <a:p>
            <a:fld id="{33D2D8A0-C670-43EC-8E95-F1CB245A4BE6}" type="datetimeFigureOut">
              <a:rPr lang="en-US" smtClean="0"/>
              <a:t>10/29/2021</a:t>
            </a:fld>
            <a:endParaRPr lang="en-US"/>
          </a:p>
        </p:txBody>
      </p:sp>
      <p:sp>
        <p:nvSpPr>
          <p:cNvPr id="6" name="Footer Placeholder 5">
            <a:extLst>
              <a:ext uri="{FF2B5EF4-FFF2-40B4-BE49-F238E27FC236}">
                <a16:creationId xmlns:a16="http://schemas.microsoft.com/office/drawing/2014/main" id="{FD787602-A46C-4D67-B694-FB8938829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DC5CD-FEC2-4609-9D5A-B83FD4F849A9}"/>
              </a:ext>
            </a:extLst>
          </p:cNvPr>
          <p:cNvSpPr>
            <a:spLocks noGrp="1"/>
          </p:cNvSpPr>
          <p:nvPr>
            <p:ph type="sldNum" sz="quarter" idx="12"/>
          </p:nvPr>
        </p:nvSpPr>
        <p:spPr/>
        <p:txBody>
          <a:bodyPr/>
          <a:lstStyle/>
          <a:p>
            <a:fld id="{55DC7ABD-8AEB-4742-8A34-3C554564398F}" type="slidenum">
              <a:rPr lang="en-US" smtClean="0"/>
              <a:t>‹#›</a:t>
            </a:fld>
            <a:endParaRPr lang="en-US"/>
          </a:p>
        </p:txBody>
      </p:sp>
    </p:spTree>
    <p:extLst>
      <p:ext uri="{BB962C8B-B14F-4D97-AF65-F5344CB8AC3E}">
        <p14:creationId xmlns:p14="http://schemas.microsoft.com/office/powerpoint/2010/main" val="73904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0EBD-9B76-4A1F-818F-81C0198154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533551-3225-4611-AB8A-A0F379CD34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598B7D-4762-4CFC-8802-2F747DD9A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887B16-E831-49E9-870F-2F929ECDE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02F7A5-588F-417C-B063-92A9744657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DF9D92-45D1-4799-BD96-4BF64E523ACE}"/>
              </a:ext>
            </a:extLst>
          </p:cNvPr>
          <p:cNvSpPr>
            <a:spLocks noGrp="1"/>
          </p:cNvSpPr>
          <p:nvPr>
            <p:ph type="dt" sz="half" idx="10"/>
          </p:nvPr>
        </p:nvSpPr>
        <p:spPr/>
        <p:txBody>
          <a:bodyPr/>
          <a:lstStyle/>
          <a:p>
            <a:fld id="{33D2D8A0-C670-43EC-8E95-F1CB245A4BE6}" type="datetimeFigureOut">
              <a:rPr lang="en-US" smtClean="0"/>
              <a:t>10/29/2021</a:t>
            </a:fld>
            <a:endParaRPr lang="en-US"/>
          </a:p>
        </p:txBody>
      </p:sp>
      <p:sp>
        <p:nvSpPr>
          <p:cNvPr id="8" name="Footer Placeholder 7">
            <a:extLst>
              <a:ext uri="{FF2B5EF4-FFF2-40B4-BE49-F238E27FC236}">
                <a16:creationId xmlns:a16="http://schemas.microsoft.com/office/drawing/2014/main" id="{A478BAA7-B0C0-4EB6-881D-F2BE74FD02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4CC01A-670B-45BE-A137-9AC7B480B2C8}"/>
              </a:ext>
            </a:extLst>
          </p:cNvPr>
          <p:cNvSpPr>
            <a:spLocks noGrp="1"/>
          </p:cNvSpPr>
          <p:nvPr>
            <p:ph type="sldNum" sz="quarter" idx="12"/>
          </p:nvPr>
        </p:nvSpPr>
        <p:spPr/>
        <p:txBody>
          <a:bodyPr/>
          <a:lstStyle/>
          <a:p>
            <a:fld id="{55DC7ABD-8AEB-4742-8A34-3C554564398F}" type="slidenum">
              <a:rPr lang="en-US" smtClean="0"/>
              <a:t>‹#›</a:t>
            </a:fld>
            <a:endParaRPr lang="en-US"/>
          </a:p>
        </p:txBody>
      </p:sp>
    </p:spTree>
    <p:extLst>
      <p:ext uri="{BB962C8B-B14F-4D97-AF65-F5344CB8AC3E}">
        <p14:creationId xmlns:p14="http://schemas.microsoft.com/office/powerpoint/2010/main" val="403649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78F9-54DA-420E-B5DE-8E501322B9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1A06A9-90ED-4026-A166-0DBB4A508F2E}"/>
              </a:ext>
            </a:extLst>
          </p:cNvPr>
          <p:cNvSpPr>
            <a:spLocks noGrp="1"/>
          </p:cNvSpPr>
          <p:nvPr>
            <p:ph type="dt" sz="half" idx="10"/>
          </p:nvPr>
        </p:nvSpPr>
        <p:spPr/>
        <p:txBody>
          <a:bodyPr/>
          <a:lstStyle/>
          <a:p>
            <a:fld id="{33D2D8A0-C670-43EC-8E95-F1CB245A4BE6}" type="datetimeFigureOut">
              <a:rPr lang="en-US" smtClean="0"/>
              <a:t>10/29/2021</a:t>
            </a:fld>
            <a:endParaRPr lang="en-US"/>
          </a:p>
        </p:txBody>
      </p:sp>
      <p:sp>
        <p:nvSpPr>
          <p:cNvPr id="4" name="Footer Placeholder 3">
            <a:extLst>
              <a:ext uri="{FF2B5EF4-FFF2-40B4-BE49-F238E27FC236}">
                <a16:creationId xmlns:a16="http://schemas.microsoft.com/office/drawing/2014/main" id="{E88042BE-8A81-4543-A378-D15D842290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98AA3A-EFF1-4E43-8347-B133E4109BCE}"/>
              </a:ext>
            </a:extLst>
          </p:cNvPr>
          <p:cNvSpPr>
            <a:spLocks noGrp="1"/>
          </p:cNvSpPr>
          <p:nvPr>
            <p:ph type="sldNum" sz="quarter" idx="12"/>
          </p:nvPr>
        </p:nvSpPr>
        <p:spPr/>
        <p:txBody>
          <a:bodyPr/>
          <a:lstStyle/>
          <a:p>
            <a:fld id="{55DC7ABD-8AEB-4742-8A34-3C554564398F}" type="slidenum">
              <a:rPr lang="en-US" smtClean="0"/>
              <a:t>‹#›</a:t>
            </a:fld>
            <a:endParaRPr lang="en-US"/>
          </a:p>
        </p:txBody>
      </p:sp>
    </p:spTree>
    <p:extLst>
      <p:ext uri="{BB962C8B-B14F-4D97-AF65-F5344CB8AC3E}">
        <p14:creationId xmlns:p14="http://schemas.microsoft.com/office/powerpoint/2010/main" val="367504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E49A5-53DE-4B62-B544-0A8FF071BE1A}"/>
              </a:ext>
            </a:extLst>
          </p:cNvPr>
          <p:cNvSpPr>
            <a:spLocks noGrp="1"/>
          </p:cNvSpPr>
          <p:nvPr>
            <p:ph type="dt" sz="half" idx="10"/>
          </p:nvPr>
        </p:nvSpPr>
        <p:spPr/>
        <p:txBody>
          <a:bodyPr/>
          <a:lstStyle/>
          <a:p>
            <a:fld id="{33D2D8A0-C670-43EC-8E95-F1CB245A4BE6}" type="datetimeFigureOut">
              <a:rPr lang="en-US" smtClean="0"/>
              <a:t>10/29/2021</a:t>
            </a:fld>
            <a:endParaRPr lang="en-US"/>
          </a:p>
        </p:txBody>
      </p:sp>
      <p:sp>
        <p:nvSpPr>
          <p:cNvPr id="3" name="Footer Placeholder 2">
            <a:extLst>
              <a:ext uri="{FF2B5EF4-FFF2-40B4-BE49-F238E27FC236}">
                <a16:creationId xmlns:a16="http://schemas.microsoft.com/office/drawing/2014/main" id="{F2C28EB7-E006-41DC-95BB-0819528014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2C6915-4988-4C52-B0FE-937C8BABA07C}"/>
              </a:ext>
            </a:extLst>
          </p:cNvPr>
          <p:cNvSpPr>
            <a:spLocks noGrp="1"/>
          </p:cNvSpPr>
          <p:nvPr>
            <p:ph type="sldNum" sz="quarter" idx="12"/>
          </p:nvPr>
        </p:nvSpPr>
        <p:spPr/>
        <p:txBody>
          <a:bodyPr/>
          <a:lstStyle/>
          <a:p>
            <a:fld id="{55DC7ABD-8AEB-4742-8A34-3C554564398F}" type="slidenum">
              <a:rPr lang="en-US" smtClean="0"/>
              <a:t>‹#›</a:t>
            </a:fld>
            <a:endParaRPr lang="en-US"/>
          </a:p>
        </p:txBody>
      </p:sp>
    </p:spTree>
    <p:extLst>
      <p:ext uri="{BB962C8B-B14F-4D97-AF65-F5344CB8AC3E}">
        <p14:creationId xmlns:p14="http://schemas.microsoft.com/office/powerpoint/2010/main" val="348378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ACC7-2594-4B17-B69E-9776BEC3C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C51EB8-1022-47ED-98F4-EAC7DF813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1F0A4B-72B8-48A8-8DC5-310CC66EC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C51C3-BB73-43E9-9938-2DBE974D9250}"/>
              </a:ext>
            </a:extLst>
          </p:cNvPr>
          <p:cNvSpPr>
            <a:spLocks noGrp="1"/>
          </p:cNvSpPr>
          <p:nvPr>
            <p:ph type="dt" sz="half" idx="10"/>
          </p:nvPr>
        </p:nvSpPr>
        <p:spPr/>
        <p:txBody>
          <a:bodyPr/>
          <a:lstStyle/>
          <a:p>
            <a:fld id="{33D2D8A0-C670-43EC-8E95-F1CB245A4BE6}" type="datetimeFigureOut">
              <a:rPr lang="en-US" smtClean="0"/>
              <a:t>10/29/2021</a:t>
            </a:fld>
            <a:endParaRPr lang="en-US"/>
          </a:p>
        </p:txBody>
      </p:sp>
      <p:sp>
        <p:nvSpPr>
          <p:cNvPr id="6" name="Footer Placeholder 5">
            <a:extLst>
              <a:ext uri="{FF2B5EF4-FFF2-40B4-BE49-F238E27FC236}">
                <a16:creationId xmlns:a16="http://schemas.microsoft.com/office/drawing/2014/main" id="{D9091E16-CE0A-4E10-AC77-19047CF5F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8E475-A22F-41F5-9881-C39B4A689EAE}"/>
              </a:ext>
            </a:extLst>
          </p:cNvPr>
          <p:cNvSpPr>
            <a:spLocks noGrp="1"/>
          </p:cNvSpPr>
          <p:nvPr>
            <p:ph type="sldNum" sz="quarter" idx="12"/>
          </p:nvPr>
        </p:nvSpPr>
        <p:spPr/>
        <p:txBody>
          <a:bodyPr/>
          <a:lstStyle/>
          <a:p>
            <a:fld id="{55DC7ABD-8AEB-4742-8A34-3C554564398F}" type="slidenum">
              <a:rPr lang="en-US" smtClean="0"/>
              <a:t>‹#›</a:t>
            </a:fld>
            <a:endParaRPr lang="en-US"/>
          </a:p>
        </p:txBody>
      </p:sp>
    </p:spTree>
    <p:extLst>
      <p:ext uri="{BB962C8B-B14F-4D97-AF65-F5344CB8AC3E}">
        <p14:creationId xmlns:p14="http://schemas.microsoft.com/office/powerpoint/2010/main" val="212010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66C0-930F-47F1-9A4F-BC71EA149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8F2330-E742-41C0-B1DA-897A11E657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4BE1A-7E00-4F81-82CF-462929DEC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9C2E8-F601-4318-A1D9-6B7296F5A8AF}"/>
              </a:ext>
            </a:extLst>
          </p:cNvPr>
          <p:cNvSpPr>
            <a:spLocks noGrp="1"/>
          </p:cNvSpPr>
          <p:nvPr>
            <p:ph type="dt" sz="half" idx="10"/>
          </p:nvPr>
        </p:nvSpPr>
        <p:spPr/>
        <p:txBody>
          <a:bodyPr/>
          <a:lstStyle/>
          <a:p>
            <a:fld id="{33D2D8A0-C670-43EC-8E95-F1CB245A4BE6}" type="datetimeFigureOut">
              <a:rPr lang="en-US" smtClean="0"/>
              <a:t>10/29/2021</a:t>
            </a:fld>
            <a:endParaRPr lang="en-US"/>
          </a:p>
        </p:txBody>
      </p:sp>
      <p:sp>
        <p:nvSpPr>
          <p:cNvPr id="6" name="Footer Placeholder 5">
            <a:extLst>
              <a:ext uri="{FF2B5EF4-FFF2-40B4-BE49-F238E27FC236}">
                <a16:creationId xmlns:a16="http://schemas.microsoft.com/office/drawing/2014/main" id="{72856D56-E393-45CC-B639-A130F24DD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C1824-64D2-4914-96E3-89CB30EC4F17}"/>
              </a:ext>
            </a:extLst>
          </p:cNvPr>
          <p:cNvSpPr>
            <a:spLocks noGrp="1"/>
          </p:cNvSpPr>
          <p:nvPr>
            <p:ph type="sldNum" sz="quarter" idx="12"/>
          </p:nvPr>
        </p:nvSpPr>
        <p:spPr/>
        <p:txBody>
          <a:bodyPr/>
          <a:lstStyle/>
          <a:p>
            <a:fld id="{55DC7ABD-8AEB-4742-8A34-3C554564398F}" type="slidenum">
              <a:rPr lang="en-US" smtClean="0"/>
              <a:t>‹#›</a:t>
            </a:fld>
            <a:endParaRPr lang="en-US"/>
          </a:p>
        </p:txBody>
      </p:sp>
    </p:spTree>
    <p:extLst>
      <p:ext uri="{BB962C8B-B14F-4D97-AF65-F5344CB8AC3E}">
        <p14:creationId xmlns:p14="http://schemas.microsoft.com/office/powerpoint/2010/main" val="398218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66B9E-529A-4074-B5B4-D952B8606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D8615F-F559-4EA5-ABBF-D801CFF90C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8F357-4B15-4B0F-A8D5-15B768C40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2D8A0-C670-43EC-8E95-F1CB245A4BE6}" type="datetimeFigureOut">
              <a:rPr lang="en-US" smtClean="0"/>
              <a:t>10/29/2021</a:t>
            </a:fld>
            <a:endParaRPr lang="en-US"/>
          </a:p>
        </p:txBody>
      </p:sp>
      <p:sp>
        <p:nvSpPr>
          <p:cNvPr id="5" name="Footer Placeholder 4">
            <a:extLst>
              <a:ext uri="{FF2B5EF4-FFF2-40B4-BE49-F238E27FC236}">
                <a16:creationId xmlns:a16="http://schemas.microsoft.com/office/drawing/2014/main" id="{FD7D72D7-F1F7-4389-8E02-7DC6B03EC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AECD03-E8E7-4D7D-B04D-8F24B49DC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C7ABD-8AEB-4742-8A34-3C554564398F}" type="slidenum">
              <a:rPr lang="en-US" smtClean="0"/>
              <a:t>‹#›</a:t>
            </a:fld>
            <a:endParaRPr lang="en-US"/>
          </a:p>
        </p:txBody>
      </p:sp>
    </p:spTree>
    <p:extLst>
      <p:ext uri="{BB962C8B-B14F-4D97-AF65-F5344CB8AC3E}">
        <p14:creationId xmlns:p14="http://schemas.microsoft.com/office/powerpoint/2010/main" val="223714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6907-FE28-4706-9196-196D15ED449B}"/>
              </a:ext>
            </a:extLst>
          </p:cNvPr>
          <p:cNvSpPr>
            <a:spLocks noGrp="1"/>
          </p:cNvSpPr>
          <p:nvPr>
            <p:ph type="ctrTitle"/>
          </p:nvPr>
        </p:nvSpPr>
        <p:spPr/>
        <p:txBody>
          <a:bodyPr/>
          <a:lstStyle/>
          <a:p>
            <a:r>
              <a:rPr lang="nb-NO" dirty="0"/>
              <a:t>Subroutines</a:t>
            </a:r>
            <a:endParaRPr lang="en-US" dirty="0"/>
          </a:p>
        </p:txBody>
      </p:sp>
      <p:sp>
        <p:nvSpPr>
          <p:cNvPr id="3" name="Subtitle 2">
            <a:extLst>
              <a:ext uri="{FF2B5EF4-FFF2-40B4-BE49-F238E27FC236}">
                <a16:creationId xmlns:a16="http://schemas.microsoft.com/office/drawing/2014/main" id="{181B7866-895E-4615-8EE7-BF40B476A16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925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CF18-2AE5-4D73-8705-0B28E3EF42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C22A9C-72AF-42FD-84F5-BE8495ABF24A}"/>
              </a:ext>
            </a:extLst>
          </p:cNvPr>
          <p:cNvSpPr>
            <a:spLocks noGrp="1"/>
          </p:cNvSpPr>
          <p:nvPr>
            <p:ph idx="1"/>
          </p:nvPr>
        </p:nvSpPr>
        <p:spPr/>
        <p:txBody>
          <a:bodyPr/>
          <a:lstStyle/>
          <a:p>
            <a:pPr algn="l"/>
            <a:r>
              <a:rPr lang="en-US" sz="1800" b="0" i="0" u="none" strike="noStrike" baseline="0" dirty="0">
                <a:latin typeface="BookmanOldStyle"/>
              </a:rPr>
              <a:t>Whenever an element is pushed on the stack SP is decremented by two as the 8088 stack works on word sized elements. </a:t>
            </a:r>
          </a:p>
          <a:p>
            <a:pPr algn="l"/>
            <a:r>
              <a:rPr lang="en-US" sz="1800" b="0" i="0" u="none" strike="noStrike" baseline="0" dirty="0">
                <a:latin typeface="BookmanOldStyle"/>
              </a:rPr>
              <a:t>Single bytes cannot be pushed or popped from the stack. </a:t>
            </a:r>
          </a:p>
          <a:p>
            <a:pPr algn="l"/>
            <a:r>
              <a:rPr lang="en-US" sz="1800" b="0" i="0" u="none" strike="noStrike" baseline="0" dirty="0">
                <a:latin typeface="BookmanOldStyle"/>
              </a:rPr>
              <a:t>Also it is a decrementing stack. </a:t>
            </a:r>
          </a:p>
          <a:p>
            <a:pPr algn="l"/>
            <a:r>
              <a:rPr lang="en-US" sz="1800" b="0" i="0" u="none" strike="noStrike" baseline="0" dirty="0">
                <a:latin typeface="BookmanOldStyle"/>
              </a:rPr>
              <a:t>Another possibility is an incrementing stack. </a:t>
            </a:r>
          </a:p>
          <a:p>
            <a:pPr algn="l"/>
            <a:r>
              <a:rPr lang="en-US" sz="1800" b="0" i="0" u="none" strike="noStrike" baseline="0" dirty="0">
                <a:latin typeface="BookmanOldStyle"/>
              </a:rPr>
              <a:t>A decrementing stack moves from higher addresses to lower addresses as elements are added in it while an incrementing stack moves from lower addresses to higher addresses as elements are added.</a:t>
            </a:r>
          </a:p>
          <a:p>
            <a:pPr algn="l"/>
            <a:r>
              <a:rPr lang="en-US" sz="1800" b="0" i="0" u="none" strike="noStrike" baseline="0" dirty="0">
                <a:latin typeface="BookmanOldStyle"/>
              </a:rPr>
              <a:t>There is no special reason or argument in favor of one or another, and more or less depends on the choice of the designers. </a:t>
            </a:r>
          </a:p>
          <a:p>
            <a:pPr algn="l"/>
            <a:r>
              <a:rPr lang="en-US" sz="1800" b="0" i="0" u="none" strike="noStrike" baseline="0" dirty="0">
                <a:latin typeface="BookmanOldStyle"/>
              </a:rPr>
              <a:t>Another processor 8051 by the same manufacturer has an incrementing stack while 8088 has a decrementing one.</a:t>
            </a:r>
            <a:endParaRPr lang="en-US" dirty="0"/>
          </a:p>
        </p:txBody>
      </p:sp>
    </p:spTree>
    <p:extLst>
      <p:ext uri="{BB962C8B-B14F-4D97-AF65-F5344CB8AC3E}">
        <p14:creationId xmlns:p14="http://schemas.microsoft.com/office/powerpoint/2010/main" val="2954703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E6DA3-3094-418F-A687-474E90AD84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D2B759-8EB7-493F-8F75-AB65DE577013}"/>
              </a:ext>
            </a:extLst>
          </p:cNvPr>
          <p:cNvSpPr>
            <a:spLocks noGrp="1"/>
          </p:cNvSpPr>
          <p:nvPr>
            <p:ph idx="1"/>
          </p:nvPr>
        </p:nvSpPr>
        <p:spPr/>
        <p:txBody>
          <a:bodyPr/>
          <a:lstStyle/>
          <a:p>
            <a:pPr algn="l"/>
            <a:r>
              <a:rPr lang="en-US" sz="1800" b="0" i="0" u="none" strike="noStrike" baseline="0" dirty="0">
                <a:latin typeface="BookmanOldStyle"/>
              </a:rPr>
              <a:t>Memory is like a shelf numbered as zero at the top and the maximum at the bottom. </a:t>
            </a:r>
          </a:p>
          <a:p>
            <a:pPr algn="l"/>
            <a:r>
              <a:rPr lang="en-US" sz="1800" b="0" i="0" u="none" strike="noStrike" baseline="0" dirty="0">
                <a:latin typeface="BookmanOldStyle"/>
              </a:rPr>
              <a:t>If a decrementing stack starts at shelf 5, the first item is placed in shelf 5, the next item is placed in shelf 4, the next in shelf 3 and so on.</a:t>
            </a:r>
          </a:p>
          <a:p>
            <a:pPr algn="l"/>
            <a:r>
              <a:rPr lang="en-US" sz="1800" b="0" i="0" u="none" strike="noStrike" baseline="0" dirty="0">
                <a:latin typeface="BookmanOldStyle"/>
              </a:rPr>
              <a:t>The operations of placing items on the stack and removing them from there are called push and pop. </a:t>
            </a:r>
          </a:p>
          <a:p>
            <a:pPr algn="l"/>
            <a:r>
              <a:rPr lang="en-US" sz="1800" b="0" i="0" u="none" strike="noStrike" baseline="0" dirty="0">
                <a:latin typeface="BookmanOldStyle"/>
              </a:rPr>
              <a:t>The push operation copies its operand on the stack, while the pop operation makes a copy from the top of the stack into its operand. </a:t>
            </a:r>
          </a:p>
          <a:p>
            <a:pPr algn="l"/>
            <a:r>
              <a:rPr lang="en-US" sz="1800" b="0" i="0" u="none" strike="noStrike" baseline="0" dirty="0">
                <a:latin typeface="BookmanOldStyle"/>
              </a:rPr>
              <a:t>When an item is pushed on a decrementing stack, the top of the stack is first decremented and the element is then copied into this space.</a:t>
            </a:r>
          </a:p>
          <a:p>
            <a:pPr algn="l"/>
            <a:r>
              <a:rPr lang="en-US" sz="1800" b="0" i="0" u="none" strike="noStrike" baseline="0" dirty="0">
                <a:latin typeface="BookmanOldStyle"/>
              </a:rPr>
              <a:t>With a pop the element at the top of the stack is copied into the pop operand and the top of stack is incremented afterwards.</a:t>
            </a:r>
            <a:endParaRPr lang="en-US" dirty="0"/>
          </a:p>
        </p:txBody>
      </p:sp>
    </p:spTree>
    <p:extLst>
      <p:ext uri="{BB962C8B-B14F-4D97-AF65-F5344CB8AC3E}">
        <p14:creationId xmlns:p14="http://schemas.microsoft.com/office/powerpoint/2010/main" val="2404560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D159-B9B1-4444-993F-CB6B0017EA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74AEE5-44AC-4542-AA6C-FBCD2693D54C}"/>
              </a:ext>
            </a:extLst>
          </p:cNvPr>
          <p:cNvSpPr>
            <a:spLocks noGrp="1"/>
          </p:cNvSpPr>
          <p:nvPr>
            <p:ph idx="1"/>
          </p:nvPr>
        </p:nvSpPr>
        <p:spPr/>
        <p:txBody>
          <a:bodyPr/>
          <a:lstStyle/>
          <a:p>
            <a:pPr algn="l"/>
            <a:r>
              <a:rPr lang="en-US" sz="1800" b="0" i="0" u="none" strike="noStrike" baseline="0" dirty="0">
                <a:latin typeface="BookmanOldStyle"/>
              </a:rPr>
              <a:t>The basic use of the stack is to save things and recover from there when needed. </a:t>
            </a:r>
          </a:p>
          <a:p>
            <a:pPr algn="l"/>
            <a:r>
              <a:rPr lang="en-US" sz="1800" b="0" i="0" u="none" strike="noStrike" baseline="0" dirty="0">
                <a:latin typeface="BookmanOldStyle"/>
              </a:rPr>
              <a:t>For example we discussed the shortcoming in our last example that it destroyed the caller’s registers, and the callers are not supposed to remember which registers are destroyed by the thousand routines they use.</a:t>
            </a:r>
          </a:p>
          <a:p>
            <a:pPr algn="l"/>
            <a:r>
              <a:rPr lang="en-US" sz="1800" b="0" i="0" u="none" strike="noStrike" baseline="0" dirty="0">
                <a:latin typeface="BookmanOldStyle"/>
              </a:rPr>
              <a:t>Using the stack the subroutine can save the caller’s value of the registers on the stack, and recover them from there before returning. </a:t>
            </a:r>
          </a:p>
          <a:p>
            <a:pPr algn="l"/>
            <a:r>
              <a:rPr lang="en-US" sz="1800" b="0" i="0" u="none" strike="noStrike" baseline="0" dirty="0">
                <a:latin typeface="BookmanOldStyle"/>
              </a:rPr>
              <a:t>Meanwhile the subroutine can freely use the registers. </a:t>
            </a:r>
          </a:p>
          <a:p>
            <a:pPr algn="l"/>
            <a:r>
              <a:rPr lang="en-US" sz="1800" b="0" i="0" u="none" strike="noStrike" baseline="0" dirty="0">
                <a:latin typeface="BookmanOldStyle"/>
              </a:rPr>
              <a:t>From the caller’s point of view if the registers contain the same value before and after the call, it doesn’t matter if the subroutine used them meanwhile.</a:t>
            </a:r>
            <a:endParaRPr lang="en-US" dirty="0"/>
          </a:p>
        </p:txBody>
      </p:sp>
    </p:spTree>
    <p:extLst>
      <p:ext uri="{BB962C8B-B14F-4D97-AF65-F5344CB8AC3E}">
        <p14:creationId xmlns:p14="http://schemas.microsoft.com/office/powerpoint/2010/main" val="92037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BE53E-C1C5-4E60-A35B-9A7D5DC483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3E6D15-A117-4630-9E07-CB65C5C1F74D}"/>
              </a:ext>
            </a:extLst>
          </p:cNvPr>
          <p:cNvSpPr>
            <a:spLocks noGrp="1"/>
          </p:cNvSpPr>
          <p:nvPr>
            <p:ph idx="1"/>
          </p:nvPr>
        </p:nvSpPr>
        <p:spPr/>
        <p:txBody>
          <a:bodyPr/>
          <a:lstStyle/>
          <a:p>
            <a:pPr algn="l"/>
            <a:r>
              <a:rPr lang="en-US" sz="1800" b="0" i="0" u="none" strike="noStrike" baseline="0" dirty="0">
                <a:latin typeface="BookmanOldStyle"/>
              </a:rPr>
              <a:t>Similarly during the CALL operation, the current value of the instruction pointer is automatically saved on the stack, and the destination of CALL is loaded in the instruction pointer. </a:t>
            </a:r>
          </a:p>
          <a:p>
            <a:pPr algn="l"/>
            <a:r>
              <a:rPr lang="en-US" sz="1800" b="0" i="0" u="none" strike="noStrike" baseline="0" dirty="0">
                <a:latin typeface="BookmanOldStyle"/>
              </a:rPr>
              <a:t>Execution therefore resumes from the destination of CALL. </a:t>
            </a:r>
          </a:p>
          <a:p>
            <a:pPr algn="l"/>
            <a:r>
              <a:rPr lang="en-US" sz="1800" b="0" i="0" u="none" strike="noStrike" baseline="0" dirty="0">
                <a:latin typeface="BookmanOldStyle"/>
              </a:rPr>
              <a:t>When the RET instruction is executed, it recovers the value of the instruction pointer from the stack. </a:t>
            </a:r>
          </a:p>
          <a:p>
            <a:pPr algn="l"/>
            <a:r>
              <a:rPr lang="en-US" sz="1800" b="0" i="0" u="none" strike="noStrike" baseline="0" dirty="0">
                <a:latin typeface="BookmanOldStyle"/>
              </a:rPr>
              <a:t>The next instruction executed is therefore the one following the CALL. </a:t>
            </a:r>
          </a:p>
          <a:p>
            <a:pPr algn="l"/>
            <a:r>
              <a:rPr lang="en-US" sz="1800" b="0" i="0" u="none" strike="noStrike" baseline="0" dirty="0">
                <a:latin typeface="BookmanOldStyle"/>
              </a:rPr>
              <a:t>Observe how playing with the instruction pointer affects the program flow.</a:t>
            </a:r>
          </a:p>
          <a:p>
            <a:pPr algn="l"/>
            <a:r>
              <a:rPr lang="en-US" sz="1800" b="0" i="0" u="none" strike="noStrike" baseline="0" dirty="0">
                <a:latin typeface="BookmanOldStyle"/>
              </a:rPr>
              <a:t>There is a form of the RET instruction called “RET n” where n is a numeric argument. </a:t>
            </a:r>
          </a:p>
          <a:p>
            <a:pPr algn="l"/>
            <a:r>
              <a:rPr lang="en-US" sz="1800" b="0" i="0" u="none" strike="noStrike" baseline="0" dirty="0">
                <a:latin typeface="BookmanOldStyle"/>
              </a:rPr>
              <a:t>After performing the operation of RET, it further increments the stack pointer by this number, i.e. SP is first incremented by two and then by n. </a:t>
            </a:r>
          </a:p>
          <a:p>
            <a:pPr algn="l"/>
            <a:r>
              <a:rPr lang="en-US" sz="1800" b="0" i="0" u="none" strike="noStrike" baseline="0" dirty="0">
                <a:latin typeface="BookmanOldStyle"/>
              </a:rPr>
              <a:t>Its function will become clear when parameter passing is discussed.</a:t>
            </a:r>
            <a:endParaRPr lang="en-US" dirty="0"/>
          </a:p>
        </p:txBody>
      </p:sp>
    </p:spTree>
    <p:extLst>
      <p:ext uri="{BB962C8B-B14F-4D97-AF65-F5344CB8AC3E}">
        <p14:creationId xmlns:p14="http://schemas.microsoft.com/office/powerpoint/2010/main" val="306902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6245-31A9-4FEA-8A98-4E187C05A1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39D400-1DAB-43C6-93E0-87E697F40DF0}"/>
              </a:ext>
            </a:extLst>
          </p:cNvPr>
          <p:cNvSpPr>
            <a:spLocks noGrp="1"/>
          </p:cNvSpPr>
          <p:nvPr>
            <p:ph idx="1"/>
          </p:nvPr>
        </p:nvSpPr>
        <p:spPr/>
        <p:txBody>
          <a:bodyPr>
            <a:normAutofit fontScale="85000" lnSpcReduction="20000"/>
          </a:bodyPr>
          <a:lstStyle/>
          <a:p>
            <a:pPr algn="l"/>
            <a:r>
              <a:rPr lang="en-US" sz="1800" b="0" i="0" u="none" strike="noStrike" baseline="0" dirty="0">
                <a:latin typeface="BookmanOldStyle"/>
              </a:rPr>
              <a:t>Now we describe the operation of the stack in CALL and RET with an example. </a:t>
            </a:r>
          </a:p>
          <a:p>
            <a:pPr algn="l"/>
            <a:r>
              <a:rPr lang="en-US" sz="1800" b="0" i="0" u="none" strike="noStrike" baseline="0" dirty="0">
                <a:latin typeface="BookmanOldStyle"/>
              </a:rPr>
              <a:t>The top of stack stored in the stack pointer is initialized at 2000. </a:t>
            </a:r>
          </a:p>
          <a:p>
            <a:pPr algn="l"/>
            <a:r>
              <a:rPr lang="en-US" sz="1800" b="0" i="0" u="none" strike="noStrike" baseline="0" dirty="0">
                <a:latin typeface="BookmanOldStyle"/>
              </a:rPr>
              <a:t>The space above SP is considered empty and free. </a:t>
            </a:r>
          </a:p>
          <a:p>
            <a:pPr algn="l"/>
            <a:r>
              <a:rPr lang="en-US" sz="1800" b="0" i="0" u="none" strike="noStrike" baseline="0" dirty="0">
                <a:latin typeface="BookmanOldStyle"/>
              </a:rPr>
              <a:t>When the stack pointer is decremented by two, we took a word from the empty space and can use it for our purpose. </a:t>
            </a:r>
          </a:p>
          <a:p>
            <a:pPr algn="l"/>
            <a:r>
              <a:rPr lang="en-US" sz="1800" b="0" i="0" u="none" strike="noStrike" baseline="0" dirty="0">
                <a:latin typeface="BookmanOldStyle"/>
              </a:rPr>
              <a:t>The unit of stack operations is a word. </a:t>
            </a:r>
          </a:p>
          <a:p>
            <a:pPr algn="l"/>
            <a:r>
              <a:rPr lang="en-US" sz="1800" b="0" i="0" u="none" strike="noStrike" baseline="0" dirty="0">
                <a:latin typeface="BookmanOldStyle"/>
              </a:rPr>
              <a:t>Some instructions push  multiple words; however byte pushes cannot be made. </a:t>
            </a:r>
          </a:p>
          <a:p>
            <a:pPr algn="l"/>
            <a:r>
              <a:rPr lang="en-US" sz="1800" b="0" i="0" u="none" strike="noStrike" baseline="0" dirty="0">
                <a:latin typeface="BookmanOldStyle"/>
              </a:rPr>
              <a:t>Now the value 017B is stored in the word reserved on the stack. </a:t>
            </a:r>
          </a:p>
          <a:p>
            <a:pPr algn="l"/>
            <a:r>
              <a:rPr lang="en-US" sz="1800" b="0" i="0" u="none" strike="noStrike" baseline="0" dirty="0">
                <a:latin typeface="BookmanOldStyle"/>
              </a:rPr>
              <a:t>The RET will copy this value in the instruction pointer and increment the stack pointer by two making it 2000 again, thereby reverting the operation of CALL.</a:t>
            </a:r>
          </a:p>
          <a:p>
            <a:pPr algn="l"/>
            <a:r>
              <a:rPr lang="en-US" sz="1800" b="0" i="0" u="none" strike="noStrike" baseline="0" dirty="0">
                <a:latin typeface="BookmanOldStyle"/>
              </a:rPr>
              <a:t>This is how CALL and RET behave for near calls. </a:t>
            </a:r>
          </a:p>
          <a:p>
            <a:pPr algn="l"/>
            <a:r>
              <a:rPr lang="en-US" sz="1800" b="0" i="0" u="none" strike="noStrike" baseline="0" dirty="0">
                <a:latin typeface="BookmanOldStyle"/>
              </a:rPr>
              <a:t>There is also a far version of these functions when the target routine is in another segment. </a:t>
            </a:r>
          </a:p>
          <a:p>
            <a:pPr algn="l"/>
            <a:r>
              <a:rPr lang="en-US" sz="1800" b="0" i="0" u="none" strike="noStrike" baseline="0" dirty="0">
                <a:latin typeface="BookmanOldStyle"/>
              </a:rPr>
              <a:t>This version of CALL takes a segment offset pair just like the far jump instruction.</a:t>
            </a:r>
          </a:p>
          <a:p>
            <a:pPr algn="l"/>
            <a:r>
              <a:rPr lang="en-US" sz="1800" b="0" i="0" u="none" strike="noStrike" baseline="0" dirty="0">
                <a:latin typeface="BookmanOldStyle"/>
              </a:rPr>
              <a:t>The CALL will push both the segment and the offset on the stack in this case, followed by loading CS and IP with the values given in the instruction.</a:t>
            </a:r>
          </a:p>
          <a:p>
            <a:pPr algn="l"/>
            <a:r>
              <a:rPr lang="en-US" sz="1800" b="0" i="0" u="none" strike="noStrike" baseline="0" dirty="0">
                <a:latin typeface="BookmanOldStyle"/>
              </a:rPr>
              <a:t>The corresponding instruction RETF will pop the offset in the instruction pointer followed by popping the segment in the code segment register.</a:t>
            </a:r>
            <a:endParaRPr lang="en-US" dirty="0"/>
          </a:p>
        </p:txBody>
      </p:sp>
    </p:spTree>
    <p:extLst>
      <p:ext uri="{BB962C8B-B14F-4D97-AF65-F5344CB8AC3E}">
        <p14:creationId xmlns:p14="http://schemas.microsoft.com/office/powerpoint/2010/main" val="244578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D25A-639D-44A7-8C37-BE7A81B3D3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FE4F0E-34A6-41A7-BBA8-11DD115975D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F5AFECB-6287-489D-B6B4-FA4A4B95C6C8}"/>
              </a:ext>
            </a:extLst>
          </p:cNvPr>
          <p:cNvPicPr>
            <a:picLocks noChangeAspect="1"/>
          </p:cNvPicPr>
          <p:nvPr/>
        </p:nvPicPr>
        <p:blipFill>
          <a:blip r:embed="rId2"/>
          <a:stretch>
            <a:fillRect/>
          </a:stretch>
        </p:blipFill>
        <p:spPr>
          <a:xfrm>
            <a:off x="652462" y="1825625"/>
            <a:ext cx="10887075" cy="4171950"/>
          </a:xfrm>
          <a:prstGeom prst="rect">
            <a:avLst/>
          </a:prstGeom>
        </p:spPr>
      </p:pic>
    </p:spTree>
    <p:extLst>
      <p:ext uri="{BB962C8B-B14F-4D97-AF65-F5344CB8AC3E}">
        <p14:creationId xmlns:p14="http://schemas.microsoft.com/office/powerpoint/2010/main" val="20283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8E54-3E9F-4E51-A02A-B63C953D7E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3109DE-B09A-40E3-92AC-14F9B7DA3824}"/>
              </a:ext>
            </a:extLst>
          </p:cNvPr>
          <p:cNvSpPr>
            <a:spLocks noGrp="1"/>
          </p:cNvSpPr>
          <p:nvPr>
            <p:ph idx="1"/>
          </p:nvPr>
        </p:nvSpPr>
        <p:spPr/>
        <p:txBody>
          <a:bodyPr/>
          <a:lstStyle/>
          <a:p>
            <a:pPr algn="l"/>
            <a:r>
              <a:rPr lang="en-US" sz="1800" b="0" i="0" u="none" strike="noStrike" baseline="0" dirty="0">
                <a:latin typeface="BookmanOldStyle"/>
              </a:rPr>
              <a:t>Making corresponding PUSH and POP operations is the responsibility of the programmer. </a:t>
            </a:r>
          </a:p>
          <a:p>
            <a:pPr algn="l"/>
            <a:r>
              <a:rPr lang="en-US" sz="1800" b="0" i="0" u="none" strike="noStrike" baseline="0" dirty="0">
                <a:latin typeface="BookmanOldStyle"/>
              </a:rPr>
              <a:t>If “push ax” is followed by “pop dx” effectively copying the value of the AX register in the DX register, the processor won’t complain.</a:t>
            </a:r>
          </a:p>
          <a:p>
            <a:pPr algn="l"/>
            <a:r>
              <a:rPr lang="en-US" sz="1800" b="0" i="0" u="none" strike="noStrike" baseline="0" dirty="0">
                <a:latin typeface="BookmanOldStyle"/>
              </a:rPr>
              <a:t>Whether this sequence is logically correct or not should be ensured by the programmer. </a:t>
            </a:r>
          </a:p>
          <a:p>
            <a:pPr algn="l"/>
            <a:r>
              <a:rPr lang="en-US" sz="1800" b="0" i="0" u="none" strike="noStrike" baseline="0" dirty="0">
                <a:latin typeface="BookmanOldStyle"/>
              </a:rPr>
              <a:t>For example when PUSH and POP are used to save and restore registers from the stack, order must be correct so that the saved value of AX is reloaded in the AX register and not any other register. </a:t>
            </a:r>
          </a:p>
          <a:p>
            <a:pPr algn="l"/>
            <a:r>
              <a:rPr lang="en-US" sz="1800" b="0" i="0" u="none" strike="noStrike" baseline="0" dirty="0">
                <a:latin typeface="BookmanOldStyle"/>
              </a:rPr>
              <a:t>For this the order of POP operations need to be the reverse of the order of PUSH operations.</a:t>
            </a:r>
            <a:endParaRPr lang="en-US" dirty="0"/>
          </a:p>
        </p:txBody>
      </p:sp>
    </p:spTree>
    <p:extLst>
      <p:ext uri="{BB962C8B-B14F-4D97-AF65-F5344CB8AC3E}">
        <p14:creationId xmlns:p14="http://schemas.microsoft.com/office/powerpoint/2010/main" val="39970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5326-2E71-4961-AB70-05B9302F0F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7BF856-B19D-42B5-A07C-35C90B29101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95077FF-1235-4A1E-8C99-4426797A6441}"/>
              </a:ext>
            </a:extLst>
          </p:cNvPr>
          <p:cNvPicPr>
            <a:picLocks noChangeAspect="1"/>
          </p:cNvPicPr>
          <p:nvPr/>
        </p:nvPicPr>
        <p:blipFill>
          <a:blip r:embed="rId2"/>
          <a:stretch>
            <a:fillRect/>
          </a:stretch>
        </p:blipFill>
        <p:spPr>
          <a:xfrm>
            <a:off x="2321170" y="-31191"/>
            <a:ext cx="7535008" cy="6933865"/>
          </a:xfrm>
          <a:prstGeom prst="rect">
            <a:avLst/>
          </a:prstGeom>
        </p:spPr>
      </p:pic>
    </p:spTree>
    <p:extLst>
      <p:ext uri="{BB962C8B-B14F-4D97-AF65-F5344CB8AC3E}">
        <p14:creationId xmlns:p14="http://schemas.microsoft.com/office/powerpoint/2010/main" val="223643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1E6B-9D5A-4550-AF21-FB1A3776A2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93BA08-0550-4CFD-9334-A71597DAF6F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75F1034-1B4B-4635-AB00-401E2A8DE687}"/>
              </a:ext>
            </a:extLst>
          </p:cNvPr>
          <p:cNvPicPr>
            <a:picLocks noChangeAspect="1"/>
          </p:cNvPicPr>
          <p:nvPr/>
        </p:nvPicPr>
        <p:blipFill>
          <a:blip r:embed="rId2"/>
          <a:stretch>
            <a:fillRect/>
          </a:stretch>
        </p:blipFill>
        <p:spPr>
          <a:xfrm>
            <a:off x="550610" y="365125"/>
            <a:ext cx="11090114" cy="4417890"/>
          </a:xfrm>
          <a:prstGeom prst="rect">
            <a:avLst/>
          </a:prstGeom>
        </p:spPr>
      </p:pic>
    </p:spTree>
    <p:extLst>
      <p:ext uri="{BB962C8B-B14F-4D97-AF65-F5344CB8AC3E}">
        <p14:creationId xmlns:p14="http://schemas.microsoft.com/office/powerpoint/2010/main" val="2138741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5D1B-6738-4165-94CF-FAB080CD67C8}"/>
              </a:ext>
            </a:extLst>
          </p:cNvPr>
          <p:cNvSpPr>
            <a:spLocks noGrp="1"/>
          </p:cNvSpPr>
          <p:nvPr>
            <p:ph type="title"/>
          </p:nvPr>
        </p:nvSpPr>
        <p:spPr/>
        <p:txBody>
          <a:bodyPr/>
          <a:lstStyle/>
          <a:p>
            <a:r>
              <a:rPr lang="nb-NO" dirty="0"/>
              <a:t>Saving and restoring registers</a:t>
            </a:r>
            <a:endParaRPr lang="en-US" dirty="0"/>
          </a:p>
        </p:txBody>
      </p:sp>
      <p:pic>
        <p:nvPicPr>
          <p:cNvPr id="5" name="Content Placeholder 4">
            <a:extLst>
              <a:ext uri="{FF2B5EF4-FFF2-40B4-BE49-F238E27FC236}">
                <a16:creationId xmlns:a16="http://schemas.microsoft.com/office/drawing/2014/main" id="{8D9FDA3C-0FF3-4A53-B99D-BE1825EE4575}"/>
              </a:ext>
            </a:extLst>
          </p:cNvPr>
          <p:cNvPicPr>
            <a:picLocks noGrp="1" noChangeAspect="1"/>
          </p:cNvPicPr>
          <p:nvPr>
            <p:ph idx="1"/>
          </p:nvPr>
        </p:nvPicPr>
        <p:blipFill>
          <a:blip r:embed="rId2"/>
          <a:stretch>
            <a:fillRect/>
          </a:stretch>
        </p:blipFill>
        <p:spPr>
          <a:xfrm>
            <a:off x="1010795" y="0"/>
            <a:ext cx="8558693" cy="6919547"/>
          </a:xfrm>
        </p:spPr>
      </p:pic>
    </p:spTree>
    <p:extLst>
      <p:ext uri="{BB962C8B-B14F-4D97-AF65-F5344CB8AC3E}">
        <p14:creationId xmlns:p14="http://schemas.microsoft.com/office/powerpoint/2010/main" val="126214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6563-AF54-45FB-9163-AB14E337319F}"/>
              </a:ext>
            </a:extLst>
          </p:cNvPr>
          <p:cNvSpPr>
            <a:spLocks noGrp="1"/>
          </p:cNvSpPr>
          <p:nvPr>
            <p:ph type="title"/>
          </p:nvPr>
        </p:nvSpPr>
        <p:spPr/>
        <p:txBody>
          <a:bodyPr/>
          <a:lstStyle/>
          <a:p>
            <a:r>
              <a:rPr lang="nb-NO" dirty="0"/>
              <a:t>Outline</a:t>
            </a:r>
            <a:endParaRPr lang="en-US" dirty="0"/>
          </a:p>
        </p:txBody>
      </p:sp>
      <p:sp>
        <p:nvSpPr>
          <p:cNvPr id="3" name="Content Placeholder 2">
            <a:extLst>
              <a:ext uri="{FF2B5EF4-FFF2-40B4-BE49-F238E27FC236}">
                <a16:creationId xmlns:a16="http://schemas.microsoft.com/office/drawing/2014/main" id="{C951D426-95B7-4E6A-B168-FF03FA6D2811}"/>
              </a:ext>
            </a:extLst>
          </p:cNvPr>
          <p:cNvSpPr>
            <a:spLocks noGrp="1"/>
          </p:cNvSpPr>
          <p:nvPr>
            <p:ph idx="1"/>
          </p:nvPr>
        </p:nvSpPr>
        <p:spPr/>
        <p:txBody>
          <a:bodyPr/>
          <a:lstStyle/>
          <a:p>
            <a:r>
              <a:rPr lang="nb-NO" dirty="0"/>
              <a:t>Introduction to subroutines</a:t>
            </a:r>
          </a:p>
          <a:p>
            <a:r>
              <a:rPr lang="nb-NO" dirty="0"/>
              <a:t>Introduction to Stacks</a:t>
            </a:r>
          </a:p>
          <a:p>
            <a:r>
              <a:rPr lang="nb-NO" dirty="0"/>
              <a:t>Saving and restoring registers</a:t>
            </a:r>
          </a:p>
          <a:p>
            <a:r>
              <a:rPr lang="nb-NO" dirty="0"/>
              <a:t>Parameter passing through stack</a:t>
            </a:r>
          </a:p>
          <a:p>
            <a:r>
              <a:rPr lang="nb-NO" dirty="0"/>
              <a:t>Local variables</a:t>
            </a:r>
          </a:p>
          <a:p>
            <a:endParaRPr lang="en-US" dirty="0"/>
          </a:p>
        </p:txBody>
      </p:sp>
    </p:spTree>
    <p:extLst>
      <p:ext uri="{BB962C8B-B14F-4D97-AF65-F5344CB8AC3E}">
        <p14:creationId xmlns:p14="http://schemas.microsoft.com/office/powerpoint/2010/main" val="3017968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64B93-9042-4852-A632-7B292B7AB1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2A8086-2E51-4CD8-BB50-DF90C77D195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8585461-C5F2-424A-BEB7-1215F6206BBF}"/>
              </a:ext>
            </a:extLst>
          </p:cNvPr>
          <p:cNvPicPr>
            <a:picLocks noChangeAspect="1"/>
          </p:cNvPicPr>
          <p:nvPr/>
        </p:nvPicPr>
        <p:blipFill>
          <a:blip r:embed="rId2"/>
          <a:stretch>
            <a:fillRect/>
          </a:stretch>
        </p:blipFill>
        <p:spPr>
          <a:xfrm>
            <a:off x="1518270" y="0"/>
            <a:ext cx="9239126" cy="6796453"/>
          </a:xfrm>
          <a:prstGeom prst="rect">
            <a:avLst/>
          </a:prstGeom>
        </p:spPr>
      </p:pic>
    </p:spTree>
    <p:extLst>
      <p:ext uri="{BB962C8B-B14F-4D97-AF65-F5344CB8AC3E}">
        <p14:creationId xmlns:p14="http://schemas.microsoft.com/office/powerpoint/2010/main" val="1890043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F64E-4670-4278-85E1-6AA2FBE978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46C8E1-0863-4F15-938D-5060E945B12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7EF3110-F21C-46C1-9C5B-4536007A8282}"/>
              </a:ext>
            </a:extLst>
          </p:cNvPr>
          <p:cNvPicPr>
            <a:picLocks noChangeAspect="1"/>
          </p:cNvPicPr>
          <p:nvPr/>
        </p:nvPicPr>
        <p:blipFill>
          <a:blip r:embed="rId2"/>
          <a:stretch>
            <a:fillRect/>
          </a:stretch>
        </p:blipFill>
        <p:spPr>
          <a:xfrm>
            <a:off x="1679331" y="70338"/>
            <a:ext cx="8803372" cy="6740265"/>
          </a:xfrm>
          <a:prstGeom prst="rect">
            <a:avLst/>
          </a:prstGeom>
        </p:spPr>
      </p:pic>
    </p:spTree>
    <p:extLst>
      <p:ext uri="{BB962C8B-B14F-4D97-AF65-F5344CB8AC3E}">
        <p14:creationId xmlns:p14="http://schemas.microsoft.com/office/powerpoint/2010/main" val="2417162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39FC-39C6-41FA-BAC0-31E05D7460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0DF025-7979-457A-9C83-C8904FC4B3F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7F0DB6B-17AE-42A6-8207-21ADA411F142}"/>
              </a:ext>
            </a:extLst>
          </p:cNvPr>
          <p:cNvPicPr>
            <a:picLocks noChangeAspect="1"/>
          </p:cNvPicPr>
          <p:nvPr/>
        </p:nvPicPr>
        <p:blipFill>
          <a:blip r:embed="rId2"/>
          <a:stretch>
            <a:fillRect/>
          </a:stretch>
        </p:blipFill>
        <p:spPr>
          <a:xfrm>
            <a:off x="774821" y="365125"/>
            <a:ext cx="10643785" cy="5112483"/>
          </a:xfrm>
          <a:prstGeom prst="rect">
            <a:avLst/>
          </a:prstGeom>
        </p:spPr>
      </p:pic>
    </p:spTree>
    <p:extLst>
      <p:ext uri="{BB962C8B-B14F-4D97-AF65-F5344CB8AC3E}">
        <p14:creationId xmlns:p14="http://schemas.microsoft.com/office/powerpoint/2010/main" val="3599570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passing through Stack</a:t>
            </a:r>
            <a:endParaRPr lang="en-US" dirty="0"/>
          </a:p>
        </p:txBody>
      </p:sp>
      <p:sp>
        <p:nvSpPr>
          <p:cNvPr id="3" name="Content Placeholder 2"/>
          <p:cNvSpPr>
            <a:spLocks noGrp="1"/>
          </p:cNvSpPr>
          <p:nvPr>
            <p:ph idx="1"/>
          </p:nvPr>
        </p:nvSpPr>
        <p:spPr/>
        <p:txBody>
          <a:bodyPr>
            <a:normAutofit/>
          </a:bodyPr>
          <a:lstStyle/>
          <a:p>
            <a:r>
              <a:rPr lang="en-US" dirty="0"/>
              <a:t>Due to the limited number of registers, parameter passing by registers </a:t>
            </a:r>
            <a:r>
              <a:rPr lang="en-US" dirty="0" smtClean="0"/>
              <a:t>is constrained </a:t>
            </a:r>
            <a:r>
              <a:rPr lang="en-US" dirty="0"/>
              <a:t>in two ways. </a:t>
            </a:r>
            <a:endParaRPr lang="en-US" dirty="0" smtClean="0"/>
          </a:p>
          <a:p>
            <a:r>
              <a:rPr lang="en-US" dirty="0" smtClean="0"/>
              <a:t>The </a:t>
            </a:r>
            <a:r>
              <a:rPr lang="en-US" dirty="0"/>
              <a:t>maximum parameters a subroutine can </a:t>
            </a:r>
            <a:r>
              <a:rPr lang="en-US" dirty="0" smtClean="0"/>
              <a:t>receive are </a:t>
            </a:r>
            <a:r>
              <a:rPr lang="en-US" dirty="0"/>
              <a:t>seven when all the general registers are used. </a:t>
            </a:r>
            <a:endParaRPr lang="en-US" dirty="0" smtClean="0"/>
          </a:p>
          <a:p>
            <a:r>
              <a:rPr lang="en-US" dirty="0" smtClean="0"/>
              <a:t>Also</a:t>
            </a:r>
            <a:r>
              <a:rPr lang="en-US" dirty="0"/>
              <a:t>, with the </a:t>
            </a:r>
            <a:r>
              <a:rPr lang="en-US" dirty="0" smtClean="0"/>
              <a:t>subroutines are </a:t>
            </a:r>
            <a:r>
              <a:rPr lang="en-US" dirty="0"/>
              <a:t>themselves limited in their use of registers, and this limited </a:t>
            </a:r>
            <a:r>
              <a:rPr lang="en-US" dirty="0" smtClean="0"/>
              <a:t>increases when </a:t>
            </a:r>
            <a:r>
              <a:rPr lang="en-US" dirty="0"/>
              <a:t>the subroutine has to make a nested call thereby using </a:t>
            </a:r>
            <a:r>
              <a:rPr lang="en-US" dirty="0" smtClean="0"/>
              <a:t>certain registers </a:t>
            </a:r>
            <a:r>
              <a:rPr lang="en-US" dirty="0"/>
              <a:t>as its parameters. </a:t>
            </a:r>
            <a:endParaRPr lang="en-US" dirty="0" smtClean="0"/>
          </a:p>
          <a:p>
            <a:r>
              <a:rPr lang="en-US" dirty="0" smtClean="0"/>
              <a:t>Due </a:t>
            </a:r>
            <a:r>
              <a:rPr lang="en-US" dirty="0"/>
              <a:t>to this, parameter passing by registers is </a:t>
            </a:r>
            <a:r>
              <a:rPr lang="en-US" dirty="0" smtClean="0"/>
              <a:t>not expandable </a:t>
            </a:r>
            <a:r>
              <a:rPr lang="en-US" dirty="0"/>
              <a:t>and generalizable. However this is the fastest </a:t>
            </a:r>
            <a:r>
              <a:rPr lang="en-US" dirty="0" smtClean="0"/>
              <a:t>mechanism </a:t>
            </a:r>
            <a:r>
              <a:rPr lang="en-US" dirty="0"/>
              <a:t>available for passing parameters and is used where speed is important</a:t>
            </a:r>
            <a:r>
              <a:rPr lang="en-US" dirty="0" smtClean="0"/>
              <a:t>.</a:t>
            </a:r>
            <a:endParaRPr lang="en-US" dirty="0"/>
          </a:p>
        </p:txBody>
      </p:sp>
    </p:spTree>
    <p:extLst>
      <p:ext uri="{BB962C8B-B14F-4D97-AF65-F5344CB8AC3E}">
        <p14:creationId xmlns:p14="http://schemas.microsoft.com/office/powerpoint/2010/main" val="1489769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Considering stack as an alternate, we observe that whatever data is </a:t>
            </a:r>
            <a:r>
              <a:rPr lang="en-US" dirty="0" smtClean="0"/>
              <a:t>placed there</a:t>
            </a:r>
            <a:r>
              <a:rPr lang="en-US" dirty="0"/>
              <a:t>, it stays there, and across function calls as well. </a:t>
            </a:r>
            <a:endParaRPr lang="en-US" dirty="0" smtClean="0"/>
          </a:p>
          <a:p>
            <a:r>
              <a:rPr lang="en-US" dirty="0"/>
              <a:t>F</a:t>
            </a:r>
            <a:r>
              <a:rPr lang="en-US" dirty="0" smtClean="0"/>
              <a:t>or </a:t>
            </a:r>
            <a:r>
              <a:rPr lang="en-US" dirty="0"/>
              <a:t>example </a:t>
            </a:r>
            <a:r>
              <a:rPr lang="en-US" dirty="0" smtClean="0"/>
              <a:t>the bubble </a:t>
            </a:r>
            <a:r>
              <a:rPr lang="en-US" dirty="0"/>
              <a:t>sort subroutine needs an array address and the count of elements. </a:t>
            </a:r>
            <a:endParaRPr lang="en-US" dirty="0" smtClean="0"/>
          </a:p>
          <a:p>
            <a:r>
              <a:rPr lang="en-US" dirty="0" smtClean="0"/>
              <a:t>If we </a:t>
            </a:r>
            <a:r>
              <a:rPr lang="en-US" dirty="0"/>
              <a:t>place both of these on the stack, and call the subroutine afterwards, </a:t>
            </a:r>
            <a:r>
              <a:rPr lang="en-US" dirty="0" smtClean="0"/>
              <a:t>it will </a:t>
            </a:r>
            <a:r>
              <a:rPr lang="en-US" dirty="0"/>
              <a:t>stay there. </a:t>
            </a:r>
            <a:endParaRPr lang="en-US" dirty="0" smtClean="0"/>
          </a:p>
          <a:p>
            <a:r>
              <a:rPr lang="en-US" dirty="0" smtClean="0"/>
              <a:t>The </a:t>
            </a:r>
            <a:r>
              <a:rPr lang="en-US" dirty="0"/>
              <a:t>subroutine is invoked with its return address on top </a:t>
            </a:r>
            <a:r>
              <a:rPr lang="en-US" dirty="0" smtClean="0"/>
              <a:t>of the </a:t>
            </a:r>
            <a:r>
              <a:rPr lang="en-US" dirty="0"/>
              <a:t>stack and its parameters beneath it.</a:t>
            </a:r>
          </a:p>
        </p:txBody>
      </p:sp>
    </p:spTree>
    <p:extLst>
      <p:ext uri="{BB962C8B-B14F-4D97-AF65-F5344CB8AC3E}">
        <p14:creationId xmlns:p14="http://schemas.microsoft.com/office/powerpoint/2010/main" val="1493858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To access the arguments from the stack, the immediate idea that strikes </a:t>
            </a:r>
            <a:r>
              <a:rPr lang="en-US" dirty="0" smtClean="0"/>
              <a:t>is to </a:t>
            </a:r>
            <a:r>
              <a:rPr lang="en-US" dirty="0"/>
              <a:t>pop them off the stack. </a:t>
            </a:r>
            <a:endParaRPr lang="en-US" dirty="0" smtClean="0"/>
          </a:p>
          <a:p>
            <a:r>
              <a:rPr lang="en-US" dirty="0" smtClean="0"/>
              <a:t>And </a:t>
            </a:r>
            <a:r>
              <a:rPr lang="en-US" dirty="0"/>
              <a:t>this is the only possibility using the given </a:t>
            </a:r>
            <a:r>
              <a:rPr lang="en-US" dirty="0" smtClean="0"/>
              <a:t>set of </a:t>
            </a:r>
            <a:r>
              <a:rPr lang="en-US" dirty="0"/>
              <a:t>information. </a:t>
            </a:r>
            <a:endParaRPr lang="en-US" dirty="0" smtClean="0"/>
          </a:p>
          <a:p>
            <a:r>
              <a:rPr lang="en-US" dirty="0" smtClean="0"/>
              <a:t>However </a:t>
            </a:r>
            <a:r>
              <a:rPr lang="en-US" dirty="0"/>
              <a:t>the first thing popped off the stack would be </a:t>
            </a:r>
            <a:r>
              <a:rPr lang="en-US" dirty="0" smtClean="0"/>
              <a:t>the return </a:t>
            </a:r>
            <a:r>
              <a:rPr lang="en-US" dirty="0"/>
              <a:t>address and not the arguments. </a:t>
            </a:r>
            <a:endParaRPr lang="en-US" dirty="0" smtClean="0"/>
          </a:p>
          <a:p>
            <a:r>
              <a:rPr lang="en-US" dirty="0" smtClean="0"/>
              <a:t>This </a:t>
            </a:r>
            <a:r>
              <a:rPr lang="en-US" dirty="0"/>
              <a:t>is because the arguments </a:t>
            </a:r>
            <a:r>
              <a:rPr lang="en-US" dirty="0" smtClean="0"/>
              <a:t>were first </a:t>
            </a:r>
            <a:r>
              <a:rPr lang="en-US" dirty="0"/>
              <a:t>pushed on the stack and the subroutine was called afterwards. </a:t>
            </a:r>
            <a:endParaRPr lang="en-US" dirty="0" smtClean="0"/>
          </a:p>
          <a:p>
            <a:r>
              <a:rPr lang="en-US" dirty="0" smtClean="0"/>
              <a:t>The arguments </a:t>
            </a:r>
            <a:r>
              <a:rPr lang="en-US" dirty="0"/>
              <a:t>cannot be popped without first popping the return address. </a:t>
            </a:r>
            <a:endParaRPr lang="en-US" dirty="0" smtClean="0"/>
          </a:p>
          <a:p>
            <a:r>
              <a:rPr lang="en-US" dirty="0" smtClean="0"/>
              <a:t>If a heaving </a:t>
            </a:r>
            <a:r>
              <a:rPr lang="en-US" dirty="0"/>
              <a:t>thing falls on someone’s leg, the heavy thing is removed first and </a:t>
            </a:r>
            <a:r>
              <a:rPr lang="en-US" dirty="0" smtClean="0"/>
              <a:t>the leg </a:t>
            </a:r>
            <a:r>
              <a:rPr lang="en-US" dirty="0"/>
              <a:t>is not pulled out to reduce the damage. </a:t>
            </a:r>
            <a:endParaRPr lang="en-US" dirty="0" smtClean="0"/>
          </a:p>
          <a:p>
            <a:r>
              <a:rPr lang="en-US" dirty="0" smtClean="0"/>
              <a:t>Same </a:t>
            </a:r>
            <a:r>
              <a:rPr lang="en-US" dirty="0"/>
              <a:t>is the case with </a:t>
            </a:r>
            <a:r>
              <a:rPr lang="en-US" dirty="0" smtClean="0"/>
              <a:t>our parameters </a:t>
            </a:r>
            <a:r>
              <a:rPr lang="en-US" dirty="0"/>
              <a:t>on which the return address has fallen.</a:t>
            </a:r>
          </a:p>
        </p:txBody>
      </p:sp>
    </p:spTree>
    <p:extLst>
      <p:ext uri="{BB962C8B-B14F-4D97-AF65-F5344CB8AC3E}">
        <p14:creationId xmlns:p14="http://schemas.microsoft.com/office/powerpoint/2010/main" val="219843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To handle this using PUSH and POP, we must first pop the return </a:t>
            </a:r>
            <a:r>
              <a:rPr lang="en-US" dirty="0" smtClean="0"/>
              <a:t>address in </a:t>
            </a:r>
            <a:r>
              <a:rPr lang="en-US" dirty="0"/>
              <a:t>a register, then pop the operands, and push the return address back </a:t>
            </a:r>
            <a:r>
              <a:rPr lang="en-US" dirty="0" smtClean="0"/>
              <a:t>on the </a:t>
            </a:r>
            <a:r>
              <a:rPr lang="en-US" dirty="0"/>
              <a:t>stack so that RET will function normally. </a:t>
            </a:r>
            <a:endParaRPr lang="en-US" dirty="0" smtClean="0"/>
          </a:p>
          <a:p>
            <a:r>
              <a:rPr lang="en-US" dirty="0" smtClean="0"/>
              <a:t>However </a:t>
            </a:r>
            <a:r>
              <a:rPr lang="en-US" dirty="0"/>
              <a:t>so much effort </a:t>
            </a:r>
            <a:r>
              <a:rPr lang="en-US" dirty="0" smtClean="0"/>
              <a:t>doesn’t seem </a:t>
            </a:r>
            <a:r>
              <a:rPr lang="en-US" dirty="0"/>
              <a:t>to pay back the price</a:t>
            </a:r>
            <a:r>
              <a:rPr lang="en-US" dirty="0" smtClean="0"/>
              <a:t>.</a:t>
            </a:r>
          </a:p>
          <a:p>
            <a:r>
              <a:rPr lang="en-US" dirty="0" smtClean="0"/>
              <a:t>Processor </a:t>
            </a:r>
            <a:r>
              <a:rPr lang="en-US" dirty="0"/>
              <a:t>designers should have provided </a:t>
            </a:r>
            <a:r>
              <a:rPr lang="en-US" dirty="0" smtClean="0"/>
              <a:t>a logical </a:t>
            </a:r>
            <a:r>
              <a:rPr lang="en-US" dirty="0"/>
              <a:t>and neat way to perform this operation. </a:t>
            </a:r>
            <a:endParaRPr lang="en-US" dirty="0" smtClean="0"/>
          </a:p>
          <a:p>
            <a:r>
              <a:rPr lang="en-US" dirty="0" smtClean="0"/>
              <a:t>They </a:t>
            </a:r>
            <a:r>
              <a:rPr lang="en-US" dirty="0"/>
              <a:t>did provided a way </a:t>
            </a:r>
            <a:r>
              <a:rPr lang="en-US" dirty="0" smtClean="0"/>
              <a:t>and </a:t>
            </a:r>
            <a:r>
              <a:rPr lang="en-US" dirty="0" err="1" smtClean="0"/>
              <a:t>infact</a:t>
            </a:r>
            <a:r>
              <a:rPr lang="en-US" dirty="0" smtClean="0"/>
              <a:t> </a:t>
            </a:r>
            <a:r>
              <a:rPr lang="en-US" dirty="0"/>
              <a:t>we will do this without introducing any new instruction.</a:t>
            </a:r>
          </a:p>
        </p:txBody>
      </p:sp>
    </p:spTree>
    <p:extLst>
      <p:ext uri="{BB962C8B-B14F-4D97-AF65-F5344CB8AC3E}">
        <p14:creationId xmlns:p14="http://schemas.microsoft.com/office/powerpoint/2010/main" val="2001397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Recall that the default segment association of the BP register is the </a:t>
            </a:r>
            <a:r>
              <a:rPr lang="en-US" dirty="0" smtClean="0"/>
              <a:t>stack segment </a:t>
            </a:r>
            <a:r>
              <a:rPr lang="en-US" dirty="0"/>
              <a:t>and the reason for this association had been deferred for now. </a:t>
            </a:r>
            <a:endParaRPr lang="en-US" dirty="0" smtClean="0"/>
          </a:p>
          <a:p>
            <a:r>
              <a:rPr lang="en-US" dirty="0" smtClean="0"/>
              <a:t>The reason </a:t>
            </a:r>
            <a:r>
              <a:rPr lang="en-US" dirty="0"/>
              <a:t>is to peek inside the stack using the BP register and read </a:t>
            </a:r>
            <a:r>
              <a:rPr lang="en-US" dirty="0" smtClean="0"/>
              <a:t>the parameters </a:t>
            </a:r>
            <a:r>
              <a:rPr lang="en-US" dirty="0"/>
              <a:t>without removing them and without touching the stack pointer.</a:t>
            </a:r>
          </a:p>
          <a:p>
            <a:r>
              <a:rPr lang="en-US" dirty="0"/>
              <a:t>The stack pointer could not be used for this purpose, as it cannot be used </a:t>
            </a:r>
            <a:r>
              <a:rPr lang="en-US" dirty="0" smtClean="0"/>
              <a:t>in an </a:t>
            </a:r>
            <a:r>
              <a:rPr lang="en-US" dirty="0"/>
              <a:t>effective address. </a:t>
            </a:r>
            <a:endParaRPr lang="en-US" dirty="0" smtClean="0"/>
          </a:p>
          <a:p>
            <a:r>
              <a:rPr lang="en-US" dirty="0" smtClean="0"/>
              <a:t>It </a:t>
            </a:r>
            <a:r>
              <a:rPr lang="en-US" dirty="0"/>
              <a:t>is automatically used as a pointer and cannot </a:t>
            </a:r>
            <a:r>
              <a:rPr lang="en-US" dirty="0" smtClean="0"/>
              <a:t>be explicitly </a:t>
            </a:r>
            <a:r>
              <a:rPr lang="en-US" dirty="0"/>
              <a:t>used. </a:t>
            </a:r>
            <a:endParaRPr lang="en-US" dirty="0" smtClean="0"/>
          </a:p>
          <a:p>
            <a:r>
              <a:rPr lang="en-US" dirty="0" smtClean="0"/>
              <a:t>Also </a:t>
            </a:r>
            <a:r>
              <a:rPr lang="en-US" dirty="0"/>
              <a:t>the stack pointer is a dynamic pointer and </a:t>
            </a:r>
            <a:r>
              <a:rPr lang="en-US" dirty="0" smtClean="0"/>
              <a:t>sometimes changes </a:t>
            </a:r>
            <a:r>
              <a:rPr lang="en-US" dirty="0"/>
              <a:t>without telling us in the background. </a:t>
            </a:r>
            <a:endParaRPr lang="en-US" dirty="0" smtClean="0"/>
          </a:p>
          <a:p>
            <a:r>
              <a:rPr lang="en-US" dirty="0" smtClean="0"/>
              <a:t>It </a:t>
            </a:r>
            <a:r>
              <a:rPr lang="en-US" dirty="0"/>
              <a:t>is just that whenever </a:t>
            </a:r>
            <a:r>
              <a:rPr lang="en-US" dirty="0" smtClean="0"/>
              <a:t>we touch </a:t>
            </a:r>
            <a:r>
              <a:rPr lang="en-US" dirty="0"/>
              <a:t>it, it is where we expect it to be. </a:t>
            </a:r>
            <a:endParaRPr lang="en-US" dirty="0" smtClean="0"/>
          </a:p>
          <a:p>
            <a:r>
              <a:rPr lang="en-US" dirty="0" smtClean="0"/>
              <a:t>The </a:t>
            </a:r>
            <a:r>
              <a:rPr lang="en-US" dirty="0"/>
              <a:t>base pointer is provided as </a:t>
            </a:r>
            <a:r>
              <a:rPr lang="en-US" dirty="0" smtClean="0"/>
              <a:t>a replacement </a:t>
            </a:r>
            <a:r>
              <a:rPr lang="en-US" dirty="0"/>
              <a:t>of the stack pointer so that we can peek inside the </a:t>
            </a:r>
            <a:r>
              <a:rPr lang="en-US" dirty="0" smtClean="0"/>
              <a:t>stack without </a:t>
            </a:r>
            <a:r>
              <a:rPr lang="en-US" dirty="0"/>
              <a:t>modifying the structure of the stack.</a:t>
            </a:r>
          </a:p>
        </p:txBody>
      </p:sp>
    </p:spTree>
    <p:extLst>
      <p:ext uri="{BB962C8B-B14F-4D97-AF65-F5344CB8AC3E}">
        <p14:creationId xmlns:p14="http://schemas.microsoft.com/office/powerpoint/2010/main" val="1005188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When the bubble sort subroutine is called, the stack pointer is pointing </a:t>
            </a:r>
            <a:r>
              <a:rPr lang="en-US" dirty="0" smtClean="0"/>
              <a:t>to the </a:t>
            </a:r>
            <a:r>
              <a:rPr lang="en-US" dirty="0"/>
              <a:t>return address. </a:t>
            </a:r>
            <a:endParaRPr lang="en-US" dirty="0" smtClean="0"/>
          </a:p>
          <a:p>
            <a:r>
              <a:rPr lang="en-US" dirty="0" smtClean="0"/>
              <a:t>Two </a:t>
            </a:r>
            <a:r>
              <a:rPr lang="en-US" dirty="0"/>
              <a:t>bytes below it is the second parameter and </a:t>
            </a:r>
            <a:r>
              <a:rPr lang="en-US" dirty="0" smtClean="0"/>
              <a:t>four bytes </a:t>
            </a:r>
            <a:r>
              <a:rPr lang="en-US" dirty="0"/>
              <a:t>below is the first parameter. </a:t>
            </a:r>
            <a:r>
              <a:rPr lang="en-US" dirty="0" smtClean="0"/>
              <a:t> </a:t>
            </a:r>
          </a:p>
          <a:p>
            <a:r>
              <a:rPr lang="en-US" dirty="0" smtClean="0"/>
              <a:t>The </a:t>
            </a:r>
            <a:r>
              <a:rPr lang="en-US" dirty="0"/>
              <a:t>stack pointer is a reference point </a:t>
            </a:r>
            <a:r>
              <a:rPr lang="en-US" dirty="0" smtClean="0"/>
              <a:t>to these </a:t>
            </a:r>
            <a:r>
              <a:rPr lang="en-US" dirty="0"/>
              <a:t>parameters. </a:t>
            </a:r>
            <a:endParaRPr lang="en-US" dirty="0" smtClean="0"/>
          </a:p>
          <a:p>
            <a:r>
              <a:rPr lang="en-US" dirty="0" smtClean="0"/>
              <a:t>If </a:t>
            </a:r>
            <a:r>
              <a:rPr lang="en-US" dirty="0"/>
              <a:t>the value of SP is captured in BP, then the </a:t>
            </a:r>
            <a:r>
              <a:rPr lang="en-US" dirty="0" smtClean="0"/>
              <a:t>return address </a:t>
            </a:r>
            <a:r>
              <a:rPr lang="en-US" dirty="0"/>
              <a:t>is located at [bp+0], the second parameter is at [bp+2], and the </a:t>
            </a:r>
            <a:r>
              <a:rPr lang="en-US" dirty="0" smtClean="0"/>
              <a:t>first parameter </a:t>
            </a:r>
            <a:r>
              <a:rPr lang="en-US" dirty="0"/>
              <a:t>is at [bp+4]. </a:t>
            </a:r>
            <a:endParaRPr lang="en-US" dirty="0" smtClean="0"/>
          </a:p>
          <a:p>
            <a:r>
              <a:rPr lang="en-US" dirty="0" smtClean="0"/>
              <a:t>This </a:t>
            </a:r>
            <a:r>
              <a:rPr lang="en-US" dirty="0"/>
              <a:t>is because SP and BP both had the same </a:t>
            </a:r>
            <a:r>
              <a:rPr lang="en-US" dirty="0" smtClean="0"/>
              <a:t>value and </a:t>
            </a:r>
            <a:r>
              <a:rPr lang="en-US" dirty="0"/>
              <a:t>they both defaulted to the same segment, the stack segment.</a:t>
            </a:r>
          </a:p>
        </p:txBody>
      </p:sp>
    </p:spTree>
    <p:extLst>
      <p:ext uri="{BB962C8B-B14F-4D97-AF65-F5344CB8AC3E}">
        <p14:creationId xmlns:p14="http://schemas.microsoft.com/office/powerpoint/2010/main" val="1271926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This copying of SP into BP is like taking a snapshot or like freezing </a:t>
            </a:r>
            <a:r>
              <a:rPr lang="en-US" dirty="0" smtClean="0"/>
              <a:t>the stack </a:t>
            </a:r>
            <a:r>
              <a:rPr lang="en-US" dirty="0"/>
              <a:t>at that moment. </a:t>
            </a:r>
            <a:endParaRPr lang="en-US" dirty="0" smtClean="0"/>
          </a:p>
          <a:p>
            <a:r>
              <a:rPr lang="en-US" dirty="0" smtClean="0"/>
              <a:t>Even </a:t>
            </a:r>
            <a:r>
              <a:rPr lang="en-US" dirty="0"/>
              <a:t>if more pushes are made on the </a:t>
            </a:r>
            <a:r>
              <a:rPr lang="en-US" dirty="0" smtClean="0"/>
              <a:t>stack decrementing </a:t>
            </a:r>
            <a:r>
              <a:rPr lang="en-US" dirty="0"/>
              <a:t>the stack pointer, our reference point will not change. </a:t>
            </a:r>
            <a:endParaRPr lang="en-US" dirty="0" smtClean="0"/>
          </a:p>
          <a:p>
            <a:r>
              <a:rPr lang="en-US" dirty="0" smtClean="0"/>
              <a:t>The parameters </a:t>
            </a:r>
            <a:r>
              <a:rPr lang="en-US" dirty="0"/>
              <a:t>will still be accessible at the same offsets from the base pointer.</a:t>
            </a:r>
          </a:p>
          <a:p>
            <a:r>
              <a:rPr lang="en-US" dirty="0"/>
              <a:t>If however the stack pointer increments beyond the base pointer, </a:t>
            </a:r>
            <a:r>
              <a:rPr lang="en-US" dirty="0" smtClean="0"/>
              <a:t>the references </a:t>
            </a:r>
            <a:r>
              <a:rPr lang="en-US" dirty="0"/>
              <a:t>will become invalid. </a:t>
            </a:r>
            <a:endParaRPr lang="en-US" dirty="0" smtClean="0"/>
          </a:p>
          <a:p>
            <a:r>
              <a:rPr lang="en-US" dirty="0" smtClean="0"/>
              <a:t>The </a:t>
            </a:r>
            <a:r>
              <a:rPr lang="en-US" dirty="0"/>
              <a:t>base pointer will act as the datum </a:t>
            </a:r>
            <a:r>
              <a:rPr lang="en-US" dirty="0" smtClean="0"/>
              <a:t>point to </a:t>
            </a:r>
            <a:r>
              <a:rPr lang="en-US" dirty="0"/>
              <a:t>access our parameters. </a:t>
            </a:r>
            <a:endParaRPr lang="en-US" dirty="0" smtClean="0"/>
          </a:p>
          <a:p>
            <a:r>
              <a:rPr lang="en-US" dirty="0" smtClean="0"/>
              <a:t>However </a:t>
            </a:r>
            <a:r>
              <a:rPr lang="en-US" dirty="0"/>
              <a:t>we have destroyed the original value </a:t>
            </a:r>
            <a:r>
              <a:rPr lang="en-US" dirty="0" smtClean="0"/>
              <a:t>of BP </a:t>
            </a:r>
            <a:r>
              <a:rPr lang="en-US" dirty="0"/>
              <a:t>in the process, and this will cause problems in nested calls where </a:t>
            </a:r>
            <a:r>
              <a:rPr lang="en-US" dirty="0" smtClean="0"/>
              <a:t>both the </a:t>
            </a:r>
            <a:r>
              <a:rPr lang="en-US" dirty="0"/>
              <a:t>outer and the inner subroutines need to access their own parameters.</a:t>
            </a:r>
          </a:p>
          <a:p>
            <a:r>
              <a:rPr lang="en-US" dirty="0"/>
              <a:t>The outer subroutine will have its base pointer destroyed after the call </a:t>
            </a:r>
            <a:r>
              <a:rPr lang="en-US" dirty="0" smtClean="0"/>
              <a:t>and will </a:t>
            </a:r>
            <a:r>
              <a:rPr lang="en-US" dirty="0"/>
              <a:t>be unable to access its parameters.</a:t>
            </a:r>
          </a:p>
        </p:txBody>
      </p:sp>
    </p:spTree>
    <p:extLst>
      <p:ext uri="{BB962C8B-B14F-4D97-AF65-F5344CB8AC3E}">
        <p14:creationId xmlns:p14="http://schemas.microsoft.com/office/powerpoint/2010/main" val="50965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3920E-482E-40A1-A7D8-AEBB1014ED0E}"/>
              </a:ext>
            </a:extLst>
          </p:cNvPr>
          <p:cNvSpPr>
            <a:spLocks noGrp="1"/>
          </p:cNvSpPr>
          <p:nvPr>
            <p:ph type="title"/>
          </p:nvPr>
        </p:nvSpPr>
        <p:spPr/>
        <p:txBody>
          <a:bodyPr/>
          <a:lstStyle/>
          <a:p>
            <a:r>
              <a:rPr lang="nb-NO" dirty="0"/>
              <a:t>Introduction to subroutines</a:t>
            </a:r>
            <a:endParaRPr lang="en-US" dirty="0"/>
          </a:p>
        </p:txBody>
      </p:sp>
      <p:pic>
        <p:nvPicPr>
          <p:cNvPr id="5" name="Picture 4">
            <a:extLst>
              <a:ext uri="{FF2B5EF4-FFF2-40B4-BE49-F238E27FC236}">
                <a16:creationId xmlns:a16="http://schemas.microsoft.com/office/drawing/2014/main" id="{922FD3F2-F1C5-46D3-BFCB-7B125EEC767A}"/>
              </a:ext>
            </a:extLst>
          </p:cNvPr>
          <p:cNvPicPr>
            <a:picLocks noChangeAspect="1"/>
          </p:cNvPicPr>
          <p:nvPr/>
        </p:nvPicPr>
        <p:blipFill>
          <a:blip r:embed="rId2"/>
          <a:stretch>
            <a:fillRect/>
          </a:stretch>
        </p:blipFill>
        <p:spPr>
          <a:xfrm>
            <a:off x="1433512" y="1809831"/>
            <a:ext cx="9073832" cy="4762101"/>
          </a:xfrm>
          <a:prstGeom prst="rect">
            <a:avLst/>
          </a:prstGeom>
        </p:spPr>
      </p:pic>
    </p:spTree>
    <p:extLst>
      <p:ext uri="{BB962C8B-B14F-4D97-AF65-F5344CB8AC3E}">
        <p14:creationId xmlns:p14="http://schemas.microsoft.com/office/powerpoint/2010/main" val="2355909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To solve both of these problems, we reach at the standard way of accessing</a:t>
            </a:r>
          </a:p>
          <a:p>
            <a:r>
              <a:rPr lang="en-US" dirty="0"/>
              <a:t>parameters on the stack. </a:t>
            </a:r>
            <a:endParaRPr lang="en-US" dirty="0" smtClean="0"/>
          </a:p>
          <a:p>
            <a:r>
              <a:rPr lang="en-US" dirty="0" smtClean="0"/>
              <a:t>The </a:t>
            </a:r>
            <a:r>
              <a:rPr lang="en-US" dirty="0"/>
              <a:t>first two instructions of any </a:t>
            </a:r>
            <a:r>
              <a:rPr lang="en-US" dirty="0" smtClean="0"/>
              <a:t>subroutines accessing </a:t>
            </a:r>
            <a:r>
              <a:rPr lang="en-US" dirty="0"/>
              <a:t>its parameters from the stack are given </a:t>
            </a:r>
            <a:r>
              <a:rPr lang="en-US" dirty="0" smtClean="0"/>
              <a:t>below:</a:t>
            </a:r>
            <a:endParaRPr lang="en-US" dirty="0"/>
          </a:p>
          <a:p>
            <a:pPr lvl="1"/>
            <a:r>
              <a:rPr lang="en-US" dirty="0"/>
              <a:t>push </a:t>
            </a:r>
            <a:r>
              <a:rPr lang="en-US" dirty="0" err="1"/>
              <a:t>bp</a:t>
            </a:r>
            <a:endParaRPr lang="en-US" dirty="0"/>
          </a:p>
          <a:p>
            <a:pPr lvl="1"/>
            <a:r>
              <a:rPr lang="en-US" dirty="0" err="1"/>
              <a:t>mov</a:t>
            </a:r>
            <a:r>
              <a:rPr lang="en-US" dirty="0"/>
              <a:t> </a:t>
            </a:r>
            <a:r>
              <a:rPr lang="en-US" dirty="0" err="1"/>
              <a:t>bp</a:t>
            </a:r>
            <a:r>
              <a:rPr lang="en-US" dirty="0"/>
              <a:t>, </a:t>
            </a:r>
            <a:r>
              <a:rPr lang="en-US" dirty="0" err="1"/>
              <a:t>sp</a:t>
            </a:r>
            <a:endParaRPr lang="en-US" dirty="0"/>
          </a:p>
          <a:p>
            <a:r>
              <a:rPr lang="en-US" dirty="0"/>
              <a:t>As a result our datum point has shifted by a word. </a:t>
            </a:r>
            <a:endParaRPr lang="en-US" dirty="0" smtClean="0"/>
          </a:p>
          <a:p>
            <a:r>
              <a:rPr lang="en-US" dirty="0" smtClean="0"/>
              <a:t>Now </a:t>
            </a:r>
            <a:r>
              <a:rPr lang="en-US" dirty="0"/>
              <a:t>the old value of </a:t>
            </a:r>
            <a:r>
              <a:rPr lang="en-US" dirty="0" smtClean="0"/>
              <a:t>BP will </a:t>
            </a:r>
            <a:r>
              <a:rPr lang="en-US" dirty="0"/>
              <a:t>be contained in [</a:t>
            </a:r>
            <a:r>
              <a:rPr lang="en-US" dirty="0" err="1"/>
              <a:t>bp</a:t>
            </a:r>
            <a:r>
              <a:rPr lang="en-US" dirty="0"/>
              <a:t>] and the return address will be at [bp+2]. </a:t>
            </a:r>
            <a:endParaRPr lang="en-US" dirty="0" smtClean="0"/>
          </a:p>
          <a:p>
            <a:r>
              <a:rPr lang="en-US" dirty="0" smtClean="0"/>
              <a:t>The second parameters </a:t>
            </a:r>
            <a:r>
              <a:rPr lang="en-US" dirty="0"/>
              <a:t>will be [bp+4] while the first one will be at [bp+6]. </a:t>
            </a:r>
            <a:endParaRPr lang="en-US" dirty="0" smtClean="0"/>
          </a:p>
          <a:p>
            <a:r>
              <a:rPr lang="en-US" dirty="0" smtClean="0"/>
              <a:t>We </a:t>
            </a:r>
            <a:r>
              <a:rPr lang="en-US" dirty="0"/>
              <a:t>give </a:t>
            </a:r>
            <a:r>
              <a:rPr lang="en-US" dirty="0" smtClean="0"/>
              <a:t>an example </a:t>
            </a:r>
            <a:r>
              <a:rPr lang="en-US" dirty="0"/>
              <a:t>of bubble sort subroutine using this standard way of </a:t>
            </a:r>
            <a:r>
              <a:rPr lang="en-US" dirty="0" smtClean="0"/>
              <a:t>argument passing </a:t>
            </a:r>
            <a:r>
              <a:rPr lang="en-US" dirty="0"/>
              <a:t>through stack.</a:t>
            </a:r>
          </a:p>
        </p:txBody>
      </p:sp>
    </p:spTree>
    <p:extLst>
      <p:ext uri="{BB962C8B-B14F-4D97-AF65-F5344CB8AC3E}">
        <p14:creationId xmlns:p14="http://schemas.microsoft.com/office/powerpoint/2010/main" val="783697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39051" y="-22348"/>
            <a:ext cx="7697231" cy="6880348"/>
          </a:xfrm>
          <a:prstGeom prst="rect">
            <a:avLst/>
          </a:prstGeom>
        </p:spPr>
      </p:pic>
    </p:spTree>
    <p:extLst>
      <p:ext uri="{BB962C8B-B14F-4D97-AF65-F5344CB8AC3E}">
        <p14:creationId xmlns:p14="http://schemas.microsoft.com/office/powerpoint/2010/main" val="356272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98077" y="0"/>
            <a:ext cx="7454961" cy="6870894"/>
          </a:xfrm>
          <a:prstGeom prst="rect">
            <a:avLst/>
          </a:prstGeom>
        </p:spPr>
      </p:pic>
    </p:spTree>
    <p:extLst>
      <p:ext uri="{BB962C8B-B14F-4D97-AF65-F5344CB8AC3E}">
        <p14:creationId xmlns:p14="http://schemas.microsoft.com/office/powerpoint/2010/main" val="487393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Stack Clearing by Caller or </a:t>
            </a:r>
            <a:r>
              <a:rPr lang="en-US" b="1" dirty="0" err="1"/>
              <a:t>Callee</a:t>
            </a:r>
            <a:endParaRPr lang="en-US" dirty="0"/>
          </a:p>
        </p:txBody>
      </p:sp>
      <p:sp>
        <p:nvSpPr>
          <p:cNvPr id="3" name="Content Placeholder 2"/>
          <p:cNvSpPr>
            <a:spLocks noGrp="1"/>
          </p:cNvSpPr>
          <p:nvPr>
            <p:ph idx="1"/>
          </p:nvPr>
        </p:nvSpPr>
        <p:spPr/>
        <p:txBody>
          <a:bodyPr>
            <a:normAutofit fontScale="85000" lnSpcReduction="20000"/>
          </a:bodyPr>
          <a:lstStyle/>
          <a:p>
            <a:r>
              <a:rPr lang="en-US" dirty="0"/>
              <a:t>Parameters pushed for a subroutine are a waste after the subroutine </a:t>
            </a:r>
            <a:r>
              <a:rPr lang="en-US" dirty="0" smtClean="0"/>
              <a:t>has returned</a:t>
            </a:r>
            <a:r>
              <a:rPr lang="en-US" dirty="0"/>
              <a:t>. They have to be cleared from the stack. </a:t>
            </a:r>
            <a:endParaRPr lang="en-US" dirty="0" smtClean="0"/>
          </a:p>
          <a:p>
            <a:r>
              <a:rPr lang="en-US" dirty="0" smtClean="0"/>
              <a:t>Either </a:t>
            </a:r>
            <a:r>
              <a:rPr lang="en-US" dirty="0"/>
              <a:t>of the caller and </a:t>
            </a:r>
            <a:r>
              <a:rPr lang="en-US" dirty="0" smtClean="0"/>
              <a:t>the </a:t>
            </a:r>
            <a:r>
              <a:rPr lang="en-US" dirty="0" err="1" smtClean="0"/>
              <a:t>callee</a:t>
            </a:r>
            <a:r>
              <a:rPr lang="en-US" dirty="0" smtClean="0"/>
              <a:t> </a:t>
            </a:r>
            <a:r>
              <a:rPr lang="en-US" dirty="0"/>
              <a:t>can take the responsibility of clearing them from there. </a:t>
            </a:r>
            <a:endParaRPr lang="en-US" dirty="0" smtClean="0"/>
          </a:p>
          <a:p>
            <a:r>
              <a:rPr lang="en-US" dirty="0" smtClean="0"/>
              <a:t>If </a:t>
            </a:r>
            <a:r>
              <a:rPr lang="en-US" dirty="0"/>
              <a:t>the </a:t>
            </a:r>
            <a:r>
              <a:rPr lang="en-US" dirty="0" err="1" smtClean="0"/>
              <a:t>callee</a:t>
            </a:r>
            <a:r>
              <a:rPr lang="en-US" dirty="0" smtClean="0"/>
              <a:t> has </a:t>
            </a:r>
            <a:r>
              <a:rPr lang="en-US" dirty="0"/>
              <a:t>to clear the stack it cannot do this easily unless RET n exists. </a:t>
            </a:r>
            <a:endParaRPr lang="en-US" dirty="0" smtClean="0"/>
          </a:p>
          <a:p>
            <a:r>
              <a:rPr lang="en-US" dirty="0" smtClean="0"/>
              <a:t>That is why </a:t>
            </a:r>
            <a:r>
              <a:rPr lang="en-US" dirty="0"/>
              <a:t>most general processors have this instruction. </a:t>
            </a:r>
            <a:endParaRPr lang="en-US" dirty="0" smtClean="0"/>
          </a:p>
          <a:p>
            <a:r>
              <a:rPr lang="en-US" dirty="0" smtClean="0"/>
              <a:t>Stack </a:t>
            </a:r>
            <a:r>
              <a:rPr lang="en-US" dirty="0"/>
              <a:t>clearing by </a:t>
            </a:r>
            <a:r>
              <a:rPr lang="en-US" dirty="0" smtClean="0"/>
              <a:t>the caller </a:t>
            </a:r>
            <a:r>
              <a:rPr lang="en-US" dirty="0"/>
              <a:t>needs an extra instruction on behalf of the caller after every call </a:t>
            </a:r>
            <a:r>
              <a:rPr lang="en-US" dirty="0" smtClean="0"/>
              <a:t>made to </a:t>
            </a:r>
            <a:r>
              <a:rPr lang="en-US" dirty="0"/>
              <a:t>the subroutine, unnecessarily increasing instructions in the program. </a:t>
            </a:r>
            <a:endParaRPr lang="en-US" dirty="0" smtClean="0"/>
          </a:p>
          <a:p>
            <a:r>
              <a:rPr lang="en-US" dirty="0" smtClean="0"/>
              <a:t>If there </a:t>
            </a:r>
            <a:r>
              <a:rPr lang="en-US" dirty="0"/>
              <a:t>are thousand calls to a subroutine the code to clear the stack </a:t>
            </a:r>
            <a:r>
              <a:rPr lang="en-US" dirty="0" smtClean="0"/>
              <a:t>is repeated </a:t>
            </a:r>
            <a:r>
              <a:rPr lang="en-US" dirty="0"/>
              <a:t>a thousand times. </a:t>
            </a:r>
            <a:endParaRPr lang="en-US" dirty="0" smtClean="0"/>
          </a:p>
          <a:p>
            <a:r>
              <a:rPr lang="en-US" dirty="0" smtClean="0"/>
              <a:t>Therefore </a:t>
            </a:r>
            <a:r>
              <a:rPr lang="en-US" dirty="0"/>
              <a:t>the prevalent convention in most </a:t>
            </a:r>
            <a:r>
              <a:rPr lang="en-US" dirty="0" smtClean="0"/>
              <a:t>high level </a:t>
            </a:r>
            <a:r>
              <a:rPr lang="en-US" dirty="0"/>
              <a:t>languages is stack clearing by the </a:t>
            </a:r>
            <a:r>
              <a:rPr lang="en-US" dirty="0" err="1"/>
              <a:t>callee</a:t>
            </a:r>
            <a:r>
              <a:rPr lang="en-US" dirty="0"/>
              <a:t>; even though the </a:t>
            </a:r>
            <a:r>
              <a:rPr lang="en-US" dirty="0" smtClean="0"/>
              <a:t>other convention </a:t>
            </a:r>
            <a:r>
              <a:rPr lang="en-US" dirty="0"/>
              <a:t>is still used in some languages.</a:t>
            </a:r>
          </a:p>
        </p:txBody>
      </p:sp>
    </p:spTree>
    <p:extLst>
      <p:ext uri="{BB962C8B-B14F-4D97-AF65-F5344CB8AC3E}">
        <p14:creationId xmlns:p14="http://schemas.microsoft.com/office/powerpoint/2010/main" val="914121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If RET n is not available, stack clearing by the </a:t>
            </a:r>
            <a:r>
              <a:rPr lang="en-US" dirty="0" err="1"/>
              <a:t>callee</a:t>
            </a:r>
            <a:r>
              <a:rPr lang="en-US" dirty="0"/>
              <a:t> is a </a:t>
            </a:r>
            <a:r>
              <a:rPr lang="en-US" dirty="0" smtClean="0"/>
              <a:t>complicated process</a:t>
            </a:r>
            <a:r>
              <a:rPr lang="en-US" dirty="0"/>
              <a:t>. </a:t>
            </a:r>
            <a:endParaRPr lang="en-US" dirty="0" smtClean="0"/>
          </a:p>
          <a:p>
            <a:r>
              <a:rPr lang="en-US" dirty="0" smtClean="0"/>
              <a:t>It </a:t>
            </a:r>
            <a:r>
              <a:rPr lang="en-US" dirty="0"/>
              <a:t>will have to save the return address in a register, then remove </a:t>
            </a:r>
            <a:r>
              <a:rPr lang="en-US" dirty="0" smtClean="0"/>
              <a:t>the parameters</a:t>
            </a:r>
            <a:r>
              <a:rPr lang="en-US" dirty="0"/>
              <a:t>, and then place back the return address so that RET </a:t>
            </a:r>
            <a:r>
              <a:rPr lang="en-US" dirty="0" smtClean="0"/>
              <a:t>will function</a:t>
            </a:r>
            <a:r>
              <a:rPr lang="en-US" dirty="0"/>
              <a:t>. </a:t>
            </a:r>
            <a:endParaRPr lang="en-US" dirty="0" smtClean="0"/>
          </a:p>
          <a:p>
            <a:r>
              <a:rPr lang="en-US" dirty="0" smtClean="0"/>
              <a:t>When </a:t>
            </a:r>
            <a:r>
              <a:rPr lang="en-US" dirty="0"/>
              <a:t>this instruction was introduced in processors, only then </a:t>
            </a:r>
            <a:r>
              <a:rPr lang="en-US" dirty="0" smtClean="0"/>
              <a:t>high level </a:t>
            </a:r>
            <a:r>
              <a:rPr lang="en-US" dirty="0"/>
              <a:t>language designers switched to stack clearing by the </a:t>
            </a:r>
            <a:r>
              <a:rPr lang="en-US" dirty="0" err="1"/>
              <a:t>callee</a:t>
            </a:r>
            <a:r>
              <a:rPr lang="en-US" dirty="0"/>
              <a:t>. </a:t>
            </a:r>
          </a:p>
          <a:p>
            <a:r>
              <a:rPr lang="en-US" dirty="0" smtClean="0"/>
              <a:t>This </a:t>
            </a:r>
            <a:r>
              <a:rPr lang="en-US" dirty="0"/>
              <a:t>is </a:t>
            </a:r>
            <a:r>
              <a:rPr lang="en-US" dirty="0" smtClean="0"/>
              <a:t>also exactly </a:t>
            </a:r>
            <a:r>
              <a:rPr lang="en-US" dirty="0"/>
              <a:t>why RET n adds n to SP after performing the operation of RET. </a:t>
            </a:r>
            <a:endParaRPr lang="en-US" dirty="0" smtClean="0"/>
          </a:p>
          <a:p>
            <a:r>
              <a:rPr lang="en-US" dirty="0" smtClean="0"/>
              <a:t>The other </a:t>
            </a:r>
            <a:r>
              <a:rPr lang="en-US" dirty="0"/>
              <a:t>way around would be totally useless for our purpose. </a:t>
            </a:r>
            <a:endParaRPr lang="en-US" dirty="0" smtClean="0"/>
          </a:p>
          <a:p>
            <a:r>
              <a:rPr lang="en-US" dirty="0" smtClean="0"/>
              <a:t>Consider the stack </a:t>
            </a:r>
            <a:r>
              <a:rPr lang="en-US" dirty="0"/>
              <a:t>condition at the time of RET and this will become clear why this will </a:t>
            </a:r>
            <a:r>
              <a:rPr lang="en-US" dirty="0" smtClean="0"/>
              <a:t>be </a:t>
            </a:r>
            <a:r>
              <a:rPr lang="en-US" dirty="0"/>
              <a:t>useless. </a:t>
            </a:r>
            <a:endParaRPr lang="en-US" dirty="0" smtClean="0"/>
          </a:p>
          <a:p>
            <a:r>
              <a:rPr lang="en-US" dirty="0" smtClean="0"/>
              <a:t>Also </a:t>
            </a:r>
            <a:r>
              <a:rPr lang="en-US" dirty="0"/>
              <a:t>observe that RET n has discarded the arguments rather </a:t>
            </a:r>
            <a:r>
              <a:rPr lang="en-US" dirty="0" smtClean="0"/>
              <a:t>than popping </a:t>
            </a:r>
            <a:r>
              <a:rPr lang="en-US" dirty="0"/>
              <a:t>them as they were no longer of any use either of the caller or </a:t>
            </a:r>
            <a:r>
              <a:rPr lang="en-US" dirty="0" smtClean="0"/>
              <a:t>the </a:t>
            </a:r>
            <a:r>
              <a:rPr lang="en-US" dirty="0" err="1" smtClean="0"/>
              <a:t>callee</a:t>
            </a:r>
            <a:r>
              <a:rPr lang="en-US" dirty="0" smtClean="0"/>
              <a:t>.</a:t>
            </a:r>
            <a:endParaRPr lang="en-US" dirty="0"/>
          </a:p>
        </p:txBody>
      </p:sp>
    </p:spTree>
    <p:extLst>
      <p:ext uri="{BB962C8B-B14F-4D97-AF65-F5344CB8AC3E}">
        <p14:creationId xmlns:p14="http://schemas.microsoft.com/office/powerpoint/2010/main" val="1651184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strong argument in </a:t>
            </a:r>
            <a:r>
              <a:rPr lang="en-US" dirty="0" err="1"/>
              <a:t>favour</a:t>
            </a:r>
            <a:r>
              <a:rPr lang="en-US" dirty="0"/>
              <a:t> of </a:t>
            </a:r>
            <a:r>
              <a:rPr lang="en-US" dirty="0" err="1"/>
              <a:t>callee</a:t>
            </a:r>
            <a:r>
              <a:rPr lang="en-US" dirty="0"/>
              <a:t> cleared stacks is that </a:t>
            </a:r>
            <a:r>
              <a:rPr lang="en-US" dirty="0" smtClean="0"/>
              <a:t>the arguments </a:t>
            </a:r>
            <a:r>
              <a:rPr lang="en-US" dirty="0"/>
              <a:t>were placed on the stack for the subroutine, the caller did </a:t>
            </a:r>
            <a:r>
              <a:rPr lang="en-US" dirty="0" smtClean="0"/>
              <a:t>not needed </a:t>
            </a:r>
            <a:r>
              <a:rPr lang="en-US" dirty="0"/>
              <a:t>them for itself, so the subroutine is responsible for removing them.</a:t>
            </a:r>
          </a:p>
          <a:p>
            <a:r>
              <a:rPr lang="en-US" dirty="0"/>
              <a:t>Removing the arguments is important as if the stack is not cleared or </a:t>
            </a:r>
            <a:r>
              <a:rPr lang="en-US" dirty="0" smtClean="0"/>
              <a:t>is partially </a:t>
            </a:r>
            <a:r>
              <a:rPr lang="en-US" dirty="0"/>
              <a:t>cleared the stack will eventually become full, SP will reach 0, </a:t>
            </a:r>
            <a:r>
              <a:rPr lang="en-US" dirty="0" smtClean="0"/>
              <a:t>and thereafter </a:t>
            </a:r>
            <a:r>
              <a:rPr lang="en-US" dirty="0"/>
              <a:t>wraparound producing unexpected results. </a:t>
            </a:r>
            <a:endParaRPr lang="en-US" dirty="0" smtClean="0"/>
          </a:p>
          <a:p>
            <a:r>
              <a:rPr lang="en-US" dirty="0" smtClean="0"/>
              <a:t>This </a:t>
            </a:r>
            <a:r>
              <a:rPr lang="en-US" dirty="0"/>
              <a:t>is called </a:t>
            </a:r>
            <a:r>
              <a:rPr lang="en-US" dirty="0" smtClean="0"/>
              <a:t>stack overflow</a:t>
            </a:r>
            <a:r>
              <a:rPr lang="en-US" dirty="0"/>
              <a:t>. Therefore clearing anything placed on the stack is very important.</a:t>
            </a:r>
          </a:p>
        </p:txBody>
      </p:sp>
    </p:spTree>
    <p:extLst>
      <p:ext uri="{BB962C8B-B14F-4D97-AF65-F5344CB8AC3E}">
        <p14:creationId xmlns:p14="http://schemas.microsoft.com/office/powerpoint/2010/main" val="3592755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variables</a:t>
            </a:r>
            <a:endParaRPr lang="en-US" dirty="0"/>
          </a:p>
        </p:txBody>
      </p:sp>
      <p:sp>
        <p:nvSpPr>
          <p:cNvPr id="3" name="Content Placeholder 2"/>
          <p:cNvSpPr>
            <a:spLocks noGrp="1"/>
          </p:cNvSpPr>
          <p:nvPr>
            <p:ph idx="1"/>
          </p:nvPr>
        </p:nvSpPr>
        <p:spPr/>
        <p:txBody>
          <a:bodyPr>
            <a:normAutofit lnSpcReduction="10000"/>
          </a:bodyPr>
          <a:lstStyle/>
          <a:p>
            <a:r>
              <a:rPr lang="en-US" dirty="0"/>
              <a:t>Another important role of the stack is in the creation of local variables </a:t>
            </a:r>
            <a:r>
              <a:rPr lang="en-US" dirty="0" smtClean="0"/>
              <a:t>that are </a:t>
            </a:r>
            <a:r>
              <a:rPr lang="en-US" dirty="0"/>
              <a:t>only needed while the subroutine is in execution and not afterwards.</a:t>
            </a:r>
          </a:p>
          <a:p>
            <a:r>
              <a:rPr lang="en-US" dirty="0"/>
              <a:t>They should not take permanent space like global variables. </a:t>
            </a:r>
            <a:endParaRPr lang="en-US" dirty="0" smtClean="0"/>
          </a:p>
          <a:p>
            <a:r>
              <a:rPr lang="en-US" dirty="0" smtClean="0"/>
              <a:t>Local variables should </a:t>
            </a:r>
            <a:r>
              <a:rPr lang="en-US" dirty="0"/>
              <a:t>be created when the subroutine is called and discarded afterwards.</a:t>
            </a:r>
          </a:p>
          <a:p>
            <a:r>
              <a:rPr lang="en-US" dirty="0"/>
              <a:t>So that the spaced used by them can be reused for the local </a:t>
            </a:r>
            <a:r>
              <a:rPr lang="en-US"/>
              <a:t>variables </a:t>
            </a:r>
            <a:r>
              <a:rPr lang="en-US" smtClean="0"/>
              <a:t>of another </a:t>
            </a:r>
            <a:r>
              <a:rPr lang="en-US" dirty="0"/>
              <a:t>subroutine. </a:t>
            </a:r>
            <a:endParaRPr lang="en-US" dirty="0" smtClean="0"/>
          </a:p>
          <a:p>
            <a:r>
              <a:rPr lang="en-US" dirty="0" smtClean="0"/>
              <a:t>They </a:t>
            </a:r>
            <a:r>
              <a:rPr lang="en-US" dirty="0"/>
              <a:t>only have meaning inside the subroutine and </a:t>
            </a:r>
            <a:r>
              <a:rPr lang="en-US" dirty="0" smtClean="0"/>
              <a:t>no meaning </a:t>
            </a:r>
            <a:r>
              <a:rPr lang="en-US" dirty="0"/>
              <a:t>outside it.</a:t>
            </a:r>
          </a:p>
        </p:txBody>
      </p:sp>
    </p:spTree>
    <p:extLst>
      <p:ext uri="{BB962C8B-B14F-4D97-AF65-F5344CB8AC3E}">
        <p14:creationId xmlns:p14="http://schemas.microsoft.com/office/powerpoint/2010/main" val="3772009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most convenient place to store these variables is the stack. </a:t>
            </a:r>
            <a:endParaRPr lang="en-US" dirty="0" smtClean="0"/>
          </a:p>
          <a:p>
            <a:r>
              <a:rPr lang="en-US" dirty="0" smtClean="0"/>
              <a:t>We need some </a:t>
            </a:r>
            <a:r>
              <a:rPr lang="en-US" dirty="0"/>
              <a:t>special manipulation of the stack for this task. </a:t>
            </a:r>
            <a:endParaRPr lang="en-US" dirty="0" smtClean="0"/>
          </a:p>
          <a:p>
            <a:r>
              <a:rPr lang="en-US" dirty="0" smtClean="0"/>
              <a:t>We </a:t>
            </a:r>
            <a:r>
              <a:rPr lang="en-US" dirty="0"/>
              <a:t>need to produce </a:t>
            </a:r>
            <a:r>
              <a:rPr lang="en-US" dirty="0" smtClean="0"/>
              <a:t>a gap </a:t>
            </a:r>
            <a:r>
              <a:rPr lang="en-US" dirty="0"/>
              <a:t>in the stack for our variables. </a:t>
            </a:r>
            <a:endParaRPr lang="en-US" dirty="0" smtClean="0"/>
          </a:p>
          <a:p>
            <a:r>
              <a:rPr lang="en-US" dirty="0" smtClean="0"/>
              <a:t>This </a:t>
            </a:r>
            <a:r>
              <a:rPr lang="en-US" dirty="0"/>
              <a:t>is explained with the help of </a:t>
            </a:r>
            <a:r>
              <a:rPr lang="en-US" dirty="0" smtClean="0"/>
              <a:t>the </a:t>
            </a:r>
            <a:r>
              <a:rPr lang="en-US" dirty="0" err="1" smtClean="0"/>
              <a:t>swapflag</a:t>
            </a:r>
            <a:r>
              <a:rPr lang="en-US" dirty="0" smtClean="0"/>
              <a:t> </a:t>
            </a:r>
            <a:r>
              <a:rPr lang="en-US" dirty="0"/>
              <a:t>in the bubble sort example.</a:t>
            </a:r>
          </a:p>
        </p:txBody>
      </p:sp>
    </p:spTree>
    <p:extLst>
      <p:ext uri="{BB962C8B-B14F-4D97-AF65-F5344CB8AC3E}">
        <p14:creationId xmlns:p14="http://schemas.microsoft.com/office/powerpoint/2010/main" val="3839769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The </a:t>
            </a:r>
            <a:r>
              <a:rPr lang="en-US" dirty="0" err="1"/>
              <a:t>swapflag</a:t>
            </a:r>
            <a:r>
              <a:rPr lang="en-US" dirty="0"/>
              <a:t> we have declared as a word occupying space permanently </a:t>
            </a:r>
            <a:r>
              <a:rPr lang="en-US" dirty="0" smtClean="0"/>
              <a:t>is only </a:t>
            </a:r>
            <a:r>
              <a:rPr lang="en-US" dirty="0"/>
              <a:t>needed by the bubble sort subroutine and should be a local variable.</a:t>
            </a:r>
          </a:p>
          <a:p>
            <a:r>
              <a:rPr lang="en-US" dirty="0"/>
              <a:t>Actually the variable was introduced with the intent of making it a </a:t>
            </a:r>
            <a:r>
              <a:rPr lang="en-US" dirty="0" smtClean="0"/>
              <a:t>local variable </a:t>
            </a:r>
            <a:r>
              <a:rPr lang="en-US" dirty="0"/>
              <a:t>at this time. </a:t>
            </a:r>
            <a:endParaRPr lang="en-US" dirty="0" smtClean="0"/>
          </a:p>
          <a:p>
            <a:r>
              <a:rPr lang="en-US" dirty="0" smtClean="0"/>
              <a:t>The </a:t>
            </a:r>
            <a:r>
              <a:rPr lang="en-US" dirty="0"/>
              <a:t>stack pointer will be decremented by an extra </a:t>
            </a:r>
            <a:r>
              <a:rPr lang="en-US" dirty="0" smtClean="0"/>
              <a:t>two bytes </a:t>
            </a:r>
            <a:r>
              <a:rPr lang="en-US" dirty="0"/>
              <a:t>thereby producing a gap in which a word can reside. </a:t>
            </a:r>
            <a:endParaRPr lang="en-US" dirty="0" smtClean="0"/>
          </a:p>
          <a:p>
            <a:r>
              <a:rPr lang="en-US" dirty="0" smtClean="0"/>
              <a:t>This </a:t>
            </a:r>
            <a:r>
              <a:rPr lang="en-US" dirty="0"/>
              <a:t>gap will </a:t>
            </a:r>
            <a:r>
              <a:rPr lang="en-US" dirty="0" smtClean="0"/>
              <a:t>be used </a:t>
            </a:r>
            <a:r>
              <a:rPr lang="en-US" dirty="0"/>
              <a:t>for our temporary, local, or automatic variable; however we name it. </a:t>
            </a:r>
            <a:endParaRPr lang="en-US" dirty="0" smtClean="0"/>
          </a:p>
          <a:p>
            <a:r>
              <a:rPr lang="en-US" dirty="0" smtClean="0"/>
              <a:t>We can </a:t>
            </a:r>
            <a:r>
              <a:rPr lang="en-US" dirty="0"/>
              <a:t>decrement it as much as we want producing the desired space, </a:t>
            </a:r>
            <a:r>
              <a:rPr lang="en-US" dirty="0" smtClean="0"/>
              <a:t>however the </a:t>
            </a:r>
            <a:r>
              <a:rPr lang="en-US" dirty="0"/>
              <a:t>decrement must be by an even number, as the unit of stack operation </a:t>
            </a:r>
            <a:r>
              <a:rPr lang="en-US" dirty="0" smtClean="0"/>
              <a:t>is a </a:t>
            </a:r>
            <a:r>
              <a:rPr lang="en-US" dirty="0"/>
              <a:t>word. </a:t>
            </a:r>
            <a:endParaRPr lang="en-US" dirty="0" smtClean="0"/>
          </a:p>
          <a:p>
            <a:r>
              <a:rPr lang="en-US" dirty="0" smtClean="0"/>
              <a:t>In </a:t>
            </a:r>
            <a:r>
              <a:rPr lang="en-US" dirty="0"/>
              <a:t>our case we needed just one word. Also the most </a:t>
            </a:r>
            <a:r>
              <a:rPr lang="en-US" dirty="0" smtClean="0"/>
              <a:t>convenient position </a:t>
            </a:r>
            <a:r>
              <a:rPr lang="en-US" dirty="0"/>
              <a:t>for this gap is immediately after saving the value of SP in BP. </a:t>
            </a:r>
            <a:endParaRPr lang="en-US" dirty="0" smtClean="0"/>
          </a:p>
          <a:p>
            <a:r>
              <a:rPr lang="en-US" dirty="0" smtClean="0"/>
              <a:t>So that the </a:t>
            </a:r>
            <a:r>
              <a:rPr lang="en-US" dirty="0"/>
              <a:t>same base pointer can be used to access the local variables as well; </a:t>
            </a:r>
            <a:r>
              <a:rPr lang="en-US" dirty="0" smtClean="0"/>
              <a:t>this time </a:t>
            </a:r>
            <a:r>
              <a:rPr lang="en-US" dirty="0"/>
              <a:t>using negative offsets. </a:t>
            </a:r>
            <a:endParaRPr lang="en-US" dirty="0" smtClean="0"/>
          </a:p>
          <a:p>
            <a:r>
              <a:rPr lang="en-US" dirty="0" smtClean="0"/>
              <a:t>The </a:t>
            </a:r>
            <a:r>
              <a:rPr lang="en-US" dirty="0"/>
              <a:t>standard way to start a subroutine </a:t>
            </a:r>
            <a:r>
              <a:rPr lang="en-US" dirty="0" smtClean="0"/>
              <a:t>which needs </a:t>
            </a:r>
            <a:r>
              <a:rPr lang="en-US" dirty="0"/>
              <a:t>to access parameters and has local variables is as under.</a:t>
            </a:r>
          </a:p>
          <a:p>
            <a:pPr lvl="1"/>
            <a:r>
              <a:rPr lang="en-US" dirty="0"/>
              <a:t>push </a:t>
            </a:r>
            <a:r>
              <a:rPr lang="en-US" dirty="0" err="1"/>
              <a:t>bp</a:t>
            </a:r>
            <a:endParaRPr lang="en-US" dirty="0"/>
          </a:p>
          <a:p>
            <a:pPr lvl="1"/>
            <a:r>
              <a:rPr lang="en-US" dirty="0" err="1"/>
              <a:t>mov</a:t>
            </a:r>
            <a:r>
              <a:rPr lang="en-US" dirty="0"/>
              <a:t> </a:t>
            </a:r>
            <a:r>
              <a:rPr lang="en-US" dirty="0" err="1"/>
              <a:t>bp</a:t>
            </a:r>
            <a:r>
              <a:rPr lang="en-US" dirty="0"/>
              <a:t>, </a:t>
            </a:r>
            <a:r>
              <a:rPr lang="en-US" dirty="0" err="1"/>
              <a:t>sp</a:t>
            </a:r>
            <a:endParaRPr lang="en-US" dirty="0"/>
          </a:p>
          <a:p>
            <a:pPr lvl="1"/>
            <a:r>
              <a:rPr lang="en-US" dirty="0"/>
              <a:t>sub </a:t>
            </a:r>
            <a:r>
              <a:rPr lang="en-US" dirty="0" err="1"/>
              <a:t>sp</a:t>
            </a:r>
            <a:r>
              <a:rPr lang="en-US" dirty="0"/>
              <a:t>, 2</a:t>
            </a:r>
          </a:p>
        </p:txBody>
      </p:sp>
    </p:spTree>
    <p:extLst>
      <p:ext uri="{BB962C8B-B14F-4D97-AF65-F5344CB8AC3E}">
        <p14:creationId xmlns:p14="http://schemas.microsoft.com/office/powerpoint/2010/main" val="2425043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gap could have been created with a dummy push, but the </a:t>
            </a:r>
            <a:r>
              <a:rPr lang="en-US" dirty="0" smtClean="0"/>
              <a:t>subtraction makes </a:t>
            </a:r>
            <a:r>
              <a:rPr lang="en-US" dirty="0"/>
              <a:t>it clear that the value pushed is not important and the gap will </a:t>
            </a:r>
            <a:r>
              <a:rPr lang="en-US" dirty="0" smtClean="0"/>
              <a:t>be used </a:t>
            </a:r>
            <a:r>
              <a:rPr lang="en-US" dirty="0"/>
              <a:t>for our local variable. </a:t>
            </a:r>
            <a:endParaRPr lang="en-US" dirty="0" smtClean="0"/>
          </a:p>
          <a:p>
            <a:r>
              <a:rPr lang="en-US" dirty="0" smtClean="0"/>
              <a:t>Also </a:t>
            </a:r>
            <a:r>
              <a:rPr lang="en-US" dirty="0"/>
              <a:t>gap of any size can be created in a </a:t>
            </a:r>
            <a:r>
              <a:rPr lang="en-US" dirty="0" smtClean="0"/>
              <a:t>single instruction </a:t>
            </a:r>
            <a:r>
              <a:rPr lang="en-US" dirty="0"/>
              <a:t>with subtraction. </a:t>
            </a:r>
            <a:endParaRPr lang="en-US" dirty="0" smtClean="0"/>
          </a:p>
          <a:p>
            <a:r>
              <a:rPr lang="en-US" dirty="0" smtClean="0"/>
              <a:t>The </a:t>
            </a:r>
            <a:r>
              <a:rPr lang="en-US" dirty="0"/>
              <a:t>parameters can still be accessed at </a:t>
            </a:r>
            <a:r>
              <a:rPr lang="en-US" dirty="0" smtClean="0"/>
              <a:t>bp+4 and </a:t>
            </a:r>
            <a:r>
              <a:rPr lang="en-US" dirty="0"/>
              <a:t>bp+6 and the </a:t>
            </a:r>
            <a:r>
              <a:rPr lang="en-US" dirty="0" err="1"/>
              <a:t>swapflag</a:t>
            </a:r>
            <a:r>
              <a:rPr lang="en-US" dirty="0"/>
              <a:t> can be accessed at bp-2. </a:t>
            </a:r>
            <a:endParaRPr lang="en-US" dirty="0" smtClean="0"/>
          </a:p>
          <a:p>
            <a:r>
              <a:rPr lang="en-US" dirty="0" smtClean="0"/>
              <a:t>The </a:t>
            </a:r>
            <a:r>
              <a:rPr lang="en-US" dirty="0"/>
              <a:t>subtraction in </a:t>
            </a:r>
            <a:r>
              <a:rPr lang="en-US" dirty="0" smtClean="0"/>
              <a:t>SP was </a:t>
            </a:r>
            <a:r>
              <a:rPr lang="en-US" dirty="0"/>
              <a:t>after taking the snapshot; therefore BP is above the </a:t>
            </a:r>
            <a:r>
              <a:rPr lang="en-US" dirty="0" smtClean="0"/>
              <a:t> parameters but below </a:t>
            </a:r>
            <a:r>
              <a:rPr lang="en-US" dirty="0"/>
              <a:t>the local variables. </a:t>
            </a:r>
            <a:endParaRPr lang="en-US" dirty="0" smtClean="0"/>
          </a:p>
          <a:p>
            <a:r>
              <a:rPr lang="en-US" dirty="0" smtClean="0"/>
              <a:t>The </a:t>
            </a:r>
            <a:r>
              <a:rPr lang="en-US" dirty="0"/>
              <a:t>parameters are therefore accessed </a:t>
            </a:r>
            <a:r>
              <a:rPr lang="en-US" dirty="0" smtClean="0"/>
              <a:t>using positive </a:t>
            </a:r>
            <a:r>
              <a:rPr lang="en-US" dirty="0"/>
              <a:t>offsets from BP and the local variables are accessed using </a:t>
            </a:r>
            <a:r>
              <a:rPr lang="en-US" dirty="0" smtClean="0"/>
              <a:t>negative offsets</a:t>
            </a:r>
            <a:r>
              <a:rPr lang="en-US" dirty="0"/>
              <a:t>.</a:t>
            </a:r>
          </a:p>
          <a:p>
            <a:r>
              <a:rPr lang="en-US" dirty="0"/>
              <a:t>We modify the bubble sort subroutine to use a local variable to store </a:t>
            </a:r>
            <a:r>
              <a:rPr lang="en-US" dirty="0" smtClean="0"/>
              <a:t>the swap </a:t>
            </a:r>
            <a:r>
              <a:rPr lang="en-US" dirty="0"/>
              <a:t>flag. </a:t>
            </a:r>
            <a:endParaRPr lang="en-US" dirty="0" smtClean="0"/>
          </a:p>
          <a:p>
            <a:r>
              <a:rPr lang="en-US" dirty="0" smtClean="0"/>
              <a:t>The </a:t>
            </a:r>
            <a:r>
              <a:rPr lang="en-US" dirty="0"/>
              <a:t>swap flag remembered whether a swap has been done in </a:t>
            </a:r>
            <a:r>
              <a:rPr lang="en-US" dirty="0" smtClean="0"/>
              <a:t>a particular </a:t>
            </a:r>
            <a:r>
              <a:rPr lang="en-US" dirty="0"/>
              <a:t>iteration of bubble sort.</a:t>
            </a:r>
          </a:p>
        </p:txBody>
      </p:sp>
    </p:spTree>
    <p:extLst>
      <p:ext uri="{BB962C8B-B14F-4D97-AF65-F5344CB8AC3E}">
        <p14:creationId xmlns:p14="http://schemas.microsoft.com/office/powerpoint/2010/main" val="416810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D978-2F2A-426E-89D1-D8C8267FBD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8AE593-33A3-4FD9-80FF-72BF8999225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72CE902-14CB-4E7D-AE98-83D857D8E472}"/>
              </a:ext>
            </a:extLst>
          </p:cNvPr>
          <p:cNvPicPr>
            <a:picLocks noChangeAspect="1"/>
          </p:cNvPicPr>
          <p:nvPr/>
        </p:nvPicPr>
        <p:blipFill>
          <a:blip r:embed="rId2"/>
          <a:stretch>
            <a:fillRect/>
          </a:stretch>
        </p:blipFill>
        <p:spPr>
          <a:xfrm>
            <a:off x="2426677" y="0"/>
            <a:ext cx="7513107" cy="6931983"/>
          </a:xfrm>
          <a:prstGeom prst="rect">
            <a:avLst/>
          </a:prstGeom>
        </p:spPr>
      </p:pic>
    </p:spTree>
    <p:extLst>
      <p:ext uri="{BB962C8B-B14F-4D97-AF65-F5344CB8AC3E}">
        <p14:creationId xmlns:p14="http://schemas.microsoft.com/office/powerpoint/2010/main" val="2452532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806883" y="0"/>
            <a:ext cx="8578234" cy="6858000"/>
          </a:xfrm>
          <a:prstGeom prst="rect">
            <a:avLst/>
          </a:prstGeom>
        </p:spPr>
      </p:pic>
    </p:spTree>
    <p:extLst>
      <p:ext uri="{BB962C8B-B14F-4D97-AF65-F5344CB8AC3E}">
        <p14:creationId xmlns:p14="http://schemas.microsoft.com/office/powerpoint/2010/main" val="1372032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08029" y="0"/>
            <a:ext cx="6705996" cy="6858000"/>
          </a:xfrm>
          <a:prstGeom prst="rect">
            <a:avLst/>
          </a:prstGeom>
        </p:spPr>
      </p:pic>
    </p:spTree>
    <p:extLst>
      <p:ext uri="{BB962C8B-B14F-4D97-AF65-F5344CB8AC3E}">
        <p14:creationId xmlns:p14="http://schemas.microsoft.com/office/powerpoint/2010/main" val="341066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26C7-4816-48DD-90EB-44A1A993D282}"/>
              </a:ext>
            </a:extLst>
          </p:cNvPr>
          <p:cNvSpPr>
            <a:spLocks noGrp="1"/>
          </p:cNvSpPr>
          <p:nvPr>
            <p:ph type="title"/>
          </p:nvPr>
        </p:nvSpPr>
        <p:spPr/>
        <p:txBody>
          <a:bodyPr/>
          <a:lstStyle/>
          <a:p>
            <a:r>
              <a:rPr lang="nb-NO" dirty="0"/>
              <a:t>Example 5.1.</a:t>
            </a:r>
            <a:endParaRPr lang="en-US" dirty="0"/>
          </a:p>
        </p:txBody>
      </p:sp>
      <p:sp>
        <p:nvSpPr>
          <p:cNvPr id="3" name="Content Placeholder 2">
            <a:extLst>
              <a:ext uri="{FF2B5EF4-FFF2-40B4-BE49-F238E27FC236}">
                <a16:creationId xmlns:a16="http://schemas.microsoft.com/office/drawing/2014/main" id="{D8B7C24D-EFC0-46DB-BF3D-BF382BF382A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851E35D-DE58-4CAD-BD78-4C0025B6DF17}"/>
              </a:ext>
            </a:extLst>
          </p:cNvPr>
          <p:cNvPicPr>
            <a:picLocks noChangeAspect="1"/>
          </p:cNvPicPr>
          <p:nvPr/>
        </p:nvPicPr>
        <p:blipFill>
          <a:blip r:embed="rId2"/>
          <a:stretch>
            <a:fillRect/>
          </a:stretch>
        </p:blipFill>
        <p:spPr>
          <a:xfrm>
            <a:off x="1676203" y="2253932"/>
            <a:ext cx="8839593" cy="3494723"/>
          </a:xfrm>
          <a:prstGeom prst="rect">
            <a:avLst/>
          </a:prstGeom>
        </p:spPr>
      </p:pic>
    </p:spTree>
    <p:extLst>
      <p:ext uri="{BB962C8B-B14F-4D97-AF65-F5344CB8AC3E}">
        <p14:creationId xmlns:p14="http://schemas.microsoft.com/office/powerpoint/2010/main" val="87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F420-B774-4177-9C1C-02847F5346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FBEA46-08C1-49EF-86C5-4BAE7BA0CD1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59456D1-70B1-4BA9-8CEA-FF6AAB8B1972}"/>
              </a:ext>
            </a:extLst>
          </p:cNvPr>
          <p:cNvPicPr>
            <a:picLocks noChangeAspect="1"/>
          </p:cNvPicPr>
          <p:nvPr/>
        </p:nvPicPr>
        <p:blipFill>
          <a:blip r:embed="rId2"/>
          <a:stretch>
            <a:fillRect/>
          </a:stretch>
        </p:blipFill>
        <p:spPr>
          <a:xfrm>
            <a:off x="809380" y="0"/>
            <a:ext cx="10573237" cy="6858000"/>
          </a:xfrm>
          <a:prstGeom prst="rect">
            <a:avLst/>
          </a:prstGeom>
        </p:spPr>
      </p:pic>
    </p:spTree>
    <p:extLst>
      <p:ext uri="{BB962C8B-B14F-4D97-AF65-F5344CB8AC3E}">
        <p14:creationId xmlns:p14="http://schemas.microsoft.com/office/powerpoint/2010/main" val="421904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6A82-1AA8-405F-A666-A23F7F6D90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1B7E8A-8FCA-45C4-BC5A-04BB972D296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57DA5A6-A80E-4911-8065-02BC6C14BB0C}"/>
              </a:ext>
            </a:extLst>
          </p:cNvPr>
          <p:cNvPicPr>
            <a:picLocks noChangeAspect="1"/>
          </p:cNvPicPr>
          <p:nvPr/>
        </p:nvPicPr>
        <p:blipFill>
          <a:blip r:embed="rId2"/>
          <a:stretch>
            <a:fillRect/>
          </a:stretch>
        </p:blipFill>
        <p:spPr>
          <a:xfrm>
            <a:off x="708421" y="0"/>
            <a:ext cx="10775157" cy="6858000"/>
          </a:xfrm>
          <a:prstGeom prst="rect">
            <a:avLst/>
          </a:prstGeom>
        </p:spPr>
      </p:pic>
    </p:spTree>
    <p:extLst>
      <p:ext uri="{BB962C8B-B14F-4D97-AF65-F5344CB8AC3E}">
        <p14:creationId xmlns:p14="http://schemas.microsoft.com/office/powerpoint/2010/main" val="161972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4BA9-9FA1-46C8-A5ED-C2D52E6AC698}"/>
              </a:ext>
            </a:extLst>
          </p:cNvPr>
          <p:cNvSpPr>
            <a:spLocks noGrp="1"/>
          </p:cNvSpPr>
          <p:nvPr>
            <p:ph type="title"/>
          </p:nvPr>
        </p:nvSpPr>
        <p:spPr/>
        <p:txBody>
          <a:bodyPr/>
          <a:lstStyle/>
          <a:p>
            <a:r>
              <a:rPr lang="nb-NO" dirty="0"/>
              <a:t>Stacks</a:t>
            </a:r>
            <a:endParaRPr lang="en-US" dirty="0"/>
          </a:p>
        </p:txBody>
      </p:sp>
      <p:sp>
        <p:nvSpPr>
          <p:cNvPr id="3" name="Content Placeholder 2">
            <a:extLst>
              <a:ext uri="{FF2B5EF4-FFF2-40B4-BE49-F238E27FC236}">
                <a16:creationId xmlns:a16="http://schemas.microsoft.com/office/drawing/2014/main" id="{80282B53-6235-45B6-A9F7-FF9285E2044A}"/>
              </a:ext>
            </a:extLst>
          </p:cNvPr>
          <p:cNvSpPr>
            <a:spLocks noGrp="1"/>
          </p:cNvSpPr>
          <p:nvPr>
            <p:ph idx="1"/>
          </p:nvPr>
        </p:nvSpPr>
        <p:spPr/>
        <p:txBody>
          <a:bodyPr>
            <a:normAutofit/>
          </a:bodyPr>
          <a:lstStyle/>
          <a:p>
            <a:pPr algn="l"/>
            <a:r>
              <a:rPr lang="en-US" sz="1800" b="0" i="0" u="none" strike="noStrike" baseline="0" dirty="0">
                <a:latin typeface="BookmanOldStyle"/>
              </a:rPr>
              <a:t>Stack is a data structure that behaves in a first in last out manner. </a:t>
            </a:r>
          </a:p>
          <a:p>
            <a:pPr algn="l"/>
            <a:r>
              <a:rPr lang="en-US" sz="1800" b="0" i="0" u="none" strike="noStrike" baseline="0" dirty="0">
                <a:latin typeface="BookmanOldStyle"/>
              </a:rPr>
              <a:t>It can contain many elements and there is only one way in and out of the container.</a:t>
            </a:r>
          </a:p>
          <a:p>
            <a:pPr algn="l"/>
            <a:r>
              <a:rPr lang="en-US" sz="1800" b="0" i="0" u="none" strike="noStrike" baseline="0" dirty="0">
                <a:latin typeface="BookmanOldStyle"/>
              </a:rPr>
              <a:t>When an element is inserted it sits on top of all other elements and when an element is removed the one sitting at top of all others is removed first. </a:t>
            </a:r>
          </a:p>
          <a:p>
            <a:pPr algn="l"/>
            <a:r>
              <a:rPr lang="en-US" sz="1800" b="0" i="0" u="none" strike="noStrike" baseline="0" dirty="0">
                <a:latin typeface="BookmanOldStyle"/>
              </a:rPr>
              <a:t>To visualize the structure consider a test tube and put some balls in it. </a:t>
            </a:r>
          </a:p>
          <a:p>
            <a:pPr algn="l"/>
            <a:r>
              <a:rPr lang="en-US" sz="1800" b="0" i="0" u="none" strike="noStrike" baseline="0" dirty="0">
                <a:latin typeface="BookmanOldStyle"/>
              </a:rPr>
              <a:t>The second ball will come above the first and the third will come above the second. </a:t>
            </a:r>
          </a:p>
          <a:p>
            <a:pPr algn="l"/>
            <a:r>
              <a:rPr lang="en-US" sz="1800" b="0" i="0" u="none" strike="noStrike" baseline="0" dirty="0">
                <a:latin typeface="BookmanOldStyle"/>
              </a:rPr>
              <a:t>When a ball is taken out only the one at the top can be removed. </a:t>
            </a:r>
          </a:p>
          <a:p>
            <a:pPr algn="l"/>
            <a:r>
              <a:rPr lang="en-US" sz="1800" b="0" i="0" u="none" strike="noStrike" baseline="0" dirty="0">
                <a:latin typeface="BookmanOldStyle"/>
              </a:rPr>
              <a:t>The operation of placing an element on top of the stack is called pushing the element and the operation of removing an element from the top of the stack is called popping the element. </a:t>
            </a:r>
          </a:p>
          <a:p>
            <a:pPr algn="l"/>
            <a:r>
              <a:rPr lang="en-US" sz="1800" b="0" i="0" u="none" strike="noStrike" baseline="0" dirty="0">
                <a:latin typeface="BookmanOldStyle"/>
              </a:rPr>
              <a:t>The last thing pushed is popped out first; the last in first out behavior.</a:t>
            </a:r>
            <a:endParaRPr lang="en-US" dirty="0"/>
          </a:p>
        </p:txBody>
      </p:sp>
    </p:spTree>
    <p:extLst>
      <p:ext uri="{BB962C8B-B14F-4D97-AF65-F5344CB8AC3E}">
        <p14:creationId xmlns:p14="http://schemas.microsoft.com/office/powerpoint/2010/main" val="8123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599F-B723-42A7-9422-B5A281FEF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383D15-6DE9-4B02-85D7-D8CD3A16F4B7}"/>
              </a:ext>
            </a:extLst>
          </p:cNvPr>
          <p:cNvSpPr>
            <a:spLocks noGrp="1"/>
          </p:cNvSpPr>
          <p:nvPr>
            <p:ph idx="1"/>
          </p:nvPr>
        </p:nvSpPr>
        <p:spPr/>
        <p:txBody>
          <a:bodyPr/>
          <a:lstStyle/>
          <a:p>
            <a:pPr algn="l"/>
            <a:r>
              <a:rPr lang="en-US" sz="1800" b="0" i="0" u="none" strike="noStrike" baseline="0" dirty="0">
                <a:latin typeface="BookmanOldStyle"/>
              </a:rPr>
              <a:t>We can peek at any ball inside the test tube but we cannot remove it without removing every ball on top of it. </a:t>
            </a:r>
          </a:p>
          <a:p>
            <a:pPr algn="l"/>
            <a:r>
              <a:rPr lang="en-US" sz="1800" b="0" i="0" u="none" strike="noStrike" baseline="0" dirty="0">
                <a:latin typeface="BookmanOldStyle"/>
              </a:rPr>
              <a:t>Similarly we can read any element from the stack but cannot remove it without removing everything above it.</a:t>
            </a:r>
          </a:p>
          <a:p>
            <a:pPr algn="l"/>
            <a:r>
              <a:rPr lang="en-US" sz="1800" b="0" i="0" u="none" strike="noStrike" baseline="0" dirty="0">
                <a:latin typeface="BookmanOldStyle"/>
              </a:rPr>
              <a:t>The stack operations of pushing and popping only work at the top of the stack. </a:t>
            </a:r>
          </a:p>
          <a:p>
            <a:pPr algn="l"/>
            <a:r>
              <a:rPr lang="en-US" sz="1800" b="0" i="0" u="none" strike="noStrike" baseline="0" dirty="0">
                <a:latin typeface="BookmanOldStyle"/>
              </a:rPr>
              <a:t>This top of stack is contained in the SP register. </a:t>
            </a:r>
          </a:p>
          <a:p>
            <a:pPr algn="l"/>
            <a:r>
              <a:rPr lang="en-US" sz="1800" b="0" i="0" u="none" strike="noStrike" baseline="0" dirty="0">
                <a:latin typeface="BookmanOldStyle"/>
              </a:rPr>
              <a:t>The physical address of the stack is obtained by the SS:SP combination. </a:t>
            </a:r>
          </a:p>
          <a:p>
            <a:pPr algn="l"/>
            <a:r>
              <a:rPr lang="en-US" sz="1800" b="0" i="0" u="none" strike="noStrike" baseline="0" dirty="0">
                <a:latin typeface="BookmanOldStyle"/>
              </a:rPr>
              <a:t>The stack segment registers tells where the stack is located and the stack pointer marks the top of stack inside this segment.</a:t>
            </a:r>
            <a:endParaRPr lang="en-US" dirty="0"/>
          </a:p>
        </p:txBody>
      </p:sp>
    </p:spTree>
    <p:extLst>
      <p:ext uri="{BB962C8B-B14F-4D97-AF65-F5344CB8AC3E}">
        <p14:creationId xmlns:p14="http://schemas.microsoft.com/office/powerpoint/2010/main" val="4220994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2968</Words>
  <Application>Microsoft Office PowerPoint</Application>
  <PresentationFormat>Widescreen</PresentationFormat>
  <Paragraphs>163</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BookmanOldStyle</vt:lpstr>
      <vt:lpstr>Calibri</vt:lpstr>
      <vt:lpstr>Calibri Light</vt:lpstr>
      <vt:lpstr>Office Theme</vt:lpstr>
      <vt:lpstr>Subroutines</vt:lpstr>
      <vt:lpstr>Outline</vt:lpstr>
      <vt:lpstr>Introduction to subroutines</vt:lpstr>
      <vt:lpstr>PowerPoint Presentation</vt:lpstr>
      <vt:lpstr>Example 5.1.</vt:lpstr>
      <vt:lpstr>PowerPoint Presentation</vt:lpstr>
      <vt:lpstr>PowerPoint Presentation</vt:lpstr>
      <vt:lpstr>Stacks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Saving and restoring registers</vt:lpstr>
      <vt:lpstr>PowerPoint Presentation</vt:lpstr>
      <vt:lpstr>PowerPoint Presentation</vt:lpstr>
      <vt:lpstr>PowerPoint Presentation</vt:lpstr>
      <vt:lpstr>Parameter passing through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Stack Clearing by Caller or Callee</vt:lpstr>
      <vt:lpstr>PowerPoint Presentation</vt:lpstr>
      <vt:lpstr>PowerPoint Presentation</vt:lpstr>
      <vt:lpstr>Local variables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Subroutines</dc:title>
  <dc:creator>Bruker</dc:creator>
  <cp:lastModifiedBy>Zeeshan Ali Khan</cp:lastModifiedBy>
  <cp:revision>56</cp:revision>
  <dcterms:created xsi:type="dcterms:W3CDTF">2021-04-13T06:29:38Z</dcterms:created>
  <dcterms:modified xsi:type="dcterms:W3CDTF">2021-10-29T04:09:52Z</dcterms:modified>
</cp:coreProperties>
</file>