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61" r:id="rId3"/>
    <p:sldId id="304" r:id="rId4"/>
    <p:sldId id="305" r:id="rId5"/>
    <p:sldId id="306" r:id="rId6"/>
    <p:sldId id="257" r:id="rId7"/>
    <p:sldId id="258" r:id="rId8"/>
    <p:sldId id="259" r:id="rId9"/>
    <p:sldId id="295" r:id="rId10"/>
    <p:sldId id="307" r:id="rId11"/>
    <p:sldId id="296" r:id="rId12"/>
    <p:sldId id="297" r:id="rId13"/>
    <p:sldId id="298" r:id="rId14"/>
    <p:sldId id="299" r:id="rId15"/>
    <p:sldId id="308" r:id="rId16"/>
    <p:sldId id="300" r:id="rId17"/>
    <p:sldId id="309" r:id="rId18"/>
    <p:sldId id="301" r:id="rId19"/>
    <p:sldId id="310" r:id="rId20"/>
    <p:sldId id="302" r:id="rId21"/>
    <p:sldId id="303" r:id="rId22"/>
    <p:sldId id="311" r:id="rId23"/>
    <p:sldId id="292" r:id="rId24"/>
    <p:sldId id="290" r:id="rId25"/>
    <p:sldId id="27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941" autoAdjust="0"/>
    <p:restoredTop sz="85099" autoAdjust="0"/>
  </p:normalViewPr>
  <p:slideViewPr>
    <p:cSldViewPr snapToGrid="0">
      <p:cViewPr varScale="1">
        <p:scale>
          <a:sx n="98" d="100"/>
          <a:sy n="98" d="100"/>
        </p:scale>
        <p:origin x="1476" y="90"/>
      </p:cViewPr>
      <p:guideLst/>
    </p:cSldViewPr>
  </p:slideViewPr>
  <p:notesTextViewPr>
    <p:cViewPr>
      <p:scale>
        <a:sx n="66" d="100"/>
        <a:sy n="66"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2FF392-A08B-40C7-8118-F2F5B00D78D1}" type="datetimeFigureOut">
              <a:rPr lang="en-US" smtClean="0"/>
              <a:t>9/25/2021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E50E39-3970-4D53-A0C3-F067452A592D}" type="slidenum">
              <a:rPr lang="en-US" smtClean="0"/>
              <a:t>‹#›</a:t>
            </a:fld>
            <a:endParaRPr lang="en-US" dirty="0"/>
          </a:p>
        </p:txBody>
      </p:sp>
    </p:spTree>
    <p:extLst>
      <p:ext uri="{BB962C8B-B14F-4D97-AF65-F5344CB8AC3E}">
        <p14:creationId xmlns:p14="http://schemas.microsoft.com/office/powerpoint/2010/main" val="19035557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E50E39-3970-4D53-A0C3-F067452A592D}" type="slidenum">
              <a:rPr lang="en-US" smtClean="0"/>
              <a:t>1</a:t>
            </a:fld>
            <a:endParaRPr lang="en-US" dirty="0"/>
          </a:p>
        </p:txBody>
      </p:sp>
    </p:spTree>
    <p:extLst>
      <p:ext uri="{BB962C8B-B14F-4D97-AF65-F5344CB8AC3E}">
        <p14:creationId xmlns:p14="http://schemas.microsoft.com/office/powerpoint/2010/main" val="2971650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DB1C684-A224-4AA5-A5A9-AC26358D4917}" type="datetimeFigureOut">
              <a:rPr lang="en-US" smtClean="0"/>
              <a:t>9/25/2021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62A1A00-F8CB-4130-919A-4ED783284155}" type="slidenum">
              <a:rPr lang="en-US" smtClean="0"/>
              <a:t>‹#›</a:t>
            </a:fld>
            <a:endParaRPr lang="en-US" dirty="0"/>
          </a:p>
        </p:txBody>
      </p:sp>
    </p:spTree>
    <p:extLst>
      <p:ext uri="{BB962C8B-B14F-4D97-AF65-F5344CB8AC3E}">
        <p14:creationId xmlns:p14="http://schemas.microsoft.com/office/powerpoint/2010/main" val="2197378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B1C684-A224-4AA5-A5A9-AC26358D4917}" type="datetimeFigureOut">
              <a:rPr lang="en-US" smtClean="0"/>
              <a:t>9/25/2021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62A1A00-F8CB-4130-919A-4ED783284155}" type="slidenum">
              <a:rPr lang="en-US" smtClean="0"/>
              <a:t>‹#›</a:t>
            </a:fld>
            <a:endParaRPr lang="en-US" dirty="0"/>
          </a:p>
        </p:txBody>
      </p:sp>
    </p:spTree>
    <p:extLst>
      <p:ext uri="{BB962C8B-B14F-4D97-AF65-F5344CB8AC3E}">
        <p14:creationId xmlns:p14="http://schemas.microsoft.com/office/powerpoint/2010/main" val="3361506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B1C684-A224-4AA5-A5A9-AC26358D4917}" type="datetimeFigureOut">
              <a:rPr lang="en-US" smtClean="0"/>
              <a:t>9/25/2021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62A1A00-F8CB-4130-919A-4ED783284155}" type="slidenum">
              <a:rPr lang="en-US" smtClean="0"/>
              <a:t>‹#›</a:t>
            </a:fld>
            <a:endParaRPr lang="en-US" dirty="0"/>
          </a:p>
        </p:txBody>
      </p:sp>
    </p:spTree>
    <p:extLst>
      <p:ext uri="{BB962C8B-B14F-4D97-AF65-F5344CB8AC3E}">
        <p14:creationId xmlns:p14="http://schemas.microsoft.com/office/powerpoint/2010/main" val="3318959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B1C684-A224-4AA5-A5A9-AC26358D4917}" type="datetimeFigureOut">
              <a:rPr lang="en-US" smtClean="0"/>
              <a:t>9/25/2021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62A1A00-F8CB-4130-919A-4ED783284155}" type="slidenum">
              <a:rPr lang="en-US" smtClean="0"/>
              <a:t>‹#›</a:t>
            </a:fld>
            <a:endParaRPr lang="en-US" dirty="0"/>
          </a:p>
        </p:txBody>
      </p:sp>
    </p:spTree>
    <p:extLst>
      <p:ext uri="{BB962C8B-B14F-4D97-AF65-F5344CB8AC3E}">
        <p14:creationId xmlns:p14="http://schemas.microsoft.com/office/powerpoint/2010/main" val="140559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B1C684-A224-4AA5-A5A9-AC26358D4917}" type="datetimeFigureOut">
              <a:rPr lang="en-US" smtClean="0"/>
              <a:t>9/25/2021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62A1A00-F8CB-4130-919A-4ED783284155}" type="slidenum">
              <a:rPr lang="en-US" smtClean="0"/>
              <a:t>‹#›</a:t>
            </a:fld>
            <a:endParaRPr lang="en-US" dirty="0"/>
          </a:p>
        </p:txBody>
      </p:sp>
    </p:spTree>
    <p:extLst>
      <p:ext uri="{BB962C8B-B14F-4D97-AF65-F5344CB8AC3E}">
        <p14:creationId xmlns:p14="http://schemas.microsoft.com/office/powerpoint/2010/main" val="77914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B1C684-A224-4AA5-A5A9-AC26358D4917}" type="datetimeFigureOut">
              <a:rPr lang="en-US" smtClean="0"/>
              <a:t>9/25/2021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62A1A00-F8CB-4130-919A-4ED783284155}" type="slidenum">
              <a:rPr lang="en-US" smtClean="0"/>
              <a:t>‹#›</a:t>
            </a:fld>
            <a:endParaRPr lang="en-US" dirty="0"/>
          </a:p>
        </p:txBody>
      </p:sp>
    </p:spTree>
    <p:extLst>
      <p:ext uri="{BB962C8B-B14F-4D97-AF65-F5344CB8AC3E}">
        <p14:creationId xmlns:p14="http://schemas.microsoft.com/office/powerpoint/2010/main" val="1104124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DB1C684-A224-4AA5-A5A9-AC26358D4917}" type="datetimeFigureOut">
              <a:rPr lang="en-US" smtClean="0"/>
              <a:t>9/25/2021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62A1A00-F8CB-4130-919A-4ED783284155}" type="slidenum">
              <a:rPr lang="en-US" smtClean="0"/>
              <a:t>‹#›</a:t>
            </a:fld>
            <a:endParaRPr lang="en-US" dirty="0"/>
          </a:p>
        </p:txBody>
      </p:sp>
    </p:spTree>
    <p:extLst>
      <p:ext uri="{BB962C8B-B14F-4D97-AF65-F5344CB8AC3E}">
        <p14:creationId xmlns:p14="http://schemas.microsoft.com/office/powerpoint/2010/main" val="1980841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DB1C684-A224-4AA5-A5A9-AC26358D4917}" type="datetimeFigureOut">
              <a:rPr lang="en-US" smtClean="0"/>
              <a:t>9/25/2021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62A1A00-F8CB-4130-919A-4ED783284155}" type="slidenum">
              <a:rPr lang="en-US" smtClean="0"/>
              <a:t>‹#›</a:t>
            </a:fld>
            <a:endParaRPr lang="en-US" dirty="0"/>
          </a:p>
        </p:txBody>
      </p:sp>
    </p:spTree>
    <p:extLst>
      <p:ext uri="{BB962C8B-B14F-4D97-AF65-F5344CB8AC3E}">
        <p14:creationId xmlns:p14="http://schemas.microsoft.com/office/powerpoint/2010/main" val="4254633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B1C684-A224-4AA5-A5A9-AC26358D4917}" type="datetimeFigureOut">
              <a:rPr lang="en-US" smtClean="0"/>
              <a:t>9/25/2021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62A1A00-F8CB-4130-919A-4ED783284155}" type="slidenum">
              <a:rPr lang="en-US" smtClean="0"/>
              <a:t>‹#›</a:t>
            </a:fld>
            <a:endParaRPr lang="en-US" dirty="0"/>
          </a:p>
        </p:txBody>
      </p:sp>
    </p:spTree>
    <p:extLst>
      <p:ext uri="{BB962C8B-B14F-4D97-AF65-F5344CB8AC3E}">
        <p14:creationId xmlns:p14="http://schemas.microsoft.com/office/powerpoint/2010/main" val="2807336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B1C684-A224-4AA5-A5A9-AC26358D4917}" type="datetimeFigureOut">
              <a:rPr lang="en-US" smtClean="0"/>
              <a:t>9/25/2021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62A1A00-F8CB-4130-919A-4ED783284155}" type="slidenum">
              <a:rPr lang="en-US" smtClean="0"/>
              <a:t>‹#›</a:t>
            </a:fld>
            <a:endParaRPr lang="en-US" dirty="0"/>
          </a:p>
        </p:txBody>
      </p:sp>
    </p:spTree>
    <p:extLst>
      <p:ext uri="{BB962C8B-B14F-4D97-AF65-F5344CB8AC3E}">
        <p14:creationId xmlns:p14="http://schemas.microsoft.com/office/powerpoint/2010/main" val="3969037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B1C684-A224-4AA5-A5A9-AC26358D4917}" type="datetimeFigureOut">
              <a:rPr lang="en-US" smtClean="0"/>
              <a:t>9/25/2021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62A1A00-F8CB-4130-919A-4ED783284155}" type="slidenum">
              <a:rPr lang="en-US" smtClean="0"/>
              <a:t>‹#›</a:t>
            </a:fld>
            <a:endParaRPr lang="en-US" dirty="0"/>
          </a:p>
        </p:txBody>
      </p:sp>
    </p:spTree>
    <p:extLst>
      <p:ext uri="{BB962C8B-B14F-4D97-AF65-F5344CB8AC3E}">
        <p14:creationId xmlns:p14="http://schemas.microsoft.com/office/powerpoint/2010/main" val="1518861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B1C684-A224-4AA5-A5A9-AC26358D4917}" type="datetimeFigureOut">
              <a:rPr lang="en-US" smtClean="0"/>
              <a:t>9/25/2021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2A1A00-F8CB-4130-919A-4ED783284155}" type="slidenum">
              <a:rPr lang="en-US" smtClean="0"/>
              <a:t>‹#›</a:t>
            </a:fld>
            <a:endParaRPr lang="en-US" dirty="0"/>
          </a:p>
        </p:txBody>
      </p:sp>
    </p:spTree>
    <p:extLst>
      <p:ext uri="{BB962C8B-B14F-4D97-AF65-F5344CB8AC3E}">
        <p14:creationId xmlns:p14="http://schemas.microsoft.com/office/powerpoint/2010/main" val="40089782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Transfer and Addressing</a:t>
            </a:r>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58052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264455" y="1883940"/>
            <a:ext cx="9663089" cy="4234707"/>
          </a:xfrm>
          <a:prstGeom prst="rect">
            <a:avLst/>
          </a:prstGeom>
        </p:spPr>
      </p:pic>
    </p:spTree>
    <p:extLst>
      <p:ext uri="{BB962C8B-B14F-4D97-AF65-F5344CB8AC3E}">
        <p14:creationId xmlns:p14="http://schemas.microsoft.com/office/powerpoint/2010/main" val="2518631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Listing file</a:t>
            </a:r>
          </a:p>
        </p:txBody>
      </p:sp>
      <p:sp>
        <p:nvSpPr>
          <p:cNvPr id="3" name="Content Placeholder 2"/>
          <p:cNvSpPr>
            <a:spLocks noGrp="1"/>
          </p:cNvSpPr>
          <p:nvPr>
            <p:ph idx="1"/>
          </p:nvPr>
        </p:nvSpPr>
        <p:spPr>
          <a:xfrm>
            <a:off x="838200" y="1825625"/>
            <a:ext cx="5085945" cy="4351338"/>
          </a:xfrm>
        </p:spPr>
        <p:txBody>
          <a:bodyPr>
            <a:normAutofit fontScale="55000" lnSpcReduction="20000"/>
          </a:bodyPr>
          <a:lstStyle/>
          <a:p>
            <a:r>
              <a:rPr lang="en-US" dirty="0"/>
              <a:t>The first instruction of our program has changed from B80500 to A11700. </a:t>
            </a:r>
          </a:p>
          <a:p>
            <a:r>
              <a:rPr lang="en-US" dirty="0"/>
              <a:t>The opcode B8 is used to move constants into AX, while the opcode A1 is used when moving data into AX from memory. </a:t>
            </a:r>
          </a:p>
          <a:p>
            <a:r>
              <a:rPr lang="en-US" dirty="0"/>
              <a:t>The immediate operand to our new instruction is 1700 or as a word 0017 (23 decimal) and from the bottom of the listing file we can observe that this is the offset of num1. </a:t>
            </a:r>
          </a:p>
          <a:p>
            <a:r>
              <a:rPr lang="en-US" dirty="0"/>
              <a:t>The assembler has calculated the offset of num1 and used it to replace references to num1 in the whole program. Also the value 0500 can be seen at offset 0017 in the file. </a:t>
            </a:r>
          </a:p>
          <a:p>
            <a:r>
              <a:rPr lang="en-US" dirty="0"/>
              <a:t>We can say contents of memory location 0017 are 0005 as a word. Similarly num2, num3, and num4 are placed at 0019, 001B, and 001D addresses.  </a:t>
            </a:r>
          </a:p>
          <a:p>
            <a:r>
              <a:rPr lang="en-US" dirty="0"/>
              <a:t>When the program is loaded in the debugger, it is loaded at offset 0100, which displaces all memory accesses in our program. The instruction A11700 is changed to A11701 meaning that our variable is now placed at 0117 offset. </a:t>
            </a:r>
          </a:p>
          <a:p>
            <a:r>
              <a:rPr lang="en-US" dirty="0"/>
              <a:t>The instruction is shown as </a:t>
            </a:r>
            <a:r>
              <a:rPr lang="en-US" dirty="0" err="1"/>
              <a:t>mov</a:t>
            </a:r>
            <a:r>
              <a:rPr lang="en-US" dirty="0"/>
              <a:t> ax, [0117]. Also the data window can be used to verify that offset 0117 contains the number 0005. </a:t>
            </a:r>
          </a:p>
        </p:txBody>
      </p:sp>
      <p:pic>
        <p:nvPicPr>
          <p:cNvPr id="5" name="Picture 4"/>
          <p:cNvPicPr>
            <a:picLocks noChangeAspect="1"/>
          </p:cNvPicPr>
          <p:nvPr/>
        </p:nvPicPr>
        <p:blipFill>
          <a:blip r:embed="rId2"/>
          <a:stretch>
            <a:fillRect/>
          </a:stretch>
        </p:blipFill>
        <p:spPr>
          <a:xfrm>
            <a:off x="6257925" y="2761642"/>
            <a:ext cx="5095875" cy="2190750"/>
          </a:xfrm>
          <a:prstGeom prst="rect">
            <a:avLst/>
          </a:prstGeom>
        </p:spPr>
      </p:pic>
    </p:spTree>
    <p:extLst>
      <p:ext uri="{BB962C8B-B14F-4D97-AF65-F5344CB8AC3E}">
        <p14:creationId xmlns:p14="http://schemas.microsoft.com/office/powerpoint/2010/main" val="39092747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571927" y="272375"/>
            <a:ext cx="10913434" cy="6498076"/>
          </a:xfrm>
          <a:prstGeom prst="rect">
            <a:avLst/>
          </a:prstGeom>
        </p:spPr>
      </p:pic>
    </p:spTree>
    <p:extLst>
      <p:ext uri="{BB962C8B-B14F-4D97-AF65-F5344CB8AC3E}">
        <p14:creationId xmlns:p14="http://schemas.microsoft.com/office/powerpoint/2010/main" val="14343087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362493" y="365125"/>
            <a:ext cx="11301451" cy="6055130"/>
          </a:xfrm>
          <a:prstGeom prst="rect">
            <a:avLst/>
          </a:prstGeom>
        </p:spPr>
      </p:pic>
    </p:spTree>
    <p:extLst>
      <p:ext uri="{BB962C8B-B14F-4D97-AF65-F5344CB8AC3E}">
        <p14:creationId xmlns:p14="http://schemas.microsoft.com/office/powerpoint/2010/main" val="9840969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165673" y="1079262"/>
            <a:ext cx="11939221" cy="4475231"/>
          </a:xfrm>
          <a:prstGeom prst="rect">
            <a:avLst/>
          </a:prstGeom>
        </p:spPr>
      </p:pic>
    </p:spTree>
    <p:extLst>
      <p:ext uri="{BB962C8B-B14F-4D97-AF65-F5344CB8AC3E}">
        <p14:creationId xmlns:p14="http://schemas.microsoft.com/office/powerpoint/2010/main" val="6078011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405119" y="1496946"/>
            <a:ext cx="11437977" cy="4213191"/>
          </a:xfrm>
          <a:prstGeom prst="rect">
            <a:avLst/>
          </a:prstGeom>
        </p:spPr>
      </p:pic>
    </p:spTree>
    <p:extLst>
      <p:ext uri="{BB962C8B-B14F-4D97-AF65-F5344CB8AC3E}">
        <p14:creationId xmlns:p14="http://schemas.microsoft.com/office/powerpoint/2010/main" val="26654242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Size Mismatch Errors</a:t>
            </a:r>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341380" y="1825625"/>
            <a:ext cx="11370722" cy="4259547"/>
          </a:xfrm>
          <a:prstGeom prst="rect">
            <a:avLst/>
          </a:prstGeom>
        </p:spPr>
      </p:pic>
    </p:spTree>
    <p:extLst>
      <p:ext uri="{BB962C8B-B14F-4D97-AF65-F5344CB8AC3E}">
        <p14:creationId xmlns:p14="http://schemas.microsoft.com/office/powerpoint/2010/main" val="16201690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26177" y="2166835"/>
            <a:ext cx="11939645" cy="2726177"/>
          </a:xfrm>
          <a:prstGeom prst="rect">
            <a:avLst/>
          </a:prstGeom>
        </p:spPr>
      </p:pic>
    </p:spTree>
    <p:extLst>
      <p:ext uri="{BB962C8B-B14F-4D97-AF65-F5344CB8AC3E}">
        <p14:creationId xmlns:p14="http://schemas.microsoft.com/office/powerpoint/2010/main" val="33732337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Register Indirect Addressing</a:t>
            </a:r>
          </a:p>
        </p:txBody>
      </p:sp>
      <p:pic>
        <p:nvPicPr>
          <p:cNvPr id="3" name="Picture 2"/>
          <p:cNvPicPr>
            <a:picLocks noChangeAspect="1"/>
          </p:cNvPicPr>
          <p:nvPr/>
        </p:nvPicPr>
        <p:blipFill>
          <a:blip r:embed="rId2"/>
          <a:stretch>
            <a:fillRect/>
          </a:stretch>
        </p:blipFill>
        <p:spPr>
          <a:xfrm>
            <a:off x="479188" y="1504239"/>
            <a:ext cx="11524521" cy="4984109"/>
          </a:xfrm>
          <a:prstGeom prst="rect">
            <a:avLst/>
          </a:prstGeom>
        </p:spPr>
      </p:pic>
    </p:spTree>
    <p:extLst>
      <p:ext uri="{BB962C8B-B14F-4D97-AF65-F5344CB8AC3E}">
        <p14:creationId xmlns:p14="http://schemas.microsoft.com/office/powerpoint/2010/main" val="33649362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715483" y="1476307"/>
            <a:ext cx="10761034" cy="5049973"/>
          </a:xfrm>
          <a:prstGeom prst="rect">
            <a:avLst/>
          </a:prstGeom>
        </p:spPr>
      </p:pic>
    </p:spTree>
    <p:extLst>
      <p:ext uri="{BB962C8B-B14F-4D97-AF65-F5344CB8AC3E}">
        <p14:creationId xmlns:p14="http://schemas.microsoft.com/office/powerpoint/2010/main" val="576168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3" name="Content Placeholder 2"/>
          <p:cNvSpPr>
            <a:spLocks noGrp="1"/>
          </p:cNvSpPr>
          <p:nvPr>
            <p:ph idx="1"/>
          </p:nvPr>
        </p:nvSpPr>
        <p:spPr/>
        <p:txBody>
          <a:bodyPr/>
          <a:lstStyle/>
          <a:p>
            <a:r>
              <a:rPr lang="en-US" dirty="0"/>
              <a:t>Segmented Memory Model</a:t>
            </a:r>
          </a:p>
          <a:p>
            <a:r>
              <a:rPr lang="en-US" dirty="0"/>
              <a:t>Data Transfer</a:t>
            </a:r>
          </a:p>
          <a:p>
            <a:r>
              <a:rPr lang="en-US" dirty="0"/>
              <a:t>Data Declaration</a:t>
            </a:r>
          </a:p>
          <a:p>
            <a:r>
              <a:rPr lang="en-US" dirty="0"/>
              <a:t>Addressing Modes</a:t>
            </a:r>
          </a:p>
          <a:p>
            <a:pPr lvl="1"/>
            <a:r>
              <a:rPr lang="en-US" dirty="0"/>
              <a:t>Direct </a:t>
            </a:r>
          </a:p>
          <a:p>
            <a:pPr lvl="1"/>
            <a:r>
              <a:rPr lang="en-US" dirty="0"/>
              <a:t>Indirect</a:t>
            </a:r>
          </a:p>
        </p:txBody>
      </p:sp>
    </p:spTree>
    <p:extLst>
      <p:ext uri="{BB962C8B-B14F-4D97-AF65-F5344CB8AC3E}">
        <p14:creationId xmlns:p14="http://schemas.microsoft.com/office/powerpoint/2010/main" val="2180030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1011220" y="1473600"/>
            <a:ext cx="10169559" cy="5055387"/>
          </a:xfrm>
          <a:prstGeom prst="rect">
            <a:avLst/>
          </a:prstGeom>
        </p:spPr>
      </p:pic>
    </p:spTree>
    <p:extLst>
      <p:ext uri="{BB962C8B-B14F-4D97-AF65-F5344CB8AC3E}">
        <p14:creationId xmlns:p14="http://schemas.microsoft.com/office/powerpoint/2010/main" val="32857887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Register Indirect </a:t>
            </a:r>
            <a:r>
              <a:rPr lang="en-US" dirty="0"/>
              <a:t>+ Offset Addressing</a:t>
            </a:r>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683874" y="1551561"/>
            <a:ext cx="10347292" cy="5059457"/>
          </a:xfrm>
          <a:prstGeom prst="rect">
            <a:avLst/>
          </a:prstGeom>
        </p:spPr>
      </p:pic>
    </p:spTree>
    <p:extLst>
      <p:ext uri="{BB962C8B-B14F-4D97-AF65-F5344CB8AC3E}">
        <p14:creationId xmlns:p14="http://schemas.microsoft.com/office/powerpoint/2010/main" val="32734066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730189" y="2304138"/>
            <a:ext cx="10731622" cy="3250356"/>
          </a:xfrm>
          <a:prstGeom prst="rect">
            <a:avLst/>
          </a:prstGeom>
        </p:spPr>
      </p:pic>
    </p:spTree>
    <p:extLst>
      <p:ext uri="{BB962C8B-B14F-4D97-AF65-F5344CB8AC3E}">
        <p14:creationId xmlns:p14="http://schemas.microsoft.com/office/powerpoint/2010/main" val="10711708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ADDRESSING MODES SUMMARY </a:t>
            </a:r>
          </a:p>
        </p:txBody>
      </p:sp>
      <p:sp>
        <p:nvSpPr>
          <p:cNvPr id="3" name="Content Placeholder 2"/>
          <p:cNvSpPr>
            <a:spLocks noGrp="1"/>
          </p:cNvSpPr>
          <p:nvPr>
            <p:ph idx="1"/>
          </p:nvPr>
        </p:nvSpPr>
        <p:spPr/>
        <p:txBody>
          <a:bodyPr>
            <a:normAutofit fontScale="85000" lnSpcReduction="20000"/>
          </a:bodyPr>
          <a:lstStyle/>
          <a:p>
            <a:r>
              <a:rPr lang="en-US" dirty="0"/>
              <a:t>Direct</a:t>
            </a:r>
          </a:p>
          <a:p>
            <a:pPr lvl="1"/>
            <a:r>
              <a:rPr lang="en-US" dirty="0"/>
              <a:t>Direct + offset</a:t>
            </a:r>
          </a:p>
          <a:p>
            <a:r>
              <a:rPr lang="en-US" dirty="0"/>
              <a:t>Indirect</a:t>
            </a:r>
          </a:p>
          <a:p>
            <a:pPr lvl="1"/>
            <a:r>
              <a:rPr lang="en-US" dirty="0"/>
              <a:t>Based Register Indirect (e.g. [BX] or [BP])</a:t>
            </a:r>
          </a:p>
          <a:p>
            <a:pPr lvl="1"/>
            <a:r>
              <a:rPr lang="en-US" dirty="0"/>
              <a:t>Index Register Indirect (e.g. [DI] or [SI])</a:t>
            </a:r>
          </a:p>
          <a:p>
            <a:pPr lvl="1"/>
            <a:r>
              <a:rPr lang="en-US" dirty="0"/>
              <a:t>Based Register Indirect + offset (e.g. [BX+100] or [BP+200])</a:t>
            </a:r>
          </a:p>
          <a:p>
            <a:pPr lvl="1"/>
            <a:r>
              <a:rPr lang="en-US" dirty="0"/>
              <a:t>Index Register Indirect +offset (e.g. [SI+100] or [DI+200])</a:t>
            </a:r>
          </a:p>
          <a:p>
            <a:pPr lvl="1"/>
            <a:r>
              <a:rPr lang="en-US" dirty="0"/>
              <a:t>Base + index (e.g. [BX+SI])</a:t>
            </a:r>
          </a:p>
          <a:p>
            <a:pPr lvl="1"/>
            <a:r>
              <a:rPr lang="en-US" dirty="0"/>
              <a:t>Base + index + offset (e.g. [BX+SI+300])</a:t>
            </a:r>
          </a:p>
          <a:p>
            <a:r>
              <a:rPr lang="en-US" dirty="0"/>
              <a:t>Things that are not allowed:</a:t>
            </a:r>
          </a:p>
          <a:p>
            <a:pPr lvl="1"/>
            <a:r>
              <a:rPr lang="en-US" dirty="0"/>
              <a:t>Base register + base register (e.g </a:t>
            </a:r>
            <a:r>
              <a:rPr lang="en-US"/>
              <a:t>[</a:t>
            </a:r>
            <a:r>
              <a:rPr lang="en-US" smtClean="0"/>
              <a:t>BX+BP</a:t>
            </a:r>
            <a:r>
              <a:rPr lang="en-US" dirty="0"/>
              <a:t>])</a:t>
            </a:r>
          </a:p>
          <a:p>
            <a:pPr lvl="1"/>
            <a:r>
              <a:rPr lang="en-US" dirty="0"/>
              <a:t>Index register + index register (e.g. [SI+DI])</a:t>
            </a:r>
          </a:p>
          <a:p>
            <a:pPr lvl="1"/>
            <a:r>
              <a:rPr lang="en-US" dirty="0"/>
              <a:t>Base – index (e.g. [BX-SI])</a:t>
            </a:r>
          </a:p>
          <a:p>
            <a:pPr lvl="1"/>
            <a:r>
              <a:rPr lang="en-US" dirty="0"/>
              <a:t>Part of register cannot be used to access memory address (e.g [BH] or [BL])</a:t>
            </a:r>
          </a:p>
          <a:p>
            <a:pPr lvl="1"/>
            <a:endParaRPr lang="en-US" dirty="0"/>
          </a:p>
        </p:txBody>
      </p:sp>
    </p:spTree>
    <p:extLst>
      <p:ext uri="{BB962C8B-B14F-4D97-AF65-F5344CB8AC3E}">
        <p14:creationId xmlns:p14="http://schemas.microsoft.com/office/powerpoint/2010/main" val="16793640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thing to remember</a:t>
            </a:r>
          </a:p>
        </p:txBody>
      </p:sp>
      <p:sp>
        <p:nvSpPr>
          <p:cNvPr id="3" name="Content Placeholder 2"/>
          <p:cNvSpPr>
            <a:spLocks noGrp="1"/>
          </p:cNvSpPr>
          <p:nvPr>
            <p:ph idx="1"/>
          </p:nvPr>
        </p:nvSpPr>
        <p:spPr/>
        <p:txBody>
          <a:bodyPr/>
          <a:lstStyle/>
          <a:p>
            <a:r>
              <a:rPr lang="en-US" dirty="0"/>
              <a:t>Programmer has a full control of memory. </a:t>
            </a:r>
          </a:p>
          <a:p>
            <a:endParaRPr lang="en-US" dirty="0"/>
          </a:p>
          <a:p>
            <a:r>
              <a:rPr lang="en-US" dirty="0"/>
              <a:t>If you write any (valid) 16 bit address in square brackets you will be able to access it , either its in form of label/registers +/- offset or simple constant number. </a:t>
            </a:r>
          </a:p>
          <a:p>
            <a:endParaRPr lang="en-US" dirty="0"/>
          </a:p>
          <a:p>
            <a:r>
              <a:rPr lang="en-US" dirty="0"/>
              <a:t>It is up to you to access it carefully without creating logical errors</a:t>
            </a:r>
          </a:p>
        </p:txBody>
      </p:sp>
    </p:spTree>
    <p:extLst>
      <p:ext uri="{BB962C8B-B14F-4D97-AF65-F5344CB8AC3E}">
        <p14:creationId xmlns:p14="http://schemas.microsoft.com/office/powerpoint/2010/main" val="7948894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a:t>
            </a:r>
          </a:p>
        </p:txBody>
      </p:sp>
      <p:sp>
        <p:nvSpPr>
          <p:cNvPr id="3" name="Content Placeholder 2"/>
          <p:cNvSpPr>
            <a:spLocks noGrp="1"/>
          </p:cNvSpPr>
          <p:nvPr>
            <p:ph idx="1"/>
          </p:nvPr>
        </p:nvSpPr>
        <p:spPr/>
        <p:txBody>
          <a:bodyPr/>
          <a:lstStyle/>
          <a:p>
            <a:r>
              <a:rPr lang="en-US" dirty="0"/>
              <a:t>BH 2.1, 2.2, 2.3, 2.4, 2.5</a:t>
            </a:r>
          </a:p>
        </p:txBody>
      </p:sp>
    </p:spTree>
    <p:extLst>
      <p:ext uri="{BB962C8B-B14F-4D97-AF65-F5344CB8AC3E}">
        <p14:creationId xmlns:p14="http://schemas.microsoft.com/office/powerpoint/2010/main" val="421526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A0838-FEEF-4734-9773-E9C76F941BF3}"/>
              </a:ext>
            </a:extLst>
          </p:cNvPr>
          <p:cNvSpPr>
            <a:spLocks noGrp="1"/>
          </p:cNvSpPr>
          <p:nvPr>
            <p:ph type="title"/>
          </p:nvPr>
        </p:nvSpPr>
        <p:spPr/>
        <p:txBody>
          <a:bodyPr/>
          <a:lstStyle/>
          <a:p>
            <a:r>
              <a:rPr lang="nb-NO" dirty="0"/>
              <a:t>Segmented Memory Model</a:t>
            </a:r>
            <a:endParaRPr lang="en-US" dirty="0"/>
          </a:p>
        </p:txBody>
      </p:sp>
      <p:pic>
        <p:nvPicPr>
          <p:cNvPr id="5" name="Picture 4">
            <a:extLst>
              <a:ext uri="{FF2B5EF4-FFF2-40B4-BE49-F238E27FC236}">
                <a16:creationId xmlns:a16="http://schemas.microsoft.com/office/drawing/2014/main" id="{E32EABF4-923C-4BF8-BCE2-33C6B0D404B6}"/>
              </a:ext>
            </a:extLst>
          </p:cNvPr>
          <p:cNvPicPr>
            <a:picLocks noChangeAspect="1"/>
          </p:cNvPicPr>
          <p:nvPr/>
        </p:nvPicPr>
        <p:blipFill>
          <a:blip r:embed="rId2"/>
          <a:stretch>
            <a:fillRect/>
          </a:stretch>
        </p:blipFill>
        <p:spPr>
          <a:xfrm>
            <a:off x="3289610" y="1526891"/>
            <a:ext cx="7092640" cy="4807234"/>
          </a:xfrm>
          <a:prstGeom prst="rect">
            <a:avLst/>
          </a:prstGeom>
        </p:spPr>
      </p:pic>
    </p:spTree>
    <p:extLst>
      <p:ext uri="{BB962C8B-B14F-4D97-AF65-F5344CB8AC3E}">
        <p14:creationId xmlns:p14="http://schemas.microsoft.com/office/powerpoint/2010/main" val="2836654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3AD13-5DF4-4ADE-93F1-137F1951A75E}"/>
              </a:ext>
            </a:extLst>
          </p:cNvPr>
          <p:cNvSpPr>
            <a:spLocks noGrp="1"/>
          </p:cNvSpPr>
          <p:nvPr>
            <p:ph type="title"/>
          </p:nvPr>
        </p:nvSpPr>
        <p:spPr/>
        <p:txBody>
          <a:bodyPr/>
          <a:lstStyle/>
          <a:p>
            <a:r>
              <a:rPr lang="nb-NO" dirty="0"/>
              <a:t>Logical to Physical Address</a:t>
            </a:r>
            <a:endParaRPr lang="en-US" dirty="0"/>
          </a:p>
        </p:txBody>
      </p:sp>
      <p:sp>
        <p:nvSpPr>
          <p:cNvPr id="3" name="Content Placeholder 2">
            <a:extLst>
              <a:ext uri="{FF2B5EF4-FFF2-40B4-BE49-F238E27FC236}">
                <a16:creationId xmlns:a16="http://schemas.microsoft.com/office/drawing/2014/main" id="{7AF9F771-1F48-435A-8898-28CFEA69F84A}"/>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8BB73E89-66D9-4E4F-BBB8-4119D6B8EF93}"/>
              </a:ext>
            </a:extLst>
          </p:cNvPr>
          <p:cNvPicPr>
            <a:picLocks noChangeAspect="1"/>
          </p:cNvPicPr>
          <p:nvPr/>
        </p:nvPicPr>
        <p:blipFill>
          <a:blip r:embed="rId2"/>
          <a:stretch>
            <a:fillRect/>
          </a:stretch>
        </p:blipFill>
        <p:spPr>
          <a:xfrm>
            <a:off x="1352550" y="2309813"/>
            <a:ext cx="9486900" cy="3867150"/>
          </a:xfrm>
          <a:prstGeom prst="rect">
            <a:avLst/>
          </a:prstGeom>
        </p:spPr>
      </p:pic>
    </p:spTree>
    <p:extLst>
      <p:ext uri="{BB962C8B-B14F-4D97-AF65-F5344CB8AC3E}">
        <p14:creationId xmlns:p14="http://schemas.microsoft.com/office/powerpoint/2010/main" val="1906042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6F75E-3697-4F84-8C12-7C88867F48B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82DDE2D-0337-4E21-ACE7-3917DAB715D7}"/>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247A26F3-5163-4FCF-B29F-297666B6DC35}"/>
              </a:ext>
            </a:extLst>
          </p:cNvPr>
          <p:cNvPicPr>
            <a:picLocks noChangeAspect="1"/>
          </p:cNvPicPr>
          <p:nvPr/>
        </p:nvPicPr>
        <p:blipFill>
          <a:blip r:embed="rId2"/>
          <a:stretch>
            <a:fillRect/>
          </a:stretch>
        </p:blipFill>
        <p:spPr>
          <a:xfrm>
            <a:off x="1694984" y="1311192"/>
            <a:ext cx="8535097" cy="4765293"/>
          </a:xfrm>
          <a:prstGeom prst="rect">
            <a:avLst/>
          </a:prstGeom>
        </p:spPr>
      </p:pic>
    </p:spTree>
    <p:extLst>
      <p:ext uri="{BB962C8B-B14F-4D97-AF65-F5344CB8AC3E}">
        <p14:creationId xmlns:p14="http://schemas.microsoft.com/office/powerpoint/2010/main" val="3365187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Transfer </a:t>
            </a:r>
          </a:p>
        </p:txBody>
      </p:sp>
      <p:sp>
        <p:nvSpPr>
          <p:cNvPr id="3" name="Content Placeholder 2"/>
          <p:cNvSpPr>
            <a:spLocks noGrp="1"/>
          </p:cNvSpPr>
          <p:nvPr>
            <p:ph idx="1"/>
          </p:nvPr>
        </p:nvSpPr>
        <p:spPr/>
        <p:txBody>
          <a:bodyPr/>
          <a:lstStyle/>
          <a:p>
            <a:r>
              <a:rPr lang="en-US" dirty="0"/>
              <a:t>The MOV instruction copies data from a source operand to a destination operand. </a:t>
            </a:r>
          </a:p>
          <a:p>
            <a:r>
              <a:rPr lang="en-US" dirty="0"/>
              <a:t>Known as a data transfer instruction, it is used in virtually every program. </a:t>
            </a:r>
          </a:p>
          <a:p>
            <a:r>
              <a:rPr lang="en-US" dirty="0"/>
              <a:t>Its basic format shows that the first operand is the destination and the second operand is the source: </a:t>
            </a:r>
          </a:p>
          <a:p>
            <a:pPr lvl="1"/>
            <a:r>
              <a:rPr lang="en-US" b="1" i="1" dirty="0"/>
              <a:t>MOV destination,source</a:t>
            </a:r>
          </a:p>
          <a:p>
            <a:r>
              <a:rPr lang="en-US" dirty="0"/>
              <a:t>It is equivalent to </a:t>
            </a:r>
            <a:r>
              <a:rPr lang="en-US" b="1" i="1" dirty="0"/>
              <a:t>destination= source; </a:t>
            </a:r>
            <a:r>
              <a:rPr lang="en-US" dirty="0"/>
              <a:t>in any high level  language like  in java or C++</a:t>
            </a:r>
            <a:endParaRPr lang="en-US" b="1" i="1" dirty="0"/>
          </a:p>
        </p:txBody>
      </p:sp>
    </p:spTree>
    <p:extLst>
      <p:ext uri="{BB962C8B-B14F-4D97-AF65-F5344CB8AC3E}">
        <p14:creationId xmlns:p14="http://schemas.microsoft.com/office/powerpoint/2010/main" val="2055776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Rules for MOV instruction</a:t>
            </a:r>
          </a:p>
        </p:txBody>
      </p:sp>
      <p:sp>
        <p:nvSpPr>
          <p:cNvPr id="3" name="Content Placeholder 2"/>
          <p:cNvSpPr>
            <a:spLocks noGrp="1"/>
          </p:cNvSpPr>
          <p:nvPr>
            <p:ph idx="1"/>
          </p:nvPr>
        </p:nvSpPr>
        <p:spPr/>
        <p:txBody>
          <a:bodyPr/>
          <a:lstStyle/>
          <a:p>
            <a:r>
              <a:rPr lang="en-US" dirty="0"/>
              <a:t>MOV is very flexible in its use of operands, as long as the following rules are observed: </a:t>
            </a:r>
          </a:p>
          <a:p>
            <a:pPr lvl="1"/>
            <a:r>
              <a:rPr lang="en-US" dirty="0"/>
              <a:t>Both operands must be the same size. </a:t>
            </a:r>
          </a:p>
          <a:p>
            <a:pPr lvl="1"/>
            <a:r>
              <a:rPr lang="en-US" dirty="0"/>
              <a:t>Both operands cannot be memory operands. </a:t>
            </a:r>
          </a:p>
          <a:p>
            <a:pPr lvl="1"/>
            <a:r>
              <a:rPr lang="en-US" dirty="0"/>
              <a:t> The instruction pointer register (IP) cannot be a destination operand.</a:t>
            </a:r>
          </a:p>
        </p:txBody>
      </p:sp>
    </p:spTree>
    <p:extLst>
      <p:ext uri="{BB962C8B-B14F-4D97-AF65-F5344CB8AC3E}">
        <p14:creationId xmlns:p14="http://schemas.microsoft.com/office/powerpoint/2010/main" val="4091098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MOV instruction formats</a:t>
            </a:r>
          </a:p>
        </p:txBody>
      </p:sp>
      <p:sp>
        <p:nvSpPr>
          <p:cNvPr id="3" name="Content Placeholder 2"/>
          <p:cNvSpPr>
            <a:spLocks noGrp="1"/>
          </p:cNvSpPr>
          <p:nvPr>
            <p:ph idx="1"/>
          </p:nvPr>
        </p:nvSpPr>
        <p:spPr/>
        <p:txBody>
          <a:bodyPr/>
          <a:lstStyle/>
          <a:p>
            <a:r>
              <a:rPr lang="en-US" dirty="0"/>
              <a:t>Here is a list of the standard MOV instruction formats:</a:t>
            </a:r>
          </a:p>
          <a:p>
            <a:pPr marL="0" indent="0">
              <a:buNone/>
            </a:pPr>
            <a:r>
              <a:rPr lang="en-US" dirty="0"/>
              <a:t> </a:t>
            </a:r>
          </a:p>
          <a:p>
            <a:pPr marL="457200" lvl="1" indent="0">
              <a:buNone/>
            </a:pPr>
            <a:r>
              <a:rPr lang="en-US" b="1" i="1" dirty="0"/>
              <a:t>MOV register, register</a:t>
            </a:r>
          </a:p>
          <a:p>
            <a:pPr marL="457200" lvl="1" indent="0">
              <a:buNone/>
            </a:pPr>
            <a:r>
              <a:rPr lang="en-US" b="1" i="1" dirty="0"/>
              <a:t>MOV register, immediate operand</a:t>
            </a:r>
          </a:p>
          <a:p>
            <a:pPr marL="457200" lvl="1" indent="0">
              <a:buNone/>
            </a:pPr>
            <a:r>
              <a:rPr lang="en-US" b="1" i="1" dirty="0"/>
              <a:t>MOV memory, register </a:t>
            </a:r>
          </a:p>
          <a:p>
            <a:pPr marL="457200" lvl="1" indent="0">
              <a:buNone/>
            </a:pPr>
            <a:r>
              <a:rPr lang="en-US" b="1" i="1" dirty="0"/>
              <a:t>MOV register, memory </a:t>
            </a:r>
          </a:p>
          <a:p>
            <a:pPr marL="457200" lvl="1" indent="0">
              <a:buNone/>
            </a:pPr>
            <a:r>
              <a:rPr lang="en-US" b="1" i="1" dirty="0"/>
              <a:t>MOV memory, immediate operand </a:t>
            </a:r>
          </a:p>
          <a:p>
            <a:pPr marL="457200" lvl="1" indent="0">
              <a:buNone/>
            </a:pPr>
            <a:endParaRPr lang="en-US" b="1" i="1" dirty="0"/>
          </a:p>
        </p:txBody>
      </p:sp>
    </p:spTree>
    <p:extLst>
      <p:ext uri="{BB962C8B-B14F-4D97-AF65-F5344CB8AC3E}">
        <p14:creationId xmlns:p14="http://schemas.microsoft.com/office/powerpoint/2010/main" val="123900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 Addressing</a:t>
            </a:r>
          </a:p>
        </p:txBody>
      </p:sp>
      <p:pic>
        <p:nvPicPr>
          <p:cNvPr id="3" name="Picture 2"/>
          <p:cNvPicPr>
            <a:picLocks noChangeAspect="1"/>
          </p:cNvPicPr>
          <p:nvPr/>
        </p:nvPicPr>
        <p:blipFill>
          <a:blip r:embed="rId2"/>
          <a:stretch>
            <a:fillRect/>
          </a:stretch>
        </p:blipFill>
        <p:spPr>
          <a:xfrm>
            <a:off x="1088242" y="1527243"/>
            <a:ext cx="10523789" cy="4883285"/>
          </a:xfrm>
          <a:prstGeom prst="rect">
            <a:avLst/>
          </a:prstGeom>
        </p:spPr>
      </p:pic>
    </p:spTree>
    <p:extLst>
      <p:ext uri="{BB962C8B-B14F-4D97-AF65-F5344CB8AC3E}">
        <p14:creationId xmlns:p14="http://schemas.microsoft.com/office/powerpoint/2010/main" val="36549944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1676</TotalTime>
  <Words>621</Words>
  <Application>Microsoft Office PowerPoint</Application>
  <PresentationFormat>Widescreen</PresentationFormat>
  <Paragraphs>65</Paragraphs>
  <Slides>25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Data Transfer and Addressing</vt:lpstr>
      <vt:lpstr>Contents</vt:lpstr>
      <vt:lpstr>Segmented Memory Model</vt:lpstr>
      <vt:lpstr>Logical to Physical Address</vt:lpstr>
      <vt:lpstr>PowerPoint Presentation</vt:lpstr>
      <vt:lpstr>Data Transfer </vt:lpstr>
      <vt:lpstr>Rules for MOV instruction</vt:lpstr>
      <vt:lpstr>MOV instruction formats</vt:lpstr>
      <vt:lpstr>Direct Addressing</vt:lpstr>
      <vt:lpstr>PowerPoint Presentation</vt:lpstr>
      <vt:lpstr>Listing file</vt:lpstr>
      <vt:lpstr>PowerPoint Presentation</vt:lpstr>
      <vt:lpstr>PowerPoint Presentation</vt:lpstr>
      <vt:lpstr>PowerPoint Presentation</vt:lpstr>
      <vt:lpstr>PowerPoint Presentation</vt:lpstr>
      <vt:lpstr>Size Mismatch Errors</vt:lpstr>
      <vt:lpstr>PowerPoint Presentation</vt:lpstr>
      <vt:lpstr>Register Indirect Addressing</vt:lpstr>
      <vt:lpstr>PowerPoint Presentation</vt:lpstr>
      <vt:lpstr>PowerPoint Presentation</vt:lpstr>
      <vt:lpstr>Register Indirect + Offset Addressing</vt:lpstr>
      <vt:lpstr>PowerPoint Presentation</vt:lpstr>
      <vt:lpstr>ADDRESSING MODES SUMMARY </vt:lpstr>
      <vt:lpstr>Important thing to remember</vt:lpstr>
      <vt:lpstr>Reading </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Movement and Addressing Modes</dc:title>
  <dc:creator>noshaba nasir</dc:creator>
  <cp:lastModifiedBy>Zeeshan Ali Khan</cp:lastModifiedBy>
  <cp:revision>88</cp:revision>
  <dcterms:created xsi:type="dcterms:W3CDTF">2019-08-25T11:46:27Z</dcterms:created>
  <dcterms:modified xsi:type="dcterms:W3CDTF">2021-09-25T04:21:46Z</dcterms:modified>
</cp:coreProperties>
</file>