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9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6" r:id="rId21"/>
    <p:sldId id="274" r:id="rId22"/>
    <p:sldId id="277" r:id="rId23"/>
    <p:sldId id="278" r:id="rId24"/>
    <p:sldId id="279" r:id="rId25"/>
    <p:sldId id="280" r:id="rId26"/>
    <p:sldId id="281" r:id="rId27"/>
    <p:sldId id="282" r:id="rId28"/>
    <p:sldId id="283" r:id="rId29"/>
    <p:sldId id="284" r:id="rId30"/>
    <p:sldId id="285" r:id="rId31"/>
    <p:sldId id="286" r:id="rId32"/>
    <p:sldId id="288" r:id="rId33"/>
    <p:sldId id="289" r:id="rId34"/>
    <p:sldId id="291" r:id="rId35"/>
    <p:sldId id="292" r:id="rId36"/>
    <p:sldId id="293" r:id="rId37"/>
    <p:sldId id="294" r:id="rId38"/>
    <p:sldId id="297"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29" autoAdjust="0"/>
    <p:restoredTop sz="95179" autoAdjust="0"/>
  </p:normalViewPr>
  <p:slideViewPr>
    <p:cSldViewPr snapToGrid="0">
      <p:cViewPr varScale="1">
        <p:scale>
          <a:sx n="115" d="100"/>
          <a:sy n="115" d="100"/>
        </p:scale>
        <p:origin x="45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30F731-F6D4-4C22-A834-9A48EF2A8A79}" type="datetimeFigureOut">
              <a:rPr lang="en-US" smtClean="0"/>
              <a:t>10/22/2021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0F58FC-CCC6-40E7-9C56-E1D57650E887}" type="slidenum">
              <a:rPr lang="en-US" smtClean="0"/>
              <a:t>‹#›</a:t>
            </a:fld>
            <a:endParaRPr lang="en-US"/>
          </a:p>
        </p:txBody>
      </p:sp>
    </p:spTree>
    <p:extLst>
      <p:ext uri="{BB962C8B-B14F-4D97-AF65-F5344CB8AC3E}">
        <p14:creationId xmlns:p14="http://schemas.microsoft.com/office/powerpoint/2010/main" val="1655386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[org 0x0100]</a:t>
            </a:r>
          </a:p>
          <a:p>
            <a:endParaRPr lang="en-US" dirty="0" smtClean="0"/>
          </a:p>
          <a:p>
            <a:r>
              <a:rPr lang="en-US" dirty="0" smtClean="0"/>
              <a:t>	</a:t>
            </a:r>
            <a:r>
              <a:rPr lang="en-US" dirty="0" err="1" smtClean="0"/>
              <a:t>stc</a:t>
            </a:r>
            <a:r>
              <a:rPr lang="en-US" dirty="0" smtClean="0"/>
              <a:t> </a:t>
            </a:r>
          </a:p>
          <a:p>
            <a:r>
              <a:rPr lang="en-US" dirty="0" smtClean="0"/>
              <a:t>	</a:t>
            </a:r>
            <a:r>
              <a:rPr lang="en-US" dirty="0" err="1" smtClean="0"/>
              <a:t>mov</a:t>
            </a:r>
            <a:r>
              <a:rPr lang="en-US" dirty="0" smtClean="0"/>
              <a:t> al, 3</a:t>
            </a:r>
          </a:p>
          <a:p>
            <a:r>
              <a:rPr lang="en-US" dirty="0" smtClean="0"/>
              <a:t>	</a:t>
            </a:r>
            <a:r>
              <a:rPr lang="en-US" dirty="0" err="1" smtClean="0"/>
              <a:t>adc</a:t>
            </a:r>
            <a:r>
              <a:rPr lang="en-US" dirty="0" smtClean="0"/>
              <a:t> al, 0 ; al=4</a:t>
            </a:r>
          </a:p>
          <a:p>
            <a:r>
              <a:rPr lang="en-US" dirty="0" smtClean="0"/>
              <a:t>	</a:t>
            </a:r>
          </a:p>
          <a:p>
            <a:r>
              <a:rPr lang="en-US" dirty="0" smtClean="0"/>
              <a:t>	</a:t>
            </a:r>
            <a:r>
              <a:rPr lang="en-US" dirty="0" err="1" smtClean="0"/>
              <a:t>clc</a:t>
            </a:r>
            <a:r>
              <a:rPr lang="en-US" dirty="0" smtClean="0"/>
              <a:t> </a:t>
            </a:r>
          </a:p>
          <a:p>
            <a:r>
              <a:rPr lang="en-US" dirty="0" smtClean="0"/>
              <a:t>	</a:t>
            </a:r>
            <a:r>
              <a:rPr lang="en-US" dirty="0" err="1" smtClean="0"/>
              <a:t>mov</a:t>
            </a:r>
            <a:r>
              <a:rPr lang="en-US" dirty="0" smtClean="0"/>
              <a:t> al, 3</a:t>
            </a:r>
          </a:p>
          <a:p>
            <a:r>
              <a:rPr lang="en-US" dirty="0" smtClean="0"/>
              <a:t>	</a:t>
            </a:r>
            <a:r>
              <a:rPr lang="en-US" dirty="0" err="1" smtClean="0"/>
              <a:t>adc</a:t>
            </a:r>
            <a:r>
              <a:rPr lang="en-US" dirty="0" smtClean="0"/>
              <a:t> al, 0 ; al=4</a:t>
            </a:r>
          </a:p>
          <a:p>
            <a:r>
              <a:rPr lang="en-US" dirty="0" smtClean="0"/>
              <a:t>	</a:t>
            </a:r>
          </a:p>
          <a:p>
            <a:r>
              <a:rPr lang="en-US" dirty="0" smtClean="0"/>
              <a:t>	</a:t>
            </a:r>
            <a:r>
              <a:rPr lang="en-US" dirty="0" err="1" smtClean="0"/>
              <a:t>mov</a:t>
            </a:r>
            <a:r>
              <a:rPr lang="en-US" dirty="0" smtClean="0"/>
              <a:t> ax, 0x4c00</a:t>
            </a:r>
          </a:p>
          <a:p>
            <a:r>
              <a:rPr lang="en-US" dirty="0" smtClean="0"/>
              <a:t>	</a:t>
            </a:r>
            <a:r>
              <a:rPr lang="en-US" dirty="0" err="1" smtClean="0"/>
              <a:t>int</a:t>
            </a:r>
            <a:r>
              <a:rPr lang="en-US" dirty="0" smtClean="0"/>
              <a:t> 0x21</a:t>
            </a:r>
          </a:p>
          <a:p>
            <a:r>
              <a:rPr lang="en-US" dirty="0" smtClean="0"/>
              <a:t> 	</a:t>
            </a:r>
            <a:endParaRPr lang="en-US" dirty="0"/>
          </a:p>
        </p:txBody>
      </p:sp>
      <p:sp>
        <p:nvSpPr>
          <p:cNvPr id="4" name="Slide Number Placeholder 3"/>
          <p:cNvSpPr>
            <a:spLocks noGrp="1"/>
          </p:cNvSpPr>
          <p:nvPr>
            <p:ph type="sldNum" sz="quarter" idx="10"/>
          </p:nvPr>
        </p:nvSpPr>
        <p:spPr/>
        <p:txBody>
          <a:bodyPr/>
          <a:lstStyle/>
          <a:p>
            <a:fld id="{1F0F58FC-CCC6-40E7-9C56-E1D57650E887}" type="slidenum">
              <a:rPr lang="en-US" smtClean="0"/>
              <a:t>18</a:t>
            </a:fld>
            <a:endParaRPr lang="en-US"/>
          </a:p>
        </p:txBody>
      </p:sp>
    </p:spTree>
    <p:extLst>
      <p:ext uri="{BB962C8B-B14F-4D97-AF65-F5344CB8AC3E}">
        <p14:creationId xmlns:p14="http://schemas.microsoft.com/office/powerpoint/2010/main" val="1032364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[org 0x0100]</a:t>
            </a:r>
          </a:p>
          <a:p>
            <a:endParaRPr lang="en-US" dirty="0" smtClean="0"/>
          </a:p>
          <a:p>
            <a:r>
              <a:rPr lang="en-US" dirty="0" smtClean="0"/>
              <a:t>	</a:t>
            </a:r>
            <a:r>
              <a:rPr lang="en-US" dirty="0" err="1" smtClean="0"/>
              <a:t>stc</a:t>
            </a:r>
            <a:r>
              <a:rPr lang="en-US" dirty="0" smtClean="0"/>
              <a:t> </a:t>
            </a:r>
          </a:p>
          <a:p>
            <a:r>
              <a:rPr lang="en-US" dirty="0" smtClean="0"/>
              <a:t>	</a:t>
            </a:r>
            <a:r>
              <a:rPr lang="en-US" dirty="0" err="1" smtClean="0"/>
              <a:t>mov</a:t>
            </a:r>
            <a:r>
              <a:rPr lang="en-US" dirty="0" smtClean="0"/>
              <a:t> al, 3</a:t>
            </a:r>
          </a:p>
          <a:p>
            <a:r>
              <a:rPr lang="en-US" dirty="0" smtClean="0"/>
              <a:t>	</a:t>
            </a:r>
            <a:r>
              <a:rPr lang="en-US" dirty="0" err="1" smtClean="0"/>
              <a:t>sbb</a:t>
            </a:r>
            <a:r>
              <a:rPr lang="en-US" dirty="0" smtClean="0"/>
              <a:t> al, 0 ; al=2</a:t>
            </a:r>
          </a:p>
          <a:p>
            <a:r>
              <a:rPr lang="en-US" dirty="0" smtClean="0"/>
              <a:t>	</a:t>
            </a:r>
          </a:p>
          <a:p>
            <a:r>
              <a:rPr lang="en-US" dirty="0" smtClean="0"/>
              <a:t>	</a:t>
            </a:r>
            <a:r>
              <a:rPr lang="en-US" dirty="0" err="1" smtClean="0"/>
              <a:t>clc</a:t>
            </a:r>
            <a:r>
              <a:rPr lang="en-US" dirty="0" smtClean="0"/>
              <a:t> </a:t>
            </a:r>
          </a:p>
          <a:p>
            <a:r>
              <a:rPr lang="en-US" dirty="0" smtClean="0"/>
              <a:t>	</a:t>
            </a:r>
            <a:r>
              <a:rPr lang="en-US" dirty="0" err="1" smtClean="0"/>
              <a:t>mov</a:t>
            </a:r>
            <a:r>
              <a:rPr lang="en-US" dirty="0" smtClean="0"/>
              <a:t> al, 3</a:t>
            </a:r>
          </a:p>
          <a:p>
            <a:r>
              <a:rPr lang="en-US" dirty="0" smtClean="0"/>
              <a:t>	</a:t>
            </a:r>
            <a:r>
              <a:rPr lang="en-US" dirty="0" err="1" smtClean="0"/>
              <a:t>sbb</a:t>
            </a:r>
            <a:r>
              <a:rPr lang="en-US" dirty="0" smtClean="0"/>
              <a:t> al, 0 ; al=3 </a:t>
            </a:r>
          </a:p>
          <a:p>
            <a:r>
              <a:rPr lang="en-US" dirty="0" smtClean="0"/>
              <a:t>	</a:t>
            </a:r>
          </a:p>
          <a:p>
            <a:r>
              <a:rPr lang="en-US" dirty="0" smtClean="0"/>
              <a:t>	</a:t>
            </a:r>
            <a:r>
              <a:rPr lang="en-US" dirty="0" err="1" smtClean="0"/>
              <a:t>mov</a:t>
            </a:r>
            <a:r>
              <a:rPr lang="en-US" dirty="0" smtClean="0"/>
              <a:t> ax, 0x4c00</a:t>
            </a:r>
          </a:p>
          <a:p>
            <a:r>
              <a:rPr lang="en-US" dirty="0" smtClean="0"/>
              <a:t>	</a:t>
            </a:r>
            <a:r>
              <a:rPr lang="en-US" dirty="0" err="1" smtClean="0"/>
              <a:t>int</a:t>
            </a:r>
            <a:r>
              <a:rPr lang="en-US" dirty="0" smtClean="0"/>
              <a:t> 0x21</a:t>
            </a:r>
          </a:p>
          <a:p>
            <a:r>
              <a:rPr lang="en-US" dirty="0" smtClean="0"/>
              <a:t> 	</a:t>
            </a:r>
            <a:endParaRPr lang="en-US" dirty="0"/>
          </a:p>
        </p:txBody>
      </p:sp>
      <p:sp>
        <p:nvSpPr>
          <p:cNvPr id="4" name="Slide Number Placeholder 3"/>
          <p:cNvSpPr>
            <a:spLocks noGrp="1"/>
          </p:cNvSpPr>
          <p:nvPr>
            <p:ph type="sldNum" sz="quarter" idx="10"/>
          </p:nvPr>
        </p:nvSpPr>
        <p:spPr/>
        <p:txBody>
          <a:bodyPr/>
          <a:lstStyle/>
          <a:p>
            <a:fld id="{1F0F58FC-CCC6-40E7-9C56-E1D57650E887}" type="slidenum">
              <a:rPr lang="en-US" smtClean="0"/>
              <a:t>25</a:t>
            </a:fld>
            <a:endParaRPr lang="en-US"/>
          </a:p>
        </p:txBody>
      </p:sp>
    </p:spTree>
    <p:extLst>
      <p:ext uri="{BB962C8B-B14F-4D97-AF65-F5344CB8AC3E}">
        <p14:creationId xmlns:p14="http://schemas.microsoft.com/office/powerpoint/2010/main" val="2363477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a:t>
            </a:r>
            <a:r>
              <a:rPr lang="en-US" baseline="0" dirty="0" smtClean="0"/>
              <a:t> that 16 bit X is extended as the result needs 32 bit, actually the result can be 33 bits where 1 bit is stored in CF</a:t>
            </a:r>
          </a:p>
          <a:p>
            <a:r>
              <a:rPr lang="en-US" dirty="0" smtClean="0"/>
              <a:t>The multiplier is still stored in 16bits since we only need to check its bits one by one. </a:t>
            </a:r>
          </a:p>
          <a:p>
            <a:r>
              <a:rPr lang="en-US" dirty="0" smtClean="0"/>
              <a:t>The multiplicand however cannot be stored in 16bits otherwise on left shifting its significant bits might get lost. </a:t>
            </a:r>
            <a:endParaRPr lang="en-US" dirty="0"/>
          </a:p>
        </p:txBody>
      </p:sp>
      <p:sp>
        <p:nvSpPr>
          <p:cNvPr id="4" name="Slide Number Placeholder 3"/>
          <p:cNvSpPr>
            <a:spLocks noGrp="1"/>
          </p:cNvSpPr>
          <p:nvPr>
            <p:ph type="sldNum" sz="quarter" idx="10"/>
          </p:nvPr>
        </p:nvSpPr>
        <p:spPr/>
        <p:txBody>
          <a:bodyPr/>
          <a:lstStyle/>
          <a:p>
            <a:fld id="{1F0F58FC-CCC6-40E7-9C56-E1D57650E887}" type="slidenum">
              <a:rPr lang="en-US" smtClean="0"/>
              <a:t>30</a:t>
            </a:fld>
            <a:endParaRPr lang="en-US"/>
          </a:p>
        </p:txBody>
      </p:sp>
    </p:spTree>
    <p:extLst>
      <p:ext uri="{BB962C8B-B14F-4D97-AF65-F5344CB8AC3E}">
        <p14:creationId xmlns:p14="http://schemas.microsoft.com/office/powerpoint/2010/main" val="1652949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test instruction is used for bit testing. BX holds the mask and in every next iteration it is shifting left, as our concerned bit is now the next bit. </a:t>
            </a:r>
          </a:p>
          <a:p>
            <a:r>
              <a:rPr lang="en-US" dirty="0" smtClean="0"/>
              <a:t>We can do without counting in this example. We can stop as soon as our mask in BX becomes zero. These are the small tricks that assembly allows us to do and optimize our code as a result.</a:t>
            </a:r>
            <a:endParaRPr lang="en-US" dirty="0"/>
          </a:p>
        </p:txBody>
      </p:sp>
      <p:sp>
        <p:nvSpPr>
          <p:cNvPr id="4" name="Slide Number Placeholder 3"/>
          <p:cNvSpPr>
            <a:spLocks noGrp="1"/>
          </p:cNvSpPr>
          <p:nvPr>
            <p:ph type="sldNum" sz="quarter" idx="10"/>
          </p:nvPr>
        </p:nvSpPr>
        <p:spPr/>
        <p:txBody>
          <a:bodyPr/>
          <a:lstStyle/>
          <a:p>
            <a:fld id="{1F0F58FC-CCC6-40E7-9C56-E1D57650E887}" type="slidenum">
              <a:rPr lang="en-US" smtClean="0"/>
              <a:t>36</a:t>
            </a:fld>
            <a:endParaRPr lang="en-US"/>
          </a:p>
        </p:txBody>
      </p:sp>
    </p:spTree>
    <p:extLst>
      <p:ext uri="{BB962C8B-B14F-4D97-AF65-F5344CB8AC3E}">
        <p14:creationId xmlns:p14="http://schemas.microsoft.com/office/powerpoint/2010/main" val="1981970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065EB5F-156C-4324-A796-49B69A1A8E6E}" type="datetimeFigureOut">
              <a:rPr lang="en-US" smtClean="0"/>
              <a:t>10/22/2021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9A49E-A339-408C-AFBB-9EAB8CD38406}" type="slidenum">
              <a:rPr lang="en-US" smtClean="0"/>
              <a:t>‹#›</a:t>
            </a:fld>
            <a:endParaRPr lang="en-US"/>
          </a:p>
        </p:txBody>
      </p:sp>
    </p:spTree>
    <p:extLst>
      <p:ext uri="{BB962C8B-B14F-4D97-AF65-F5344CB8AC3E}">
        <p14:creationId xmlns:p14="http://schemas.microsoft.com/office/powerpoint/2010/main" val="2288886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65EB5F-156C-4324-A796-49B69A1A8E6E}" type="datetimeFigureOut">
              <a:rPr lang="en-US" smtClean="0"/>
              <a:t>10/22/2021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9A49E-A339-408C-AFBB-9EAB8CD38406}" type="slidenum">
              <a:rPr lang="en-US" smtClean="0"/>
              <a:t>‹#›</a:t>
            </a:fld>
            <a:endParaRPr lang="en-US"/>
          </a:p>
        </p:txBody>
      </p:sp>
    </p:spTree>
    <p:extLst>
      <p:ext uri="{BB962C8B-B14F-4D97-AF65-F5344CB8AC3E}">
        <p14:creationId xmlns:p14="http://schemas.microsoft.com/office/powerpoint/2010/main" val="1129783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65EB5F-156C-4324-A796-49B69A1A8E6E}" type="datetimeFigureOut">
              <a:rPr lang="en-US" smtClean="0"/>
              <a:t>10/22/2021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9A49E-A339-408C-AFBB-9EAB8CD38406}" type="slidenum">
              <a:rPr lang="en-US" smtClean="0"/>
              <a:t>‹#›</a:t>
            </a:fld>
            <a:endParaRPr lang="en-US"/>
          </a:p>
        </p:txBody>
      </p:sp>
    </p:spTree>
    <p:extLst>
      <p:ext uri="{BB962C8B-B14F-4D97-AF65-F5344CB8AC3E}">
        <p14:creationId xmlns:p14="http://schemas.microsoft.com/office/powerpoint/2010/main" val="2838988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65EB5F-156C-4324-A796-49B69A1A8E6E}" type="datetimeFigureOut">
              <a:rPr lang="en-US" smtClean="0"/>
              <a:t>10/22/2021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9A49E-A339-408C-AFBB-9EAB8CD38406}" type="slidenum">
              <a:rPr lang="en-US" smtClean="0"/>
              <a:t>‹#›</a:t>
            </a:fld>
            <a:endParaRPr lang="en-US"/>
          </a:p>
        </p:txBody>
      </p:sp>
    </p:spTree>
    <p:extLst>
      <p:ext uri="{BB962C8B-B14F-4D97-AF65-F5344CB8AC3E}">
        <p14:creationId xmlns:p14="http://schemas.microsoft.com/office/powerpoint/2010/main" val="4095764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65EB5F-156C-4324-A796-49B69A1A8E6E}" type="datetimeFigureOut">
              <a:rPr lang="en-US" smtClean="0"/>
              <a:t>10/22/2021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9A49E-A339-408C-AFBB-9EAB8CD38406}" type="slidenum">
              <a:rPr lang="en-US" smtClean="0"/>
              <a:t>‹#›</a:t>
            </a:fld>
            <a:endParaRPr lang="en-US"/>
          </a:p>
        </p:txBody>
      </p:sp>
    </p:spTree>
    <p:extLst>
      <p:ext uri="{BB962C8B-B14F-4D97-AF65-F5344CB8AC3E}">
        <p14:creationId xmlns:p14="http://schemas.microsoft.com/office/powerpoint/2010/main" val="765815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065EB5F-156C-4324-A796-49B69A1A8E6E}" type="datetimeFigureOut">
              <a:rPr lang="en-US" smtClean="0"/>
              <a:t>10/22/2021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59A49E-A339-408C-AFBB-9EAB8CD38406}" type="slidenum">
              <a:rPr lang="en-US" smtClean="0"/>
              <a:t>‹#›</a:t>
            </a:fld>
            <a:endParaRPr lang="en-US"/>
          </a:p>
        </p:txBody>
      </p:sp>
    </p:spTree>
    <p:extLst>
      <p:ext uri="{BB962C8B-B14F-4D97-AF65-F5344CB8AC3E}">
        <p14:creationId xmlns:p14="http://schemas.microsoft.com/office/powerpoint/2010/main" val="1894365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065EB5F-156C-4324-A796-49B69A1A8E6E}" type="datetimeFigureOut">
              <a:rPr lang="en-US" smtClean="0"/>
              <a:t>10/22/2021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59A49E-A339-408C-AFBB-9EAB8CD38406}" type="slidenum">
              <a:rPr lang="en-US" smtClean="0"/>
              <a:t>‹#›</a:t>
            </a:fld>
            <a:endParaRPr lang="en-US"/>
          </a:p>
        </p:txBody>
      </p:sp>
    </p:spTree>
    <p:extLst>
      <p:ext uri="{BB962C8B-B14F-4D97-AF65-F5344CB8AC3E}">
        <p14:creationId xmlns:p14="http://schemas.microsoft.com/office/powerpoint/2010/main" val="2371393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065EB5F-156C-4324-A796-49B69A1A8E6E}" type="datetimeFigureOut">
              <a:rPr lang="en-US" smtClean="0"/>
              <a:t>10/22/2021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59A49E-A339-408C-AFBB-9EAB8CD38406}" type="slidenum">
              <a:rPr lang="en-US" smtClean="0"/>
              <a:t>‹#›</a:t>
            </a:fld>
            <a:endParaRPr lang="en-US"/>
          </a:p>
        </p:txBody>
      </p:sp>
    </p:spTree>
    <p:extLst>
      <p:ext uri="{BB962C8B-B14F-4D97-AF65-F5344CB8AC3E}">
        <p14:creationId xmlns:p14="http://schemas.microsoft.com/office/powerpoint/2010/main" val="3233929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65EB5F-156C-4324-A796-49B69A1A8E6E}" type="datetimeFigureOut">
              <a:rPr lang="en-US" smtClean="0"/>
              <a:t>10/22/2021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59A49E-A339-408C-AFBB-9EAB8CD38406}" type="slidenum">
              <a:rPr lang="en-US" smtClean="0"/>
              <a:t>‹#›</a:t>
            </a:fld>
            <a:endParaRPr lang="en-US"/>
          </a:p>
        </p:txBody>
      </p:sp>
    </p:spTree>
    <p:extLst>
      <p:ext uri="{BB962C8B-B14F-4D97-AF65-F5344CB8AC3E}">
        <p14:creationId xmlns:p14="http://schemas.microsoft.com/office/powerpoint/2010/main" val="3747773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65EB5F-156C-4324-A796-49B69A1A8E6E}" type="datetimeFigureOut">
              <a:rPr lang="en-US" smtClean="0"/>
              <a:t>10/22/2021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59A49E-A339-408C-AFBB-9EAB8CD38406}" type="slidenum">
              <a:rPr lang="en-US" smtClean="0"/>
              <a:t>‹#›</a:t>
            </a:fld>
            <a:endParaRPr lang="en-US"/>
          </a:p>
        </p:txBody>
      </p:sp>
    </p:spTree>
    <p:extLst>
      <p:ext uri="{BB962C8B-B14F-4D97-AF65-F5344CB8AC3E}">
        <p14:creationId xmlns:p14="http://schemas.microsoft.com/office/powerpoint/2010/main" val="1415254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65EB5F-156C-4324-A796-49B69A1A8E6E}" type="datetimeFigureOut">
              <a:rPr lang="en-US" smtClean="0"/>
              <a:t>10/22/2021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59A49E-A339-408C-AFBB-9EAB8CD38406}" type="slidenum">
              <a:rPr lang="en-US" smtClean="0"/>
              <a:t>‹#›</a:t>
            </a:fld>
            <a:endParaRPr lang="en-US"/>
          </a:p>
        </p:txBody>
      </p:sp>
    </p:spTree>
    <p:extLst>
      <p:ext uri="{BB962C8B-B14F-4D97-AF65-F5344CB8AC3E}">
        <p14:creationId xmlns:p14="http://schemas.microsoft.com/office/powerpoint/2010/main" val="1834399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65EB5F-156C-4324-A796-49B69A1A8E6E}" type="datetimeFigureOut">
              <a:rPr lang="en-US" smtClean="0"/>
              <a:t>10/22/2021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59A49E-A339-408C-AFBB-9EAB8CD38406}" type="slidenum">
              <a:rPr lang="en-US" smtClean="0"/>
              <a:t>‹#›</a:t>
            </a:fld>
            <a:endParaRPr lang="en-US"/>
          </a:p>
        </p:txBody>
      </p:sp>
    </p:spTree>
    <p:extLst>
      <p:ext uri="{BB962C8B-B14F-4D97-AF65-F5344CB8AC3E}">
        <p14:creationId xmlns:p14="http://schemas.microsoft.com/office/powerpoint/2010/main" val="4181781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Applications of Bit Manipulation</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517170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Extended Shifting left</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1804987" y="2547937"/>
            <a:ext cx="8582025" cy="1762125"/>
          </a:xfrm>
          <a:prstGeom prst="rect">
            <a:avLst/>
          </a:prstGeom>
        </p:spPr>
      </p:pic>
    </p:spTree>
    <p:extLst>
      <p:ext uri="{BB962C8B-B14F-4D97-AF65-F5344CB8AC3E}">
        <p14:creationId xmlns:p14="http://schemas.microsoft.com/office/powerpoint/2010/main" val="8678360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Extended Shifting Right</a:t>
            </a:r>
            <a:endParaRPr lang="en-US" dirty="0"/>
          </a:p>
        </p:txBody>
      </p:sp>
      <p:sp>
        <p:nvSpPr>
          <p:cNvPr id="3" name="Content Placeholder 2"/>
          <p:cNvSpPr>
            <a:spLocks noGrp="1"/>
          </p:cNvSpPr>
          <p:nvPr>
            <p:ph idx="1"/>
          </p:nvPr>
        </p:nvSpPr>
        <p:spPr/>
        <p:txBody>
          <a:bodyPr/>
          <a:lstStyle/>
          <a:p>
            <a:r>
              <a:rPr lang="en-US" dirty="0" smtClean="0"/>
              <a:t>Consider a 32 bit number num1</a:t>
            </a:r>
          </a:p>
          <a:p>
            <a:r>
              <a:rPr lang="en-US" sz="2400" dirty="0" smtClean="0">
                <a:latin typeface="Courier New" panose="02070309020205020404" pitchFamily="49" charset="0"/>
                <a:cs typeface="Courier New" panose="02070309020205020404" pitchFamily="49" charset="0"/>
              </a:rPr>
              <a:t>num1: </a:t>
            </a:r>
            <a:r>
              <a:rPr lang="en-US" sz="2400" dirty="0" err="1" smtClean="0">
                <a:latin typeface="Courier New" panose="02070309020205020404" pitchFamily="49" charset="0"/>
                <a:cs typeface="Courier New" panose="02070309020205020404" pitchFamily="49" charset="0"/>
              </a:rPr>
              <a:t>dd</a:t>
            </a:r>
            <a:r>
              <a:rPr lang="en-US" sz="2400" dirty="0" smtClean="0">
                <a:latin typeface="Courier New" panose="02070309020205020404" pitchFamily="49" charset="0"/>
                <a:cs typeface="Courier New" panose="02070309020205020404" pitchFamily="49" charset="0"/>
              </a:rPr>
              <a:t>  0000 0000 0000 0001 0000 0000 0000 0000b</a:t>
            </a:r>
          </a:p>
          <a:p>
            <a:pPr lvl="1"/>
            <a:r>
              <a:rPr lang="en-US" sz="2000" dirty="0" smtClean="0"/>
              <a:t>Note spaces are just there for readability. </a:t>
            </a:r>
          </a:p>
          <a:p>
            <a:r>
              <a:rPr lang="en-US" dirty="0" smtClean="0"/>
              <a:t>How will you Shift it Right by 1 such that the result is </a:t>
            </a:r>
          </a:p>
          <a:p>
            <a:r>
              <a:rPr lang="en-US" sz="2400" dirty="0">
                <a:latin typeface="Courier New" panose="02070309020205020404" pitchFamily="49" charset="0"/>
                <a:cs typeface="Courier New" panose="02070309020205020404" pitchFamily="49" charset="0"/>
              </a:rPr>
              <a:t>n</a:t>
            </a:r>
            <a:r>
              <a:rPr lang="en-US" sz="2400" dirty="0" smtClean="0">
                <a:latin typeface="Courier New" panose="02070309020205020404" pitchFamily="49" charset="0"/>
                <a:cs typeface="Courier New" panose="02070309020205020404" pitchFamily="49" charset="0"/>
              </a:rPr>
              <a:t>um1: </a:t>
            </a:r>
            <a:r>
              <a:rPr lang="en-US" sz="2400" dirty="0" err="1" smtClean="0">
                <a:latin typeface="Courier New" panose="02070309020205020404" pitchFamily="49" charset="0"/>
                <a:cs typeface="Courier New" panose="02070309020205020404" pitchFamily="49" charset="0"/>
              </a:rPr>
              <a:t>dd</a:t>
            </a:r>
            <a:r>
              <a:rPr lang="en-US" sz="2400" dirty="0" smtClean="0">
                <a:latin typeface="Courier New" panose="02070309020205020404" pitchFamily="49" charset="0"/>
                <a:cs typeface="Courier New" panose="02070309020205020404" pitchFamily="49" charset="0"/>
              </a:rPr>
              <a:t>  0000 0000 0000 0000 1000 000 0000 0000b</a:t>
            </a:r>
          </a:p>
          <a:p>
            <a:endParaRPr lang="en-US" dirty="0"/>
          </a:p>
        </p:txBody>
      </p:sp>
    </p:spTree>
    <p:extLst>
      <p:ext uri="{BB962C8B-B14F-4D97-AF65-F5344CB8AC3E}">
        <p14:creationId xmlns:p14="http://schemas.microsoft.com/office/powerpoint/2010/main" val="10801188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Extended Shifting Right</a:t>
            </a:r>
            <a:endParaRPr lang="en-US" dirty="0"/>
          </a:p>
        </p:txBody>
      </p:sp>
      <p:sp>
        <p:nvSpPr>
          <p:cNvPr id="3" name="Content Placeholder 2"/>
          <p:cNvSpPr>
            <a:spLocks noGrp="1"/>
          </p:cNvSpPr>
          <p:nvPr>
            <p:ph idx="1"/>
          </p:nvPr>
        </p:nvSpPr>
        <p:spPr/>
        <p:txBody>
          <a:bodyPr>
            <a:normAutofit/>
          </a:bodyPr>
          <a:lstStyle/>
          <a:p>
            <a:r>
              <a:rPr lang="en-US" dirty="0" smtClean="0"/>
              <a:t>You </a:t>
            </a:r>
            <a:r>
              <a:rPr lang="en-US" dirty="0"/>
              <a:t>will use two instructions</a:t>
            </a:r>
          </a:p>
          <a:p>
            <a:pPr lvl="1"/>
            <a:r>
              <a:rPr lang="en-US" sz="2000" dirty="0" err="1">
                <a:latin typeface="Courier New" panose="02070309020205020404" pitchFamily="49" charset="0"/>
                <a:cs typeface="Courier New" panose="02070309020205020404" pitchFamily="49" charset="0"/>
              </a:rPr>
              <a:t>s</a:t>
            </a:r>
            <a:r>
              <a:rPr lang="en-US" sz="2000" dirty="0" err="1" smtClean="0">
                <a:latin typeface="Courier New" panose="02070309020205020404" pitchFamily="49" charset="0"/>
                <a:cs typeface="Courier New" panose="02070309020205020404" pitchFamily="49" charset="0"/>
              </a:rPr>
              <a:t>hr</a:t>
            </a:r>
            <a:r>
              <a:rPr lang="en-US" sz="2000" dirty="0" smtClean="0">
                <a:latin typeface="Courier New" panose="02070309020205020404" pitchFamily="49" charset="0"/>
                <a:cs typeface="Courier New" panose="02070309020205020404" pitchFamily="49" charset="0"/>
              </a:rPr>
              <a:t> word [num1+2], 1</a:t>
            </a:r>
          </a:p>
          <a:p>
            <a:pPr lvl="1"/>
            <a:r>
              <a:rPr lang="en-US" sz="2000" dirty="0" err="1">
                <a:latin typeface="Courier New" panose="02070309020205020404" pitchFamily="49" charset="0"/>
                <a:cs typeface="Courier New" panose="02070309020205020404" pitchFamily="49" charset="0"/>
              </a:rPr>
              <a:t>r</a:t>
            </a:r>
            <a:r>
              <a:rPr lang="en-US" sz="2000" dirty="0" err="1" smtClean="0">
                <a:latin typeface="Courier New" panose="02070309020205020404" pitchFamily="49" charset="0"/>
                <a:cs typeface="Courier New" panose="02070309020205020404" pitchFamily="49" charset="0"/>
              </a:rPr>
              <a:t>cr</a:t>
            </a:r>
            <a:r>
              <a:rPr lang="en-US" sz="2000" dirty="0" smtClean="0">
                <a:latin typeface="Courier New" panose="02070309020205020404" pitchFamily="49" charset="0"/>
                <a:cs typeface="Courier New" panose="02070309020205020404" pitchFamily="49" charset="0"/>
              </a:rPr>
              <a:t> word [num1], 1</a:t>
            </a:r>
          </a:p>
          <a:p>
            <a:r>
              <a:rPr lang="en-US" dirty="0"/>
              <a:t>Effect of 1st instruction</a:t>
            </a:r>
            <a:r>
              <a:rPr lang="en-US" dirty="0" smtClean="0"/>
              <a:t>:  </a:t>
            </a:r>
            <a:r>
              <a:rPr lang="en-US" dirty="0" err="1">
                <a:latin typeface="Courier New" panose="02070309020205020404" pitchFamily="49" charset="0"/>
                <a:cs typeface="Courier New" panose="02070309020205020404" pitchFamily="49" charset="0"/>
              </a:rPr>
              <a:t>s</a:t>
            </a:r>
            <a:r>
              <a:rPr lang="en-US" dirty="0" err="1" smtClean="0">
                <a:latin typeface="Courier New" panose="02070309020205020404" pitchFamily="49" charset="0"/>
                <a:cs typeface="Courier New" panose="02070309020205020404" pitchFamily="49" charset="0"/>
              </a:rPr>
              <a:t>hr</a:t>
            </a:r>
            <a:r>
              <a:rPr lang="en-US" dirty="0" smtClean="0">
                <a:latin typeface="Courier New" panose="02070309020205020404" pitchFamily="49" charset="0"/>
                <a:cs typeface="Courier New" panose="02070309020205020404" pitchFamily="49" charset="0"/>
              </a:rPr>
              <a:t> word [num1+2], 1</a:t>
            </a:r>
          </a:p>
          <a:p>
            <a:r>
              <a:rPr lang="en-US" sz="2400" dirty="0">
                <a:latin typeface="Courier New" panose="02070309020205020404" pitchFamily="49" charset="0"/>
                <a:cs typeface="Courier New" panose="02070309020205020404" pitchFamily="49" charset="0"/>
              </a:rPr>
              <a:t>n</a:t>
            </a:r>
            <a:r>
              <a:rPr lang="en-US" sz="2400" dirty="0" smtClean="0">
                <a:latin typeface="Courier New" panose="02070309020205020404" pitchFamily="49" charset="0"/>
                <a:cs typeface="Courier New" panose="02070309020205020404" pitchFamily="49" charset="0"/>
              </a:rPr>
              <a:t>um1: </a:t>
            </a:r>
            <a:r>
              <a:rPr lang="en-US" sz="2400" dirty="0" err="1" smtClean="0">
                <a:latin typeface="Courier New" panose="02070309020205020404" pitchFamily="49" charset="0"/>
                <a:cs typeface="Courier New" panose="02070309020205020404" pitchFamily="49" charset="0"/>
              </a:rPr>
              <a:t>dd</a:t>
            </a:r>
            <a:r>
              <a:rPr lang="en-US" sz="2400" dirty="0" smtClean="0">
                <a:latin typeface="Courier New" panose="02070309020205020404" pitchFamily="49" charset="0"/>
                <a:cs typeface="Courier New" panose="02070309020205020404" pitchFamily="49" charset="0"/>
              </a:rPr>
              <a:t> </a:t>
            </a:r>
            <a:r>
              <a:rPr lang="en-US" sz="2400" b="1" dirty="0" smtClean="0">
                <a:latin typeface="Courier New" panose="02070309020205020404" pitchFamily="49" charset="0"/>
                <a:cs typeface="Courier New" panose="02070309020205020404" pitchFamily="49" charset="0"/>
              </a:rPr>
              <a:t>0000 0000 0000 0000 </a:t>
            </a:r>
            <a:r>
              <a:rPr lang="en-US" sz="2400" dirty="0" smtClean="0">
                <a:latin typeface="Courier New" panose="02070309020205020404" pitchFamily="49" charset="0"/>
                <a:cs typeface="Courier New" panose="02070309020205020404" pitchFamily="49" charset="0"/>
              </a:rPr>
              <a:t>0000 0000 0000 0000b</a:t>
            </a:r>
          </a:p>
          <a:p>
            <a:r>
              <a:rPr lang="en-US" sz="2400" dirty="0" smtClean="0">
                <a:latin typeface="Courier New" panose="02070309020205020404" pitchFamily="49" charset="0"/>
                <a:cs typeface="Courier New" panose="02070309020205020404" pitchFamily="49" charset="0"/>
              </a:rPr>
              <a:t>CF=1</a:t>
            </a:r>
          </a:p>
          <a:p>
            <a:r>
              <a:rPr lang="en-US" dirty="0"/>
              <a:t>Effect of 2nd Instruction </a:t>
            </a:r>
            <a:r>
              <a:rPr lang="en-US" dirty="0" err="1">
                <a:latin typeface="Courier New" panose="02070309020205020404" pitchFamily="49" charset="0"/>
                <a:cs typeface="Courier New" panose="02070309020205020404" pitchFamily="49" charset="0"/>
              </a:rPr>
              <a:t>r</a:t>
            </a:r>
            <a:r>
              <a:rPr lang="en-US" dirty="0" err="1" smtClean="0">
                <a:latin typeface="Courier New" panose="02070309020205020404" pitchFamily="49" charset="0"/>
                <a:cs typeface="Courier New" panose="02070309020205020404" pitchFamily="49" charset="0"/>
              </a:rPr>
              <a:t>cr</a:t>
            </a:r>
            <a:r>
              <a:rPr lang="en-US" dirty="0" smtClean="0">
                <a:latin typeface="Courier New" panose="02070309020205020404" pitchFamily="49" charset="0"/>
                <a:cs typeface="Courier New" panose="02070309020205020404" pitchFamily="49" charset="0"/>
              </a:rPr>
              <a:t> word [num1], 1</a:t>
            </a:r>
          </a:p>
          <a:p>
            <a:r>
              <a:rPr lang="en-US" sz="2400" dirty="0" smtClean="0">
                <a:latin typeface="Courier New" panose="02070309020205020404" pitchFamily="49" charset="0"/>
                <a:cs typeface="Courier New" panose="02070309020205020404" pitchFamily="49" charset="0"/>
              </a:rPr>
              <a:t>Num1: </a:t>
            </a:r>
            <a:r>
              <a:rPr lang="en-US" sz="2400" dirty="0" err="1" smtClean="0">
                <a:latin typeface="Courier New" panose="02070309020205020404" pitchFamily="49" charset="0"/>
                <a:cs typeface="Courier New" panose="02070309020205020404" pitchFamily="49" charset="0"/>
              </a:rPr>
              <a:t>dd</a:t>
            </a:r>
            <a:r>
              <a:rPr lang="en-US" sz="2400" dirty="0" smtClean="0">
                <a:latin typeface="Courier New" panose="02070309020205020404" pitchFamily="49" charset="0"/>
                <a:cs typeface="Courier New" panose="02070309020205020404" pitchFamily="49" charset="0"/>
              </a:rPr>
              <a:t> 0000 0000 0000 0000 </a:t>
            </a:r>
            <a:r>
              <a:rPr lang="en-US" sz="2400" b="1" dirty="0" smtClean="0">
                <a:latin typeface="Courier New" panose="02070309020205020404" pitchFamily="49" charset="0"/>
                <a:cs typeface="Courier New" panose="02070309020205020404" pitchFamily="49" charset="0"/>
              </a:rPr>
              <a:t>1000 0000 0000 0000 </a:t>
            </a:r>
            <a:r>
              <a:rPr lang="en-US" sz="2400" dirty="0" smtClean="0">
                <a:latin typeface="Courier New" panose="02070309020205020404" pitchFamily="49" charset="0"/>
                <a:cs typeface="Courier New" panose="02070309020205020404" pitchFamily="49" charset="0"/>
              </a:rPr>
              <a:t>b</a:t>
            </a:r>
          </a:p>
          <a:p>
            <a:r>
              <a:rPr lang="en-US" sz="2400" dirty="0" smtClean="0">
                <a:latin typeface="Courier New" panose="02070309020205020404" pitchFamily="49" charset="0"/>
                <a:cs typeface="Courier New" panose="02070309020205020404" pitchFamily="49" charset="0"/>
              </a:rPr>
              <a:t>CF= 0</a:t>
            </a:r>
          </a:p>
          <a:p>
            <a:endParaRPr lang="en-US" sz="2400" dirty="0" smtClean="0">
              <a:latin typeface="Courier New" panose="02070309020205020404" pitchFamily="49" charset="0"/>
              <a:cs typeface="Courier New" panose="02070309020205020404" pitchFamily="49" charset="0"/>
            </a:endParaRPr>
          </a:p>
          <a:p>
            <a:endParaRPr lang="en-US" sz="2400" dirty="0" smtClean="0">
              <a:latin typeface="Courier New" panose="02070309020205020404" pitchFamily="49" charset="0"/>
              <a:cs typeface="Courier New" panose="02070309020205020404" pitchFamily="49" charset="0"/>
            </a:endParaRPr>
          </a:p>
          <a:p>
            <a:endParaRPr lang="en-US" sz="2400" dirty="0" smtClean="0">
              <a:latin typeface="Courier New" panose="02070309020205020404" pitchFamily="49" charset="0"/>
              <a:cs typeface="Courier New" panose="02070309020205020404" pitchFamily="49" charset="0"/>
            </a:endParaRPr>
          </a:p>
          <a:p>
            <a:endParaRPr lang="en-US" dirty="0"/>
          </a:p>
          <a:p>
            <a:endParaRPr lang="en-US" dirty="0" smtClean="0"/>
          </a:p>
          <a:p>
            <a:pPr lvl="2"/>
            <a:endParaRPr lang="en-US" dirty="0"/>
          </a:p>
        </p:txBody>
      </p:sp>
    </p:spTree>
    <p:extLst>
      <p:ext uri="{BB962C8B-B14F-4D97-AF65-F5344CB8AC3E}">
        <p14:creationId xmlns:p14="http://schemas.microsoft.com/office/powerpoint/2010/main" val="23649942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Extended Shifting Right</a:t>
            </a:r>
            <a:endParaRPr lang="en-US" dirty="0"/>
          </a:p>
        </p:txBody>
      </p:sp>
      <p:pic>
        <p:nvPicPr>
          <p:cNvPr id="5" name="Content Placeholder 4"/>
          <p:cNvPicPr>
            <a:picLocks noGrp="1" noChangeAspect="1"/>
          </p:cNvPicPr>
          <p:nvPr>
            <p:ph idx="1"/>
          </p:nvPr>
        </p:nvPicPr>
        <p:blipFill>
          <a:blip r:embed="rId2"/>
          <a:stretch>
            <a:fillRect/>
          </a:stretch>
        </p:blipFill>
        <p:spPr>
          <a:xfrm>
            <a:off x="1857375" y="2487601"/>
            <a:ext cx="8477250" cy="2181225"/>
          </a:xfrm>
          <a:prstGeom prst="rect">
            <a:avLst/>
          </a:prstGeom>
        </p:spPr>
      </p:pic>
    </p:spTree>
    <p:extLst>
      <p:ext uri="{BB962C8B-B14F-4D97-AF65-F5344CB8AC3E}">
        <p14:creationId xmlns:p14="http://schemas.microsoft.com/office/powerpoint/2010/main" val="28757506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Extended Shift </a:t>
            </a:r>
            <a:endParaRPr lang="en-US" dirty="0"/>
          </a:p>
        </p:txBody>
      </p:sp>
      <p:sp>
        <p:nvSpPr>
          <p:cNvPr id="3" name="Content Placeholder 2"/>
          <p:cNvSpPr>
            <a:spLocks noGrp="1"/>
          </p:cNvSpPr>
          <p:nvPr>
            <p:ph idx="1"/>
          </p:nvPr>
        </p:nvSpPr>
        <p:spPr/>
        <p:txBody>
          <a:bodyPr/>
          <a:lstStyle/>
          <a:p>
            <a:r>
              <a:rPr lang="en-US" dirty="0" smtClean="0"/>
              <a:t>How will you shift right a 64 bit number?</a:t>
            </a:r>
          </a:p>
          <a:p>
            <a:endParaRPr lang="en-US" dirty="0"/>
          </a:p>
        </p:txBody>
      </p:sp>
    </p:spTree>
    <p:extLst>
      <p:ext uri="{BB962C8B-B14F-4D97-AF65-F5344CB8AC3E}">
        <p14:creationId xmlns:p14="http://schemas.microsoft.com/office/powerpoint/2010/main" val="35434783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Extended Shift </a:t>
            </a:r>
            <a:endParaRPr lang="en-US" dirty="0"/>
          </a:p>
        </p:txBody>
      </p:sp>
      <p:sp>
        <p:nvSpPr>
          <p:cNvPr id="3" name="Content Placeholder 2"/>
          <p:cNvSpPr>
            <a:spLocks noGrp="1"/>
          </p:cNvSpPr>
          <p:nvPr>
            <p:ph idx="1"/>
          </p:nvPr>
        </p:nvSpPr>
        <p:spPr/>
        <p:txBody>
          <a:bodyPr/>
          <a:lstStyle/>
          <a:p>
            <a:r>
              <a:rPr lang="en-US" dirty="0" smtClean="0"/>
              <a:t>How will you shift right a 64 bit number?</a:t>
            </a:r>
          </a:p>
          <a:p>
            <a:r>
              <a:rPr lang="en-US" dirty="0" smtClean="0"/>
              <a:t>Answer</a:t>
            </a:r>
          </a:p>
          <a:p>
            <a:endParaRPr lang="en-US" dirty="0" smtClean="0"/>
          </a:p>
          <a:p>
            <a:endParaRPr lang="en-US" dirty="0"/>
          </a:p>
        </p:txBody>
      </p:sp>
      <p:pic>
        <p:nvPicPr>
          <p:cNvPr id="4" name="Picture 3"/>
          <p:cNvPicPr>
            <a:picLocks noChangeAspect="1"/>
          </p:cNvPicPr>
          <p:nvPr/>
        </p:nvPicPr>
        <p:blipFill>
          <a:blip r:embed="rId2"/>
          <a:stretch>
            <a:fillRect/>
          </a:stretch>
        </p:blipFill>
        <p:spPr>
          <a:xfrm>
            <a:off x="1792760" y="3163094"/>
            <a:ext cx="5876925" cy="1676400"/>
          </a:xfrm>
          <a:prstGeom prst="rect">
            <a:avLst/>
          </a:prstGeom>
        </p:spPr>
      </p:pic>
    </p:spTree>
    <p:extLst>
      <p:ext uri="{BB962C8B-B14F-4D97-AF65-F5344CB8AC3E}">
        <p14:creationId xmlns:p14="http://schemas.microsoft.com/office/powerpoint/2010/main" val="8910986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Extended Shift </a:t>
            </a:r>
            <a:endParaRPr lang="en-US" dirty="0"/>
          </a:p>
        </p:txBody>
      </p:sp>
      <p:sp>
        <p:nvSpPr>
          <p:cNvPr id="3" name="Content Placeholder 2"/>
          <p:cNvSpPr>
            <a:spLocks noGrp="1"/>
          </p:cNvSpPr>
          <p:nvPr>
            <p:ph idx="1"/>
          </p:nvPr>
        </p:nvSpPr>
        <p:spPr/>
        <p:txBody>
          <a:bodyPr/>
          <a:lstStyle/>
          <a:p>
            <a:r>
              <a:rPr lang="en-US" dirty="0" smtClean="0"/>
              <a:t>How will you shift left a 64 bit number?</a:t>
            </a:r>
          </a:p>
          <a:p>
            <a:endParaRPr lang="en-US" dirty="0"/>
          </a:p>
        </p:txBody>
      </p:sp>
    </p:spTree>
    <p:extLst>
      <p:ext uri="{BB962C8B-B14F-4D97-AF65-F5344CB8AC3E}">
        <p14:creationId xmlns:p14="http://schemas.microsoft.com/office/powerpoint/2010/main" val="14334535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Another Example</a:t>
            </a:r>
            <a:endParaRPr lang="en-US" dirty="0"/>
          </a:p>
        </p:txBody>
      </p:sp>
      <p:pic>
        <p:nvPicPr>
          <p:cNvPr id="4" name="Picture 3"/>
          <p:cNvPicPr>
            <a:picLocks noChangeAspect="1"/>
          </p:cNvPicPr>
          <p:nvPr/>
        </p:nvPicPr>
        <p:blipFill>
          <a:blip r:embed="rId2"/>
          <a:stretch>
            <a:fillRect/>
          </a:stretch>
        </p:blipFill>
        <p:spPr>
          <a:xfrm>
            <a:off x="0" y="13998"/>
            <a:ext cx="4924425" cy="1590675"/>
          </a:xfrm>
          <a:prstGeom prst="rect">
            <a:avLst/>
          </a:prstGeom>
        </p:spPr>
      </p:pic>
      <p:pic>
        <p:nvPicPr>
          <p:cNvPr id="5" name="Picture 4"/>
          <p:cNvPicPr>
            <a:picLocks noChangeAspect="1"/>
          </p:cNvPicPr>
          <p:nvPr/>
        </p:nvPicPr>
        <p:blipFill>
          <a:blip r:embed="rId3"/>
          <a:stretch>
            <a:fillRect/>
          </a:stretch>
        </p:blipFill>
        <p:spPr>
          <a:xfrm>
            <a:off x="476250" y="1690688"/>
            <a:ext cx="4448175" cy="1562100"/>
          </a:xfrm>
          <a:prstGeom prst="rect">
            <a:avLst/>
          </a:prstGeom>
        </p:spPr>
      </p:pic>
      <p:pic>
        <p:nvPicPr>
          <p:cNvPr id="6" name="Picture 5"/>
          <p:cNvPicPr>
            <a:picLocks noChangeAspect="1"/>
          </p:cNvPicPr>
          <p:nvPr/>
        </p:nvPicPr>
        <p:blipFill>
          <a:blip r:embed="rId4"/>
          <a:stretch>
            <a:fillRect/>
          </a:stretch>
        </p:blipFill>
        <p:spPr>
          <a:xfrm>
            <a:off x="667958" y="3143250"/>
            <a:ext cx="5781675" cy="1571625"/>
          </a:xfrm>
          <a:prstGeom prst="rect">
            <a:avLst/>
          </a:prstGeom>
        </p:spPr>
      </p:pic>
      <p:pic>
        <p:nvPicPr>
          <p:cNvPr id="7" name="Picture 6"/>
          <p:cNvPicPr>
            <a:picLocks noChangeAspect="1"/>
          </p:cNvPicPr>
          <p:nvPr/>
        </p:nvPicPr>
        <p:blipFill>
          <a:blip r:embed="rId5"/>
          <a:stretch>
            <a:fillRect/>
          </a:stretch>
        </p:blipFill>
        <p:spPr>
          <a:xfrm>
            <a:off x="476250" y="4714875"/>
            <a:ext cx="6486525" cy="1619250"/>
          </a:xfrm>
          <a:prstGeom prst="rect">
            <a:avLst/>
          </a:prstGeom>
        </p:spPr>
      </p:pic>
    </p:spTree>
    <p:extLst>
      <p:ext uri="{BB962C8B-B14F-4D97-AF65-F5344CB8AC3E}">
        <p14:creationId xmlns:p14="http://schemas.microsoft.com/office/powerpoint/2010/main" val="7645062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Extended Addition</a:t>
            </a:r>
            <a:endParaRPr lang="en-US" dirty="0"/>
          </a:p>
        </p:txBody>
      </p:sp>
      <p:sp>
        <p:nvSpPr>
          <p:cNvPr id="3" name="Content Placeholder 2"/>
          <p:cNvSpPr>
            <a:spLocks noGrp="1"/>
          </p:cNvSpPr>
          <p:nvPr>
            <p:ph idx="1"/>
          </p:nvPr>
        </p:nvSpPr>
        <p:spPr/>
        <p:txBody>
          <a:bodyPr/>
          <a:lstStyle/>
          <a:p>
            <a:r>
              <a:rPr lang="en-US" dirty="0" smtClean="0"/>
              <a:t>ADC, Addition with Carry will help use to perform extended addition. </a:t>
            </a:r>
          </a:p>
          <a:p>
            <a:r>
              <a:rPr lang="en-US" dirty="0" smtClean="0"/>
              <a:t>How ADC works </a:t>
            </a:r>
          </a:p>
          <a:p>
            <a:pPr lvl="1"/>
            <a:r>
              <a:rPr lang="en-US" dirty="0" smtClean="0"/>
              <a:t>ADC ax, </a:t>
            </a:r>
            <a:r>
              <a:rPr lang="en-US" dirty="0" err="1" smtClean="0"/>
              <a:t>bx</a:t>
            </a:r>
            <a:r>
              <a:rPr lang="en-US" dirty="0" smtClean="0"/>
              <a:t>; this is equivalent to </a:t>
            </a:r>
            <a:r>
              <a:rPr lang="en-US" dirty="0" err="1" smtClean="0"/>
              <a:t>ax+bx+CF</a:t>
            </a:r>
            <a:endParaRPr lang="en-US" dirty="0"/>
          </a:p>
        </p:txBody>
      </p:sp>
      <p:pic>
        <p:nvPicPr>
          <p:cNvPr id="4" name="Picture 3"/>
          <p:cNvPicPr>
            <a:picLocks noChangeAspect="1"/>
          </p:cNvPicPr>
          <p:nvPr/>
        </p:nvPicPr>
        <p:blipFill rotWithShape="1">
          <a:blip r:embed="rId3"/>
          <a:srcRect t="2055"/>
          <a:stretch/>
        </p:blipFill>
        <p:spPr>
          <a:xfrm>
            <a:off x="1632811" y="3518115"/>
            <a:ext cx="2324100" cy="2658848"/>
          </a:xfrm>
          <a:prstGeom prst="rect">
            <a:avLst/>
          </a:prstGeom>
        </p:spPr>
      </p:pic>
    </p:spTree>
    <p:extLst>
      <p:ext uri="{BB962C8B-B14F-4D97-AF65-F5344CB8AC3E}">
        <p14:creationId xmlns:p14="http://schemas.microsoft.com/office/powerpoint/2010/main" val="22921089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Extended Addition</a:t>
            </a:r>
            <a:endParaRPr lang="en-US" dirty="0"/>
          </a:p>
        </p:txBody>
      </p:sp>
      <p:sp>
        <p:nvSpPr>
          <p:cNvPr id="3" name="Content Placeholder 2"/>
          <p:cNvSpPr>
            <a:spLocks noGrp="1"/>
          </p:cNvSpPr>
          <p:nvPr>
            <p:ph idx="1"/>
          </p:nvPr>
        </p:nvSpPr>
        <p:spPr/>
        <p:txBody>
          <a:bodyPr/>
          <a:lstStyle/>
          <a:p>
            <a:r>
              <a:rPr lang="en-US" dirty="0" smtClean="0"/>
              <a:t>For adding numbers with n words</a:t>
            </a:r>
          </a:p>
          <a:p>
            <a:r>
              <a:rPr lang="en-US" dirty="0" smtClean="0"/>
              <a:t>Add nth  Words of first and second operand</a:t>
            </a:r>
          </a:p>
          <a:p>
            <a:r>
              <a:rPr lang="en-US" dirty="0"/>
              <a:t>f</a:t>
            </a:r>
            <a:r>
              <a:rPr lang="en-US" dirty="0" smtClean="0"/>
              <a:t>or </a:t>
            </a:r>
            <a:r>
              <a:rPr lang="en-US" dirty="0" err="1" smtClean="0"/>
              <a:t>i</a:t>
            </a:r>
            <a:r>
              <a:rPr lang="en-US" dirty="0" smtClean="0"/>
              <a:t> in n-1 to 1</a:t>
            </a:r>
          </a:p>
          <a:p>
            <a:pPr lvl="1"/>
            <a:r>
              <a:rPr lang="en-US" dirty="0" smtClean="0"/>
              <a:t>add </a:t>
            </a:r>
            <a:r>
              <a:rPr lang="en-US" dirty="0"/>
              <a:t>with </a:t>
            </a:r>
            <a:r>
              <a:rPr lang="en-US" dirty="0" smtClean="0"/>
              <a:t>carry the </a:t>
            </a:r>
            <a:r>
              <a:rPr lang="en-US" dirty="0" err="1" smtClean="0"/>
              <a:t>ith</a:t>
            </a:r>
            <a:r>
              <a:rPr lang="en-US" dirty="0" smtClean="0"/>
              <a:t> word of first and </a:t>
            </a:r>
            <a:r>
              <a:rPr lang="en-US" dirty="0" err="1" smtClean="0"/>
              <a:t>ith</a:t>
            </a:r>
            <a:r>
              <a:rPr lang="en-US" dirty="0" smtClean="0"/>
              <a:t> word of second operand</a:t>
            </a:r>
          </a:p>
          <a:p>
            <a:pPr lvl="1"/>
            <a:endParaRPr lang="en-US" dirty="0" smtClean="0"/>
          </a:p>
        </p:txBody>
      </p:sp>
    </p:spTree>
    <p:extLst>
      <p:ext uri="{BB962C8B-B14F-4D97-AF65-F5344CB8AC3E}">
        <p14:creationId xmlns:p14="http://schemas.microsoft.com/office/powerpoint/2010/main" val="32520384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a:t>
            </a:r>
            <a:r>
              <a:rPr lang="en-US" dirty="0" smtClean="0"/>
              <a:t>utline</a:t>
            </a:r>
            <a:endParaRPr lang="en-US" dirty="0"/>
          </a:p>
        </p:txBody>
      </p:sp>
      <p:sp>
        <p:nvSpPr>
          <p:cNvPr id="3" name="Content Placeholder 2"/>
          <p:cNvSpPr>
            <a:spLocks noGrp="1"/>
          </p:cNvSpPr>
          <p:nvPr>
            <p:ph idx="1"/>
          </p:nvPr>
        </p:nvSpPr>
        <p:spPr/>
        <p:txBody>
          <a:bodyPr/>
          <a:lstStyle/>
          <a:p>
            <a:r>
              <a:rPr lang="en-US" dirty="0" smtClean="0"/>
              <a:t>Applications of Shift and Rotate (7.2.1 and 7.2.2 KI Chapter 4 BH)</a:t>
            </a:r>
          </a:p>
          <a:p>
            <a:pPr lvl="1"/>
            <a:r>
              <a:rPr lang="en-US" dirty="0" smtClean="0"/>
              <a:t>Multiplication</a:t>
            </a:r>
          </a:p>
          <a:p>
            <a:pPr lvl="1"/>
            <a:r>
              <a:rPr lang="en-US" dirty="0" smtClean="0"/>
              <a:t>Extended Addition/Subtraction</a:t>
            </a:r>
            <a:endParaRPr lang="en-US" dirty="0"/>
          </a:p>
        </p:txBody>
      </p:sp>
    </p:spTree>
    <p:extLst>
      <p:ext uri="{BB962C8B-B14F-4D97-AF65-F5344CB8AC3E}">
        <p14:creationId xmlns:p14="http://schemas.microsoft.com/office/powerpoint/2010/main" val="20664688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Extended Addition (Example)</a:t>
            </a:r>
            <a:endParaRPr lang="en-US" dirty="0"/>
          </a:p>
        </p:txBody>
      </p:sp>
      <p:sp>
        <p:nvSpPr>
          <p:cNvPr id="3" name="Content Placeholder 2"/>
          <p:cNvSpPr>
            <a:spLocks noGrp="1"/>
          </p:cNvSpPr>
          <p:nvPr>
            <p:ph idx="1"/>
          </p:nvPr>
        </p:nvSpPr>
        <p:spPr/>
        <p:txBody>
          <a:bodyPr/>
          <a:lstStyle/>
          <a:p>
            <a:r>
              <a:rPr lang="en-US" sz="1600" dirty="0" smtClean="0"/>
              <a:t>Example: </a:t>
            </a:r>
          </a:p>
          <a:p>
            <a:r>
              <a:rPr lang="en-US" sz="1600" dirty="0" smtClean="0"/>
              <a:t>Adding 64 bits</a:t>
            </a:r>
          </a:p>
          <a:p>
            <a:endParaRPr lang="en-US" dirty="0" smtClean="0"/>
          </a:p>
          <a:p>
            <a:endParaRPr lang="en-US" dirty="0"/>
          </a:p>
          <a:p>
            <a:endParaRPr lang="en-US" sz="1800" dirty="0" smtClean="0"/>
          </a:p>
          <a:p>
            <a:endParaRPr lang="en-US" sz="1800" dirty="0"/>
          </a:p>
        </p:txBody>
      </p:sp>
      <p:graphicFrame>
        <p:nvGraphicFramePr>
          <p:cNvPr id="4" name="Table 3"/>
          <p:cNvGraphicFramePr>
            <a:graphicFrameLocks noGrp="1"/>
          </p:cNvGraphicFramePr>
          <p:nvPr>
            <p:extLst>
              <p:ext uri="{D42A27DB-BD31-4B8C-83A1-F6EECF244321}">
                <p14:modId xmlns:p14="http://schemas.microsoft.com/office/powerpoint/2010/main" val="591925409"/>
              </p:ext>
            </p:extLst>
          </p:nvPr>
        </p:nvGraphicFramePr>
        <p:xfrm>
          <a:off x="351296" y="2510725"/>
          <a:ext cx="11002504" cy="1611824"/>
        </p:xfrm>
        <a:graphic>
          <a:graphicData uri="http://schemas.openxmlformats.org/drawingml/2006/table">
            <a:tbl>
              <a:tblPr>
                <a:tableStyleId>{5940675A-B579-460E-94D1-54222C63F5DA}</a:tableStyleId>
              </a:tblPr>
              <a:tblGrid>
                <a:gridCol w="2443783">
                  <a:extLst>
                    <a:ext uri="{9D8B030D-6E8A-4147-A177-3AD203B41FA5}">
                      <a16:colId xmlns:a16="http://schemas.microsoft.com/office/drawing/2014/main" val="20000"/>
                    </a:ext>
                  </a:extLst>
                </a:gridCol>
                <a:gridCol w="2147900">
                  <a:extLst>
                    <a:ext uri="{9D8B030D-6E8A-4147-A177-3AD203B41FA5}">
                      <a16:colId xmlns:a16="http://schemas.microsoft.com/office/drawing/2014/main" val="20001"/>
                    </a:ext>
                  </a:extLst>
                </a:gridCol>
                <a:gridCol w="1961602">
                  <a:extLst>
                    <a:ext uri="{9D8B030D-6E8A-4147-A177-3AD203B41FA5}">
                      <a16:colId xmlns:a16="http://schemas.microsoft.com/office/drawing/2014/main" val="20002"/>
                    </a:ext>
                  </a:extLst>
                </a:gridCol>
                <a:gridCol w="2005436">
                  <a:extLst>
                    <a:ext uri="{9D8B030D-6E8A-4147-A177-3AD203B41FA5}">
                      <a16:colId xmlns:a16="http://schemas.microsoft.com/office/drawing/2014/main" val="20003"/>
                    </a:ext>
                  </a:extLst>
                </a:gridCol>
                <a:gridCol w="2443783">
                  <a:extLst>
                    <a:ext uri="{9D8B030D-6E8A-4147-A177-3AD203B41FA5}">
                      <a16:colId xmlns:a16="http://schemas.microsoft.com/office/drawing/2014/main" val="20004"/>
                    </a:ext>
                  </a:extLst>
                </a:gridCol>
              </a:tblGrid>
              <a:tr h="402956">
                <a:tc>
                  <a:txBody>
                    <a:bodyPr/>
                    <a:lstStyle/>
                    <a:p>
                      <a:pPr algn="l" fontAlgn="b"/>
                      <a:r>
                        <a:rPr lang="en-US" sz="1600" u="none" strike="noStrike" dirty="0">
                          <a:effectLst/>
                        </a:rPr>
                        <a:t>Initially</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0"/>
                  </a:ext>
                </a:extLst>
              </a:tr>
              <a:tr h="402956">
                <a:tc>
                  <a:txBody>
                    <a:bodyPr/>
                    <a:lstStyle/>
                    <a:p>
                      <a:pPr algn="l" fontAlgn="b"/>
                      <a:r>
                        <a:rPr lang="en-US" sz="1600" u="none" strike="noStrike">
                          <a:effectLst/>
                        </a:rPr>
                        <a:t>num1: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1000 1000 0000 0000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0110 0000 1111 1111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smtClean="0">
                          <a:effectLst/>
                        </a:rPr>
                        <a:t>0100 </a:t>
                      </a:r>
                      <a:r>
                        <a:rPr lang="en-US" sz="1600" u="none" strike="noStrike" dirty="0">
                          <a:effectLst/>
                        </a:rPr>
                        <a:t>0000 0000 0000</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1111 1111 1111 1111</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1"/>
                  </a:ext>
                </a:extLst>
              </a:tr>
              <a:tr h="402956">
                <a:tc>
                  <a:txBody>
                    <a:bodyPr/>
                    <a:lstStyle/>
                    <a:p>
                      <a:pPr algn="l" fontAlgn="b"/>
                      <a:r>
                        <a:rPr lang="en-US" sz="1600" u="none" strike="noStrike" dirty="0">
                          <a:effectLst/>
                        </a:rPr>
                        <a:t>num2:</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1000 1111 0000 1111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0000 0000 0000 0000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0100 0000 0000 0001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1000 0000 0000 0000</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2"/>
                  </a:ext>
                </a:extLst>
              </a:tr>
              <a:tr h="402956">
                <a:tc>
                  <a:txBody>
                    <a:bodyPr/>
                    <a:lstStyle/>
                    <a:p>
                      <a:pPr algn="l" fontAlgn="b"/>
                      <a:r>
                        <a:rPr lang="en-US" sz="1600" u="none" strike="noStrike" dirty="0">
                          <a:effectLst/>
                        </a:rPr>
                        <a:t>result:</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a:effectLst/>
                        </a:rPr>
                        <a:t>0000 0000 0000 0000 </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0000 0000 0000 0000 </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0000 0000 0000 0000 </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a:effectLst/>
                        </a:rPr>
                        <a:t>0000 0000 0000 0000 </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2480516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Extended Addition (Example)</a:t>
            </a:r>
            <a:endParaRPr lang="en-US" dirty="0"/>
          </a:p>
        </p:txBody>
      </p:sp>
      <p:sp>
        <p:nvSpPr>
          <p:cNvPr id="3" name="Content Placeholder 2"/>
          <p:cNvSpPr>
            <a:spLocks noGrp="1"/>
          </p:cNvSpPr>
          <p:nvPr>
            <p:ph idx="1"/>
          </p:nvPr>
        </p:nvSpPr>
        <p:spPr/>
        <p:txBody>
          <a:bodyPr/>
          <a:lstStyle/>
          <a:p>
            <a:r>
              <a:rPr lang="en-US" sz="1800" dirty="0" smtClean="0"/>
              <a:t>Step 1</a:t>
            </a:r>
          </a:p>
          <a:p>
            <a:pPr lvl="1"/>
            <a:r>
              <a:rPr lang="en-US" sz="2000" dirty="0" err="1"/>
              <a:t>m</a:t>
            </a:r>
            <a:r>
              <a:rPr lang="en-US" sz="2000" dirty="0" err="1" smtClean="0"/>
              <a:t>ov</a:t>
            </a:r>
            <a:r>
              <a:rPr lang="en-US" sz="2000" dirty="0" smtClean="0"/>
              <a:t> ax, [num1]</a:t>
            </a:r>
          </a:p>
          <a:p>
            <a:pPr lvl="1"/>
            <a:r>
              <a:rPr lang="en-US" sz="2000" dirty="0" err="1" smtClean="0"/>
              <a:t>mov</a:t>
            </a:r>
            <a:r>
              <a:rPr lang="en-US" sz="2000" dirty="0" smtClean="0"/>
              <a:t> </a:t>
            </a:r>
            <a:r>
              <a:rPr lang="en-US" sz="2000" dirty="0" err="1" smtClean="0"/>
              <a:t>bx</a:t>
            </a:r>
            <a:r>
              <a:rPr lang="en-US" sz="2000" dirty="0" smtClean="0"/>
              <a:t>, [num2]</a:t>
            </a:r>
          </a:p>
          <a:p>
            <a:pPr lvl="1"/>
            <a:r>
              <a:rPr lang="en-US" sz="2000" dirty="0"/>
              <a:t>a</a:t>
            </a:r>
            <a:r>
              <a:rPr lang="en-US" sz="2000" dirty="0" smtClean="0"/>
              <a:t>dd ax, </a:t>
            </a:r>
            <a:r>
              <a:rPr lang="en-US" sz="2000" dirty="0" err="1" smtClean="0"/>
              <a:t>bx</a:t>
            </a:r>
            <a:endParaRPr lang="en-US" sz="2000" dirty="0" smtClean="0"/>
          </a:p>
          <a:p>
            <a:pPr lvl="1"/>
            <a:r>
              <a:rPr lang="en-US" sz="2000" dirty="0" err="1"/>
              <a:t>m</a:t>
            </a:r>
            <a:r>
              <a:rPr lang="en-US" sz="2000" dirty="0" err="1" smtClean="0"/>
              <a:t>ov</a:t>
            </a:r>
            <a:r>
              <a:rPr lang="en-US" sz="2000" dirty="0" smtClean="0"/>
              <a:t> [result], ax</a:t>
            </a: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2841327646"/>
              </p:ext>
            </p:extLst>
          </p:nvPr>
        </p:nvGraphicFramePr>
        <p:xfrm>
          <a:off x="714213" y="3735092"/>
          <a:ext cx="11002504" cy="1611824"/>
        </p:xfrm>
        <a:graphic>
          <a:graphicData uri="http://schemas.openxmlformats.org/drawingml/2006/table">
            <a:tbl>
              <a:tblPr>
                <a:tableStyleId>{5940675A-B579-460E-94D1-54222C63F5DA}</a:tableStyleId>
              </a:tblPr>
              <a:tblGrid>
                <a:gridCol w="2443783">
                  <a:extLst>
                    <a:ext uri="{9D8B030D-6E8A-4147-A177-3AD203B41FA5}">
                      <a16:colId xmlns:a16="http://schemas.microsoft.com/office/drawing/2014/main" val="20000"/>
                    </a:ext>
                  </a:extLst>
                </a:gridCol>
                <a:gridCol w="2147900">
                  <a:extLst>
                    <a:ext uri="{9D8B030D-6E8A-4147-A177-3AD203B41FA5}">
                      <a16:colId xmlns:a16="http://schemas.microsoft.com/office/drawing/2014/main" val="20001"/>
                    </a:ext>
                  </a:extLst>
                </a:gridCol>
                <a:gridCol w="1961602">
                  <a:extLst>
                    <a:ext uri="{9D8B030D-6E8A-4147-A177-3AD203B41FA5}">
                      <a16:colId xmlns:a16="http://schemas.microsoft.com/office/drawing/2014/main" val="20002"/>
                    </a:ext>
                  </a:extLst>
                </a:gridCol>
                <a:gridCol w="2005436">
                  <a:extLst>
                    <a:ext uri="{9D8B030D-6E8A-4147-A177-3AD203B41FA5}">
                      <a16:colId xmlns:a16="http://schemas.microsoft.com/office/drawing/2014/main" val="20003"/>
                    </a:ext>
                  </a:extLst>
                </a:gridCol>
                <a:gridCol w="2443783">
                  <a:extLst>
                    <a:ext uri="{9D8B030D-6E8A-4147-A177-3AD203B41FA5}">
                      <a16:colId xmlns:a16="http://schemas.microsoft.com/office/drawing/2014/main" val="20004"/>
                    </a:ext>
                  </a:extLst>
                </a:gridCol>
              </a:tblGrid>
              <a:tr h="402956">
                <a:tc>
                  <a:txBody>
                    <a:bodyPr/>
                    <a:lstStyle/>
                    <a:p>
                      <a:pPr algn="l" fontAlgn="b"/>
                      <a:r>
                        <a:rPr lang="en-US" sz="1600" u="none" strike="noStrike" dirty="0" smtClean="0">
                          <a:effectLst/>
                        </a:rPr>
                        <a:t>After Step</a:t>
                      </a:r>
                      <a:r>
                        <a:rPr lang="en-US" sz="1600" u="none" strike="noStrike" baseline="0" dirty="0" smtClean="0">
                          <a:effectLst/>
                        </a:rPr>
                        <a:t> 1: CF=1</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0"/>
                  </a:ext>
                </a:extLst>
              </a:tr>
              <a:tr h="402956">
                <a:tc>
                  <a:txBody>
                    <a:bodyPr/>
                    <a:lstStyle/>
                    <a:p>
                      <a:pPr algn="l" fontAlgn="b"/>
                      <a:r>
                        <a:rPr lang="en-US" sz="1600" u="none" strike="noStrike">
                          <a:effectLst/>
                        </a:rPr>
                        <a:t>num1: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1000 1000 0000 0000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smtClean="0">
                          <a:effectLst/>
                        </a:rPr>
                        <a:t>1110 </a:t>
                      </a:r>
                      <a:r>
                        <a:rPr lang="en-US" sz="1600" u="none" strike="noStrike" dirty="0">
                          <a:effectLst/>
                        </a:rPr>
                        <a:t>0000 1111 1111</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smtClean="0">
                          <a:effectLst/>
                        </a:rPr>
                        <a:t>0100 </a:t>
                      </a:r>
                      <a:r>
                        <a:rPr lang="en-US" sz="1600" u="none" strike="noStrike" dirty="0">
                          <a:effectLst/>
                        </a:rPr>
                        <a:t>0000 0000 0000</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a:effectLst/>
                        </a:rPr>
                        <a:t>1111 1111 1111 1111</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extLst>
                  <a:ext uri="{0D108BD9-81ED-4DB2-BD59-A6C34878D82A}">
                    <a16:rowId xmlns:a16="http://schemas.microsoft.com/office/drawing/2014/main" val="10001"/>
                  </a:ext>
                </a:extLst>
              </a:tr>
              <a:tr h="402956">
                <a:tc>
                  <a:txBody>
                    <a:bodyPr/>
                    <a:lstStyle/>
                    <a:p>
                      <a:pPr algn="l" fontAlgn="b"/>
                      <a:r>
                        <a:rPr lang="en-US" sz="1600" u="none" strike="noStrike">
                          <a:effectLst/>
                        </a:rPr>
                        <a:t>num2:</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1000 1111 0000 1111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smtClean="0">
                          <a:effectLst/>
                        </a:rPr>
                        <a:t>1000 </a:t>
                      </a:r>
                      <a:r>
                        <a:rPr lang="en-US" sz="1600" u="none" strike="noStrike" dirty="0">
                          <a:effectLst/>
                        </a:rPr>
                        <a:t>0000 0000 0000</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0100 0000 0000 0001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1000 0000 0000 0000</a:t>
                      </a:r>
                      <a:endParaRPr lang="en-US" sz="1600" b="0" i="0" u="none" strike="noStrike">
                        <a:solidFill>
                          <a:srgbClr val="000000"/>
                        </a:solidFill>
                        <a:effectLst/>
                        <a:latin typeface="Calibri" panose="020F0502020204030204" pitchFamily="34" charset="0"/>
                      </a:endParaRPr>
                    </a:p>
                  </a:txBody>
                  <a:tcPr marL="9525" marR="9525" marT="9525" marB="0" anchor="b">
                    <a:solidFill>
                      <a:schemeClr val="bg2"/>
                    </a:solidFill>
                  </a:tcPr>
                </a:tc>
                <a:extLst>
                  <a:ext uri="{0D108BD9-81ED-4DB2-BD59-A6C34878D82A}">
                    <a16:rowId xmlns:a16="http://schemas.microsoft.com/office/drawing/2014/main" val="10002"/>
                  </a:ext>
                </a:extLst>
              </a:tr>
              <a:tr h="402956">
                <a:tc>
                  <a:txBody>
                    <a:bodyPr/>
                    <a:lstStyle/>
                    <a:p>
                      <a:pPr algn="l" fontAlgn="b"/>
                      <a:r>
                        <a:rPr lang="en-US" sz="1600" u="none" strike="noStrike" dirty="0">
                          <a:effectLst/>
                        </a:rPr>
                        <a:t>result:</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a:effectLst/>
                        </a:rPr>
                        <a:t>0000 0000 0000 0000 </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0000 0000 0000 0000 </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a:effectLst/>
                        </a:rPr>
                        <a:t>0000 0000 0000 0000 </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smtClean="0">
                          <a:effectLst/>
                        </a:rPr>
                        <a:t>0111 1111 1111 1111</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1304503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Extended Addition (Example)</a:t>
            </a:r>
            <a:endParaRPr lang="en-US" dirty="0"/>
          </a:p>
        </p:txBody>
      </p:sp>
      <p:sp>
        <p:nvSpPr>
          <p:cNvPr id="3" name="Content Placeholder 2"/>
          <p:cNvSpPr>
            <a:spLocks noGrp="1"/>
          </p:cNvSpPr>
          <p:nvPr>
            <p:ph idx="1"/>
          </p:nvPr>
        </p:nvSpPr>
        <p:spPr/>
        <p:txBody>
          <a:bodyPr/>
          <a:lstStyle/>
          <a:p>
            <a:r>
              <a:rPr lang="en-US" sz="1800" dirty="0" smtClean="0"/>
              <a:t>Step 2</a:t>
            </a:r>
          </a:p>
          <a:p>
            <a:pPr lvl="1"/>
            <a:r>
              <a:rPr lang="en-US" sz="2000" dirty="0" err="1"/>
              <a:t>m</a:t>
            </a:r>
            <a:r>
              <a:rPr lang="en-US" sz="2000" dirty="0" err="1" smtClean="0"/>
              <a:t>ov</a:t>
            </a:r>
            <a:r>
              <a:rPr lang="en-US" sz="2000" dirty="0" smtClean="0"/>
              <a:t> ax, [num1+2]</a:t>
            </a:r>
          </a:p>
          <a:p>
            <a:pPr lvl="1"/>
            <a:r>
              <a:rPr lang="en-US" sz="2000" dirty="0" err="1" smtClean="0"/>
              <a:t>mov</a:t>
            </a:r>
            <a:r>
              <a:rPr lang="en-US" sz="2000" dirty="0" smtClean="0"/>
              <a:t> </a:t>
            </a:r>
            <a:r>
              <a:rPr lang="en-US" sz="2000" dirty="0" err="1" smtClean="0"/>
              <a:t>bx</a:t>
            </a:r>
            <a:r>
              <a:rPr lang="en-US" sz="2000" dirty="0" smtClean="0"/>
              <a:t>, [num2+2]</a:t>
            </a:r>
          </a:p>
          <a:p>
            <a:pPr lvl="1"/>
            <a:r>
              <a:rPr lang="en-US" sz="2000" dirty="0" err="1" smtClean="0"/>
              <a:t>adc</a:t>
            </a:r>
            <a:r>
              <a:rPr lang="en-US" sz="2000" dirty="0" smtClean="0"/>
              <a:t> ax, </a:t>
            </a:r>
            <a:r>
              <a:rPr lang="en-US" sz="2000" dirty="0" err="1" smtClean="0"/>
              <a:t>bx</a:t>
            </a:r>
            <a:endParaRPr lang="en-US" sz="2000" dirty="0" smtClean="0"/>
          </a:p>
          <a:p>
            <a:pPr lvl="1"/>
            <a:r>
              <a:rPr lang="en-US" sz="2000" dirty="0" err="1"/>
              <a:t>m</a:t>
            </a:r>
            <a:r>
              <a:rPr lang="en-US" sz="2000" dirty="0" err="1" smtClean="0"/>
              <a:t>ov</a:t>
            </a:r>
            <a:r>
              <a:rPr lang="en-US" sz="2000" dirty="0" smtClean="0"/>
              <a:t> [result+2], ax</a:t>
            </a: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3319449042"/>
              </p:ext>
            </p:extLst>
          </p:nvPr>
        </p:nvGraphicFramePr>
        <p:xfrm>
          <a:off x="714213" y="3735092"/>
          <a:ext cx="11002504" cy="1611824"/>
        </p:xfrm>
        <a:graphic>
          <a:graphicData uri="http://schemas.openxmlformats.org/drawingml/2006/table">
            <a:tbl>
              <a:tblPr>
                <a:tableStyleId>{5940675A-B579-460E-94D1-54222C63F5DA}</a:tableStyleId>
              </a:tblPr>
              <a:tblGrid>
                <a:gridCol w="2443783">
                  <a:extLst>
                    <a:ext uri="{9D8B030D-6E8A-4147-A177-3AD203B41FA5}">
                      <a16:colId xmlns:a16="http://schemas.microsoft.com/office/drawing/2014/main" val="20000"/>
                    </a:ext>
                  </a:extLst>
                </a:gridCol>
                <a:gridCol w="2147900">
                  <a:extLst>
                    <a:ext uri="{9D8B030D-6E8A-4147-A177-3AD203B41FA5}">
                      <a16:colId xmlns:a16="http://schemas.microsoft.com/office/drawing/2014/main" val="20001"/>
                    </a:ext>
                  </a:extLst>
                </a:gridCol>
                <a:gridCol w="1961602">
                  <a:extLst>
                    <a:ext uri="{9D8B030D-6E8A-4147-A177-3AD203B41FA5}">
                      <a16:colId xmlns:a16="http://schemas.microsoft.com/office/drawing/2014/main" val="20002"/>
                    </a:ext>
                  </a:extLst>
                </a:gridCol>
                <a:gridCol w="2005436">
                  <a:extLst>
                    <a:ext uri="{9D8B030D-6E8A-4147-A177-3AD203B41FA5}">
                      <a16:colId xmlns:a16="http://schemas.microsoft.com/office/drawing/2014/main" val="20003"/>
                    </a:ext>
                  </a:extLst>
                </a:gridCol>
                <a:gridCol w="2443783">
                  <a:extLst>
                    <a:ext uri="{9D8B030D-6E8A-4147-A177-3AD203B41FA5}">
                      <a16:colId xmlns:a16="http://schemas.microsoft.com/office/drawing/2014/main" val="20004"/>
                    </a:ext>
                  </a:extLst>
                </a:gridCol>
              </a:tblGrid>
              <a:tr h="402956">
                <a:tc>
                  <a:txBody>
                    <a:bodyPr/>
                    <a:lstStyle/>
                    <a:p>
                      <a:pPr algn="l" fontAlgn="b"/>
                      <a:r>
                        <a:rPr lang="en-US" sz="1600" u="none" strike="noStrike" dirty="0" smtClean="0">
                          <a:effectLst/>
                        </a:rPr>
                        <a:t>After Step</a:t>
                      </a:r>
                      <a:r>
                        <a:rPr lang="en-US" sz="1600" u="none" strike="noStrike" baseline="0" dirty="0" smtClean="0">
                          <a:effectLst/>
                        </a:rPr>
                        <a:t> 2: CF=0</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0"/>
                  </a:ext>
                </a:extLst>
              </a:tr>
              <a:tr h="402956">
                <a:tc>
                  <a:txBody>
                    <a:bodyPr/>
                    <a:lstStyle/>
                    <a:p>
                      <a:pPr algn="l" fontAlgn="b"/>
                      <a:r>
                        <a:rPr lang="en-US" sz="1600" u="none" strike="noStrike">
                          <a:effectLst/>
                        </a:rPr>
                        <a:t>num1: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1000 1000 0000 0000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smtClean="0">
                          <a:effectLst/>
                        </a:rPr>
                        <a:t>1110 </a:t>
                      </a:r>
                      <a:r>
                        <a:rPr lang="en-US" sz="1600" u="none" strike="noStrike" dirty="0">
                          <a:effectLst/>
                        </a:rPr>
                        <a:t>0000 1111 1111</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smtClean="0">
                          <a:effectLst/>
                        </a:rPr>
                        <a:t>0100 </a:t>
                      </a:r>
                      <a:r>
                        <a:rPr lang="en-US" sz="1600" u="none" strike="noStrike" dirty="0">
                          <a:effectLst/>
                        </a:rPr>
                        <a:t>0000 0000 0000</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l" fontAlgn="b"/>
                      <a:r>
                        <a:rPr lang="en-US" sz="1600" u="none" strike="noStrike">
                          <a:effectLst/>
                        </a:rPr>
                        <a:t>1111 1111 1111 1111</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1"/>
                  </a:ext>
                </a:extLst>
              </a:tr>
              <a:tr h="402956">
                <a:tc>
                  <a:txBody>
                    <a:bodyPr/>
                    <a:lstStyle/>
                    <a:p>
                      <a:pPr algn="l" fontAlgn="b"/>
                      <a:r>
                        <a:rPr lang="en-US" sz="1600" u="none" strike="noStrike">
                          <a:effectLst/>
                        </a:rPr>
                        <a:t>num2:</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1000 1111 0000 1111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smtClean="0">
                          <a:effectLst/>
                        </a:rPr>
                        <a:t>1000 </a:t>
                      </a:r>
                      <a:r>
                        <a:rPr lang="en-US" sz="1600" u="none" strike="noStrike" dirty="0">
                          <a:effectLst/>
                        </a:rPr>
                        <a:t>0000 0000 0000</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0100 0000 0000 0001</a:t>
                      </a:r>
                      <a:endParaRPr lang="en-US" sz="16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l" fontAlgn="b"/>
                      <a:r>
                        <a:rPr lang="en-US" sz="1600" u="none" strike="noStrike">
                          <a:effectLst/>
                        </a:rPr>
                        <a:t>1000 0000 0000 0000</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2"/>
                  </a:ext>
                </a:extLst>
              </a:tr>
              <a:tr h="402956">
                <a:tc>
                  <a:txBody>
                    <a:bodyPr/>
                    <a:lstStyle/>
                    <a:p>
                      <a:pPr algn="l" fontAlgn="b"/>
                      <a:r>
                        <a:rPr lang="en-US" sz="1600" u="none" strike="noStrike" dirty="0">
                          <a:effectLst/>
                        </a:rPr>
                        <a:t>result:</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a:effectLst/>
                        </a:rPr>
                        <a:t>0000 0000 0000 0000 </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0000 0000 0000 0000 </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smtClean="0">
                          <a:effectLst/>
                        </a:rPr>
                        <a:t>1000 </a:t>
                      </a:r>
                      <a:r>
                        <a:rPr lang="en-US" sz="1600" u="none" strike="noStrike" dirty="0">
                          <a:effectLst/>
                        </a:rPr>
                        <a:t>0000 0000 </a:t>
                      </a:r>
                      <a:r>
                        <a:rPr lang="en-US" sz="1600" u="none" strike="noStrike" dirty="0" smtClean="0">
                          <a:effectLst/>
                        </a:rPr>
                        <a:t>0010 </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l" fontAlgn="b"/>
                      <a:r>
                        <a:rPr lang="en-US" sz="1600" u="none" strike="noStrike" dirty="0" smtClean="0">
                          <a:effectLst/>
                        </a:rPr>
                        <a:t>0111 1111 1111 1111</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103973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Extended Addition (Example)</a:t>
            </a:r>
            <a:endParaRPr lang="en-US" dirty="0"/>
          </a:p>
        </p:txBody>
      </p:sp>
      <p:sp>
        <p:nvSpPr>
          <p:cNvPr id="3" name="Content Placeholder 2"/>
          <p:cNvSpPr>
            <a:spLocks noGrp="1"/>
          </p:cNvSpPr>
          <p:nvPr>
            <p:ph idx="1"/>
          </p:nvPr>
        </p:nvSpPr>
        <p:spPr/>
        <p:txBody>
          <a:bodyPr/>
          <a:lstStyle/>
          <a:p>
            <a:r>
              <a:rPr lang="en-US" sz="1800" dirty="0" smtClean="0"/>
              <a:t>Step 3</a:t>
            </a:r>
          </a:p>
          <a:p>
            <a:pPr lvl="1"/>
            <a:r>
              <a:rPr lang="en-US" sz="2000" dirty="0" err="1"/>
              <a:t>m</a:t>
            </a:r>
            <a:r>
              <a:rPr lang="en-US" sz="2000" dirty="0" err="1" smtClean="0"/>
              <a:t>ov</a:t>
            </a:r>
            <a:r>
              <a:rPr lang="en-US" sz="2000" dirty="0" smtClean="0"/>
              <a:t> ax, [num1+4]</a:t>
            </a:r>
          </a:p>
          <a:p>
            <a:pPr lvl="1"/>
            <a:r>
              <a:rPr lang="en-US" sz="2000" dirty="0" err="1" smtClean="0"/>
              <a:t>mov</a:t>
            </a:r>
            <a:r>
              <a:rPr lang="en-US" sz="2000" dirty="0" smtClean="0"/>
              <a:t> </a:t>
            </a:r>
            <a:r>
              <a:rPr lang="en-US" sz="2000" dirty="0" err="1" smtClean="0"/>
              <a:t>bx</a:t>
            </a:r>
            <a:r>
              <a:rPr lang="en-US" sz="2000" dirty="0" smtClean="0"/>
              <a:t>, [num2+4]</a:t>
            </a:r>
          </a:p>
          <a:p>
            <a:pPr lvl="1"/>
            <a:r>
              <a:rPr lang="en-US" sz="2000" dirty="0" err="1" smtClean="0"/>
              <a:t>adc</a:t>
            </a:r>
            <a:r>
              <a:rPr lang="en-US" sz="2000" dirty="0" smtClean="0"/>
              <a:t> ax, </a:t>
            </a:r>
            <a:r>
              <a:rPr lang="en-US" sz="2000" dirty="0" err="1" smtClean="0"/>
              <a:t>bx</a:t>
            </a:r>
            <a:endParaRPr lang="en-US" sz="2000" dirty="0" smtClean="0"/>
          </a:p>
          <a:p>
            <a:pPr lvl="1"/>
            <a:r>
              <a:rPr lang="en-US" sz="2000" dirty="0" err="1"/>
              <a:t>m</a:t>
            </a:r>
            <a:r>
              <a:rPr lang="en-US" sz="2000" dirty="0" err="1" smtClean="0"/>
              <a:t>ov</a:t>
            </a:r>
            <a:r>
              <a:rPr lang="en-US" sz="2000" dirty="0" smtClean="0"/>
              <a:t> [result+4], ax</a:t>
            </a: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3565151606"/>
              </p:ext>
            </p:extLst>
          </p:nvPr>
        </p:nvGraphicFramePr>
        <p:xfrm>
          <a:off x="714213" y="3735092"/>
          <a:ext cx="11002504" cy="1611824"/>
        </p:xfrm>
        <a:graphic>
          <a:graphicData uri="http://schemas.openxmlformats.org/drawingml/2006/table">
            <a:tbl>
              <a:tblPr>
                <a:tableStyleId>{5940675A-B579-460E-94D1-54222C63F5DA}</a:tableStyleId>
              </a:tblPr>
              <a:tblGrid>
                <a:gridCol w="2443783">
                  <a:extLst>
                    <a:ext uri="{9D8B030D-6E8A-4147-A177-3AD203B41FA5}">
                      <a16:colId xmlns:a16="http://schemas.microsoft.com/office/drawing/2014/main" val="20000"/>
                    </a:ext>
                  </a:extLst>
                </a:gridCol>
                <a:gridCol w="2147900">
                  <a:extLst>
                    <a:ext uri="{9D8B030D-6E8A-4147-A177-3AD203B41FA5}">
                      <a16:colId xmlns:a16="http://schemas.microsoft.com/office/drawing/2014/main" val="20001"/>
                    </a:ext>
                  </a:extLst>
                </a:gridCol>
                <a:gridCol w="1961602">
                  <a:extLst>
                    <a:ext uri="{9D8B030D-6E8A-4147-A177-3AD203B41FA5}">
                      <a16:colId xmlns:a16="http://schemas.microsoft.com/office/drawing/2014/main" val="20002"/>
                    </a:ext>
                  </a:extLst>
                </a:gridCol>
                <a:gridCol w="2005436">
                  <a:extLst>
                    <a:ext uri="{9D8B030D-6E8A-4147-A177-3AD203B41FA5}">
                      <a16:colId xmlns:a16="http://schemas.microsoft.com/office/drawing/2014/main" val="20003"/>
                    </a:ext>
                  </a:extLst>
                </a:gridCol>
                <a:gridCol w="2443783">
                  <a:extLst>
                    <a:ext uri="{9D8B030D-6E8A-4147-A177-3AD203B41FA5}">
                      <a16:colId xmlns:a16="http://schemas.microsoft.com/office/drawing/2014/main" val="20004"/>
                    </a:ext>
                  </a:extLst>
                </a:gridCol>
              </a:tblGrid>
              <a:tr h="402956">
                <a:tc>
                  <a:txBody>
                    <a:bodyPr/>
                    <a:lstStyle/>
                    <a:p>
                      <a:pPr algn="l" fontAlgn="b"/>
                      <a:r>
                        <a:rPr lang="en-US" sz="1600" u="none" strike="noStrike" dirty="0" smtClean="0">
                          <a:effectLst/>
                        </a:rPr>
                        <a:t>After Step</a:t>
                      </a:r>
                      <a:r>
                        <a:rPr lang="en-US" sz="1600" u="none" strike="noStrike" baseline="0" dirty="0" smtClean="0">
                          <a:effectLst/>
                        </a:rPr>
                        <a:t> 3: CF=1</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0"/>
                  </a:ext>
                </a:extLst>
              </a:tr>
              <a:tr h="402956">
                <a:tc>
                  <a:txBody>
                    <a:bodyPr/>
                    <a:lstStyle/>
                    <a:p>
                      <a:pPr algn="l" fontAlgn="b"/>
                      <a:r>
                        <a:rPr lang="en-US" sz="1600" u="none" strike="noStrike">
                          <a:effectLst/>
                        </a:rPr>
                        <a:t>num1: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1000 1000 0000 0000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smtClean="0">
                          <a:effectLst/>
                        </a:rPr>
                        <a:t>1110 </a:t>
                      </a:r>
                      <a:r>
                        <a:rPr lang="en-US" sz="1600" u="none" strike="noStrike" dirty="0">
                          <a:effectLst/>
                        </a:rPr>
                        <a:t>0000 1111 1111</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l" fontAlgn="b"/>
                      <a:r>
                        <a:rPr lang="en-US" sz="1600" u="none" strike="noStrike" dirty="0" smtClean="0">
                          <a:effectLst/>
                        </a:rPr>
                        <a:t>0100 </a:t>
                      </a:r>
                      <a:r>
                        <a:rPr lang="en-US" sz="1600" u="none" strike="noStrike" dirty="0">
                          <a:effectLst/>
                        </a:rPr>
                        <a:t>0000 0000 0000</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r>
                        <a:rPr lang="en-US" sz="1600" u="none" strike="noStrike">
                          <a:effectLst/>
                        </a:rPr>
                        <a:t>1111 1111 1111 1111</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1"/>
                  </a:ext>
                </a:extLst>
              </a:tr>
              <a:tr h="402956">
                <a:tc>
                  <a:txBody>
                    <a:bodyPr/>
                    <a:lstStyle/>
                    <a:p>
                      <a:pPr algn="l" fontAlgn="b"/>
                      <a:r>
                        <a:rPr lang="en-US" sz="1600" u="none" strike="noStrike">
                          <a:effectLst/>
                        </a:rPr>
                        <a:t>num2:</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1000 1111 0000 1111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smtClean="0">
                          <a:effectLst/>
                        </a:rPr>
                        <a:t>1000 </a:t>
                      </a:r>
                      <a:r>
                        <a:rPr lang="en-US" sz="1600" u="none" strike="noStrike" dirty="0">
                          <a:effectLst/>
                        </a:rPr>
                        <a:t>0000 0000 0000</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l" fontAlgn="b"/>
                      <a:r>
                        <a:rPr lang="en-US" sz="1600" u="none" strike="noStrike">
                          <a:effectLst/>
                        </a:rPr>
                        <a:t>0100 0000 0000 0001</a:t>
                      </a:r>
                      <a:endParaRPr lang="en-US" sz="16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r>
                        <a:rPr lang="en-US" sz="1600" u="none" strike="noStrike">
                          <a:effectLst/>
                        </a:rPr>
                        <a:t>1000 0000 0000 0000</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2"/>
                  </a:ext>
                </a:extLst>
              </a:tr>
              <a:tr h="402956">
                <a:tc>
                  <a:txBody>
                    <a:bodyPr/>
                    <a:lstStyle/>
                    <a:p>
                      <a:pPr algn="l" fontAlgn="b"/>
                      <a:r>
                        <a:rPr lang="en-US" sz="1600" u="none" strike="noStrike" dirty="0">
                          <a:effectLst/>
                        </a:rPr>
                        <a:t>result:</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a:effectLst/>
                        </a:rPr>
                        <a:t>0000 0000 0000 0000 </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smtClean="0">
                          <a:effectLst/>
                        </a:rPr>
                        <a:t>0110 </a:t>
                      </a:r>
                      <a:r>
                        <a:rPr lang="en-US" sz="1600" u="none" strike="noStrike" dirty="0">
                          <a:effectLst/>
                        </a:rPr>
                        <a:t>0000 </a:t>
                      </a:r>
                      <a:r>
                        <a:rPr lang="en-US" sz="1600" u="none" strike="noStrike" dirty="0" smtClean="0">
                          <a:effectLst/>
                        </a:rPr>
                        <a:t>1111 1111 </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l" fontAlgn="b"/>
                      <a:r>
                        <a:rPr lang="en-US" sz="1600" u="none" strike="noStrike" dirty="0" smtClean="0">
                          <a:effectLst/>
                        </a:rPr>
                        <a:t>1000 </a:t>
                      </a:r>
                      <a:r>
                        <a:rPr lang="en-US" sz="1600" u="none" strike="noStrike" dirty="0">
                          <a:effectLst/>
                        </a:rPr>
                        <a:t>0000 0000 </a:t>
                      </a:r>
                      <a:r>
                        <a:rPr lang="en-US" sz="1600" u="none" strike="noStrike" dirty="0" smtClean="0">
                          <a:effectLst/>
                        </a:rPr>
                        <a:t>0010 </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r>
                        <a:rPr lang="en-US" sz="1600" u="none" strike="noStrike" dirty="0" smtClean="0">
                          <a:effectLst/>
                        </a:rPr>
                        <a:t>0111 1111 1111 1111</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706021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Extended Addition (Example)</a:t>
            </a:r>
            <a:endParaRPr lang="en-US" dirty="0"/>
          </a:p>
        </p:txBody>
      </p:sp>
      <p:sp>
        <p:nvSpPr>
          <p:cNvPr id="3" name="Content Placeholder 2"/>
          <p:cNvSpPr>
            <a:spLocks noGrp="1"/>
          </p:cNvSpPr>
          <p:nvPr>
            <p:ph idx="1"/>
          </p:nvPr>
        </p:nvSpPr>
        <p:spPr>
          <a:xfrm>
            <a:off x="714213" y="1903117"/>
            <a:ext cx="10515600" cy="4351338"/>
          </a:xfrm>
        </p:spPr>
        <p:txBody>
          <a:bodyPr>
            <a:normAutofit fontScale="92500" lnSpcReduction="20000"/>
          </a:bodyPr>
          <a:lstStyle/>
          <a:p>
            <a:r>
              <a:rPr lang="en-US" sz="1800" dirty="0" smtClean="0"/>
              <a:t>Step 4</a:t>
            </a:r>
          </a:p>
          <a:p>
            <a:pPr lvl="1"/>
            <a:r>
              <a:rPr lang="en-US" sz="2000" dirty="0" err="1"/>
              <a:t>m</a:t>
            </a:r>
            <a:r>
              <a:rPr lang="en-US" sz="2000" dirty="0" err="1" smtClean="0"/>
              <a:t>ov</a:t>
            </a:r>
            <a:r>
              <a:rPr lang="en-US" sz="2000" dirty="0" smtClean="0"/>
              <a:t> ax, [num1+6]</a:t>
            </a:r>
          </a:p>
          <a:p>
            <a:pPr lvl="1"/>
            <a:r>
              <a:rPr lang="en-US" sz="2000" dirty="0" err="1" smtClean="0"/>
              <a:t>mov</a:t>
            </a:r>
            <a:r>
              <a:rPr lang="en-US" sz="2000" dirty="0" smtClean="0"/>
              <a:t> </a:t>
            </a:r>
            <a:r>
              <a:rPr lang="en-US" sz="2000" dirty="0" err="1" smtClean="0"/>
              <a:t>bx</a:t>
            </a:r>
            <a:r>
              <a:rPr lang="en-US" sz="2000" dirty="0" smtClean="0"/>
              <a:t>, [num2+6]</a:t>
            </a:r>
          </a:p>
          <a:p>
            <a:pPr lvl="1"/>
            <a:r>
              <a:rPr lang="en-US" sz="2000" dirty="0" err="1" smtClean="0"/>
              <a:t>adc</a:t>
            </a:r>
            <a:r>
              <a:rPr lang="en-US" sz="2000" dirty="0" smtClean="0"/>
              <a:t> ax, </a:t>
            </a:r>
            <a:r>
              <a:rPr lang="en-US" sz="2000" dirty="0" err="1" smtClean="0"/>
              <a:t>bx</a:t>
            </a:r>
            <a:endParaRPr lang="en-US" sz="2000" dirty="0" smtClean="0"/>
          </a:p>
          <a:p>
            <a:pPr lvl="1"/>
            <a:r>
              <a:rPr lang="en-US" sz="2000" dirty="0" err="1"/>
              <a:t>m</a:t>
            </a:r>
            <a:r>
              <a:rPr lang="en-US" sz="2000" dirty="0" err="1" smtClean="0"/>
              <a:t>ov</a:t>
            </a:r>
            <a:r>
              <a:rPr lang="en-US" sz="2000" dirty="0" smtClean="0"/>
              <a:t> [result+6], ax</a:t>
            </a:r>
          </a:p>
          <a:p>
            <a:pPr lvl="1"/>
            <a:endParaRPr lang="en-US" sz="2000" dirty="0" smtClean="0"/>
          </a:p>
          <a:p>
            <a:pPr lvl="1"/>
            <a:endParaRPr lang="en-US" sz="2000" dirty="0"/>
          </a:p>
          <a:p>
            <a:pPr lvl="1"/>
            <a:endParaRPr lang="en-US" sz="2000" dirty="0" smtClean="0"/>
          </a:p>
          <a:p>
            <a:pPr lvl="1"/>
            <a:endParaRPr lang="en-US" sz="2000" dirty="0"/>
          </a:p>
          <a:p>
            <a:pPr lvl="1"/>
            <a:endParaRPr lang="en-US" sz="2000" dirty="0" smtClean="0"/>
          </a:p>
          <a:p>
            <a:pPr lvl="1"/>
            <a:endParaRPr lang="en-US" sz="2000" dirty="0"/>
          </a:p>
          <a:p>
            <a:pPr lvl="1"/>
            <a:endParaRPr lang="en-US" sz="2000" dirty="0" smtClean="0"/>
          </a:p>
          <a:p>
            <a:pPr fontAlgn="b"/>
            <a:r>
              <a:rPr lang="en-US" sz="2000" dirty="0" smtClean="0"/>
              <a:t>So the result of addition is  </a:t>
            </a:r>
          </a:p>
          <a:p>
            <a:pPr fontAlgn="b"/>
            <a:r>
              <a:rPr lang="en-US" sz="1700" dirty="0" smtClean="0"/>
              <a:t>CF=1 , 0001 </a:t>
            </a:r>
            <a:r>
              <a:rPr lang="en-US" sz="1700" dirty="0"/>
              <a:t>0111 0001 </a:t>
            </a:r>
            <a:r>
              <a:rPr lang="en-US" sz="1700" dirty="0" smtClean="0"/>
              <a:t>0000 0110 </a:t>
            </a:r>
            <a:r>
              <a:rPr lang="en-US" sz="1700" dirty="0"/>
              <a:t>0000 1111 </a:t>
            </a:r>
            <a:r>
              <a:rPr lang="en-US" sz="1700" dirty="0" smtClean="0"/>
              <a:t>1111 1000 </a:t>
            </a:r>
            <a:r>
              <a:rPr lang="en-US" sz="1700" dirty="0"/>
              <a:t>0000 0000 0010 </a:t>
            </a:r>
            <a:r>
              <a:rPr lang="en-US" sz="1700" dirty="0" smtClean="0"/>
              <a:t>0111 </a:t>
            </a:r>
            <a:r>
              <a:rPr lang="en-US" sz="1700" dirty="0"/>
              <a:t>1111 1111 </a:t>
            </a:r>
            <a:r>
              <a:rPr lang="en-US" sz="1700" dirty="0" smtClean="0"/>
              <a:t>1111</a:t>
            </a:r>
          </a:p>
          <a:p>
            <a:pPr fontAlgn="b"/>
            <a:r>
              <a:rPr lang="en-US" sz="1700" dirty="0" smtClean="0"/>
              <a:t>Note that the carry of the Most significant word is stored in CF using these 4 steps</a:t>
            </a:r>
            <a:endParaRPr lang="en-US" sz="1900" dirty="0"/>
          </a:p>
          <a:p>
            <a:pPr lvl="1"/>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3467547431"/>
              </p:ext>
            </p:extLst>
          </p:nvPr>
        </p:nvGraphicFramePr>
        <p:xfrm>
          <a:off x="714213" y="3394129"/>
          <a:ext cx="11002504" cy="1611824"/>
        </p:xfrm>
        <a:graphic>
          <a:graphicData uri="http://schemas.openxmlformats.org/drawingml/2006/table">
            <a:tbl>
              <a:tblPr>
                <a:tableStyleId>{5940675A-B579-460E-94D1-54222C63F5DA}</a:tableStyleId>
              </a:tblPr>
              <a:tblGrid>
                <a:gridCol w="2443783">
                  <a:extLst>
                    <a:ext uri="{9D8B030D-6E8A-4147-A177-3AD203B41FA5}">
                      <a16:colId xmlns:a16="http://schemas.microsoft.com/office/drawing/2014/main" val="20000"/>
                    </a:ext>
                  </a:extLst>
                </a:gridCol>
                <a:gridCol w="2147900">
                  <a:extLst>
                    <a:ext uri="{9D8B030D-6E8A-4147-A177-3AD203B41FA5}">
                      <a16:colId xmlns:a16="http://schemas.microsoft.com/office/drawing/2014/main" val="20001"/>
                    </a:ext>
                  </a:extLst>
                </a:gridCol>
                <a:gridCol w="1961602">
                  <a:extLst>
                    <a:ext uri="{9D8B030D-6E8A-4147-A177-3AD203B41FA5}">
                      <a16:colId xmlns:a16="http://schemas.microsoft.com/office/drawing/2014/main" val="20002"/>
                    </a:ext>
                  </a:extLst>
                </a:gridCol>
                <a:gridCol w="2005436">
                  <a:extLst>
                    <a:ext uri="{9D8B030D-6E8A-4147-A177-3AD203B41FA5}">
                      <a16:colId xmlns:a16="http://schemas.microsoft.com/office/drawing/2014/main" val="20003"/>
                    </a:ext>
                  </a:extLst>
                </a:gridCol>
                <a:gridCol w="2443783">
                  <a:extLst>
                    <a:ext uri="{9D8B030D-6E8A-4147-A177-3AD203B41FA5}">
                      <a16:colId xmlns:a16="http://schemas.microsoft.com/office/drawing/2014/main" val="20004"/>
                    </a:ext>
                  </a:extLst>
                </a:gridCol>
              </a:tblGrid>
              <a:tr h="402956">
                <a:tc>
                  <a:txBody>
                    <a:bodyPr/>
                    <a:lstStyle/>
                    <a:p>
                      <a:pPr algn="l" fontAlgn="b"/>
                      <a:r>
                        <a:rPr lang="en-US" sz="1600" u="none" strike="noStrike" dirty="0" smtClean="0">
                          <a:effectLst/>
                        </a:rPr>
                        <a:t>After Step</a:t>
                      </a:r>
                      <a:r>
                        <a:rPr lang="en-US" sz="1600" u="none" strike="noStrike" baseline="0" dirty="0" smtClean="0">
                          <a:effectLst/>
                        </a:rPr>
                        <a:t> 4: CF=1</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0"/>
                  </a:ext>
                </a:extLst>
              </a:tr>
              <a:tr h="402956">
                <a:tc>
                  <a:txBody>
                    <a:bodyPr/>
                    <a:lstStyle/>
                    <a:p>
                      <a:pPr algn="l" fontAlgn="b"/>
                      <a:r>
                        <a:rPr lang="en-US" sz="1600" u="none" strike="noStrike">
                          <a:effectLst/>
                        </a:rPr>
                        <a:t>num1: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a:effectLst/>
                        </a:rPr>
                        <a:t>1000 1000 0000 0000</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l" fontAlgn="b"/>
                      <a:r>
                        <a:rPr lang="en-US" sz="1600" u="none" strike="noStrike" dirty="0" smtClean="0">
                          <a:effectLst/>
                        </a:rPr>
                        <a:t>1110 </a:t>
                      </a:r>
                      <a:r>
                        <a:rPr lang="en-US" sz="1600" u="none" strike="noStrike" dirty="0">
                          <a:effectLst/>
                        </a:rPr>
                        <a:t>0000 1111 1111</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r>
                        <a:rPr lang="en-US" sz="1600" u="none" strike="noStrike" dirty="0" smtClean="0">
                          <a:effectLst/>
                        </a:rPr>
                        <a:t>0100 </a:t>
                      </a:r>
                      <a:r>
                        <a:rPr lang="en-US" sz="1600" u="none" strike="noStrike" dirty="0">
                          <a:effectLst/>
                        </a:rPr>
                        <a:t>0000 0000 0000</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r>
                        <a:rPr lang="en-US" sz="1600" u="none" strike="noStrike">
                          <a:effectLst/>
                        </a:rPr>
                        <a:t>1111 1111 1111 1111</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1"/>
                  </a:ext>
                </a:extLst>
              </a:tr>
              <a:tr h="402956">
                <a:tc>
                  <a:txBody>
                    <a:bodyPr/>
                    <a:lstStyle/>
                    <a:p>
                      <a:pPr algn="l" fontAlgn="b"/>
                      <a:r>
                        <a:rPr lang="en-US" sz="1600" u="none" strike="noStrike">
                          <a:effectLst/>
                        </a:rPr>
                        <a:t>num2:</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a:effectLst/>
                        </a:rPr>
                        <a:t>1000 1111 0000 1111</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l" fontAlgn="b"/>
                      <a:r>
                        <a:rPr lang="en-US" sz="1600" u="none" strike="noStrike" dirty="0" smtClean="0">
                          <a:effectLst/>
                        </a:rPr>
                        <a:t>1000 </a:t>
                      </a:r>
                      <a:r>
                        <a:rPr lang="en-US" sz="1600" u="none" strike="noStrike" dirty="0">
                          <a:effectLst/>
                        </a:rPr>
                        <a:t>0000 0000 0000</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r>
                        <a:rPr lang="en-US" sz="1600" u="none" strike="noStrike">
                          <a:effectLst/>
                        </a:rPr>
                        <a:t>0100 0000 0000 0001</a:t>
                      </a:r>
                      <a:endParaRPr lang="en-US" sz="1600" b="0" i="0" u="none" strike="noStrike">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r>
                        <a:rPr lang="en-US" sz="1600" u="none" strike="noStrike">
                          <a:effectLst/>
                        </a:rPr>
                        <a:t>1000 0000 0000 0000</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2"/>
                  </a:ext>
                </a:extLst>
              </a:tr>
              <a:tr h="402956">
                <a:tc>
                  <a:txBody>
                    <a:bodyPr/>
                    <a:lstStyle/>
                    <a:p>
                      <a:pPr algn="l" fontAlgn="b"/>
                      <a:r>
                        <a:rPr lang="en-US" sz="1600" u="none" strike="noStrike" dirty="0">
                          <a:effectLst/>
                        </a:rPr>
                        <a:t>result:</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smtClean="0">
                          <a:effectLst/>
                        </a:rPr>
                        <a:t>0001 0111 0001 0000 </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l" fontAlgn="b"/>
                      <a:r>
                        <a:rPr lang="en-US" sz="1600" u="none" strike="noStrike" dirty="0" smtClean="0">
                          <a:effectLst/>
                        </a:rPr>
                        <a:t>0110 </a:t>
                      </a:r>
                      <a:r>
                        <a:rPr lang="en-US" sz="1600" u="none" strike="noStrike" dirty="0">
                          <a:effectLst/>
                        </a:rPr>
                        <a:t>0000 </a:t>
                      </a:r>
                      <a:r>
                        <a:rPr lang="en-US" sz="1600" u="none" strike="noStrike" dirty="0" smtClean="0">
                          <a:effectLst/>
                        </a:rPr>
                        <a:t>1111 1111 </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r>
                        <a:rPr lang="en-US" sz="1600" u="none" strike="noStrike" dirty="0" smtClean="0">
                          <a:effectLst/>
                        </a:rPr>
                        <a:t>1000 </a:t>
                      </a:r>
                      <a:r>
                        <a:rPr lang="en-US" sz="1600" u="none" strike="noStrike" dirty="0">
                          <a:effectLst/>
                        </a:rPr>
                        <a:t>0000 0000 </a:t>
                      </a:r>
                      <a:r>
                        <a:rPr lang="en-US" sz="1600" u="none" strike="noStrike" dirty="0" smtClean="0">
                          <a:effectLst/>
                        </a:rPr>
                        <a:t>0010 </a:t>
                      </a:r>
                      <a:endParaRPr lang="en-US" sz="16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l" fontAlgn="b"/>
                      <a:r>
                        <a:rPr lang="en-US" sz="1600" u="none" strike="noStrike" dirty="0" smtClean="0">
                          <a:effectLst/>
                        </a:rPr>
                        <a:t>0111 1111 1111 1111</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794912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Extended Subtraction</a:t>
            </a:r>
            <a:endParaRPr lang="en-US" dirty="0"/>
          </a:p>
        </p:txBody>
      </p:sp>
      <p:sp>
        <p:nvSpPr>
          <p:cNvPr id="3" name="Content Placeholder 2"/>
          <p:cNvSpPr>
            <a:spLocks noGrp="1"/>
          </p:cNvSpPr>
          <p:nvPr>
            <p:ph idx="1"/>
          </p:nvPr>
        </p:nvSpPr>
        <p:spPr/>
        <p:txBody>
          <a:bodyPr/>
          <a:lstStyle/>
          <a:p>
            <a:r>
              <a:rPr lang="en-US" dirty="0"/>
              <a:t>For subtraction the same logic will be used and just like addition with carry there is an instruction to subtract with borrows called </a:t>
            </a:r>
            <a:r>
              <a:rPr lang="en-US" dirty="0" err="1" smtClean="0"/>
              <a:t>sbb</a:t>
            </a:r>
            <a:r>
              <a:rPr lang="en-US" dirty="0" smtClean="0"/>
              <a:t>.</a:t>
            </a:r>
          </a:p>
          <a:p>
            <a:r>
              <a:rPr lang="en-US" dirty="0" err="1" smtClean="0"/>
              <a:t>sbb</a:t>
            </a:r>
            <a:r>
              <a:rPr lang="en-US" dirty="0" smtClean="0"/>
              <a:t> ax</a:t>
            </a:r>
            <a:r>
              <a:rPr lang="en-US" dirty="0"/>
              <a:t>, </a:t>
            </a:r>
            <a:r>
              <a:rPr lang="en-US" dirty="0" err="1"/>
              <a:t>bx</a:t>
            </a:r>
            <a:r>
              <a:rPr lang="en-US" dirty="0"/>
              <a:t>; this is equivalent to </a:t>
            </a:r>
            <a:r>
              <a:rPr lang="en-US" dirty="0" smtClean="0"/>
              <a:t>ax-</a:t>
            </a:r>
            <a:r>
              <a:rPr lang="en-US" dirty="0" err="1" smtClean="0"/>
              <a:t>bx</a:t>
            </a:r>
            <a:r>
              <a:rPr lang="en-US" dirty="0" smtClean="0"/>
              <a:t>-CF</a:t>
            </a:r>
          </a:p>
          <a:p>
            <a:endParaRPr lang="en-US" dirty="0"/>
          </a:p>
          <a:p>
            <a:endParaRPr lang="en-US" dirty="0"/>
          </a:p>
        </p:txBody>
      </p:sp>
      <p:pic>
        <p:nvPicPr>
          <p:cNvPr id="4" name="Picture 3"/>
          <p:cNvPicPr>
            <a:picLocks noChangeAspect="1"/>
          </p:cNvPicPr>
          <p:nvPr/>
        </p:nvPicPr>
        <p:blipFill rotWithShape="1">
          <a:blip r:embed="rId3"/>
          <a:srcRect b="22827"/>
          <a:stretch/>
        </p:blipFill>
        <p:spPr>
          <a:xfrm>
            <a:off x="1514636" y="3447243"/>
            <a:ext cx="2095500" cy="1837679"/>
          </a:xfrm>
          <a:prstGeom prst="rect">
            <a:avLst/>
          </a:prstGeom>
        </p:spPr>
      </p:pic>
    </p:spTree>
    <p:extLst>
      <p:ext uri="{BB962C8B-B14F-4D97-AF65-F5344CB8AC3E}">
        <p14:creationId xmlns:p14="http://schemas.microsoft.com/office/powerpoint/2010/main" val="30613189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Extended Subtraction </a:t>
            </a:r>
            <a:endParaRPr lang="en-US" dirty="0"/>
          </a:p>
        </p:txBody>
      </p:sp>
      <p:sp>
        <p:nvSpPr>
          <p:cNvPr id="3" name="Content Placeholder 2"/>
          <p:cNvSpPr>
            <a:spLocks noGrp="1"/>
          </p:cNvSpPr>
          <p:nvPr>
            <p:ph idx="1"/>
          </p:nvPr>
        </p:nvSpPr>
        <p:spPr/>
        <p:txBody>
          <a:bodyPr/>
          <a:lstStyle/>
          <a:p>
            <a:r>
              <a:rPr lang="en-US" dirty="0"/>
              <a:t>For </a:t>
            </a:r>
            <a:r>
              <a:rPr lang="en-US" dirty="0" smtClean="0"/>
              <a:t>subtracting numbers </a:t>
            </a:r>
            <a:r>
              <a:rPr lang="en-US" dirty="0"/>
              <a:t>with n words</a:t>
            </a:r>
          </a:p>
          <a:p>
            <a:r>
              <a:rPr lang="en-US" dirty="0" smtClean="0"/>
              <a:t>Sub nth </a:t>
            </a:r>
            <a:r>
              <a:rPr lang="en-US" dirty="0"/>
              <a:t>Words of first and second operand</a:t>
            </a:r>
          </a:p>
          <a:p>
            <a:r>
              <a:rPr lang="en-US" dirty="0" smtClean="0"/>
              <a:t>for </a:t>
            </a:r>
            <a:r>
              <a:rPr lang="en-US" dirty="0" err="1"/>
              <a:t>i</a:t>
            </a:r>
            <a:r>
              <a:rPr lang="en-US" dirty="0"/>
              <a:t> </a:t>
            </a:r>
            <a:r>
              <a:rPr lang="en-US" dirty="0" smtClean="0"/>
              <a:t>in </a:t>
            </a:r>
            <a:r>
              <a:rPr lang="en-US" dirty="0"/>
              <a:t>n-1 to 1</a:t>
            </a:r>
          </a:p>
          <a:p>
            <a:pPr lvl="1"/>
            <a:r>
              <a:rPr lang="en-US" dirty="0" smtClean="0"/>
              <a:t>Subtract with borrow the </a:t>
            </a:r>
            <a:r>
              <a:rPr lang="en-US" dirty="0" err="1"/>
              <a:t>ith</a:t>
            </a:r>
            <a:r>
              <a:rPr lang="en-US" dirty="0"/>
              <a:t> word of first and </a:t>
            </a:r>
            <a:r>
              <a:rPr lang="en-US" dirty="0" err="1"/>
              <a:t>ith</a:t>
            </a:r>
            <a:r>
              <a:rPr lang="en-US" dirty="0"/>
              <a:t> word of second operand</a:t>
            </a:r>
          </a:p>
          <a:p>
            <a:pPr lvl="1"/>
            <a:endParaRPr lang="en-US" dirty="0"/>
          </a:p>
          <a:p>
            <a:endParaRPr lang="en-US" dirty="0"/>
          </a:p>
        </p:txBody>
      </p:sp>
    </p:spTree>
    <p:extLst>
      <p:ext uri="{BB962C8B-B14F-4D97-AF65-F5344CB8AC3E}">
        <p14:creationId xmlns:p14="http://schemas.microsoft.com/office/powerpoint/2010/main" val="278688692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Extended Subtraction (Exercise)</a:t>
            </a:r>
            <a:endParaRPr lang="en-US" dirty="0"/>
          </a:p>
        </p:txBody>
      </p:sp>
      <p:sp>
        <p:nvSpPr>
          <p:cNvPr id="3" name="Content Placeholder 2"/>
          <p:cNvSpPr>
            <a:spLocks noGrp="1"/>
          </p:cNvSpPr>
          <p:nvPr>
            <p:ph idx="1"/>
          </p:nvPr>
        </p:nvSpPr>
        <p:spPr/>
        <p:txBody>
          <a:bodyPr/>
          <a:lstStyle/>
          <a:p>
            <a:r>
              <a:rPr lang="en-US" sz="2000" dirty="0" smtClean="0"/>
              <a:t>Example: </a:t>
            </a:r>
          </a:p>
          <a:p>
            <a:r>
              <a:rPr lang="en-US" sz="2000" dirty="0" smtClean="0"/>
              <a:t>Subtracting 64 bits</a:t>
            </a:r>
          </a:p>
          <a:p>
            <a:endParaRPr lang="en-US" sz="2000" dirty="0"/>
          </a:p>
          <a:p>
            <a:endParaRPr lang="en-US" sz="2000" dirty="0" smtClean="0"/>
          </a:p>
          <a:p>
            <a:endParaRPr lang="en-US" sz="2000" dirty="0"/>
          </a:p>
          <a:p>
            <a:endParaRPr lang="en-US" sz="2000" dirty="0" smtClean="0"/>
          </a:p>
          <a:p>
            <a:endParaRPr lang="en-US" sz="2000" dirty="0"/>
          </a:p>
          <a:p>
            <a:r>
              <a:rPr lang="en-US" sz="2000" dirty="0" smtClean="0"/>
              <a:t>Work out the given subtraction as we did addition, show each step</a:t>
            </a:r>
          </a:p>
          <a:p>
            <a:endParaRPr lang="en-US" dirty="0" smtClean="0"/>
          </a:p>
          <a:p>
            <a:endParaRPr lang="en-US" dirty="0"/>
          </a:p>
          <a:p>
            <a:endParaRPr lang="en-US" sz="1800" dirty="0" smtClean="0"/>
          </a:p>
          <a:p>
            <a:endParaRPr lang="en-US" sz="1800" dirty="0"/>
          </a:p>
        </p:txBody>
      </p:sp>
      <p:graphicFrame>
        <p:nvGraphicFramePr>
          <p:cNvPr id="4" name="Table 3"/>
          <p:cNvGraphicFramePr>
            <a:graphicFrameLocks noGrp="1"/>
          </p:cNvGraphicFramePr>
          <p:nvPr>
            <p:extLst>
              <p:ext uri="{D42A27DB-BD31-4B8C-83A1-F6EECF244321}">
                <p14:modId xmlns:p14="http://schemas.microsoft.com/office/powerpoint/2010/main" val="1247154511"/>
              </p:ext>
            </p:extLst>
          </p:nvPr>
        </p:nvGraphicFramePr>
        <p:xfrm>
          <a:off x="594748" y="2789695"/>
          <a:ext cx="11002504" cy="1611824"/>
        </p:xfrm>
        <a:graphic>
          <a:graphicData uri="http://schemas.openxmlformats.org/drawingml/2006/table">
            <a:tbl>
              <a:tblPr>
                <a:tableStyleId>{5940675A-B579-460E-94D1-54222C63F5DA}</a:tableStyleId>
              </a:tblPr>
              <a:tblGrid>
                <a:gridCol w="2443783">
                  <a:extLst>
                    <a:ext uri="{9D8B030D-6E8A-4147-A177-3AD203B41FA5}">
                      <a16:colId xmlns:a16="http://schemas.microsoft.com/office/drawing/2014/main" val="20000"/>
                    </a:ext>
                  </a:extLst>
                </a:gridCol>
                <a:gridCol w="2147900">
                  <a:extLst>
                    <a:ext uri="{9D8B030D-6E8A-4147-A177-3AD203B41FA5}">
                      <a16:colId xmlns:a16="http://schemas.microsoft.com/office/drawing/2014/main" val="20001"/>
                    </a:ext>
                  </a:extLst>
                </a:gridCol>
                <a:gridCol w="1961602">
                  <a:extLst>
                    <a:ext uri="{9D8B030D-6E8A-4147-A177-3AD203B41FA5}">
                      <a16:colId xmlns:a16="http://schemas.microsoft.com/office/drawing/2014/main" val="20002"/>
                    </a:ext>
                  </a:extLst>
                </a:gridCol>
                <a:gridCol w="2005436">
                  <a:extLst>
                    <a:ext uri="{9D8B030D-6E8A-4147-A177-3AD203B41FA5}">
                      <a16:colId xmlns:a16="http://schemas.microsoft.com/office/drawing/2014/main" val="20003"/>
                    </a:ext>
                  </a:extLst>
                </a:gridCol>
                <a:gridCol w="2443783">
                  <a:extLst>
                    <a:ext uri="{9D8B030D-6E8A-4147-A177-3AD203B41FA5}">
                      <a16:colId xmlns:a16="http://schemas.microsoft.com/office/drawing/2014/main" val="20004"/>
                    </a:ext>
                  </a:extLst>
                </a:gridCol>
              </a:tblGrid>
              <a:tr h="402956">
                <a:tc>
                  <a:txBody>
                    <a:bodyPr/>
                    <a:lstStyle/>
                    <a:p>
                      <a:pPr algn="l" fontAlgn="b"/>
                      <a:r>
                        <a:rPr lang="en-US" sz="1600" u="none" strike="noStrike" dirty="0">
                          <a:effectLst/>
                        </a:rPr>
                        <a:t>Initially</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0"/>
                  </a:ext>
                </a:extLst>
              </a:tr>
              <a:tr h="402956">
                <a:tc>
                  <a:txBody>
                    <a:bodyPr/>
                    <a:lstStyle/>
                    <a:p>
                      <a:pPr algn="l" fontAlgn="b"/>
                      <a:r>
                        <a:rPr lang="en-US" sz="1600" u="none" strike="noStrike">
                          <a:effectLst/>
                        </a:rPr>
                        <a:t>num1: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1000 1000 0000 0000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0110 0000 1111 1111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smtClean="0">
                          <a:effectLst/>
                        </a:rPr>
                        <a:t>0100 </a:t>
                      </a:r>
                      <a:r>
                        <a:rPr lang="en-US" sz="1600" u="none" strike="noStrike" dirty="0">
                          <a:effectLst/>
                        </a:rPr>
                        <a:t>0000 0000 0000</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1111 1111 1111 1111</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1"/>
                  </a:ext>
                </a:extLst>
              </a:tr>
              <a:tr h="402956">
                <a:tc>
                  <a:txBody>
                    <a:bodyPr/>
                    <a:lstStyle/>
                    <a:p>
                      <a:pPr algn="l" fontAlgn="b"/>
                      <a:r>
                        <a:rPr lang="en-US" sz="1600" u="none" strike="noStrike" dirty="0">
                          <a:effectLst/>
                        </a:rPr>
                        <a:t>num2:</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1000 1111 0000 1111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0000 0000 0000 0000</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0100 0000 0000 0001</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1000 0000 0000 0000</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2"/>
                  </a:ext>
                </a:extLst>
              </a:tr>
              <a:tr h="402956">
                <a:tc>
                  <a:txBody>
                    <a:bodyPr/>
                    <a:lstStyle/>
                    <a:p>
                      <a:pPr algn="l" fontAlgn="b"/>
                      <a:r>
                        <a:rPr lang="en-US" sz="1600" u="none" strike="noStrike" dirty="0">
                          <a:effectLst/>
                        </a:rPr>
                        <a:t>result:</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a:effectLst/>
                        </a:rPr>
                        <a:t>0000 0000 0000 0000 </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0000 0000 0000 0000 </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a:effectLst/>
                        </a:rPr>
                        <a:t>0000 0000 0000 0000 </a:t>
                      </a:r>
                      <a:endParaRPr lang="en-US" sz="16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600" u="none" strike="noStrike" dirty="0">
                          <a:effectLst/>
                        </a:rPr>
                        <a:t>0000 0000 0000 0000 </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1467232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a:t>
            </a:r>
            <a:endParaRPr lang="en-US" dirty="0"/>
          </a:p>
        </p:txBody>
      </p:sp>
      <p:sp>
        <p:nvSpPr>
          <p:cNvPr id="3" name="Content Placeholder 2"/>
          <p:cNvSpPr>
            <a:spLocks noGrp="1"/>
          </p:cNvSpPr>
          <p:nvPr>
            <p:ph idx="1"/>
          </p:nvPr>
        </p:nvSpPr>
        <p:spPr/>
        <p:txBody>
          <a:bodyPr/>
          <a:lstStyle/>
          <a:p>
            <a:r>
              <a:rPr lang="en-US" dirty="0" smtClean="0"/>
              <a:t>Given two operands of n words, if you know the value of n write the code of adding these two operands in a loop.</a:t>
            </a:r>
          </a:p>
          <a:p>
            <a:r>
              <a:rPr lang="en-US" dirty="0" smtClean="0"/>
              <a:t>Given </a:t>
            </a:r>
            <a:r>
              <a:rPr lang="en-US" dirty="0"/>
              <a:t>two operands of n words, if you know the value of n write the code of </a:t>
            </a:r>
            <a:r>
              <a:rPr lang="en-US" dirty="0" smtClean="0"/>
              <a:t>subtracting these </a:t>
            </a:r>
            <a:r>
              <a:rPr lang="en-US" dirty="0"/>
              <a:t>two operands </a:t>
            </a:r>
            <a:r>
              <a:rPr lang="en-US" dirty="0" smtClean="0"/>
              <a:t>using a loop.</a:t>
            </a:r>
            <a:endParaRPr lang="en-US" dirty="0"/>
          </a:p>
          <a:p>
            <a:endParaRPr lang="en-US" dirty="0"/>
          </a:p>
        </p:txBody>
      </p:sp>
    </p:spTree>
    <p:extLst>
      <p:ext uri="{BB962C8B-B14F-4D97-AF65-F5344CB8AC3E}">
        <p14:creationId xmlns:p14="http://schemas.microsoft.com/office/powerpoint/2010/main" val="275313830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Extended Multiplication </a:t>
            </a:r>
            <a:endParaRPr lang="en-US" dirty="0"/>
          </a:p>
        </p:txBody>
      </p:sp>
      <p:sp>
        <p:nvSpPr>
          <p:cNvPr id="3" name="Content Placeholder 2"/>
          <p:cNvSpPr>
            <a:spLocks noGrp="1"/>
          </p:cNvSpPr>
          <p:nvPr>
            <p:ph idx="1"/>
          </p:nvPr>
        </p:nvSpPr>
        <p:spPr/>
        <p:txBody>
          <a:bodyPr/>
          <a:lstStyle/>
          <a:p>
            <a:r>
              <a:rPr lang="en-US" dirty="0" smtClean="0"/>
              <a:t>On slide 4 we saw an example </a:t>
            </a:r>
            <a:r>
              <a:rPr lang="en-US" smtClean="0"/>
              <a:t>to multiply </a:t>
            </a:r>
            <a:r>
              <a:rPr lang="en-US" dirty="0" smtClean="0"/>
              <a:t>4 bit numbers. </a:t>
            </a:r>
          </a:p>
          <a:p>
            <a:r>
              <a:rPr lang="en-US" dirty="0" smtClean="0"/>
              <a:t>The same algorithm can be now used to multiply a numbers of any size.</a:t>
            </a:r>
          </a:p>
          <a:p>
            <a:r>
              <a:rPr lang="en-US" dirty="0"/>
              <a:t> </a:t>
            </a:r>
            <a:r>
              <a:rPr lang="en-US" dirty="0" smtClean="0"/>
              <a:t>The algorithm was as follow </a:t>
            </a:r>
          </a:p>
          <a:p>
            <a:pPr lvl="1"/>
            <a:r>
              <a:rPr lang="en-US" sz="2000" dirty="0">
                <a:latin typeface="Courier New" panose="02070309020205020404" pitchFamily="49" charset="0"/>
                <a:cs typeface="Courier New" panose="02070309020205020404" pitchFamily="49" charset="0"/>
              </a:rPr>
              <a:t>Shift the multiplier to the right. </a:t>
            </a:r>
            <a:r>
              <a:rPr lang="en-US" sz="2000" dirty="0" smtClean="0">
                <a:latin typeface="Courier New" panose="02070309020205020404" pitchFamily="49" charset="0"/>
                <a:cs typeface="Courier New" panose="02070309020205020404" pitchFamily="49" charset="0"/>
              </a:rPr>
              <a:t>(now you know how to use extended shift)</a:t>
            </a:r>
            <a:endParaRPr lang="en-US" sz="2000" dirty="0">
              <a:latin typeface="Courier New" panose="02070309020205020404" pitchFamily="49" charset="0"/>
              <a:cs typeface="Courier New" panose="02070309020205020404" pitchFamily="49" charset="0"/>
            </a:endParaRPr>
          </a:p>
          <a:p>
            <a:pPr lvl="1"/>
            <a:r>
              <a:rPr lang="en-US" sz="2000" dirty="0">
                <a:latin typeface="Courier New" panose="02070309020205020404" pitchFamily="49" charset="0"/>
                <a:cs typeface="Courier New" panose="02070309020205020404" pitchFamily="49" charset="0"/>
              </a:rPr>
              <a:t> If CF=1 </a:t>
            </a:r>
          </a:p>
          <a:p>
            <a:pPr lvl="2"/>
            <a:r>
              <a:rPr lang="en-US" sz="1600" dirty="0">
                <a:latin typeface="Courier New" panose="02070309020205020404" pitchFamily="49" charset="0"/>
                <a:cs typeface="Courier New" panose="02070309020205020404" pitchFamily="49" charset="0"/>
              </a:rPr>
              <a:t>add the multiplicand to the result. (now you know how to use extended </a:t>
            </a:r>
            <a:r>
              <a:rPr lang="en-US" sz="1600" dirty="0" smtClean="0">
                <a:latin typeface="Courier New" panose="02070309020205020404" pitchFamily="49" charset="0"/>
                <a:cs typeface="Courier New" panose="02070309020205020404" pitchFamily="49" charset="0"/>
              </a:rPr>
              <a:t>addition)</a:t>
            </a:r>
            <a:endParaRPr lang="en-US" sz="1600" dirty="0">
              <a:latin typeface="Courier New" panose="02070309020205020404" pitchFamily="49" charset="0"/>
              <a:cs typeface="Courier New" panose="02070309020205020404" pitchFamily="49" charset="0"/>
            </a:endParaRPr>
          </a:p>
          <a:p>
            <a:pPr lvl="1"/>
            <a:r>
              <a:rPr lang="en-US" sz="2000" dirty="0">
                <a:latin typeface="Courier New" panose="02070309020205020404" pitchFamily="49" charset="0"/>
                <a:cs typeface="Courier New" panose="02070309020205020404" pitchFamily="49" charset="0"/>
              </a:rPr>
              <a:t>Shift the multiplicand to the left. </a:t>
            </a:r>
          </a:p>
          <a:p>
            <a:pPr lvl="1"/>
            <a:r>
              <a:rPr lang="en-US" sz="2000" dirty="0">
                <a:latin typeface="Courier New" panose="02070309020205020404" pitchFamily="49" charset="0"/>
                <a:cs typeface="Courier New" panose="02070309020205020404" pitchFamily="49" charset="0"/>
              </a:rPr>
              <a:t> Repeat the algorithm </a:t>
            </a:r>
            <a:r>
              <a:rPr lang="en-US" sz="2000" dirty="0" smtClean="0">
                <a:latin typeface="Courier New" panose="02070309020205020404" pitchFamily="49" charset="0"/>
                <a:cs typeface="Courier New" panose="02070309020205020404" pitchFamily="49" charset="0"/>
              </a:rPr>
              <a:t>n </a:t>
            </a:r>
            <a:r>
              <a:rPr lang="en-US" sz="2000" dirty="0">
                <a:latin typeface="Courier New" panose="02070309020205020404" pitchFamily="49" charset="0"/>
                <a:cs typeface="Courier New" panose="02070309020205020404" pitchFamily="49" charset="0"/>
              </a:rPr>
              <a:t>times. </a:t>
            </a:r>
            <a:r>
              <a:rPr lang="en-US" sz="2000" dirty="0" smtClean="0">
                <a:latin typeface="Courier New" panose="02070309020205020404" pitchFamily="49" charset="0"/>
                <a:cs typeface="Courier New" panose="02070309020205020404" pitchFamily="49" charset="0"/>
              </a:rPr>
              <a:t>(where n is size of multiplier) </a:t>
            </a:r>
            <a:endParaRPr lang="en-US" sz="2000" dirty="0">
              <a:latin typeface="Courier New" panose="02070309020205020404" pitchFamily="49" charset="0"/>
              <a:cs typeface="Courier New" panose="02070309020205020404" pitchFamily="49" charset="0"/>
            </a:endParaRPr>
          </a:p>
          <a:p>
            <a:endParaRPr lang="en-US" dirty="0"/>
          </a:p>
        </p:txBody>
      </p:sp>
    </p:spTree>
    <p:extLst>
      <p:ext uri="{BB962C8B-B14F-4D97-AF65-F5344CB8AC3E}">
        <p14:creationId xmlns:p14="http://schemas.microsoft.com/office/powerpoint/2010/main" val="17035149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MULTIPLICATION IN ASSEMBLY LANGUAGE </a:t>
            </a:r>
            <a:endParaRPr lang="en-US" dirty="0"/>
          </a:p>
        </p:txBody>
      </p:sp>
      <p:sp>
        <p:nvSpPr>
          <p:cNvPr id="3" name="Content Placeholder 2"/>
          <p:cNvSpPr>
            <a:spLocks noGrp="1"/>
          </p:cNvSpPr>
          <p:nvPr>
            <p:ph idx="1"/>
          </p:nvPr>
        </p:nvSpPr>
        <p:spPr>
          <a:xfrm>
            <a:off x="838200" y="1825625"/>
            <a:ext cx="5004460" cy="4351338"/>
          </a:xfrm>
        </p:spPr>
        <p:txBody>
          <a:bodyPr>
            <a:normAutofit/>
          </a:bodyPr>
          <a:lstStyle/>
          <a:p>
            <a:r>
              <a:rPr lang="en-US" sz="2400" dirty="0" smtClean="0"/>
              <a:t>4 bit multiplication</a:t>
            </a:r>
          </a:p>
          <a:p>
            <a:pPr lvl="1"/>
            <a:r>
              <a:rPr lang="en-US" sz="2000" dirty="0" smtClean="0"/>
              <a:t>Shift the multiplier to the right. </a:t>
            </a:r>
          </a:p>
          <a:p>
            <a:pPr lvl="1"/>
            <a:r>
              <a:rPr lang="en-US" sz="2000" dirty="0" smtClean="0"/>
              <a:t> If CF=1 </a:t>
            </a:r>
          </a:p>
          <a:p>
            <a:pPr lvl="2"/>
            <a:r>
              <a:rPr lang="en-US" sz="1600" dirty="0" smtClean="0"/>
              <a:t>add the multiplicand to the result. </a:t>
            </a:r>
          </a:p>
          <a:p>
            <a:pPr lvl="1"/>
            <a:r>
              <a:rPr lang="en-US" sz="2000" dirty="0" smtClean="0"/>
              <a:t>Shift the multiplicand to the left. </a:t>
            </a:r>
          </a:p>
          <a:p>
            <a:pPr lvl="1"/>
            <a:r>
              <a:rPr lang="en-US" sz="2000" dirty="0" smtClean="0"/>
              <a:t> Repeat the algorithm 4 times.  </a:t>
            </a:r>
          </a:p>
          <a:p>
            <a:r>
              <a:rPr lang="en-US" sz="2000" dirty="0" smtClean="0"/>
              <a:t>For 4 bit multiplication, multiplicand and result should be 8 bit.</a:t>
            </a:r>
          </a:p>
          <a:p>
            <a:r>
              <a:rPr lang="en-US" sz="2000" dirty="0" smtClean="0"/>
              <a:t>Similarly, for n bit multiplication, multiplicand and result should be 2*n bits.</a:t>
            </a:r>
          </a:p>
          <a:p>
            <a:endParaRPr lang="en-US" sz="2000" dirty="0"/>
          </a:p>
        </p:txBody>
      </p:sp>
      <p:pic>
        <p:nvPicPr>
          <p:cNvPr id="4" name="Picture 3"/>
          <p:cNvPicPr>
            <a:picLocks noChangeAspect="1"/>
          </p:cNvPicPr>
          <p:nvPr/>
        </p:nvPicPr>
        <p:blipFill>
          <a:blip r:embed="rId2"/>
          <a:stretch>
            <a:fillRect/>
          </a:stretch>
        </p:blipFill>
        <p:spPr>
          <a:xfrm>
            <a:off x="6105402" y="2073935"/>
            <a:ext cx="5562600" cy="1609725"/>
          </a:xfrm>
          <a:prstGeom prst="rect">
            <a:avLst/>
          </a:prstGeom>
        </p:spPr>
      </p:pic>
      <p:pic>
        <p:nvPicPr>
          <p:cNvPr id="5" name="Picture 4"/>
          <p:cNvPicPr>
            <a:picLocks noChangeAspect="1"/>
          </p:cNvPicPr>
          <p:nvPr/>
        </p:nvPicPr>
        <p:blipFill>
          <a:blip r:embed="rId3"/>
          <a:stretch>
            <a:fillRect/>
          </a:stretch>
        </p:blipFill>
        <p:spPr>
          <a:xfrm>
            <a:off x="7010277" y="4839875"/>
            <a:ext cx="3752850" cy="1762125"/>
          </a:xfrm>
          <a:prstGeom prst="rect">
            <a:avLst/>
          </a:prstGeom>
        </p:spPr>
      </p:pic>
    </p:spTree>
    <p:extLst>
      <p:ext uri="{BB962C8B-B14F-4D97-AF65-F5344CB8AC3E}">
        <p14:creationId xmlns:p14="http://schemas.microsoft.com/office/powerpoint/2010/main" val="344583198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77211" y="281722"/>
            <a:ext cx="9876785" cy="642912"/>
          </a:xfrm>
          <a:prstGeom prst="rect">
            <a:avLst/>
          </a:prstGeom>
        </p:spPr>
      </p:pic>
      <p:pic>
        <p:nvPicPr>
          <p:cNvPr id="4" name="Content Placeholder 3"/>
          <p:cNvPicPr>
            <a:picLocks noGrp="1" noChangeAspect="1"/>
          </p:cNvPicPr>
          <p:nvPr>
            <p:ph idx="1"/>
          </p:nvPr>
        </p:nvPicPr>
        <p:blipFill rotWithShape="1">
          <a:blip r:embed="rId4"/>
          <a:srcRect t="1260" b="-1260"/>
          <a:stretch/>
        </p:blipFill>
        <p:spPr>
          <a:xfrm>
            <a:off x="331244" y="841230"/>
            <a:ext cx="9768720" cy="6092480"/>
          </a:xfrm>
          <a:prstGeom prst="rect">
            <a:avLst/>
          </a:prstGeom>
        </p:spPr>
      </p:pic>
    </p:spTree>
    <p:extLst>
      <p:ext uri="{BB962C8B-B14F-4D97-AF65-F5344CB8AC3E}">
        <p14:creationId xmlns:p14="http://schemas.microsoft.com/office/powerpoint/2010/main" val="19415801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Change the code give in previous slide to work for 32 bit multiplication i.e. the result should be 64 bit</a:t>
            </a:r>
          </a:p>
        </p:txBody>
      </p:sp>
    </p:spTree>
    <p:extLst>
      <p:ext uri="{BB962C8B-B14F-4D97-AF65-F5344CB8AC3E}">
        <p14:creationId xmlns:p14="http://schemas.microsoft.com/office/powerpoint/2010/main" val="10105718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BITWISE LOGICAL OPERATIONS </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861934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BITWISE LOGICAL OPERATIONS</a:t>
            </a:r>
          </a:p>
        </p:txBody>
      </p:sp>
      <p:sp>
        <p:nvSpPr>
          <p:cNvPr id="3" name="Content Placeholder 2"/>
          <p:cNvSpPr>
            <a:spLocks noGrp="1"/>
          </p:cNvSpPr>
          <p:nvPr>
            <p:ph idx="1"/>
          </p:nvPr>
        </p:nvSpPr>
        <p:spPr/>
        <p:txBody>
          <a:bodyPr/>
          <a:lstStyle/>
          <a:p>
            <a:r>
              <a:rPr lang="en-US" dirty="0"/>
              <a:t>AND </a:t>
            </a:r>
            <a:r>
              <a:rPr lang="en-US" dirty="0" smtClean="0"/>
              <a:t>operation</a:t>
            </a:r>
          </a:p>
          <a:p>
            <a:pPr lvl="1"/>
            <a:r>
              <a:rPr lang="en-US" dirty="0"/>
              <a:t>Examples are “and ax, </a:t>
            </a:r>
            <a:r>
              <a:rPr lang="en-US" dirty="0" err="1"/>
              <a:t>bx</a:t>
            </a:r>
            <a:r>
              <a:rPr lang="en-US" dirty="0"/>
              <a:t>” and “and byte [mem], 5.” </a:t>
            </a:r>
            <a:endParaRPr lang="en-US" dirty="0" smtClean="0"/>
          </a:p>
          <a:p>
            <a:pPr lvl="1"/>
            <a:r>
              <a:rPr lang="en-US" dirty="0" smtClean="0"/>
              <a:t>All </a:t>
            </a:r>
            <a:r>
              <a:rPr lang="en-US" dirty="0"/>
              <a:t>possibilities that are legal for addition are also legal for the AND operation. The different thing is the bitwise behavior of this operation. </a:t>
            </a:r>
            <a:endParaRPr lang="en-US" dirty="0" smtClean="0"/>
          </a:p>
          <a:p>
            <a:r>
              <a:rPr lang="en-US" dirty="0"/>
              <a:t>OR </a:t>
            </a:r>
            <a:r>
              <a:rPr lang="en-US" dirty="0" smtClean="0"/>
              <a:t>operation</a:t>
            </a:r>
          </a:p>
          <a:p>
            <a:pPr lvl="1"/>
            <a:r>
              <a:rPr lang="en-US" dirty="0"/>
              <a:t>Examples are “or ax, </a:t>
            </a:r>
            <a:r>
              <a:rPr lang="en-US" dirty="0" err="1"/>
              <a:t>bx</a:t>
            </a:r>
            <a:r>
              <a:rPr lang="en-US" dirty="0"/>
              <a:t>” and “or byte [mem], 5.” </a:t>
            </a:r>
            <a:endParaRPr lang="en-US" dirty="0" smtClean="0"/>
          </a:p>
          <a:p>
            <a:r>
              <a:rPr lang="en-US" dirty="0"/>
              <a:t>XOR operation </a:t>
            </a:r>
            <a:endParaRPr lang="en-US" dirty="0" smtClean="0"/>
          </a:p>
          <a:p>
            <a:pPr lvl="1"/>
            <a:r>
              <a:rPr lang="en-US" dirty="0"/>
              <a:t>Examples are “</a:t>
            </a:r>
            <a:r>
              <a:rPr lang="en-US" dirty="0" err="1"/>
              <a:t>xor</a:t>
            </a:r>
            <a:r>
              <a:rPr lang="en-US" dirty="0"/>
              <a:t> ax, </a:t>
            </a:r>
            <a:r>
              <a:rPr lang="en-US" dirty="0" err="1"/>
              <a:t>bx</a:t>
            </a:r>
            <a:r>
              <a:rPr lang="en-US" dirty="0"/>
              <a:t>” and “</a:t>
            </a:r>
            <a:r>
              <a:rPr lang="en-US" dirty="0" err="1"/>
              <a:t>xor</a:t>
            </a:r>
            <a:r>
              <a:rPr lang="en-US" dirty="0"/>
              <a:t> byte [mem], 5</a:t>
            </a:r>
            <a:endParaRPr lang="en-US" dirty="0" smtClean="0"/>
          </a:p>
          <a:p>
            <a:r>
              <a:rPr lang="en-US" dirty="0" smtClean="0"/>
              <a:t>NOT </a:t>
            </a:r>
            <a:r>
              <a:rPr lang="en-US" dirty="0"/>
              <a:t>operation </a:t>
            </a:r>
            <a:endParaRPr lang="en-US" dirty="0" smtClean="0"/>
          </a:p>
          <a:p>
            <a:pPr lvl="1"/>
            <a:r>
              <a:rPr lang="en-US" dirty="0"/>
              <a:t>Examples are “not ax” and “not byte [mem]”.</a:t>
            </a:r>
          </a:p>
        </p:txBody>
      </p:sp>
    </p:spTree>
    <p:extLst>
      <p:ext uri="{BB962C8B-B14F-4D97-AF65-F5344CB8AC3E}">
        <p14:creationId xmlns:p14="http://schemas.microsoft.com/office/powerpoint/2010/main" val="37194910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MASKING OPERATIONS</a:t>
            </a:r>
          </a:p>
        </p:txBody>
      </p:sp>
      <p:sp>
        <p:nvSpPr>
          <p:cNvPr id="3" name="Content Placeholder 2"/>
          <p:cNvSpPr>
            <a:spLocks noGrp="1"/>
          </p:cNvSpPr>
          <p:nvPr>
            <p:ph idx="1"/>
          </p:nvPr>
        </p:nvSpPr>
        <p:spPr/>
        <p:txBody>
          <a:bodyPr>
            <a:normAutofit lnSpcReduction="10000"/>
          </a:bodyPr>
          <a:lstStyle/>
          <a:p>
            <a:r>
              <a:rPr lang="en-US" dirty="0"/>
              <a:t>Selective Bit Clearing </a:t>
            </a:r>
            <a:endParaRPr lang="en-US" dirty="0" smtClean="0"/>
          </a:p>
          <a:p>
            <a:pPr lvl="1"/>
            <a:r>
              <a:rPr lang="en-US" dirty="0" smtClean="0"/>
              <a:t>Done using AND operations</a:t>
            </a:r>
          </a:p>
          <a:p>
            <a:pPr lvl="1"/>
            <a:r>
              <a:rPr lang="en-US" dirty="0" smtClean="0"/>
              <a:t>Example to clear the LSB in AL, used AND AX, 11111110b</a:t>
            </a:r>
          </a:p>
          <a:p>
            <a:pPr lvl="1"/>
            <a:r>
              <a:rPr lang="en-US" dirty="0" smtClean="0"/>
              <a:t>This operation is called masking, 11111110 was mask in this example</a:t>
            </a:r>
          </a:p>
          <a:p>
            <a:r>
              <a:rPr lang="en-US" dirty="0"/>
              <a:t>Selective Bit </a:t>
            </a:r>
            <a:r>
              <a:rPr lang="en-US" dirty="0" smtClean="0"/>
              <a:t>Setting</a:t>
            </a:r>
          </a:p>
          <a:p>
            <a:pPr lvl="1"/>
            <a:r>
              <a:rPr lang="en-US" dirty="0"/>
              <a:t>Done using </a:t>
            </a:r>
            <a:r>
              <a:rPr lang="en-US" dirty="0" smtClean="0"/>
              <a:t>OR operations</a:t>
            </a:r>
            <a:endParaRPr lang="en-US" dirty="0"/>
          </a:p>
          <a:p>
            <a:pPr lvl="1"/>
            <a:r>
              <a:rPr lang="en-US" dirty="0"/>
              <a:t>Example to </a:t>
            </a:r>
            <a:r>
              <a:rPr lang="en-US" dirty="0" smtClean="0"/>
              <a:t>set the </a:t>
            </a:r>
            <a:r>
              <a:rPr lang="en-US" dirty="0"/>
              <a:t>LSB in AL, </a:t>
            </a:r>
            <a:r>
              <a:rPr lang="en-US"/>
              <a:t>used </a:t>
            </a:r>
            <a:r>
              <a:rPr lang="en-US" smtClean="0"/>
              <a:t>OR </a:t>
            </a:r>
            <a:r>
              <a:rPr lang="en-US" dirty="0"/>
              <a:t>AX, </a:t>
            </a:r>
            <a:r>
              <a:rPr lang="en-US" dirty="0" smtClean="0"/>
              <a:t>00000001b</a:t>
            </a:r>
          </a:p>
          <a:p>
            <a:pPr lvl="1"/>
            <a:r>
              <a:rPr lang="en-US" dirty="0" smtClean="0"/>
              <a:t>00000001b is the mask here</a:t>
            </a:r>
          </a:p>
          <a:p>
            <a:r>
              <a:rPr lang="en-US" dirty="0"/>
              <a:t>Selective Bit Inversion</a:t>
            </a:r>
          </a:p>
          <a:p>
            <a:pPr lvl="1"/>
            <a:r>
              <a:rPr lang="en-US" dirty="0"/>
              <a:t>Done using XOR</a:t>
            </a:r>
          </a:p>
          <a:p>
            <a:pPr lvl="1"/>
            <a:r>
              <a:rPr lang="en-US" dirty="0"/>
              <a:t>For example to toggle LSB and MSB in AL use XOR AL, 1000 0001b</a:t>
            </a:r>
          </a:p>
          <a:p>
            <a:pPr lvl="1"/>
            <a:endParaRPr lang="en-US" dirty="0"/>
          </a:p>
          <a:p>
            <a:endParaRPr lang="en-US" dirty="0" smtClean="0"/>
          </a:p>
          <a:p>
            <a:endParaRPr lang="en-US" dirty="0"/>
          </a:p>
        </p:txBody>
      </p:sp>
    </p:spTree>
    <p:extLst>
      <p:ext uri="{BB962C8B-B14F-4D97-AF65-F5344CB8AC3E}">
        <p14:creationId xmlns:p14="http://schemas.microsoft.com/office/powerpoint/2010/main" val="29826871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MASKING OPERATION</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Selective </a:t>
            </a:r>
            <a:r>
              <a:rPr lang="en-US" dirty="0"/>
              <a:t>Bit </a:t>
            </a:r>
            <a:r>
              <a:rPr lang="en-US" dirty="0" smtClean="0"/>
              <a:t>Testing</a:t>
            </a:r>
          </a:p>
          <a:p>
            <a:pPr lvl="1"/>
            <a:r>
              <a:rPr lang="en-US" dirty="0" smtClean="0"/>
              <a:t>AND operation can be used to test if a certain bit in a </a:t>
            </a:r>
            <a:r>
              <a:rPr lang="en-US" smtClean="0"/>
              <a:t>number are set or not.</a:t>
            </a:r>
            <a:endParaRPr lang="en-US" dirty="0" smtClean="0"/>
          </a:p>
          <a:p>
            <a:pPr lvl="2"/>
            <a:r>
              <a:rPr lang="en-US" dirty="0" smtClean="0"/>
              <a:t>But this will change the mask or </a:t>
            </a:r>
            <a:r>
              <a:rPr lang="en-US" smtClean="0"/>
              <a:t>the operand.</a:t>
            </a:r>
            <a:endParaRPr lang="en-US" dirty="0" smtClean="0"/>
          </a:p>
          <a:p>
            <a:pPr lvl="1"/>
            <a:r>
              <a:rPr lang="en-US" dirty="0" smtClean="0"/>
              <a:t>TEST instruction is a non destructive alternative for selective bit testing.</a:t>
            </a:r>
          </a:p>
          <a:p>
            <a:pPr lvl="1"/>
            <a:r>
              <a:rPr lang="en-US" dirty="0"/>
              <a:t>It doesn’t change the destination and only sets the </a:t>
            </a:r>
            <a:r>
              <a:rPr lang="en-US" dirty="0" smtClean="0"/>
              <a:t>sign, zero and parity flags as would have </a:t>
            </a:r>
            <a:r>
              <a:rPr lang="en-US" dirty="0"/>
              <a:t>AND </a:t>
            </a:r>
            <a:r>
              <a:rPr lang="en-US" dirty="0" smtClean="0"/>
              <a:t>operation</a:t>
            </a:r>
          </a:p>
          <a:p>
            <a:pPr lvl="1"/>
            <a:endParaRPr lang="en-US" dirty="0"/>
          </a:p>
          <a:p>
            <a:pPr lvl="1"/>
            <a:endParaRPr lang="en-US" dirty="0" smtClean="0"/>
          </a:p>
          <a:p>
            <a:pPr lvl="1"/>
            <a:endParaRPr lang="en-US" dirty="0"/>
          </a:p>
          <a:p>
            <a:pPr lvl="1"/>
            <a:r>
              <a:rPr lang="en-US" dirty="0" smtClean="0"/>
              <a:t>Next slide shows the use of test in multiplication algorithms so that multiplier is retained </a:t>
            </a:r>
          </a:p>
          <a:p>
            <a:pPr lvl="1"/>
            <a:endParaRPr lang="en-US" dirty="0"/>
          </a:p>
        </p:txBody>
      </p:sp>
      <p:pic>
        <p:nvPicPr>
          <p:cNvPr id="4" name="Picture 3"/>
          <p:cNvPicPr>
            <a:picLocks noChangeAspect="1"/>
          </p:cNvPicPr>
          <p:nvPr/>
        </p:nvPicPr>
        <p:blipFill>
          <a:blip r:embed="rId2"/>
          <a:stretch>
            <a:fillRect/>
          </a:stretch>
        </p:blipFill>
        <p:spPr>
          <a:xfrm>
            <a:off x="1621186" y="4235557"/>
            <a:ext cx="2781300" cy="990600"/>
          </a:xfrm>
          <a:prstGeom prst="rect">
            <a:avLst/>
          </a:prstGeom>
        </p:spPr>
      </p:pic>
    </p:spTree>
    <p:extLst>
      <p:ext uri="{BB962C8B-B14F-4D97-AF65-F5344CB8AC3E}">
        <p14:creationId xmlns:p14="http://schemas.microsoft.com/office/powerpoint/2010/main" val="342759313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3"/>
          <a:stretch>
            <a:fillRect/>
          </a:stretch>
        </p:blipFill>
        <p:spPr>
          <a:xfrm>
            <a:off x="161520" y="132462"/>
            <a:ext cx="9324930" cy="6423321"/>
          </a:xfrm>
          <a:prstGeom prst="rect">
            <a:avLst/>
          </a:prstGeom>
        </p:spPr>
      </p:pic>
    </p:spTree>
    <p:extLst>
      <p:ext uri="{BB962C8B-B14F-4D97-AF65-F5344CB8AC3E}">
        <p14:creationId xmlns:p14="http://schemas.microsoft.com/office/powerpoint/2010/main" val="337322990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a:t>
            </a:r>
            <a:endParaRPr lang="en-US" dirty="0"/>
          </a:p>
        </p:txBody>
      </p:sp>
      <p:sp>
        <p:nvSpPr>
          <p:cNvPr id="3" name="Content Placeholder 2"/>
          <p:cNvSpPr>
            <a:spLocks noGrp="1"/>
          </p:cNvSpPr>
          <p:nvPr>
            <p:ph idx="1"/>
          </p:nvPr>
        </p:nvSpPr>
        <p:spPr/>
        <p:txBody>
          <a:bodyPr/>
          <a:lstStyle/>
          <a:p>
            <a:r>
              <a:rPr lang="en-US" dirty="0" smtClean="0"/>
              <a:t>Chapter 4 Bilal Hashmi</a:t>
            </a:r>
            <a:endParaRPr lang="en-US" dirty="0"/>
          </a:p>
        </p:txBody>
      </p:sp>
    </p:spTree>
    <p:extLst>
      <p:ext uri="{BB962C8B-B14F-4D97-AF65-F5344CB8AC3E}">
        <p14:creationId xmlns:p14="http://schemas.microsoft.com/office/powerpoint/2010/main" val="27707705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a:t>https://sites.google.com/view/coal-fall-2019</a:t>
            </a:r>
          </a:p>
          <a:p>
            <a:endParaRPr lang="en-US" dirty="0"/>
          </a:p>
        </p:txBody>
      </p:sp>
    </p:spTree>
    <p:extLst>
      <p:ext uri="{BB962C8B-B14F-4D97-AF65-F5344CB8AC3E}">
        <p14:creationId xmlns:p14="http://schemas.microsoft.com/office/powerpoint/2010/main" val="992083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205026" y="80168"/>
            <a:ext cx="10858177" cy="2288959"/>
          </a:xfrm>
          <a:prstGeom prst="rect">
            <a:avLst/>
          </a:prstGeom>
        </p:spPr>
      </p:pic>
      <p:pic>
        <p:nvPicPr>
          <p:cNvPr id="5" name="Picture 4"/>
          <p:cNvPicPr>
            <a:picLocks noChangeAspect="1"/>
          </p:cNvPicPr>
          <p:nvPr/>
        </p:nvPicPr>
        <p:blipFill rotWithShape="1">
          <a:blip r:embed="rId3"/>
          <a:srcRect t="2164"/>
          <a:stretch/>
        </p:blipFill>
        <p:spPr>
          <a:xfrm>
            <a:off x="205026" y="2302625"/>
            <a:ext cx="10701272" cy="4313724"/>
          </a:xfrm>
          <a:prstGeom prst="rect">
            <a:avLst/>
          </a:prstGeom>
        </p:spPr>
      </p:pic>
    </p:spTree>
    <p:extLst>
      <p:ext uri="{BB962C8B-B14F-4D97-AF65-F5344CB8AC3E}">
        <p14:creationId xmlns:p14="http://schemas.microsoft.com/office/powerpoint/2010/main" val="3121694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 </a:t>
            </a:r>
            <a:endParaRPr lang="en-US" dirty="0"/>
          </a:p>
        </p:txBody>
      </p:sp>
      <p:sp>
        <p:nvSpPr>
          <p:cNvPr id="3" name="Content Placeholder 2"/>
          <p:cNvSpPr>
            <a:spLocks noGrp="1"/>
          </p:cNvSpPr>
          <p:nvPr>
            <p:ph idx="1"/>
          </p:nvPr>
        </p:nvSpPr>
        <p:spPr/>
        <p:txBody>
          <a:bodyPr/>
          <a:lstStyle/>
          <a:p>
            <a:r>
              <a:rPr lang="en-US" dirty="0" smtClean="0"/>
              <a:t>Modify the algorithm given in last slide for 8 bit multiplication.</a:t>
            </a:r>
          </a:p>
          <a:p>
            <a:r>
              <a:rPr lang="en-US" dirty="0" smtClean="0"/>
              <a:t>How will you modify the algorithm given in last slide for 16 or 32 bit multiplication?</a:t>
            </a:r>
            <a:endParaRPr lang="en-US" dirty="0"/>
          </a:p>
        </p:txBody>
      </p:sp>
    </p:spTree>
    <p:extLst>
      <p:ext uri="{BB962C8B-B14F-4D97-AF65-F5344CB8AC3E}">
        <p14:creationId xmlns:p14="http://schemas.microsoft.com/office/powerpoint/2010/main" val="4174198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EXTENDED OPERATIONS</a:t>
            </a:r>
            <a:endParaRPr lang="en-US" dirty="0"/>
          </a:p>
        </p:txBody>
      </p:sp>
      <p:sp>
        <p:nvSpPr>
          <p:cNvPr id="3" name="Content Placeholder 2"/>
          <p:cNvSpPr>
            <a:spLocks noGrp="1"/>
          </p:cNvSpPr>
          <p:nvPr>
            <p:ph idx="1"/>
          </p:nvPr>
        </p:nvSpPr>
        <p:spPr/>
        <p:txBody>
          <a:bodyPr/>
          <a:lstStyle/>
          <a:p>
            <a:r>
              <a:rPr lang="en-US" dirty="0" smtClean="0"/>
              <a:t>Working with larger numbers</a:t>
            </a:r>
          </a:p>
          <a:p>
            <a:r>
              <a:rPr lang="en-US" dirty="0" smtClean="0"/>
              <a:t>For example</a:t>
            </a:r>
          </a:p>
          <a:p>
            <a:pPr lvl="1"/>
            <a:r>
              <a:rPr lang="en-US" dirty="0" smtClean="0"/>
              <a:t>Adding/Subtracting 32 bit or 64 bit numbers</a:t>
            </a:r>
          </a:p>
          <a:p>
            <a:pPr lvl="1"/>
            <a:r>
              <a:rPr lang="en-US" dirty="0" smtClean="0"/>
              <a:t>Multiplying 16 or 32 or 64 bit numbers</a:t>
            </a:r>
          </a:p>
          <a:p>
            <a:pPr lvl="1"/>
            <a:r>
              <a:rPr lang="en-US" dirty="0" smtClean="0"/>
              <a:t>Shifting 32 bit number</a:t>
            </a:r>
            <a:endParaRPr lang="en-US" dirty="0"/>
          </a:p>
        </p:txBody>
      </p:sp>
    </p:spTree>
    <p:extLst>
      <p:ext uri="{BB962C8B-B14F-4D97-AF65-F5344CB8AC3E}">
        <p14:creationId xmlns:p14="http://schemas.microsoft.com/office/powerpoint/2010/main" val="31518571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Extended Multiplication</a:t>
            </a:r>
            <a:endParaRPr lang="en-US" dirty="0"/>
          </a:p>
        </p:txBody>
      </p:sp>
      <p:sp>
        <p:nvSpPr>
          <p:cNvPr id="3" name="Content Placeholder 2"/>
          <p:cNvSpPr>
            <a:spLocks noGrp="1"/>
          </p:cNvSpPr>
          <p:nvPr>
            <p:ph idx="1"/>
          </p:nvPr>
        </p:nvSpPr>
        <p:spPr/>
        <p:txBody>
          <a:bodyPr/>
          <a:lstStyle/>
          <a:p>
            <a:r>
              <a:rPr lang="en-US" dirty="0" smtClean="0"/>
              <a:t>Take an example of multiplying two 16 bit numbers. </a:t>
            </a:r>
          </a:p>
          <a:p>
            <a:r>
              <a:rPr lang="en-US" dirty="0" smtClean="0"/>
              <a:t>The result will need 32 bits and multiplicand will also need 32 bits. </a:t>
            </a:r>
          </a:p>
          <a:p>
            <a:r>
              <a:rPr lang="en-US" dirty="0" smtClean="0"/>
              <a:t>This will require SHL 32 bit multiplicand and addition of 32 bit multiplicand and 32 bit result.</a:t>
            </a:r>
          </a:p>
          <a:p>
            <a:r>
              <a:rPr lang="en-US" dirty="0" smtClean="0"/>
              <a:t>So to perform extended multiplication we should first look at extended addition and extended shifting. </a:t>
            </a:r>
          </a:p>
          <a:p>
            <a:pPr lvl="1"/>
            <a:r>
              <a:rPr lang="en-US" i="1" dirty="0" smtClean="0"/>
              <a:t>Reminder the one instruction of add or SHR only works for 8 or 16 bits</a:t>
            </a:r>
            <a:endParaRPr lang="en-US" i="1" dirty="0"/>
          </a:p>
        </p:txBody>
      </p:sp>
    </p:spTree>
    <p:extLst>
      <p:ext uri="{BB962C8B-B14F-4D97-AF65-F5344CB8AC3E}">
        <p14:creationId xmlns:p14="http://schemas.microsoft.com/office/powerpoint/2010/main" val="1083486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Extended Shifting Left </a:t>
            </a:r>
            <a:endParaRPr lang="en-US" dirty="0"/>
          </a:p>
        </p:txBody>
      </p:sp>
      <p:sp>
        <p:nvSpPr>
          <p:cNvPr id="3" name="Content Placeholder 2"/>
          <p:cNvSpPr>
            <a:spLocks noGrp="1"/>
          </p:cNvSpPr>
          <p:nvPr>
            <p:ph idx="1"/>
          </p:nvPr>
        </p:nvSpPr>
        <p:spPr/>
        <p:txBody>
          <a:bodyPr/>
          <a:lstStyle/>
          <a:p>
            <a:r>
              <a:rPr lang="en-US" dirty="0" smtClean="0"/>
              <a:t>Consider a 32 bit number num1</a:t>
            </a:r>
          </a:p>
          <a:p>
            <a:r>
              <a:rPr lang="en-US" sz="2400" dirty="0">
                <a:latin typeface="Courier New" panose="02070309020205020404" pitchFamily="49" charset="0"/>
                <a:cs typeface="Courier New" panose="02070309020205020404" pitchFamily="49" charset="0"/>
              </a:rPr>
              <a:t>n</a:t>
            </a:r>
            <a:r>
              <a:rPr lang="en-US" sz="2400" dirty="0" smtClean="0">
                <a:latin typeface="Courier New" panose="02070309020205020404" pitchFamily="49" charset="0"/>
                <a:cs typeface="Courier New" panose="02070309020205020404" pitchFamily="49" charset="0"/>
              </a:rPr>
              <a:t>um1: </a:t>
            </a:r>
            <a:r>
              <a:rPr lang="en-US" sz="2400" dirty="0" err="1" smtClean="0">
                <a:latin typeface="Courier New" panose="02070309020205020404" pitchFamily="49" charset="0"/>
                <a:cs typeface="Courier New" panose="02070309020205020404" pitchFamily="49" charset="0"/>
              </a:rPr>
              <a:t>dd</a:t>
            </a:r>
            <a:r>
              <a:rPr lang="en-US" sz="2400" dirty="0" smtClean="0">
                <a:latin typeface="Courier New" panose="02070309020205020404" pitchFamily="49" charset="0"/>
                <a:cs typeface="Courier New" panose="02070309020205020404" pitchFamily="49" charset="0"/>
              </a:rPr>
              <a:t>  0000 0000 0000 0000 1111 0000 1111 0000b</a:t>
            </a:r>
          </a:p>
          <a:p>
            <a:pPr lvl="1"/>
            <a:r>
              <a:rPr lang="en-US" sz="2000" dirty="0" smtClean="0"/>
              <a:t>Note spaces are just there for readability. </a:t>
            </a:r>
          </a:p>
          <a:p>
            <a:r>
              <a:rPr lang="en-US" dirty="0" smtClean="0"/>
              <a:t>How will you Shift it left by 1 such that the result is </a:t>
            </a:r>
          </a:p>
          <a:p>
            <a:r>
              <a:rPr lang="en-US" sz="2400" dirty="0">
                <a:latin typeface="Courier New" panose="02070309020205020404" pitchFamily="49" charset="0"/>
                <a:cs typeface="Courier New" panose="02070309020205020404" pitchFamily="49" charset="0"/>
              </a:rPr>
              <a:t>n</a:t>
            </a:r>
            <a:r>
              <a:rPr lang="en-US" sz="2400" dirty="0" smtClean="0">
                <a:latin typeface="Courier New" panose="02070309020205020404" pitchFamily="49" charset="0"/>
                <a:cs typeface="Courier New" panose="02070309020205020404" pitchFamily="49" charset="0"/>
              </a:rPr>
              <a:t>um1: </a:t>
            </a:r>
            <a:r>
              <a:rPr lang="en-US" sz="2400" dirty="0" err="1" smtClean="0">
                <a:latin typeface="Courier New" panose="02070309020205020404" pitchFamily="49" charset="0"/>
                <a:cs typeface="Courier New" panose="02070309020205020404" pitchFamily="49" charset="0"/>
              </a:rPr>
              <a:t>dd</a:t>
            </a:r>
            <a:r>
              <a:rPr lang="en-US" sz="2400" dirty="0" smtClean="0">
                <a:latin typeface="Courier New" panose="02070309020205020404" pitchFamily="49" charset="0"/>
                <a:cs typeface="Courier New" panose="02070309020205020404" pitchFamily="49" charset="0"/>
              </a:rPr>
              <a:t>  0000 0000 0000 0001 1110 0001 1110 0000b</a:t>
            </a:r>
          </a:p>
          <a:p>
            <a:pPr marL="0" indent="0">
              <a:buNone/>
            </a:pPr>
            <a:endParaRPr lang="en-US" sz="2400" dirty="0" smtClean="0">
              <a:latin typeface="Courier New" panose="02070309020205020404" pitchFamily="49" charset="0"/>
              <a:cs typeface="Courier New" panose="02070309020205020404" pitchFamily="49" charset="0"/>
            </a:endParaRPr>
          </a:p>
          <a:p>
            <a:endParaRPr lang="en-US" dirty="0" smtClean="0"/>
          </a:p>
          <a:p>
            <a:pPr lvl="2"/>
            <a:endParaRPr lang="en-US" dirty="0"/>
          </a:p>
        </p:txBody>
      </p:sp>
    </p:spTree>
    <p:extLst>
      <p:ext uri="{BB962C8B-B14F-4D97-AF65-F5344CB8AC3E}">
        <p14:creationId xmlns:p14="http://schemas.microsoft.com/office/powerpoint/2010/main" val="15721538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Extended Shifting Left</a:t>
            </a:r>
            <a:endParaRPr lang="en-US" dirty="0"/>
          </a:p>
        </p:txBody>
      </p:sp>
      <p:sp>
        <p:nvSpPr>
          <p:cNvPr id="3" name="Content Placeholder 2"/>
          <p:cNvSpPr>
            <a:spLocks noGrp="1"/>
          </p:cNvSpPr>
          <p:nvPr>
            <p:ph idx="1"/>
          </p:nvPr>
        </p:nvSpPr>
        <p:spPr/>
        <p:txBody>
          <a:bodyPr/>
          <a:lstStyle/>
          <a:p>
            <a:r>
              <a:rPr lang="en-US" dirty="0" smtClean="0"/>
              <a:t>You </a:t>
            </a:r>
            <a:r>
              <a:rPr lang="en-US" dirty="0"/>
              <a:t>will use two instructions</a:t>
            </a:r>
          </a:p>
          <a:p>
            <a:pPr lvl="1"/>
            <a:r>
              <a:rPr lang="en-US" sz="2000" dirty="0" err="1">
                <a:latin typeface="Courier New" panose="02070309020205020404" pitchFamily="49" charset="0"/>
                <a:cs typeface="Courier New" panose="02070309020205020404" pitchFamily="49" charset="0"/>
              </a:rPr>
              <a:t>s</a:t>
            </a:r>
            <a:r>
              <a:rPr lang="en-US" sz="2000" dirty="0" err="1" smtClean="0">
                <a:latin typeface="Courier New" panose="02070309020205020404" pitchFamily="49" charset="0"/>
                <a:cs typeface="Courier New" panose="02070309020205020404" pitchFamily="49" charset="0"/>
              </a:rPr>
              <a:t>hl</a:t>
            </a:r>
            <a:r>
              <a:rPr lang="en-US" sz="2000" dirty="0" smtClean="0">
                <a:latin typeface="Courier New" panose="02070309020205020404" pitchFamily="49" charset="0"/>
                <a:cs typeface="Courier New" panose="02070309020205020404" pitchFamily="49" charset="0"/>
              </a:rPr>
              <a:t> word [num1], 1</a:t>
            </a:r>
          </a:p>
          <a:p>
            <a:pPr lvl="1"/>
            <a:r>
              <a:rPr lang="en-US" sz="2000" dirty="0" err="1">
                <a:latin typeface="Courier New" panose="02070309020205020404" pitchFamily="49" charset="0"/>
                <a:cs typeface="Courier New" panose="02070309020205020404" pitchFamily="49" charset="0"/>
              </a:rPr>
              <a:t>r</a:t>
            </a:r>
            <a:r>
              <a:rPr lang="en-US" sz="2000" dirty="0" err="1" smtClean="0">
                <a:latin typeface="Courier New" panose="02070309020205020404" pitchFamily="49" charset="0"/>
                <a:cs typeface="Courier New" panose="02070309020205020404" pitchFamily="49" charset="0"/>
              </a:rPr>
              <a:t>cl</a:t>
            </a:r>
            <a:r>
              <a:rPr lang="en-US" sz="2000" dirty="0" smtClean="0">
                <a:latin typeface="Courier New" panose="02070309020205020404" pitchFamily="49" charset="0"/>
                <a:cs typeface="Courier New" panose="02070309020205020404" pitchFamily="49" charset="0"/>
              </a:rPr>
              <a:t> word [num1+2], 1</a:t>
            </a:r>
          </a:p>
          <a:p>
            <a:r>
              <a:rPr lang="en-US" dirty="0"/>
              <a:t>Effect of 1st instruction</a:t>
            </a:r>
            <a:r>
              <a:rPr lang="en-US" dirty="0" smtClean="0"/>
              <a:t>:  </a:t>
            </a:r>
            <a:r>
              <a:rPr lang="en-US" sz="2400" dirty="0" err="1">
                <a:latin typeface="Courier New" panose="02070309020205020404" pitchFamily="49" charset="0"/>
                <a:cs typeface="Courier New" panose="02070309020205020404" pitchFamily="49" charset="0"/>
              </a:rPr>
              <a:t>s</a:t>
            </a:r>
            <a:r>
              <a:rPr lang="en-US" sz="2400" dirty="0" err="1" smtClean="0">
                <a:latin typeface="Courier New" panose="02070309020205020404" pitchFamily="49" charset="0"/>
                <a:cs typeface="Courier New" panose="02070309020205020404" pitchFamily="49" charset="0"/>
              </a:rPr>
              <a:t>hl</a:t>
            </a:r>
            <a:r>
              <a:rPr lang="en-US" sz="2400" dirty="0" smtClean="0">
                <a:latin typeface="Courier New" panose="02070309020205020404" pitchFamily="49" charset="0"/>
                <a:cs typeface="Courier New" panose="02070309020205020404" pitchFamily="49" charset="0"/>
              </a:rPr>
              <a:t> word [num1], 1</a:t>
            </a:r>
          </a:p>
          <a:p>
            <a:r>
              <a:rPr lang="en-US" sz="2400" dirty="0">
                <a:latin typeface="Courier New" panose="02070309020205020404" pitchFamily="49" charset="0"/>
                <a:cs typeface="Courier New" panose="02070309020205020404" pitchFamily="49" charset="0"/>
              </a:rPr>
              <a:t>n</a:t>
            </a:r>
            <a:r>
              <a:rPr lang="en-US" sz="2400" dirty="0" smtClean="0">
                <a:latin typeface="Courier New" panose="02070309020205020404" pitchFamily="49" charset="0"/>
                <a:cs typeface="Courier New" panose="02070309020205020404" pitchFamily="49" charset="0"/>
              </a:rPr>
              <a:t>um1: </a:t>
            </a:r>
            <a:r>
              <a:rPr lang="en-US" sz="2400" dirty="0" err="1" smtClean="0">
                <a:latin typeface="Courier New" panose="02070309020205020404" pitchFamily="49" charset="0"/>
                <a:cs typeface="Courier New" panose="02070309020205020404" pitchFamily="49" charset="0"/>
              </a:rPr>
              <a:t>dd</a:t>
            </a:r>
            <a:r>
              <a:rPr lang="en-US" sz="2400" dirty="0" smtClean="0">
                <a:latin typeface="Courier New" panose="02070309020205020404" pitchFamily="49" charset="0"/>
                <a:cs typeface="Courier New" panose="02070309020205020404" pitchFamily="49" charset="0"/>
              </a:rPr>
              <a:t>  0000 0000 0000 0000 </a:t>
            </a:r>
            <a:r>
              <a:rPr lang="en-US" sz="2400" b="1" dirty="0" smtClean="0">
                <a:latin typeface="Courier New" panose="02070309020205020404" pitchFamily="49" charset="0"/>
                <a:cs typeface="Courier New" panose="02070309020205020404" pitchFamily="49" charset="0"/>
              </a:rPr>
              <a:t>1110 0001 1110 0000 </a:t>
            </a:r>
            <a:r>
              <a:rPr lang="en-US" sz="2400" dirty="0" smtClean="0">
                <a:latin typeface="Courier New" panose="02070309020205020404" pitchFamily="49" charset="0"/>
                <a:cs typeface="Courier New" panose="02070309020205020404" pitchFamily="49" charset="0"/>
              </a:rPr>
              <a:t>b</a:t>
            </a:r>
          </a:p>
          <a:p>
            <a:r>
              <a:rPr lang="en-US" sz="2400" dirty="0" smtClean="0">
                <a:latin typeface="Courier New" panose="02070309020205020404" pitchFamily="49" charset="0"/>
                <a:cs typeface="Courier New" panose="02070309020205020404" pitchFamily="49" charset="0"/>
              </a:rPr>
              <a:t>CF=1</a:t>
            </a:r>
          </a:p>
          <a:p>
            <a:r>
              <a:rPr lang="en-US" dirty="0"/>
              <a:t>Effect of 2nd Instruction </a:t>
            </a:r>
            <a:r>
              <a:rPr lang="en-US" sz="2400" dirty="0" err="1">
                <a:latin typeface="Courier New" panose="02070309020205020404" pitchFamily="49" charset="0"/>
                <a:cs typeface="Courier New" panose="02070309020205020404" pitchFamily="49" charset="0"/>
              </a:rPr>
              <a:t>r</a:t>
            </a:r>
            <a:r>
              <a:rPr lang="en-US" sz="2400" dirty="0" err="1" smtClean="0">
                <a:latin typeface="Courier New" panose="02070309020205020404" pitchFamily="49" charset="0"/>
                <a:cs typeface="Courier New" panose="02070309020205020404" pitchFamily="49" charset="0"/>
              </a:rPr>
              <a:t>cl</a:t>
            </a:r>
            <a:r>
              <a:rPr lang="en-US" sz="2400" dirty="0" smtClean="0">
                <a:latin typeface="Courier New" panose="02070309020205020404" pitchFamily="49" charset="0"/>
                <a:cs typeface="Courier New" panose="02070309020205020404" pitchFamily="49" charset="0"/>
              </a:rPr>
              <a:t> word [num1+2], 1</a:t>
            </a:r>
          </a:p>
          <a:p>
            <a:r>
              <a:rPr lang="en-US" sz="2400" dirty="0">
                <a:latin typeface="Courier New" panose="02070309020205020404" pitchFamily="49" charset="0"/>
                <a:cs typeface="Courier New" panose="02070309020205020404" pitchFamily="49" charset="0"/>
              </a:rPr>
              <a:t>n</a:t>
            </a:r>
            <a:r>
              <a:rPr lang="en-US" sz="2400" dirty="0" smtClean="0">
                <a:latin typeface="Courier New" panose="02070309020205020404" pitchFamily="49" charset="0"/>
                <a:cs typeface="Courier New" panose="02070309020205020404" pitchFamily="49" charset="0"/>
              </a:rPr>
              <a:t>um1: </a:t>
            </a:r>
            <a:r>
              <a:rPr lang="en-US" sz="2400" dirty="0" err="1" smtClean="0">
                <a:latin typeface="Courier New" panose="02070309020205020404" pitchFamily="49" charset="0"/>
                <a:cs typeface="Courier New" panose="02070309020205020404" pitchFamily="49" charset="0"/>
              </a:rPr>
              <a:t>dd</a:t>
            </a:r>
            <a:r>
              <a:rPr lang="en-US" sz="2400" dirty="0" smtClean="0">
                <a:latin typeface="Courier New" panose="02070309020205020404" pitchFamily="49" charset="0"/>
                <a:cs typeface="Courier New" panose="02070309020205020404" pitchFamily="49" charset="0"/>
              </a:rPr>
              <a:t>  </a:t>
            </a:r>
            <a:r>
              <a:rPr lang="en-US" sz="2400" b="1" dirty="0" smtClean="0">
                <a:latin typeface="Courier New" panose="02070309020205020404" pitchFamily="49" charset="0"/>
                <a:cs typeface="Courier New" panose="02070309020205020404" pitchFamily="49" charset="0"/>
              </a:rPr>
              <a:t>0000 0000 0000 0001 </a:t>
            </a:r>
            <a:r>
              <a:rPr lang="en-US" sz="2400" dirty="0" smtClean="0">
                <a:latin typeface="Courier New" panose="02070309020205020404" pitchFamily="49" charset="0"/>
                <a:cs typeface="Courier New" panose="02070309020205020404" pitchFamily="49" charset="0"/>
              </a:rPr>
              <a:t>1110 0001 1110 0000 b</a:t>
            </a:r>
          </a:p>
          <a:p>
            <a:r>
              <a:rPr lang="en-US" sz="2400" dirty="0" smtClean="0">
                <a:latin typeface="Courier New" panose="02070309020205020404" pitchFamily="49" charset="0"/>
                <a:cs typeface="Courier New" panose="02070309020205020404" pitchFamily="49" charset="0"/>
              </a:rPr>
              <a:t>CF= 0</a:t>
            </a:r>
          </a:p>
          <a:p>
            <a:endParaRPr lang="en-US" sz="2400" dirty="0" smtClean="0">
              <a:latin typeface="Courier New" panose="02070309020205020404" pitchFamily="49" charset="0"/>
              <a:cs typeface="Courier New" panose="02070309020205020404" pitchFamily="49" charset="0"/>
            </a:endParaRPr>
          </a:p>
          <a:p>
            <a:endParaRPr lang="en-US" sz="2400" dirty="0" smtClean="0">
              <a:latin typeface="Courier New" panose="02070309020205020404" pitchFamily="49" charset="0"/>
              <a:cs typeface="Courier New" panose="02070309020205020404" pitchFamily="49" charset="0"/>
            </a:endParaRPr>
          </a:p>
          <a:p>
            <a:endParaRPr lang="en-US" sz="2400" dirty="0" smtClean="0">
              <a:latin typeface="Courier New" panose="02070309020205020404" pitchFamily="49" charset="0"/>
              <a:cs typeface="Courier New" panose="02070309020205020404" pitchFamily="49" charset="0"/>
            </a:endParaRPr>
          </a:p>
          <a:p>
            <a:endParaRPr lang="en-US" dirty="0"/>
          </a:p>
          <a:p>
            <a:endParaRPr lang="en-US" dirty="0" smtClean="0"/>
          </a:p>
          <a:p>
            <a:pPr lvl="2"/>
            <a:endParaRPr lang="en-US" dirty="0"/>
          </a:p>
        </p:txBody>
      </p:sp>
    </p:spTree>
    <p:extLst>
      <p:ext uri="{BB962C8B-B14F-4D97-AF65-F5344CB8AC3E}">
        <p14:creationId xmlns:p14="http://schemas.microsoft.com/office/powerpoint/2010/main" val="1013349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3504</TotalTime>
  <Words>1768</Words>
  <Application>Microsoft Office PowerPoint</Application>
  <PresentationFormat>Widescreen</PresentationFormat>
  <Paragraphs>330</Paragraphs>
  <Slides>38</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Calibri Light</vt:lpstr>
      <vt:lpstr>Courier New</vt:lpstr>
      <vt:lpstr>Office Theme</vt:lpstr>
      <vt:lpstr>Applications of Bit Manipulation</vt:lpstr>
      <vt:lpstr>Outline</vt:lpstr>
      <vt:lpstr>MULTIPLICATION IN ASSEMBLY LANGUAGE </vt:lpstr>
      <vt:lpstr>PowerPoint Presentation</vt:lpstr>
      <vt:lpstr>Question </vt:lpstr>
      <vt:lpstr>EXTENDED OPERATIONS</vt:lpstr>
      <vt:lpstr>Extended Multiplication</vt:lpstr>
      <vt:lpstr>Extended Shifting Left </vt:lpstr>
      <vt:lpstr>Extended Shifting Left</vt:lpstr>
      <vt:lpstr>Extended Shifting left</vt:lpstr>
      <vt:lpstr>Extended Shifting Right</vt:lpstr>
      <vt:lpstr>Extended Shifting Right</vt:lpstr>
      <vt:lpstr>Extended Shifting Right</vt:lpstr>
      <vt:lpstr>Extended Shift </vt:lpstr>
      <vt:lpstr>Extended Shift </vt:lpstr>
      <vt:lpstr>Extended Shift </vt:lpstr>
      <vt:lpstr>       Another Example</vt:lpstr>
      <vt:lpstr>Extended Addition</vt:lpstr>
      <vt:lpstr>Extended Addition</vt:lpstr>
      <vt:lpstr>Extended Addition (Example)</vt:lpstr>
      <vt:lpstr>Extended Addition (Example)</vt:lpstr>
      <vt:lpstr>Extended Addition (Example)</vt:lpstr>
      <vt:lpstr>Extended Addition (Example)</vt:lpstr>
      <vt:lpstr>Extended Addition (Example)</vt:lpstr>
      <vt:lpstr>Extended Subtraction</vt:lpstr>
      <vt:lpstr>Extended Subtraction </vt:lpstr>
      <vt:lpstr>Extended Subtraction (Exercise)</vt:lpstr>
      <vt:lpstr>Question</vt:lpstr>
      <vt:lpstr>Extended Multiplication </vt:lpstr>
      <vt:lpstr>PowerPoint Presentation</vt:lpstr>
      <vt:lpstr>Example</vt:lpstr>
      <vt:lpstr>BITWISE LOGICAL OPERATIONS </vt:lpstr>
      <vt:lpstr>BITWISE LOGICAL OPERATIONS</vt:lpstr>
      <vt:lpstr>MASKING OPERATIONS</vt:lpstr>
      <vt:lpstr>MASKING OPERATION</vt:lpstr>
      <vt:lpstr>PowerPoint Presentation</vt:lpstr>
      <vt:lpstr>Reading</vt:lpstr>
      <vt:lpstr>References</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Applications of Bit Manipulation</dc:title>
  <dc:creator>noshaba nasir</dc:creator>
  <cp:lastModifiedBy>Zeeshan Ali Khan</cp:lastModifiedBy>
  <cp:revision>63</cp:revision>
  <dcterms:created xsi:type="dcterms:W3CDTF">2019-09-12T03:34:49Z</dcterms:created>
  <dcterms:modified xsi:type="dcterms:W3CDTF">2021-10-22T04:17:41Z</dcterms:modified>
</cp:coreProperties>
</file>