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7" r:id="rId1"/>
  </p:sldMasterIdLst>
  <p:notesMasterIdLst>
    <p:notesMasterId r:id="rId31"/>
  </p:notesMasterIdLst>
  <p:sldIdLst>
    <p:sldId id="256" r:id="rId2"/>
    <p:sldId id="281" r:id="rId3"/>
    <p:sldId id="282" r:id="rId4"/>
    <p:sldId id="283" r:id="rId5"/>
    <p:sldId id="285" r:id="rId6"/>
    <p:sldId id="287" r:id="rId7"/>
    <p:sldId id="345" r:id="rId8"/>
    <p:sldId id="321" r:id="rId9"/>
    <p:sldId id="322" r:id="rId10"/>
    <p:sldId id="324" r:id="rId11"/>
    <p:sldId id="329" r:id="rId12"/>
    <p:sldId id="328" r:id="rId13"/>
    <p:sldId id="330" r:id="rId14"/>
    <p:sldId id="341" r:id="rId15"/>
    <p:sldId id="342" r:id="rId16"/>
    <p:sldId id="331" r:id="rId17"/>
    <p:sldId id="334" r:id="rId18"/>
    <p:sldId id="332" r:id="rId19"/>
    <p:sldId id="337" r:id="rId20"/>
    <p:sldId id="333" r:id="rId21"/>
    <p:sldId id="338" r:id="rId22"/>
    <p:sldId id="340" r:id="rId23"/>
    <p:sldId id="344" r:id="rId24"/>
    <p:sldId id="290" r:id="rId25"/>
    <p:sldId id="291" r:id="rId26"/>
    <p:sldId id="335" r:id="rId27"/>
    <p:sldId id="326" r:id="rId28"/>
    <p:sldId id="288" r:id="rId29"/>
    <p:sldId id="25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86820" autoAdjust="0"/>
  </p:normalViewPr>
  <p:slideViewPr>
    <p:cSldViewPr snapToGrid="0">
      <p:cViewPr>
        <p:scale>
          <a:sx n="83" d="100"/>
          <a:sy n="83" d="100"/>
        </p:scale>
        <p:origin x="-749" y="-34"/>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32F52F-7B97-4932-B18A-685C5E4B3ECE}"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CB6D5-8ECE-4A5E-8CE8-44072D540BE7}" type="slidenum">
              <a:rPr lang="en-US" smtClean="0"/>
              <a:t>‹#›</a:t>
            </a:fld>
            <a:endParaRPr lang="en-US"/>
          </a:p>
        </p:txBody>
      </p:sp>
    </p:spTree>
    <p:extLst>
      <p:ext uri="{BB962C8B-B14F-4D97-AF65-F5344CB8AC3E}">
        <p14:creationId xmlns:p14="http://schemas.microsoft.com/office/powerpoint/2010/main" val="1695046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Pipeline_(computin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ipeline_(computin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5</a:t>
            </a:fld>
            <a:endParaRPr lang="en-US"/>
          </a:p>
        </p:txBody>
      </p:sp>
    </p:spTree>
    <p:extLst>
      <p:ext uri="{BB962C8B-B14F-4D97-AF65-F5344CB8AC3E}">
        <p14:creationId xmlns:p14="http://schemas.microsoft.com/office/powerpoint/2010/main" val="2420105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4.56 The </a:t>
            </a:r>
            <a:r>
              <a:rPr lang="en-US" dirty="0" err="1" smtClean="0"/>
              <a:t>datapath</a:t>
            </a:r>
            <a:r>
              <a:rPr lang="en-US" dirty="0" smtClean="0"/>
              <a:t> modified to resolve hazards via forwarding. Compared with the </a:t>
            </a:r>
            <a:r>
              <a:rPr lang="en-US" dirty="0" err="1" smtClean="0"/>
              <a:t>datapath</a:t>
            </a:r>
            <a:r>
              <a:rPr lang="en-US" dirty="0" smtClean="0"/>
              <a:t> in Figure 4.51, the additions are the multiplexors to the inputs to the ALU. </a:t>
            </a:r>
            <a:r>
              <a:rPr lang="en-US" dirty="0" err="1" smtClean="0"/>
              <a:t>Th</a:t>
            </a:r>
            <a:r>
              <a:rPr lang="en-US" dirty="0" smtClean="0"/>
              <a:t> is fi </a:t>
            </a:r>
            <a:r>
              <a:rPr lang="en-US" dirty="0" err="1" smtClean="0"/>
              <a:t>gure</a:t>
            </a:r>
            <a:r>
              <a:rPr lang="en-US" dirty="0" smtClean="0"/>
              <a:t> is a more stylized drawing, however, leaving out details from the full </a:t>
            </a:r>
            <a:r>
              <a:rPr lang="en-US" dirty="0" err="1" smtClean="0"/>
              <a:t>datapath</a:t>
            </a:r>
            <a:r>
              <a:rPr lang="en-US" dirty="0" smtClean="0"/>
              <a:t>, such as the branch hardware and the sign extension hardware.</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22</a:t>
            </a:fld>
            <a:endParaRPr lang="en-US"/>
          </a:p>
        </p:txBody>
      </p:sp>
    </p:spTree>
    <p:extLst>
      <p:ext uri="{BB962C8B-B14F-4D97-AF65-F5344CB8AC3E}">
        <p14:creationId xmlns:p14="http://schemas.microsoft.com/office/powerpoint/2010/main" val="1729102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4.56 The </a:t>
            </a:r>
            <a:r>
              <a:rPr lang="en-US" dirty="0" err="1" smtClean="0"/>
              <a:t>datapath</a:t>
            </a:r>
            <a:r>
              <a:rPr lang="en-US" dirty="0" smtClean="0"/>
              <a:t> modified to resolve hazards via forwarding. Compared with the </a:t>
            </a:r>
            <a:r>
              <a:rPr lang="en-US" dirty="0" err="1" smtClean="0"/>
              <a:t>datapath</a:t>
            </a:r>
            <a:r>
              <a:rPr lang="en-US" dirty="0" smtClean="0"/>
              <a:t> in Figure 4.51, the additions are the multiplexors to the inputs to the ALU. </a:t>
            </a:r>
            <a:r>
              <a:rPr lang="en-US" dirty="0" err="1" smtClean="0"/>
              <a:t>Th</a:t>
            </a:r>
            <a:r>
              <a:rPr lang="en-US" dirty="0" smtClean="0"/>
              <a:t> is fi </a:t>
            </a:r>
            <a:r>
              <a:rPr lang="en-US" dirty="0" err="1" smtClean="0"/>
              <a:t>gure</a:t>
            </a:r>
            <a:r>
              <a:rPr lang="en-US" dirty="0" smtClean="0"/>
              <a:t> is a more stylized drawing, however, leaving out details from the full </a:t>
            </a:r>
            <a:r>
              <a:rPr lang="en-US" dirty="0" err="1" smtClean="0"/>
              <a:t>datapath</a:t>
            </a:r>
            <a:r>
              <a:rPr lang="en-US" dirty="0" smtClean="0"/>
              <a:t>, such as the branch hardware and the sign extension hardware.</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23</a:t>
            </a:fld>
            <a:endParaRPr lang="en-US"/>
          </a:p>
        </p:txBody>
      </p:sp>
    </p:spTree>
    <p:extLst>
      <p:ext uri="{BB962C8B-B14F-4D97-AF65-F5344CB8AC3E}">
        <p14:creationId xmlns:p14="http://schemas.microsoft.com/office/powerpoint/2010/main" val="2412003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4.29 Graphical representation of forwarding. </a:t>
            </a:r>
            <a:r>
              <a:rPr lang="en-US" dirty="0" err="1" smtClean="0"/>
              <a:t>Th</a:t>
            </a:r>
            <a:r>
              <a:rPr lang="en-US" dirty="0" smtClean="0"/>
              <a:t> e connection shows the forwarding path from the output of the EX stage of add to the input of the EX stage for sub, replacing the value from register $s0 read in the second stage of sub.</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25</a:t>
            </a:fld>
            <a:endParaRPr lang="en-US"/>
          </a:p>
        </p:txBody>
      </p:sp>
    </p:spTree>
    <p:extLst>
      <p:ext uri="{BB962C8B-B14F-4D97-AF65-F5344CB8AC3E}">
        <p14:creationId xmlns:p14="http://schemas.microsoft.com/office/powerpoint/2010/main" val="2751545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4.29 Graphical representation of forwarding. </a:t>
            </a:r>
            <a:r>
              <a:rPr lang="en-US" dirty="0" err="1" smtClean="0"/>
              <a:t>Th</a:t>
            </a:r>
            <a:r>
              <a:rPr lang="en-US" dirty="0" smtClean="0"/>
              <a:t> e connection shows the forwarding path from the output of the EX stage of add to the input of the EX stage for sub, replacing the value from register $s0 read in the second stage of sub.</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26</a:t>
            </a:fld>
            <a:endParaRPr lang="en-US"/>
          </a:p>
        </p:txBody>
      </p:sp>
    </p:spTree>
    <p:extLst>
      <p:ext uri="{BB962C8B-B14F-4D97-AF65-F5344CB8AC3E}">
        <p14:creationId xmlns:p14="http://schemas.microsoft.com/office/powerpoint/2010/main" val="2553218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RAW: The first instruction is calculating a value to be saved in register R2, and the second is going to use this value to compute a result for register R4. However, in a </a:t>
            </a:r>
            <a:r>
              <a:rPr lang="en-US" sz="1200" b="0" i="0" u="none" strike="noStrike" kern="1200" dirty="0" smtClean="0">
                <a:solidFill>
                  <a:schemeClr val="tx1"/>
                </a:solidFill>
                <a:effectLst/>
                <a:latin typeface="+mn-lt"/>
                <a:ea typeface="+mn-ea"/>
                <a:cs typeface="+mn-cs"/>
                <a:hlinkClick r:id="rId3" tooltip="Pipeline (computing)"/>
              </a:rPr>
              <a:t>pipeline</a:t>
            </a:r>
            <a:r>
              <a:rPr lang="en-US" sz="1200" b="0" i="0" kern="1200" dirty="0" smtClean="0">
                <a:solidFill>
                  <a:schemeClr val="tx1"/>
                </a:solidFill>
                <a:effectLst/>
                <a:latin typeface="+mn-lt"/>
                <a:ea typeface="+mn-ea"/>
                <a:cs typeface="+mn-cs"/>
              </a:rPr>
              <a:t>, when operands are fetched for the 2nd operation, the results from the first have not yet been saved, and hence a data dependency occurs.</a:t>
            </a:r>
          </a:p>
          <a:p>
            <a:r>
              <a:rPr lang="en-US" sz="1200" b="0" i="0" kern="1200" dirty="0" smtClean="0">
                <a:solidFill>
                  <a:schemeClr val="tx1"/>
                </a:solidFill>
                <a:effectLst/>
                <a:latin typeface="+mn-lt"/>
                <a:ea typeface="+mn-ea"/>
                <a:cs typeface="+mn-cs"/>
              </a:rPr>
              <a:t>A data dependency occurs with instruction i2, as it is dependent on the completion of instruction i1.</a:t>
            </a:r>
          </a:p>
          <a:p>
            <a:r>
              <a:rPr lang="en-US" dirty="0" smtClean="0"/>
              <a:t>WAR: </a:t>
            </a:r>
            <a:r>
              <a:rPr lang="en-US" sz="1200" b="0" i="0" kern="1200" dirty="0" smtClean="0">
                <a:solidFill>
                  <a:schemeClr val="tx1"/>
                </a:solidFill>
                <a:effectLst/>
                <a:latin typeface="+mn-lt"/>
                <a:ea typeface="+mn-ea"/>
                <a:cs typeface="+mn-cs"/>
              </a:rPr>
              <a:t>In any situation with a chance that i2 may finish before i1 (i.e., with concurrent execution), it must be ensured that the result of register R5 is not stored before i1 has had a chance to fetch the operands.</a:t>
            </a:r>
          </a:p>
          <a:p>
            <a:r>
              <a:rPr lang="en-US" sz="1200" b="0" i="0" kern="1200" dirty="0" smtClean="0">
                <a:solidFill>
                  <a:schemeClr val="tx1"/>
                </a:solidFill>
                <a:effectLst/>
                <a:latin typeface="+mn-lt"/>
                <a:ea typeface="+mn-ea"/>
                <a:cs typeface="+mn-cs"/>
              </a:rPr>
              <a:t>WAW: The write back (WB) of i2 must be delayed until i1 finishes executing.</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28</a:t>
            </a:fld>
            <a:endParaRPr lang="en-US"/>
          </a:p>
        </p:txBody>
      </p:sp>
    </p:spTree>
    <p:extLst>
      <p:ext uri="{BB962C8B-B14F-4D97-AF65-F5344CB8AC3E}">
        <p14:creationId xmlns:p14="http://schemas.microsoft.com/office/powerpoint/2010/main" val="2264701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RAW: The first instruction is calculating a value to be saved in register R2, and the second is going to use this value to compute a result for register R4. However, in a </a:t>
            </a:r>
            <a:r>
              <a:rPr lang="en-US" sz="1200" b="0" i="0" u="none" strike="noStrike" kern="1200" dirty="0" smtClean="0">
                <a:solidFill>
                  <a:schemeClr val="tx1"/>
                </a:solidFill>
                <a:effectLst/>
                <a:latin typeface="+mn-lt"/>
                <a:ea typeface="+mn-ea"/>
                <a:cs typeface="+mn-cs"/>
                <a:hlinkClick r:id="rId3" tooltip="Pipeline (computing)"/>
              </a:rPr>
              <a:t>pipeline</a:t>
            </a:r>
            <a:r>
              <a:rPr lang="en-US" sz="1200" b="0" i="0" kern="1200" dirty="0" smtClean="0">
                <a:solidFill>
                  <a:schemeClr val="tx1"/>
                </a:solidFill>
                <a:effectLst/>
                <a:latin typeface="+mn-lt"/>
                <a:ea typeface="+mn-ea"/>
                <a:cs typeface="+mn-cs"/>
              </a:rPr>
              <a:t>, when operands are fetched for the 2nd operation, the results from the first have not yet been saved, and hence a data dependency occurs.</a:t>
            </a:r>
          </a:p>
          <a:p>
            <a:r>
              <a:rPr lang="en-US" sz="1200" b="0" i="0" kern="1200" dirty="0" smtClean="0">
                <a:solidFill>
                  <a:schemeClr val="tx1"/>
                </a:solidFill>
                <a:effectLst/>
                <a:latin typeface="+mn-lt"/>
                <a:ea typeface="+mn-ea"/>
                <a:cs typeface="+mn-cs"/>
              </a:rPr>
              <a:t>A data dependency occurs with instruction i2, as it is dependent on the completion of instruction i1.</a:t>
            </a:r>
          </a:p>
          <a:p>
            <a:r>
              <a:rPr lang="en-US" dirty="0" smtClean="0"/>
              <a:t>WAR: </a:t>
            </a:r>
            <a:r>
              <a:rPr lang="en-US" sz="1200" b="0" i="0" kern="1200" dirty="0" smtClean="0">
                <a:solidFill>
                  <a:schemeClr val="tx1"/>
                </a:solidFill>
                <a:effectLst/>
                <a:latin typeface="+mn-lt"/>
                <a:ea typeface="+mn-ea"/>
                <a:cs typeface="+mn-cs"/>
              </a:rPr>
              <a:t>In any situation with a chance that i2 may finish before i1 (i.e., with concurrent execution), it must be ensured that the result of register R5 is not stored before i1 has had a chance to fetch the operands.</a:t>
            </a:r>
          </a:p>
          <a:p>
            <a:r>
              <a:rPr lang="en-US" sz="1200" b="0" i="0" kern="1200" dirty="0" smtClean="0">
                <a:solidFill>
                  <a:schemeClr val="tx1"/>
                </a:solidFill>
                <a:effectLst/>
                <a:latin typeface="+mn-lt"/>
                <a:ea typeface="+mn-ea"/>
                <a:cs typeface="+mn-cs"/>
              </a:rPr>
              <a:t>WAW: The write back (WB) of i2 must be delayed until i1 finishes executing.</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7</a:t>
            </a:fld>
            <a:endParaRPr lang="en-US"/>
          </a:p>
        </p:txBody>
      </p:sp>
    </p:spTree>
    <p:extLst>
      <p:ext uri="{BB962C8B-B14F-4D97-AF65-F5344CB8AC3E}">
        <p14:creationId xmlns:p14="http://schemas.microsoft.com/office/powerpoint/2010/main" val="60510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a:t>
            </a:r>
            <a:r>
              <a:rPr lang="en-US" baseline="0" dirty="0" smtClean="0"/>
              <a:t> In the 2</a:t>
            </a:r>
            <a:r>
              <a:rPr lang="en-US" baseline="30000" dirty="0" smtClean="0"/>
              <a:t>nd</a:t>
            </a:r>
            <a:r>
              <a:rPr lang="en-US" baseline="0" dirty="0" smtClean="0"/>
              <a:t> half of CC5 and so on.</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9</a:t>
            </a:fld>
            <a:endParaRPr lang="en-US"/>
          </a:p>
        </p:txBody>
      </p:sp>
    </p:spTree>
    <p:extLst>
      <p:ext uri="{BB962C8B-B14F-4D97-AF65-F5344CB8AC3E}">
        <p14:creationId xmlns:p14="http://schemas.microsoft.com/office/powerpoint/2010/main" val="359481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4.51 The pipelined </a:t>
            </a:r>
            <a:r>
              <a:rPr lang="en-US" dirty="0" err="1" smtClean="0"/>
              <a:t>datapath</a:t>
            </a:r>
            <a:r>
              <a:rPr lang="en-US" dirty="0" smtClean="0"/>
              <a:t> of Figure 4.46, with the control signals connected to the control portions of the pipeline registers. </a:t>
            </a:r>
            <a:r>
              <a:rPr lang="en-US" dirty="0" err="1" smtClean="0"/>
              <a:t>Th</a:t>
            </a:r>
            <a:r>
              <a:rPr lang="en-US" dirty="0" smtClean="0"/>
              <a:t> e control values for the last three stages are created during the instruction decode stage and then placed in the ID/EX pipeline register. </a:t>
            </a:r>
            <a:r>
              <a:rPr lang="en-US" dirty="0" err="1" smtClean="0"/>
              <a:t>Th</a:t>
            </a:r>
            <a:r>
              <a:rPr lang="en-US" dirty="0" smtClean="0"/>
              <a:t> e control lines for each pipe stage are used, and remaining control lines are then passed to the next pipeline stage.</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14</a:t>
            </a:fld>
            <a:endParaRPr lang="en-US"/>
          </a:p>
        </p:txBody>
      </p:sp>
    </p:spTree>
    <p:extLst>
      <p:ext uri="{BB962C8B-B14F-4D97-AF65-F5344CB8AC3E}">
        <p14:creationId xmlns:p14="http://schemas.microsoft.com/office/powerpoint/2010/main" val="1685506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4.56 The </a:t>
            </a:r>
            <a:r>
              <a:rPr lang="en-US" dirty="0" err="1" smtClean="0"/>
              <a:t>datapath</a:t>
            </a:r>
            <a:r>
              <a:rPr lang="en-US" dirty="0" smtClean="0"/>
              <a:t> modified to resolve hazards via forwarding. Compared with the </a:t>
            </a:r>
            <a:r>
              <a:rPr lang="en-US" dirty="0" err="1" smtClean="0"/>
              <a:t>datapath</a:t>
            </a:r>
            <a:r>
              <a:rPr lang="en-US" dirty="0" smtClean="0"/>
              <a:t> in Figure 4.51, the additions are the multiplexors to the inputs to the ALU. </a:t>
            </a:r>
            <a:r>
              <a:rPr lang="en-US" dirty="0" err="1" smtClean="0"/>
              <a:t>Th</a:t>
            </a:r>
            <a:r>
              <a:rPr lang="en-US" dirty="0" smtClean="0"/>
              <a:t> is fi </a:t>
            </a:r>
            <a:r>
              <a:rPr lang="en-US" dirty="0" err="1" smtClean="0"/>
              <a:t>gure</a:t>
            </a:r>
            <a:r>
              <a:rPr lang="en-US" dirty="0" smtClean="0"/>
              <a:t> is a more stylized drawing, however, leaving out details from the full </a:t>
            </a:r>
            <a:r>
              <a:rPr lang="en-US" dirty="0" err="1" smtClean="0"/>
              <a:t>datapath</a:t>
            </a:r>
            <a:r>
              <a:rPr lang="en-US" dirty="0" smtClean="0"/>
              <a:t>, such as the branch hardware and the sign extension hardware.</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15</a:t>
            </a:fld>
            <a:endParaRPr lang="en-US"/>
          </a:p>
        </p:txBody>
      </p:sp>
    </p:spTree>
    <p:extLst>
      <p:ext uri="{BB962C8B-B14F-4D97-AF65-F5344CB8AC3E}">
        <p14:creationId xmlns:p14="http://schemas.microsoft.com/office/powerpoint/2010/main" val="2421674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4.52 Pipelined dependences in a fi </a:t>
            </a:r>
            <a:r>
              <a:rPr lang="en-US" dirty="0" err="1" smtClean="0"/>
              <a:t>ve</a:t>
            </a:r>
            <a:r>
              <a:rPr lang="en-US" dirty="0" smtClean="0"/>
              <a:t>-instruction sequence using </a:t>
            </a:r>
            <a:r>
              <a:rPr lang="en-US" dirty="0" err="1" smtClean="0"/>
              <a:t>simplifi</a:t>
            </a:r>
            <a:r>
              <a:rPr lang="en-US" dirty="0" smtClean="0"/>
              <a:t> </a:t>
            </a:r>
            <a:r>
              <a:rPr lang="en-US" dirty="0" err="1" smtClean="0"/>
              <a:t>ed</a:t>
            </a:r>
            <a:r>
              <a:rPr lang="en-US" dirty="0" smtClean="0"/>
              <a:t> </a:t>
            </a:r>
            <a:r>
              <a:rPr lang="en-US" dirty="0" err="1" smtClean="0"/>
              <a:t>datapaths</a:t>
            </a:r>
            <a:r>
              <a:rPr lang="en-US" dirty="0" smtClean="0"/>
              <a:t> to show the dependences. All the dependent actions are shown in color, and “CC 1” at the top of the fi </a:t>
            </a:r>
            <a:r>
              <a:rPr lang="en-US" dirty="0" err="1" smtClean="0"/>
              <a:t>gure</a:t>
            </a:r>
            <a:r>
              <a:rPr lang="en-US" dirty="0" smtClean="0"/>
              <a:t> means clock cycle 1. </a:t>
            </a:r>
            <a:r>
              <a:rPr lang="en-US" dirty="0" err="1" smtClean="0"/>
              <a:t>Th</a:t>
            </a:r>
            <a:r>
              <a:rPr lang="en-US" dirty="0" smtClean="0"/>
              <a:t> e fi </a:t>
            </a:r>
            <a:r>
              <a:rPr lang="en-US" dirty="0" err="1" smtClean="0"/>
              <a:t>rst</a:t>
            </a:r>
            <a:r>
              <a:rPr lang="en-US" dirty="0" smtClean="0"/>
              <a:t> instruction writes into $2, and all the following instructions read $2. </a:t>
            </a:r>
            <a:r>
              <a:rPr lang="en-US" dirty="0" err="1" smtClean="0"/>
              <a:t>Th</a:t>
            </a:r>
            <a:r>
              <a:rPr lang="en-US" dirty="0" smtClean="0"/>
              <a:t> is register is written in clock cycle 5, so the proper value is unavailable before clock cycle 5. (A read of a register during a clock cycle returns the value written at the end of the fi </a:t>
            </a:r>
            <a:r>
              <a:rPr lang="en-US" dirty="0" err="1" smtClean="0"/>
              <a:t>rst</a:t>
            </a:r>
            <a:r>
              <a:rPr lang="en-US" dirty="0" smtClean="0"/>
              <a:t> half of the cycle, when such a write occurs.) </a:t>
            </a:r>
            <a:r>
              <a:rPr lang="en-US" dirty="0" err="1" smtClean="0"/>
              <a:t>Th</a:t>
            </a:r>
            <a:r>
              <a:rPr lang="en-US" dirty="0" smtClean="0"/>
              <a:t> e colored lines from the top </a:t>
            </a:r>
            <a:r>
              <a:rPr lang="en-US" dirty="0" err="1" smtClean="0"/>
              <a:t>datapath</a:t>
            </a:r>
            <a:r>
              <a:rPr lang="en-US" dirty="0" smtClean="0"/>
              <a:t> to the lower ones show the dependences. </a:t>
            </a:r>
            <a:r>
              <a:rPr lang="en-US" dirty="0" err="1" smtClean="0"/>
              <a:t>Th</a:t>
            </a:r>
            <a:r>
              <a:rPr lang="en-US" dirty="0" smtClean="0"/>
              <a:t> </a:t>
            </a:r>
            <a:r>
              <a:rPr lang="en-US" dirty="0" err="1" smtClean="0"/>
              <a:t>ose</a:t>
            </a:r>
            <a:r>
              <a:rPr lang="en-US" dirty="0" smtClean="0"/>
              <a:t> that must go backward in time are pipeline data hazards</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18</a:t>
            </a:fld>
            <a:endParaRPr lang="en-US"/>
          </a:p>
        </p:txBody>
      </p:sp>
    </p:spTree>
    <p:extLst>
      <p:ext uri="{BB962C8B-B14F-4D97-AF65-F5344CB8AC3E}">
        <p14:creationId xmlns:p14="http://schemas.microsoft.com/office/powerpoint/2010/main" val="2893237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4.52 Pipelined dependences in a fi </a:t>
            </a:r>
            <a:r>
              <a:rPr lang="en-US" dirty="0" err="1" smtClean="0"/>
              <a:t>ve</a:t>
            </a:r>
            <a:r>
              <a:rPr lang="en-US" dirty="0" smtClean="0"/>
              <a:t>-instruction sequence using </a:t>
            </a:r>
            <a:r>
              <a:rPr lang="en-US" dirty="0" err="1" smtClean="0"/>
              <a:t>simplifi</a:t>
            </a:r>
            <a:r>
              <a:rPr lang="en-US" dirty="0" smtClean="0"/>
              <a:t> </a:t>
            </a:r>
            <a:r>
              <a:rPr lang="en-US" dirty="0" err="1" smtClean="0"/>
              <a:t>ed</a:t>
            </a:r>
            <a:r>
              <a:rPr lang="en-US" dirty="0" smtClean="0"/>
              <a:t> </a:t>
            </a:r>
            <a:r>
              <a:rPr lang="en-US" dirty="0" err="1" smtClean="0"/>
              <a:t>datapaths</a:t>
            </a:r>
            <a:r>
              <a:rPr lang="en-US" dirty="0" smtClean="0"/>
              <a:t> to show the dependences. All the dependent actions are shown in color, and “CC 1” at the top of the fi </a:t>
            </a:r>
            <a:r>
              <a:rPr lang="en-US" dirty="0" err="1" smtClean="0"/>
              <a:t>gure</a:t>
            </a:r>
            <a:r>
              <a:rPr lang="en-US" dirty="0" smtClean="0"/>
              <a:t> means clock cycle 1. </a:t>
            </a:r>
            <a:r>
              <a:rPr lang="en-US" dirty="0" err="1" smtClean="0"/>
              <a:t>Th</a:t>
            </a:r>
            <a:r>
              <a:rPr lang="en-US" dirty="0" smtClean="0"/>
              <a:t> e fi </a:t>
            </a:r>
            <a:r>
              <a:rPr lang="en-US" dirty="0" err="1" smtClean="0"/>
              <a:t>rst</a:t>
            </a:r>
            <a:r>
              <a:rPr lang="en-US" dirty="0" smtClean="0"/>
              <a:t> instruction writes into $2, and all the following instructions read $2. </a:t>
            </a:r>
            <a:r>
              <a:rPr lang="en-US" dirty="0" err="1" smtClean="0"/>
              <a:t>Th</a:t>
            </a:r>
            <a:r>
              <a:rPr lang="en-US" dirty="0" smtClean="0"/>
              <a:t> is register is written in clock cycle 5, so the proper value is unavailable before clock cycle 5. (A read of a register during a clock cycle returns the value written at the end of the fi </a:t>
            </a:r>
            <a:r>
              <a:rPr lang="en-US" dirty="0" err="1" smtClean="0"/>
              <a:t>rst</a:t>
            </a:r>
            <a:r>
              <a:rPr lang="en-US" dirty="0" smtClean="0"/>
              <a:t> half of the cycle, when such a write occurs.) </a:t>
            </a:r>
            <a:r>
              <a:rPr lang="en-US" dirty="0" err="1" smtClean="0"/>
              <a:t>Th</a:t>
            </a:r>
            <a:r>
              <a:rPr lang="en-US" dirty="0" smtClean="0"/>
              <a:t> e colored lines from the top </a:t>
            </a:r>
            <a:r>
              <a:rPr lang="en-US" dirty="0" err="1" smtClean="0"/>
              <a:t>datapath</a:t>
            </a:r>
            <a:r>
              <a:rPr lang="en-US" dirty="0" smtClean="0"/>
              <a:t> to the lower ones show the dependences. </a:t>
            </a:r>
            <a:r>
              <a:rPr lang="en-US" dirty="0" err="1" smtClean="0"/>
              <a:t>Th</a:t>
            </a:r>
            <a:r>
              <a:rPr lang="en-US" dirty="0" smtClean="0"/>
              <a:t> </a:t>
            </a:r>
            <a:r>
              <a:rPr lang="en-US" dirty="0" err="1" smtClean="0"/>
              <a:t>ose</a:t>
            </a:r>
            <a:r>
              <a:rPr lang="en-US" dirty="0" smtClean="0"/>
              <a:t> that must go backward in time are pipeline data hazards</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19</a:t>
            </a:fld>
            <a:endParaRPr lang="en-US"/>
          </a:p>
        </p:txBody>
      </p:sp>
    </p:spTree>
    <p:extLst>
      <p:ext uri="{BB962C8B-B14F-4D97-AF65-F5344CB8AC3E}">
        <p14:creationId xmlns:p14="http://schemas.microsoft.com/office/powerpoint/2010/main" val="2264868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4.53 The dependences between the pipeline registers move forward in time, so it is possible to supply the inputs to the ALU needed by the AND instruction and OR instruction by forwarding the results found in the pipeline registers. </a:t>
            </a:r>
            <a:r>
              <a:rPr lang="en-US" dirty="0" err="1" smtClean="0"/>
              <a:t>Th</a:t>
            </a:r>
            <a:r>
              <a:rPr lang="en-US" dirty="0" smtClean="0"/>
              <a:t> e values in the pipeline registers show that the desired value is available before it is written into the register fi le. We assume that the register fi le forwards values that are read and written during the same clock cycle, so the add does not stall, but the values come from the register fi le instead of a pipeline register. Register fi le “forwarding”—that is, the read gets the value of the write in that clock cycle—is why clock cycle 5 shows register $2 having the value 10 at the beginning and −20 at the end of the clock cycle. As in the rest of this section, we handle all forwarding except for the value to be stored by a store instruction.</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20</a:t>
            </a:fld>
            <a:endParaRPr lang="en-US"/>
          </a:p>
        </p:txBody>
      </p:sp>
    </p:spTree>
    <p:extLst>
      <p:ext uri="{BB962C8B-B14F-4D97-AF65-F5344CB8AC3E}">
        <p14:creationId xmlns:p14="http://schemas.microsoft.com/office/powerpoint/2010/main" val="3693636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4.53 The dependences between the pipeline registers move forward in time, so it is possible to supply the inputs to the ALU needed by the AND instruction and OR instruction by forwarding the results found in the pipeline registers. </a:t>
            </a:r>
            <a:r>
              <a:rPr lang="en-US" dirty="0" err="1" smtClean="0"/>
              <a:t>Th</a:t>
            </a:r>
            <a:r>
              <a:rPr lang="en-US" dirty="0" smtClean="0"/>
              <a:t> e values in the pipeline registers show that the desired value is available before it is written into the register fi le. We assume that the register fi le forwards values that are read and written during the same clock cycle, so the add does not stall, but the values come from the register fi le instead of a pipeline register. Register fi le “forwarding”—that is, the read gets the value of the write in that clock cycle—is why clock cycle 5 shows register $2 having the value 10 at the beginning and −20 at the end of the clock cycle. As in the rest of this section, we handle all forwarding except for the value to be stored by a store instruction.</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21</a:t>
            </a:fld>
            <a:endParaRPr lang="en-US"/>
          </a:p>
        </p:txBody>
      </p:sp>
    </p:spTree>
    <p:extLst>
      <p:ext uri="{BB962C8B-B14F-4D97-AF65-F5344CB8AC3E}">
        <p14:creationId xmlns:p14="http://schemas.microsoft.com/office/powerpoint/2010/main" val="1302191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11/1/2022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511093703"/>
      </p:ext>
    </p:extLst>
  </p:cSld>
  <p:clrMapOvr>
    <a:masterClrMapping/>
  </p:clrMapOvr>
  <p:extLst>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673E0-E058-411B-BEF8-1CA36D2DE1A5}"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775901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4109413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979019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587543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478434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3613860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17427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3584119099"/>
      </p:ext>
    </p:extLst>
  </p:cSld>
  <p:clrMapOvr>
    <a:masterClrMapping/>
  </p:clrMapOvr>
  <p:extLst>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331027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934953005"/>
      </p:ext>
    </p:extLst>
  </p:cSld>
  <p:clrMapOvr>
    <a:masterClrMapping/>
  </p:clrMapOvr>
  <p:extLst>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C673E0-E058-411B-BEF8-1CA36D2DE1A5}"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157638836"/>
      </p:ext>
    </p:extLst>
  </p:cSld>
  <p:clrMapOvr>
    <a:masterClrMapping/>
  </p:clrMapOvr>
  <p:extLst>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C673E0-E058-411B-BEF8-1CA36D2DE1A5}"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174452286"/>
      </p:ext>
    </p:extLst>
  </p:cSld>
  <p:clrMapOvr>
    <a:masterClrMapping/>
  </p:clrMapOvr>
  <p:extLst>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C673E0-E058-411B-BEF8-1CA36D2DE1A5}"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841940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673E0-E058-411B-BEF8-1CA36D2DE1A5}" type="datetimeFigureOut">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568119527"/>
      </p:ext>
    </p:extLst>
  </p:cSld>
  <p:clrMapOvr>
    <a:masterClrMapping/>
  </p:clrMapOvr>
  <p:extLst>
    <p:ext uri="{DCECCB84-F9BA-43D5-87BE-67443E8EF086}">
      <p15:sldGuideLst xmlns=""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673E0-E058-411B-BEF8-1CA36D2DE1A5}"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3409714764"/>
      </p:ext>
    </p:extLst>
  </p:cSld>
  <p:clrMapOvr>
    <a:masterClrMapping/>
  </p:clrMapOvr>
  <p:extLst>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673E0-E058-411B-BEF8-1CA36D2DE1A5}"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265285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C673E0-E058-411B-BEF8-1CA36D2DE1A5}" type="datetimeFigureOut">
              <a:rPr lang="en-US" smtClean="0"/>
              <a:t>11/1/2022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DF3EC1-F20E-49F4-81D8-A0D277DA8104}" type="slidenum">
              <a:rPr lang="en-US" smtClean="0"/>
              <a:t>‹#›</a:t>
            </a:fld>
            <a:endParaRPr lang="en-US"/>
          </a:p>
        </p:txBody>
      </p:sp>
    </p:spTree>
    <p:extLst>
      <p:ext uri="{BB962C8B-B14F-4D97-AF65-F5344CB8AC3E}">
        <p14:creationId xmlns:p14="http://schemas.microsoft.com/office/powerpoint/2010/main" val="3033883487"/>
      </p:ext>
    </p:extLst>
  </p:cSld>
  <p:clrMap bg1="lt1" tx1="dk1" bg2="lt2" tx2="dk2" accent1="accent1" accent2="accent2" accent3="accent3" accent4="accent4" accent5="accent5" accent6="accent6" hlink="hlink" folHlink="folHlink"/>
  <p:sldLayoutIdLst>
    <p:sldLayoutId id="2147484338" r:id="rId1"/>
    <p:sldLayoutId id="2147484339" r:id="rId2"/>
    <p:sldLayoutId id="2147484340" r:id="rId3"/>
    <p:sldLayoutId id="2147484341" r:id="rId4"/>
    <p:sldLayoutId id="2147484342" r:id="rId5"/>
    <p:sldLayoutId id="2147484343" r:id="rId6"/>
    <p:sldLayoutId id="2147484344" r:id="rId7"/>
    <p:sldLayoutId id="2147484345" r:id="rId8"/>
    <p:sldLayoutId id="2147484346" r:id="rId9"/>
    <p:sldLayoutId id="2147484347" r:id="rId10"/>
    <p:sldLayoutId id="2147484348" r:id="rId11"/>
    <p:sldLayoutId id="2147484349" r:id="rId12"/>
    <p:sldLayoutId id="2147484350" r:id="rId13"/>
    <p:sldLayoutId id="2147484351" r:id="rId14"/>
    <p:sldLayoutId id="2147484352" r:id="rId15"/>
    <p:sldLayoutId id="2147484353" r:id="rId16"/>
    <p:sldLayoutId id="214748435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en.wikipedia.org/wiki/Hazard_(computer_architectu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Pipeline Hazards</a:t>
            </a:r>
            <a:endParaRPr lang="en-US" dirty="0"/>
          </a:p>
        </p:txBody>
      </p:sp>
      <p:sp>
        <p:nvSpPr>
          <p:cNvPr id="3" name="Subtitle 2"/>
          <p:cNvSpPr>
            <a:spLocks noGrp="1"/>
          </p:cNvSpPr>
          <p:nvPr>
            <p:ph type="subTitle" idx="1"/>
          </p:nvPr>
        </p:nvSpPr>
        <p:spPr/>
        <p:txBody>
          <a:bodyPr>
            <a:normAutofit/>
          </a:bodyPr>
          <a:lstStyle/>
          <a:p>
            <a:r>
              <a:rPr lang="en-US" dirty="0" smtClean="0"/>
              <a:t>Textbook Chapter 4 – </a:t>
            </a:r>
            <a:r>
              <a:rPr lang="en-US" smtClean="0"/>
              <a:t>The </a:t>
            </a:r>
            <a:r>
              <a:rPr lang="en-US" smtClean="0"/>
              <a:t>Processor</a:t>
            </a:r>
            <a:endParaRPr lang="en-US" dirty="0" smtClean="0"/>
          </a:p>
        </p:txBody>
      </p:sp>
    </p:spTree>
    <p:extLst>
      <p:ext uri="{BB962C8B-B14F-4D97-AF65-F5344CB8AC3E}">
        <p14:creationId xmlns:p14="http://schemas.microsoft.com/office/powerpoint/2010/main" val="1103442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
            <a:ext cx="10018713" cy="817418"/>
          </a:xfrm>
        </p:spPr>
        <p:txBody>
          <a:bodyPr/>
          <a:lstStyle/>
          <a:p>
            <a:r>
              <a:rPr lang="en-US" dirty="0"/>
              <a:t>Data Hazards – Example 1 (contd.)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46060231"/>
              </p:ext>
            </p:extLst>
          </p:nvPr>
        </p:nvGraphicFramePr>
        <p:xfrm>
          <a:off x="1484310" y="1309254"/>
          <a:ext cx="10018710" cy="2844800"/>
        </p:xfrm>
        <a:graphic>
          <a:graphicData uri="http://schemas.openxmlformats.org/drawingml/2006/table">
            <a:tbl>
              <a:tblPr firstRow="1" bandRow="1">
                <a:tableStyleId>{073A0DAA-6AF3-43AB-8588-CEC1D06C72B9}</a:tableStyleId>
              </a:tblPr>
              <a:tblGrid>
                <a:gridCol w="1591396">
                  <a:extLst>
                    <a:ext uri="{9D8B030D-6E8A-4147-A177-3AD203B41FA5}">
                      <a16:colId xmlns="" xmlns:a16="http://schemas.microsoft.com/office/drawing/2014/main" val="20000"/>
                    </a:ext>
                  </a:extLst>
                </a:gridCol>
                <a:gridCol w="1203902">
                  <a:extLst>
                    <a:ext uri="{9D8B030D-6E8A-4147-A177-3AD203B41FA5}">
                      <a16:colId xmlns="" xmlns:a16="http://schemas.microsoft.com/office/drawing/2014/main" val="20001"/>
                    </a:ext>
                  </a:extLst>
                </a:gridCol>
                <a:gridCol w="1203902">
                  <a:extLst>
                    <a:ext uri="{9D8B030D-6E8A-4147-A177-3AD203B41FA5}">
                      <a16:colId xmlns="" xmlns:a16="http://schemas.microsoft.com/office/drawing/2014/main" val="20002"/>
                    </a:ext>
                  </a:extLst>
                </a:gridCol>
                <a:gridCol w="1203902">
                  <a:extLst>
                    <a:ext uri="{9D8B030D-6E8A-4147-A177-3AD203B41FA5}">
                      <a16:colId xmlns="" xmlns:a16="http://schemas.microsoft.com/office/drawing/2014/main" val="20003"/>
                    </a:ext>
                  </a:extLst>
                </a:gridCol>
                <a:gridCol w="1203902">
                  <a:extLst>
                    <a:ext uri="{9D8B030D-6E8A-4147-A177-3AD203B41FA5}">
                      <a16:colId xmlns="" xmlns:a16="http://schemas.microsoft.com/office/drawing/2014/main" val="20004"/>
                    </a:ext>
                  </a:extLst>
                </a:gridCol>
                <a:gridCol w="1203902">
                  <a:extLst>
                    <a:ext uri="{9D8B030D-6E8A-4147-A177-3AD203B41FA5}">
                      <a16:colId xmlns="" xmlns:a16="http://schemas.microsoft.com/office/drawing/2014/main" val="20005"/>
                    </a:ext>
                  </a:extLst>
                </a:gridCol>
                <a:gridCol w="1203902">
                  <a:extLst>
                    <a:ext uri="{9D8B030D-6E8A-4147-A177-3AD203B41FA5}">
                      <a16:colId xmlns="" xmlns:a16="http://schemas.microsoft.com/office/drawing/2014/main" val="20006"/>
                    </a:ext>
                  </a:extLst>
                </a:gridCol>
                <a:gridCol w="1203902">
                  <a:extLst>
                    <a:ext uri="{9D8B030D-6E8A-4147-A177-3AD203B41FA5}">
                      <a16:colId xmlns="" xmlns:a16="http://schemas.microsoft.com/office/drawing/2014/main" val="20007"/>
                    </a:ext>
                  </a:extLst>
                </a:gridCol>
              </a:tblGrid>
              <a:tr h="370840">
                <a:tc>
                  <a:txBody>
                    <a:bodyPr/>
                    <a:lstStyle/>
                    <a:p>
                      <a:endParaRPr lang="en-US" b="1" dirty="0"/>
                    </a:p>
                  </a:txBody>
                  <a:tcPr/>
                </a:tc>
                <a:tc>
                  <a:txBody>
                    <a:bodyPr/>
                    <a:lstStyle/>
                    <a:p>
                      <a:pPr algn="ctr"/>
                      <a:r>
                        <a:rPr lang="en-US" b="1" dirty="0" smtClean="0"/>
                        <a:t>CC1</a:t>
                      </a:r>
                      <a:endParaRPr lang="en-US" b="1" dirty="0"/>
                    </a:p>
                  </a:txBody>
                  <a:tcPr/>
                </a:tc>
                <a:tc>
                  <a:txBody>
                    <a:bodyPr/>
                    <a:lstStyle/>
                    <a:p>
                      <a:pPr algn="ctr"/>
                      <a:r>
                        <a:rPr lang="en-US" b="1" dirty="0" smtClean="0"/>
                        <a:t>CC2</a:t>
                      </a:r>
                      <a:endParaRPr lang="en-US" b="1" dirty="0"/>
                    </a:p>
                  </a:txBody>
                  <a:tcPr/>
                </a:tc>
                <a:tc>
                  <a:txBody>
                    <a:bodyPr/>
                    <a:lstStyle/>
                    <a:p>
                      <a:pPr algn="ctr"/>
                      <a:r>
                        <a:rPr lang="en-US" b="1" dirty="0" smtClean="0"/>
                        <a:t>CC3</a:t>
                      </a:r>
                      <a:endParaRPr lang="en-US" b="1" dirty="0"/>
                    </a:p>
                  </a:txBody>
                  <a:tcPr/>
                </a:tc>
                <a:tc>
                  <a:txBody>
                    <a:bodyPr/>
                    <a:lstStyle/>
                    <a:p>
                      <a:pPr algn="ctr"/>
                      <a:r>
                        <a:rPr lang="en-US" b="1" dirty="0" smtClean="0"/>
                        <a:t>CC4</a:t>
                      </a:r>
                      <a:endParaRPr lang="en-US" b="1" dirty="0"/>
                    </a:p>
                  </a:txBody>
                  <a:tcPr/>
                </a:tc>
                <a:tc>
                  <a:txBody>
                    <a:bodyPr/>
                    <a:lstStyle/>
                    <a:p>
                      <a:pPr algn="ctr"/>
                      <a:r>
                        <a:rPr lang="en-US" b="1" dirty="0" smtClean="0"/>
                        <a:t>CC5</a:t>
                      </a:r>
                      <a:endParaRPr lang="en-US" b="1" dirty="0"/>
                    </a:p>
                  </a:txBody>
                  <a:tcPr/>
                </a:tc>
                <a:tc>
                  <a:txBody>
                    <a:bodyPr/>
                    <a:lstStyle/>
                    <a:p>
                      <a:pPr algn="ctr"/>
                      <a:r>
                        <a:rPr lang="en-US" b="1" dirty="0" smtClean="0"/>
                        <a:t>CC6</a:t>
                      </a:r>
                      <a:endParaRPr lang="en-US" b="1" dirty="0"/>
                    </a:p>
                  </a:txBody>
                  <a:tcPr/>
                </a:tc>
                <a:tc>
                  <a:txBody>
                    <a:bodyPr/>
                    <a:lstStyle/>
                    <a:p>
                      <a:pPr algn="ctr"/>
                      <a:r>
                        <a:rPr lang="en-US" b="1" dirty="0" smtClean="0"/>
                        <a:t>CC7</a:t>
                      </a:r>
                      <a:endParaRPr lang="en-US" b="1" dirty="0"/>
                    </a:p>
                  </a:txBody>
                  <a:tcPr/>
                </a:tc>
                <a:extLst>
                  <a:ext uri="{0D108BD9-81ED-4DB2-BD59-A6C34878D82A}">
                    <a16:rowId xmlns=""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b="1" dirty="0" smtClean="0">
                          <a:solidFill>
                            <a:srgbClr val="C00000"/>
                          </a:solidFill>
                        </a:rPr>
                        <a:t>R2</a:t>
                      </a:r>
                      <a:r>
                        <a:rPr lang="pt-BR" sz="1800" b="1" dirty="0" smtClean="0"/>
                        <a:t> &lt;- R5 + R3</a:t>
                      </a:r>
                    </a:p>
                  </a:txBody>
                  <a:tcPr/>
                </a:tc>
                <a:tc>
                  <a:txBody>
                    <a:bodyPr/>
                    <a:lstStyle/>
                    <a:p>
                      <a:pPr algn="ctr"/>
                      <a:r>
                        <a:rPr lang="en-US" b="1" dirty="0" smtClean="0"/>
                        <a:t>IF</a:t>
                      </a:r>
                      <a:endParaRPr lang="en-US" b="1" dirty="0"/>
                    </a:p>
                  </a:txBody>
                  <a:tcPr/>
                </a:tc>
                <a:tc>
                  <a:txBody>
                    <a:bodyPr/>
                    <a:lstStyle/>
                    <a:p>
                      <a:pPr algn="ctr"/>
                      <a:r>
                        <a:rPr lang="en-US" b="1" dirty="0" smtClean="0"/>
                        <a:t>ID</a:t>
                      </a:r>
                    </a:p>
                    <a:p>
                      <a:pPr algn="ctr"/>
                      <a:r>
                        <a:rPr lang="en-US" b="1" dirty="0" smtClean="0"/>
                        <a:t>R2 = 5</a:t>
                      </a:r>
                    </a:p>
                    <a:p>
                      <a:pPr algn="ctr"/>
                      <a:r>
                        <a:rPr lang="en-US" b="1" dirty="0" smtClean="0"/>
                        <a:t>R3 = 10</a:t>
                      </a:r>
                    </a:p>
                    <a:p>
                      <a:pPr algn="ctr"/>
                      <a:r>
                        <a:rPr lang="en-US" b="1" dirty="0" smtClean="0"/>
                        <a:t>R5 = 20</a:t>
                      </a:r>
                      <a:endParaRPr lang="en-US" b="1" dirty="0"/>
                    </a:p>
                  </a:txBody>
                  <a:tcPr/>
                </a:tc>
                <a:tc>
                  <a:txBody>
                    <a:bodyPr/>
                    <a:lstStyle/>
                    <a:p>
                      <a:pPr algn="ctr"/>
                      <a:r>
                        <a:rPr lang="en-US" b="1" dirty="0" smtClean="0"/>
                        <a:t>EX</a:t>
                      </a:r>
                    </a:p>
                    <a:p>
                      <a:pPr algn="ctr"/>
                      <a:r>
                        <a:rPr lang="en-US" b="1" dirty="0" smtClean="0"/>
                        <a:t>10+20 = 30</a:t>
                      </a:r>
                      <a:endParaRPr lang="en-US" b="1" dirty="0"/>
                    </a:p>
                  </a:txBody>
                  <a:tcPr/>
                </a:tc>
                <a:tc>
                  <a:txBody>
                    <a:bodyPr/>
                    <a:lstStyle/>
                    <a:p>
                      <a:pPr algn="ctr"/>
                      <a:r>
                        <a:rPr lang="en-US" b="1" dirty="0" smtClean="0"/>
                        <a:t>MEM</a:t>
                      </a:r>
                      <a:endParaRPr lang="en-US" b="1" dirty="0"/>
                    </a:p>
                  </a:txBody>
                  <a:tcPr/>
                </a:tc>
                <a:tc>
                  <a:txBody>
                    <a:bodyPr/>
                    <a:lstStyle/>
                    <a:p>
                      <a:pPr algn="ctr"/>
                      <a:r>
                        <a:rPr lang="en-US" b="1" dirty="0" smtClean="0">
                          <a:solidFill>
                            <a:srgbClr val="C00000"/>
                          </a:solidFill>
                        </a:rPr>
                        <a:t>WB</a:t>
                      </a:r>
                    </a:p>
                    <a:p>
                      <a:pPr algn="ctr"/>
                      <a:r>
                        <a:rPr lang="en-US" b="1" dirty="0" smtClean="0">
                          <a:solidFill>
                            <a:srgbClr val="C00000"/>
                          </a:solidFill>
                        </a:rPr>
                        <a:t>R2 = 30</a:t>
                      </a:r>
                      <a:endParaRPr lang="en-US" b="1" dirty="0">
                        <a:solidFill>
                          <a:srgbClr val="C00000"/>
                        </a:solidFill>
                      </a:endParaRPr>
                    </a:p>
                  </a:txBody>
                  <a:tcPr/>
                </a:tc>
                <a:tc>
                  <a:txBody>
                    <a:bodyPr/>
                    <a:lstStyle/>
                    <a:p>
                      <a:pPr algn="ctr"/>
                      <a:endParaRPr lang="en-US" b="1"/>
                    </a:p>
                  </a:txBody>
                  <a:tcPr/>
                </a:tc>
                <a:tc>
                  <a:txBody>
                    <a:bodyPr/>
                    <a:lstStyle/>
                    <a:p>
                      <a:pPr algn="ctr"/>
                      <a:endParaRPr lang="en-US" b="1"/>
                    </a:p>
                  </a:txBody>
                  <a:tcPr/>
                </a:tc>
                <a:extLst>
                  <a:ext uri="{0D108BD9-81ED-4DB2-BD59-A6C34878D82A}">
                    <a16:rowId xmlns=""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b="1" dirty="0" smtClean="0"/>
                        <a:t>R4 &lt;- </a:t>
                      </a:r>
                      <a:r>
                        <a:rPr lang="pt-BR" sz="1800" b="1" dirty="0" smtClean="0">
                          <a:solidFill>
                            <a:srgbClr val="C00000"/>
                          </a:solidFill>
                        </a:rPr>
                        <a:t>R2</a:t>
                      </a:r>
                      <a:r>
                        <a:rPr lang="pt-BR" sz="1800" b="1" dirty="0" smtClean="0"/>
                        <a:t> + R3</a:t>
                      </a:r>
                      <a:endParaRPr lang="en-US" sz="1800" b="1" dirty="0" smtClean="0"/>
                    </a:p>
                  </a:txBody>
                  <a:tcPr/>
                </a:tc>
                <a:tc>
                  <a:txBody>
                    <a:bodyPr/>
                    <a:lstStyle/>
                    <a:p>
                      <a:pPr algn="ctr"/>
                      <a:endParaRPr lang="en-US" b="1" dirty="0"/>
                    </a:p>
                  </a:txBody>
                  <a:tcPr/>
                </a:tc>
                <a:tc>
                  <a:txBody>
                    <a:bodyPr/>
                    <a:lstStyle/>
                    <a:p>
                      <a:pPr algn="ctr"/>
                      <a:r>
                        <a:rPr lang="en-US" b="1" dirty="0" smtClean="0"/>
                        <a:t>IF</a:t>
                      </a:r>
                      <a:endParaRPr lang="en-US" b="1" dirty="0"/>
                    </a:p>
                  </a:txBody>
                  <a:tcPr/>
                </a:tc>
                <a:tc>
                  <a:txBody>
                    <a:bodyPr/>
                    <a:lstStyle/>
                    <a:p>
                      <a:pPr algn="ctr"/>
                      <a:r>
                        <a:rPr lang="en-US" b="1" dirty="0" smtClean="0">
                          <a:solidFill>
                            <a:srgbClr val="C00000"/>
                          </a:solidFill>
                        </a:rPr>
                        <a:t>ID</a:t>
                      </a:r>
                    </a:p>
                    <a:p>
                      <a:pPr algn="ctr"/>
                      <a:r>
                        <a:rPr lang="en-US" b="1" dirty="0" smtClean="0">
                          <a:solidFill>
                            <a:srgbClr val="C00000"/>
                          </a:solidFill>
                        </a:rPr>
                        <a:t>R2 = ?</a:t>
                      </a:r>
                    </a:p>
                    <a:p>
                      <a:pPr algn="ctr"/>
                      <a:r>
                        <a:rPr lang="en-US" b="1" dirty="0" smtClean="0">
                          <a:solidFill>
                            <a:schemeClr val="tx1"/>
                          </a:solidFill>
                        </a:rPr>
                        <a:t>R3 =</a:t>
                      </a:r>
                      <a:r>
                        <a:rPr lang="en-US" b="1" baseline="0" dirty="0" smtClean="0">
                          <a:solidFill>
                            <a:schemeClr val="tx1"/>
                          </a:solidFill>
                        </a:rPr>
                        <a:t> 10</a:t>
                      </a:r>
                      <a:endParaRPr lang="en-US" b="1" dirty="0">
                        <a:solidFill>
                          <a:schemeClr val="tx1"/>
                        </a:solidFill>
                      </a:endParaRPr>
                    </a:p>
                  </a:txBody>
                  <a:tcPr/>
                </a:tc>
                <a:tc>
                  <a:txBody>
                    <a:bodyPr/>
                    <a:lstStyle/>
                    <a:p>
                      <a:pPr algn="ctr"/>
                      <a:r>
                        <a:rPr lang="en-US" b="1" dirty="0" smtClean="0"/>
                        <a:t>EX</a:t>
                      </a:r>
                    </a:p>
                    <a:p>
                      <a:pPr algn="ctr"/>
                      <a:r>
                        <a:rPr lang="en-US" b="1" dirty="0" smtClean="0">
                          <a:solidFill>
                            <a:srgbClr val="C00000"/>
                          </a:solidFill>
                        </a:rPr>
                        <a:t>? + 10 = ?</a:t>
                      </a:r>
                      <a:endParaRPr lang="en-US" b="1" dirty="0">
                        <a:solidFill>
                          <a:srgbClr val="C00000"/>
                        </a:solidFill>
                      </a:endParaRPr>
                    </a:p>
                  </a:txBody>
                  <a:tcPr/>
                </a:tc>
                <a:tc>
                  <a:txBody>
                    <a:bodyPr/>
                    <a:lstStyle/>
                    <a:p>
                      <a:pPr algn="ctr"/>
                      <a:r>
                        <a:rPr lang="en-US" b="1" dirty="0" smtClean="0"/>
                        <a:t>MEM</a:t>
                      </a:r>
                      <a:endParaRPr lang="en-US" b="1" dirty="0"/>
                    </a:p>
                  </a:txBody>
                  <a:tcPr/>
                </a:tc>
                <a:tc>
                  <a:txBody>
                    <a:bodyPr/>
                    <a:lstStyle/>
                    <a:p>
                      <a:pPr algn="ctr"/>
                      <a:r>
                        <a:rPr lang="en-US" b="1" dirty="0" smtClean="0"/>
                        <a:t>WB</a:t>
                      </a:r>
                    </a:p>
                    <a:p>
                      <a:pPr algn="ctr"/>
                      <a:r>
                        <a:rPr lang="en-US" b="1" dirty="0" smtClean="0">
                          <a:solidFill>
                            <a:srgbClr val="C00000"/>
                          </a:solidFill>
                        </a:rPr>
                        <a:t>R4 = ?</a:t>
                      </a:r>
                      <a:endParaRPr lang="en-US" b="1" dirty="0">
                        <a:solidFill>
                          <a:srgbClr val="C00000"/>
                        </a:solidFill>
                      </a:endParaRPr>
                    </a:p>
                  </a:txBody>
                  <a:tcPr/>
                </a:tc>
                <a:tc>
                  <a:txBody>
                    <a:bodyPr/>
                    <a:lstStyle/>
                    <a:p>
                      <a:pPr algn="ctr"/>
                      <a:endParaRPr lang="en-US" b="1"/>
                    </a:p>
                  </a:txBody>
                  <a:tcPr/>
                </a:tc>
                <a:extLst>
                  <a:ext uri="{0D108BD9-81ED-4DB2-BD59-A6C34878D82A}">
                    <a16:rowId xmlns="" xmlns:a16="http://schemas.microsoft.com/office/drawing/2014/main" val="10002"/>
                  </a:ext>
                </a:extLst>
              </a:tr>
              <a:tr h="370840">
                <a:tc>
                  <a:txBody>
                    <a:bodyPr/>
                    <a:lstStyle/>
                    <a:p>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dirty="0">
                        <a:solidFill>
                          <a:srgbClr val="C00000"/>
                        </a:solidFill>
                      </a:endParaRPr>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extLst>
                  <a:ext uri="{0D108BD9-81ED-4DB2-BD59-A6C34878D82A}">
                    <a16:rowId xmlns="" xmlns:a16="http://schemas.microsoft.com/office/drawing/2014/main" val="10003"/>
                  </a:ext>
                </a:extLst>
              </a:tr>
            </a:tbl>
          </a:graphicData>
        </a:graphic>
      </p:graphicFrame>
      <p:sp>
        <p:nvSpPr>
          <p:cNvPr id="5" name="TextBox 4"/>
          <p:cNvSpPr txBox="1"/>
          <p:nvPr/>
        </p:nvSpPr>
        <p:spPr>
          <a:xfrm>
            <a:off x="1421557" y="5797417"/>
            <a:ext cx="9678227" cy="830997"/>
          </a:xfrm>
          <a:prstGeom prst="rect">
            <a:avLst/>
          </a:prstGeom>
          <a:noFill/>
        </p:spPr>
        <p:txBody>
          <a:bodyPr wrap="none" rtlCol="0">
            <a:spAutoFit/>
          </a:bodyPr>
          <a:lstStyle/>
          <a:p>
            <a:r>
              <a:rPr lang="en-US" sz="2400" b="1" dirty="0" smtClean="0">
                <a:solidFill>
                  <a:srgbClr val="C00000"/>
                </a:solidFill>
              </a:rPr>
              <a:t>In time, when exactly the R2’s updated data (30) will be available for i2 ?</a:t>
            </a:r>
          </a:p>
          <a:p>
            <a:r>
              <a:rPr lang="en-US" sz="2400" b="1" dirty="0" smtClean="0">
                <a:solidFill>
                  <a:srgbClr val="C00000"/>
                </a:solidFill>
              </a:rPr>
              <a:t>What exact data i2 is using for calculation?</a:t>
            </a:r>
            <a:endParaRPr lang="en-US" sz="2400" b="1" dirty="0">
              <a:solidFill>
                <a:srgbClr val="C00000"/>
              </a:solidFill>
            </a:endParaRPr>
          </a:p>
        </p:txBody>
      </p:sp>
    </p:spTree>
    <p:extLst>
      <p:ext uri="{BB962C8B-B14F-4D97-AF65-F5344CB8AC3E}">
        <p14:creationId xmlns:p14="http://schemas.microsoft.com/office/powerpoint/2010/main" val="209700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
            <a:ext cx="10018713" cy="817418"/>
          </a:xfrm>
        </p:spPr>
        <p:txBody>
          <a:bodyPr/>
          <a:lstStyle/>
          <a:p>
            <a:r>
              <a:rPr lang="en-US" dirty="0"/>
              <a:t>Data Hazards – Example 1 (contd.)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80913208"/>
              </p:ext>
            </p:extLst>
          </p:nvPr>
        </p:nvGraphicFramePr>
        <p:xfrm>
          <a:off x="1484310" y="1378528"/>
          <a:ext cx="10018710" cy="3388360"/>
        </p:xfrm>
        <a:graphic>
          <a:graphicData uri="http://schemas.openxmlformats.org/drawingml/2006/table">
            <a:tbl>
              <a:tblPr firstRow="1" bandRow="1">
                <a:tableStyleId>{073A0DAA-6AF3-43AB-8588-CEC1D06C72B9}</a:tableStyleId>
              </a:tblPr>
              <a:tblGrid>
                <a:gridCol w="1591396">
                  <a:extLst>
                    <a:ext uri="{9D8B030D-6E8A-4147-A177-3AD203B41FA5}">
                      <a16:colId xmlns="" xmlns:a16="http://schemas.microsoft.com/office/drawing/2014/main" val="20000"/>
                    </a:ext>
                  </a:extLst>
                </a:gridCol>
                <a:gridCol w="1203902">
                  <a:extLst>
                    <a:ext uri="{9D8B030D-6E8A-4147-A177-3AD203B41FA5}">
                      <a16:colId xmlns="" xmlns:a16="http://schemas.microsoft.com/office/drawing/2014/main" val="20001"/>
                    </a:ext>
                  </a:extLst>
                </a:gridCol>
                <a:gridCol w="1203902">
                  <a:extLst>
                    <a:ext uri="{9D8B030D-6E8A-4147-A177-3AD203B41FA5}">
                      <a16:colId xmlns="" xmlns:a16="http://schemas.microsoft.com/office/drawing/2014/main" val="20002"/>
                    </a:ext>
                  </a:extLst>
                </a:gridCol>
                <a:gridCol w="1203902">
                  <a:extLst>
                    <a:ext uri="{9D8B030D-6E8A-4147-A177-3AD203B41FA5}">
                      <a16:colId xmlns="" xmlns:a16="http://schemas.microsoft.com/office/drawing/2014/main" val="20003"/>
                    </a:ext>
                  </a:extLst>
                </a:gridCol>
                <a:gridCol w="1203902">
                  <a:extLst>
                    <a:ext uri="{9D8B030D-6E8A-4147-A177-3AD203B41FA5}">
                      <a16:colId xmlns="" xmlns:a16="http://schemas.microsoft.com/office/drawing/2014/main" val="20004"/>
                    </a:ext>
                  </a:extLst>
                </a:gridCol>
                <a:gridCol w="1203902">
                  <a:extLst>
                    <a:ext uri="{9D8B030D-6E8A-4147-A177-3AD203B41FA5}">
                      <a16:colId xmlns="" xmlns:a16="http://schemas.microsoft.com/office/drawing/2014/main" val="20005"/>
                    </a:ext>
                  </a:extLst>
                </a:gridCol>
                <a:gridCol w="1203902">
                  <a:extLst>
                    <a:ext uri="{9D8B030D-6E8A-4147-A177-3AD203B41FA5}">
                      <a16:colId xmlns="" xmlns:a16="http://schemas.microsoft.com/office/drawing/2014/main" val="20006"/>
                    </a:ext>
                  </a:extLst>
                </a:gridCol>
                <a:gridCol w="1203902">
                  <a:extLst>
                    <a:ext uri="{9D8B030D-6E8A-4147-A177-3AD203B41FA5}">
                      <a16:colId xmlns="" xmlns:a16="http://schemas.microsoft.com/office/drawing/2014/main" val="20007"/>
                    </a:ext>
                  </a:extLst>
                </a:gridCol>
              </a:tblGrid>
              <a:tr h="370840">
                <a:tc>
                  <a:txBody>
                    <a:bodyPr/>
                    <a:lstStyle/>
                    <a:p>
                      <a:endParaRPr lang="en-US" b="1" dirty="0"/>
                    </a:p>
                  </a:txBody>
                  <a:tcPr/>
                </a:tc>
                <a:tc>
                  <a:txBody>
                    <a:bodyPr/>
                    <a:lstStyle/>
                    <a:p>
                      <a:pPr algn="ctr"/>
                      <a:r>
                        <a:rPr lang="en-US" b="1" dirty="0" smtClean="0"/>
                        <a:t>CC1</a:t>
                      </a:r>
                      <a:endParaRPr lang="en-US" b="1" dirty="0"/>
                    </a:p>
                  </a:txBody>
                  <a:tcPr/>
                </a:tc>
                <a:tc>
                  <a:txBody>
                    <a:bodyPr/>
                    <a:lstStyle/>
                    <a:p>
                      <a:pPr algn="ctr"/>
                      <a:r>
                        <a:rPr lang="en-US" b="1" dirty="0" smtClean="0"/>
                        <a:t>CC2</a:t>
                      </a:r>
                      <a:endParaRPr lang="en-US" b="1" dirty="0"/>
                    </a:p>
                  </a:txBody>
                  <a:tcPr/>
                </a:tc>
                <a:tc>
                  <a:txBody>
                    <a:bodyPr/>
                    <a:lstStyle/>
                    <a:p>
                      <a:pPr algn="ctr"/>
                      <a:r>
                        <a:rPr lang="en-US" b="1" dirty="0" smtClean="0"/>
                        <a:t>CC3</a:t>
                      </a:r>
                      <a:endParaRPr lang="en-US" b="1" dirty="0"/>
                    </a:p>
                  </a:txBody>
                  <a:tcPr/>
                </a:tc>
                <a:tc>
                  <a:txBody>
                    <a:bodyPr/>
                    <a:lstStyle/>
                    <a:p>
                      <a:pPr algn="ctr"/>
                      <a:r>
                        <a:rPr lang="en-US" b="1" dirty="0" smtClean="0"/>
                        <a:t>CC4</a:t>
                      </a:r>
                      <a:endParaRPr lang="en-US" b="1" dirty="0"/>
                    </a:p>
                  </a:txBody>
                  <a:tcPr/>
                </a:tc>
                <a:tc>
                  <a:txBody>
                    <a:bodyPr/>
                    <a:lstStyle/>
                    <a:p>
                      <a:pPr algn="ctr"/>
                      <a:r>
                        <a:rPr lang="en-US" b="1" dirty="0" smtClean="0"/>
                        <a:t>CC5</a:t>
                      </a:r>
                      <a:endParaRPr lang="en-US" b="1" dirty="0"/>
                    </a:p>
                  </a:txBody>
                  <a:tcPr/>
                </a:tc>
                <a:tc>
                  <a:txBody>
                    <a:bodyPr/>
                    <a:lstStyle/>
                    <a:p>
                      <a:pPr algn="ctr"/>
                      <a:r>
                        <a:rPr lang="en-US" b="1" dirty="0" smtClean="0"/>
                        <a:t>CC6</a:t>
                      </a:r>
                      <a:endParaRPr lang="en-US" b="1" dirty="0"/>
                    </a:p>
                  </a:txBody>
                  <a:tcPr/>
                </a:tc>
                <a:tc>
                  <a:txBody>
                    <a:bodyPr/>
                    <a:lstStyle/>
                    <a:p>
                      <a:pPr algn="ctr"/>
                      <a:r>
                        <a:rPr lang="en-US" b="1" dirty="0" smtClean="0"/>
                        <a:t>CC7</a:t>
                      </a:r>
                      <a:endParaRPr lang="en-US" b="1" dirty="0"/>
                    </a:p>
                  </a:txBody>
                  <a:tcPr/>
                </a:tc>
                <a:extLst>
                  <a:ext uri="{0D108BD9-81ED-4DB2-BD59-A6C34878D82A}">
                    <a16:rowId xmlns=""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b="1" dirty="0" smtClean="0">
                          <a:solidFill>
                            <a:srgbClr val="C00000"/>
                          </a:solidFill>
                        </a:rPr>
                        <a:t>R2</a:t>
                      </a:r>
                      <a:r>
                        <a:rPr lang="pt-BR" sz="1800" b="1" dirty="0" smtClean="0"/>
                        <a:t> &lt;- R5 + R3</a:t>
                      </a:r>
                    </a:p>
                  </a:txBody>
                  <a:tcPr/>
                </a:tc>
                <a:tc>
                  <a:txBody>
                    <a:bodyPr/>
                    <a:lstStyle/>
                    <a:p>
                      <a:pPr algn="ctr"/>
                      <a:r>
                        <a:rPr lang="en-US" b="1" dirty="0" smtClean="0"/>
                        <a:t>IF</a:t>
                      </a:r>
                      <a:endParaRPr lang="en-US" b="1" dirty="0"/>
                    </a:p>
                  </a:txBody>
                  <a:tcPr/>
                </a:tc>
                <a:tc>
                  <a:txBody>
                    <a:bodyPr/>
                    <a:lstStyle/>
                    <a:p>
                      <a:pPr algn="ctr"/>
                      <a:r>
                        <a:rPr lang="en-US" b="1" dirty="0" smtClean="0"/>
                        <a:t>ID</a:t>
                      </a:r>
                    </a:p>
                    <a:p>
                      <a:pPr algn="ctr"/>
                      <a:r>
                        <a:rPr lang="en-US" b="1" dirty="0" smtClean="0"/>
                        <a:t>R2 = 5</a:t>
                      </a:r>
                    </a:p>
                    <a:p>
                      <a:pPr algn="ctr"/>
                      <a:r>
                        <a:rPr lang="en-US" b="1" dirty="0" smtClean="0"/>
                        <a:t>R3 = 10</a:t>
                      </a:r>
                    </a:p>
                    <a:p>
                      <a:pPr algn="ctr"/>
                      <a:r>
                        <a:rPr lang="en-US" b="1" dirty="0" smtClean="0"/>
                        <a:t>R5 = 20</a:t>
                      </a:r>
                      <a:endParaRPr lang="en-US" b="1" dirty="0"/>
                    </a:p>
                  </a:txBody>
                  <a:tcPr/>
                </a:tc>
                <a:tc>
                  <a:txBody>
                    <a:bodyPr/>
                    <a:lstStyle/>
                    <a:p>
                      <a:pPr algn="ctr"/>
                      <a:r>
                        <a:rPr lang="en-US" b="1" dirty="0" smtClean="0"/>
                        <a:t>EX</a:t>
                      </a:r>
                    </a:p>
                    <a:p>
                      <a:pPr algn="ctr"/>
                      <a:r>
                        <a:rPr lang="en-US" b="1" dirty="0" smtClean="0"/>
                        <a:t>10+20 = 30</a:t>
                      </a:r>
                      <a:endParaRPr lang="en-US" b="1" dirty="0"/>
                    </a:p>
                  </a:txBody>
                  <a:tcPr/>
                </a:tc>
                <a:tc>
                  <a:txBody>
                    <a:bodyPr/>
                    <a:lstStyle/>
                    <a:p>
                      <a:pPr algn="ctr"/>
                      <a:r>
                        <a:rPr lang="en-US" b="1" dirty="0" smtClean="0"/>
                        <a:t>MEM</a:t>
                      </a:r>
                      <a:endParaRPr lang="en-US" b="1" dirty="0"/>
                    </a:p>
                  </a:txBody>
                  <a:tcPr/>
                </a:tc>
                <a:tc>
                  <a:txBody>
                    <a:bodyPr/>
                    <a:lstStyle/>
                    <a:p>
                      <a:pPr algn="ctr"/>
                      <a:r>
                        <a:rPr lang="en-US" b="1" dirty="0" smtClean="0">
                          <a:solidFill>
                            <a:srgbClr val="C00000"/>
                          </a:solidFill>
                        </a:rPr>
                        <a:t>WB</a:t>
                      </a:r>
                    </a:p>
                    <a:p>
                      <a:pPr algn="ctr"/>
                      <a:r>
                        <a:rPr lang="en-US" b="1" dirty="0" smtClean="0">
                          <a:solidFill>
                            <a:srgbClr val="C00000"/>
                          </a:solidFill>
                        </a:rPr>
                        <a:t>R2 = 30</a:t>
                      </a:r>
                      <a:endParaRPr lang="en-US" b="1" dirty="0">
                        <a:solidFill>
                          <a:srgbClr val="C00000"/>
                        </a:solidFill>
                      </a:endParaRPr>
                    </a:p>
                  </a:txBody>
                  <a:tcPr/>
                </a:tc>
                <a:tc>
                  <a:txBody>
                    <a:bodyPr/>
                    <a:lstStyle/>
                    <a:p>
                      <a:pPr algn="ctr"/>
                      <a:endParaRPr lang="en-US" b="1"/>
                    </a:p>
                  </a:txBody>
                  <a:tcPr/>
                </a:tc>
                <a:tc>
                  <a:txBody>
                    <a:bodyPr/>
                    <a:lstStyle/>
                    <a:p>
                      <a:pPr algn="ctr"/>
                      <a:endParaRPr lang="en-US" b="1"/>
                    </a:p>
                  </a:txBody>
                  <a:tcPr/>
                </a:tc>
                <a:extLst>
                  <a:ext uri="{0D108BD9-81ED-4DB2-BD59-A6C34878D82A}">
                    <a16:rowId xmlns=""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b="1" dirty="0" smtClean="0"/>
                        <a:t>R4 &lt;- </a:t>
                      </a:r>
                      <a:r>
                        <a:rPr lang="pt-BR" sz="1800" b="1" dirty="0" smtClean="0">
                          <a:solidFill>
                            <a:srgbClr val="C00000"/>
                          </a:solidFill>
                        </a:rPr>
                        <a:t>R2</a:t>
                      </a:r>
                      <a:r>
                        <a:rPr lang="pt-BR" sz="1800" b="1" dirty="0" smtClean="0"/>
                        <a:t> + R3</a:t>
                      </a:r>
                      <a:endParaRPr lang="en-US" sz="1800" b="1" dirty="0" smtClean="0"/>
                    </a:p>
                  </a:txBody>
                  <a:tcPr/>
                </a:tc>
                <a:tc>
                  <a:txBody>
                    <a:bodyPr/>
                    <a:lstStyle/>
                    <a:p>
                      <a:pPr algn="ctr"/>
                      <a:endParaRPr lang="en-US" b="1" dirty="0"/>
                    </a:p>
                  </a:txBody>
                  <a:tcPr/>
                </a:tc>
                <a:tc>
                  <a:txBody>
                    <a:bodyPr/>
                    <a:lstStyle/>
                    <a:p>
                      <a:pPr algn="ctr"/>
                      <a:r>
                        <a:rPr lang="en-US" b="1" dirty="0" smtClean="0"/>
                        <a:t>IF</a:t>
                      </a:r>
                      <a:endParaRPr lang="en-US" b="1" dirty="0"/>
                    </a:p>
                  </a:txBody>
                  <a:tcPr/>
                </a:tc>
                <a:tc>
                  <a:txBody>
                    <a:bodyPr/>
                    <a:lstStyle/>
                    <a:p>
                      <a:pPr algn="ctr"/>
                      <a:r>
                        <a:rPr lang="en-US" b="1" dirty="0" smtClean="0">
                          <a:solidFill>
                            <a:srgbClr val="C00000"/>
                          </a:solidFill>
                        </a:rPr>
                        <a:t>ID</a:t>
                      </a:r>
                    </a:p>
                    <a:p>
                      <a:pPr algn="ctr"/>
                      <a:r>
                        <a:rPr lang="en-US" b="1" dirty="0" smtClean="0">
                          <a:solidFill>
                            <a:srgbClr val="C00000"/>
                          </a:solidFill>
                        </a:rPr>
                        <a:t>R2 = 5</a:t>
                      </a:r>
                    </a:p>
                    <a:p>
                      <a:pPr algn="ctr"/>
                      <a:r>
                        <a:rPr lang="en-US" b="1" dirty="0" smtClean="0">
                          <a:solidFill>
                            <a:schemeClr val="tx1"/>
                          </a:solidFill>
                        </a:rPr>
                        <a:t>R3 =</a:t>
                      </a:r>
                      <a:r>
                        <a:rPr lang="en-US" b="1" baseline="0" dirty="0" smtClean="0">
                          <a:solidFill>
                            <a:schemeClr val="tx1"/>
                          </a:solidFill>
                        </a:rPr>
                        <a:t> 10</a:t>
                      </a:r>
                      <a:endParaRPr lang="en-US" b="1" dirty="0">
                        <a:solidFill>
                          <a:schemeClr val="tx1"/>
                        </a:solidFill>
                      </a:endParaRPr>
                    </a:p>
                  </a:txBody>
                  <a:tcPr/>
                </a:tc>
                <a:tc>
                  <a:txBody>
                    <a:bodyPr/>
                    <a:lstStyle/>
                    <a:p>
                      <a:pPr algn="ctr"/>
                      <a:r>
                        <a:rPr lang="en-US" b="1" dirty="0" smtClean="0"/>
                        <a:t>EX</a:t>
                      </a:r>
                    </a:p>
                    <a:p>
                      <a:pPr algn="ctr"/>
                      <a:r>
                        <a:rPr lang="en-US" b="1" dirty="0" smtClean="0">
                          <a:solidFill>
                            <a:srgbClr val="C00000"/>
                          </a:solidFill>
                        </a:rPr>
                        <a:t>5 + 10 = 15</a:t>
                      </a:r>
                      <a:endParaRPr lang="en-US" b="1" dirty="0">
                        <a:solidFill>
                          <a:srgbClr val="C00000"/>
                        </a:solidFill>
                      </a:endParaRPr>
                    </a:p>
                  </a:txBody>
                  <a:tcPr/>
                </a:tc>
                <a:tc>
                  <a:txBody>
                    <a:bodyPr/>
                    <a:lstStyle/>
                    <a:p>
                      <a:pPr algn="ctr"/>
                      <a:r>
                        <a:rPr lang="en-US" b="1" dirty="0" smtClean="0"/>
                        <a:t>MEM</a:t>
                      </a:r>
                      <a:endParaRPr lang="en-US" b="1" dirty="0"/>
                    </a:p>
                  </a:txBody>
                  <a:tcPr/>
                </a:tc>
                <a:tc>
                  <a:txBody>
                    <a:bodyPr/>
                    <a:lstStyle/>
                    <a:p>
                      <a:pPr algn="ctr"/>
                      <a:r>
                        <a:rPr lang="en-US" b="1" dirty="0" smtClean="0"/>
                        <a:t>WB</a:t>
                      </a:r>
                    </a:p>
                    <a:p>
                      <a:pPr algn="ctr"/>
                      <a:r>
                        <a:rPr lang="en-US" b="1" dirty="0" smtClean="0">
                          <a:solidFill>
                            <a:srgbClr val="C00000"/>
                          </a:solidFill>
                        </a:rPr>
                        <a:t>R4 = 15</a:t>
                      </a:r>
                      <a:endParaRPr lang="en-US" b="1" dirty="0">
                        <a:solidFill>
                          <a:srgbClr val="C00000"/>
                        </a:solidFill>
                      </a:endParaRPr>
                    </a:p>
                  </a:txBody>
                  <a:tcPr/>
                </a:tc>
                <a:tc>
                  <a:txBody>
                    <a:bodyPr/>
                    <a:lstStyle/>
                    <a:p>
                      <a:pPr algn="ctr"/>
                      <a:endParaRPr lang="en-US" b="1"/>
                    </a:p>
                  </a:txBody>
                  <a:tcPr/>
                </a:tc>
                <a:extLst>
                  <a:ext uri="{0D108BD9-81ED-4DB2-BD59-A6C34878D82A}">
                    <a16:rowId xmlns="" xmlns:a16="http://schemas.microsoft.com/office/drawing/2014/main" val="10002"/>
                  </a:ext>
                </a:extLst>
              </a:tr>
              <a:tr h="370840">
                <a:tc>
                  <a:txBody>
                    <a:bodyPr/>
                    <a:lstStyle/>
                    <a:p>
                      <a:r>
                        <a:rPr lang="en-US" sz="1800" b="1" dirty="0" smtClean="0">
                          <a:solidFill>
                            <a:srgbClr val="C00000"/>
                          </a:solidFill>
                        </a:rPr>
                        <a:t>Expected Behavior of I2</a:t>
                      </a:r>
                      <a:endParaRPr lang="en-US" b="1" dirty="0"/>
                    </a:p>
                  </a:txBody>
                  <a:tcPr/>
                </a:tc>
                <a:tc>
                  <a:txBody>
                    <a:bodyPr/>
                    <a:lstStyle/>
                    <a:p>
                      <a:pPr algn="ctr"/>
                      <a:endParaRPr lang="en-US" b="1"/>
                    </a:p>
                  </a:txBody>
                  <a:tcPr/>
                </a:tc>
                <a:tc>
                  <a:txBody>
                    <a:bodyPr/>
                    <a:lstStyle/>
                    <a:p>
                      <a:pPr algn="ctr"/>
                      <a:r>
                        <a:rPr lang="en-US" b="1" dirty="0" smtClean="0"/>
                        <a:t>IF</a:t>
                      </a:r>
                      <a:endParaRPr lang="en-US" b="1" dirty="0"/>
                    </a:p>
                  </a:txBody>
                  <a:tcPr/>
                </a:tc>
                <a:tc>
                  <a:txBody>
                    <a:bodyPr/>
                    <a:lstStyle/>
                    <a:p>
                      <a:pPr algn="ctr"/>
                      <a:r>
                        <a:rPr lang="en-US" b="1" dirty="0" smtClean="0">
                          <a:solidFill>
                            <a:srgbClr val="C00000"/>
                          </a:solidFill>
                        </a:rPr>
                        <a:t>ID</a:t>
                      </a:r>
                    </a:p>
                    <a:p>
                      <a:pPr algn="ctr"/>
                      <a:r>
                        <a:rPr lang="en-US" b="1" dirty="0" smtClean="0">
                          <a:solidFill>
                            <a:srgbClr val="C00000"/>
                          </a:solidFill>
                        </a:rPr>
                        <a:t>R2 = 30</a:t>
                      </a:r>
                    </a:p>
                    <a:p>
                      <a:pPr algn="ctr"/>
                      <a:r>
                        <a:rPr lang="en-US" b="1" dirty="0" smtClean="0">
                          <a:solidFill>
                            <a:schemeClr val="tx1"/>
                          </a:solidFill>
                        </a:rPr>
                        <a:t>R3 =</a:t>
                      </a:r>
                      <a:r>
                        <a:rPr lang="en-US" b="1" baseline="0" dirty="0" smtClean="0">
                          <a:solidFill>
                            <a:schemeClr val="tx1"/>
                          </a:solidFill>
                        </a:rPr>
                        <a:t> 10</a:t>
                      </a:r>
                      <a:endParaRPr lang="en-US" b="1" dirty="0">
                        <a:solidFill>
                          <a:schemeClr val="tx1"/>
                        </a:solidFill>
                      </a:endParaRPr>
                    </a:p>
                  </a:txBody>
                  <a:tcPr/>
                </a:tc>
                <a:tc>
                  <a:txBody>
                    <a:bodyPr/>
                    <a:lstStyle/>
                    <a:p>
                      <a:pPr algn="ctr"/>
                      <a:r>
                        <a:rPr lang="en-US" b="1" dirty="0" smtClean="0"/>
                        <a:t>EX</a:t>
                      </a:r>
                    </a:p>
                    <a:p>
                      <a:pPr algn="ctr"/>
                      <a:r>
                        <a:rPr lang="en-US" b="1" dirty="0" smtClean="0">
                          <a:solidFill>
                            <a:srgbClr val="C00000"/>
                          </a:solidFill>
                        </a:rPr>
                        <a:t>30 + 10 = 40</a:t>
                      </a:r>
                      <a:endParaRPr lang="en-US" b="1" dirty="0">
                        <a:solidFill>
                          <a:srgbClr val="C00000"/>
                        </a:solidFill>
                      </a:endParaRPr>
                    </a:p>
                  </a:txBody>
                  <a:tcPr/>
                </a:tc>
                <a:tc>
                  <a:txBody>
                    <a:bodyPr/>
                    <a:lstStyle/>
                    <a:p>
                      <a:pPr algn="ctr"/>
                      <a:r>
                        <a:rPr lang="en-US" b="1" dirty="0" smtClean="0"/>
                        <a:t>MEM</a:t>
                      </a:r>
                      <a:endParaRPr lang="en-US" b="1" dirty="0"/>
                    </a:p>
                  </a:txBody>
                  <a:tcPr/>
                </a:tc>
                <a:tc>
                  <a:txBody>
                    <a:bodyPr/>
                    <a:lstStyle/>
                    <a:p>
                      <a:pPr algn="ctr"/>
                      <a:r>
                        <a:rPr lang="en-US" b="1" dirty="0" smtClean="0"/>
                        <a:t>WB</a:t>
                      </a:r>
                    </a:p>
                    <a:p>
                      <a:pPr algn="ctr"/>
                      <a:r>
                        <a:rPr lang="en-US" b="1" dirty="0" smtClean="0">
                          <a:solidFill>
                            <a:srgbClr val="C00000"/>
                          </a:solidFill>
                        </a:rPr>
                        <a:t>R4 = 40</a:t>
                      </a:r>
                      <a:endParaRPr lang="en-US" b="1" dirty="0">
                        <a:solidFill>
                          <a:srgbClr val="C00000"/>
                        </a:solidFill>
                      </a:endParaRPr>
                    </a:p>
                  </a:txBody>
                  <a:tcPr/>
                </a:tc>
                <a:tc>
                  <a:txBody>
                    <a:bodyPr/>
                    <a:lstStyle/>
                    <a:p>
                      <a:pPr algn="ctr"/>
                      <a:endParaRPr lang="en-US" b="1" dirty="0"/>
                    </a:p>
                  </a:txBody>
                  <a:tcPr/>
                </a:tc>
                <a:extLst>
                  <a:ext uri="{0D108BD9-81ED-4DB2-BD59-A6C34878D82A}">
                    <a16:rowId xmlns="" xmlns:a16="http://schemas.microsoft.com/office/drawing/2014/main" val="10003"/>
                  </a:ext>
                </a:extLst>
              </a:tr>
            </a:tbl>
          </a:graphicData>
        </a:graphic>
      </p:graphicFrame>
      <p:sp>
        <p:nvSpPr>
          <p:cNvPr id="5" name="TextBox 4"/>
          <p:cNvSpPr txBox="1"/>
          <p:nvPr/>
        </p:nvSpPr>
        <p:spPr>
          <a:xfrm>
            <a:off x="1367769" y="5689841"/>
            <a:ext cx="9678227" cy="830997"/>
          </a:xfrm>
          <a:prstGeom prst="rect">
            <a:avLst/>
          </a:prstGeom>
          <a:noFill/>
        </p:spPr>
        <p:txBody>
          <a:bodyPr wrap="none" rtlCol="0">
            <a:spAutoFit/>
          </a:bodyPr>
          <a:lstStyle/>
          <a:p>
            <a:r>
              <a:rPr lang="en-US" sz="2400" b="1" dirty="0" smtClean="0">
                <a:solidFill>
                  <a:srgbClr val="C00000"/>
                </a:solidFill>
              </a:rPr>
              <a:t>In time, when exactly the R2’s updated data (30) will be available for i2 ?</a:t>
            </a:r>
          </a:p>
          <a:p>
            <a:r>
              <a:rPr lang="en-US" sz="2400" b="1" dirty="0" smtClean="0">
                <a:solidFill>
                  <a:srgbClr val="C00000"/>
                </a:solidFill>
              </a:rPr>
              <a:t>What exact data i2 is using for calculation?</a:t>
            </a:r>
            <a:endParaRPr lang="en-US" sz="2400" b="1" dirty="0">
              <a:solidFill>
                <a:srgbClr val="C00000"/>
              </a:solidFill>
            </a:endParaRPr>
          </a:p>
        </p:txBody>
      </p:sp>
    </p:spTree>
    <p:extLst>
      <p:ext uri="{BB962C8B-B14F-4D97-AF65-F5344CB8AC3E}">
        <p14:creationId xmlns:p14="http://schemas.microsoft.com/office/powerpoint/2010/main" val="23050790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560945"/>
          </a:xfrm>
        </p:spPr>
        <p:txBody>
          <a:bodyPr/>
          <a:lstStyle/>
          <a:p>
            <a:r>
              <a:rPr lang="en-US" dirty="0"/>
              <a:t>Data Hazards – Example 1 (contd.)</a:t>
            </a:r>
            <a:r>
              <a:rPr lang="en-US" dirty="0" smtClean="0"/>
              <a:t/>
            </a:r>
            <a:br>
              <a:rPr lang="en-US" dirty="0" smtClean="0"/>
            </a:br>
            <a:r>
              <a:rPr lang="en-US" dirty="0" smtClean="0"/>
              <a:t> Solution - Forwarding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9058071"/>
              </p:ext>
            </p:extLst>
          </p:nvPr>
        </p:nvGraphicFramePr>
        <p:xfrm>
          <a:off x="1484310" y="1808018"/>
          <a:ext cx="10018710" cy="2844800"/>
        </p:xfrm>
        <a:graphic>
          <a:graphicData uri="http://schemas.openxmlformats.org/drawingml/2006/table">
            <a:tbl>
              <a:tblPr firstRow="1" bandRow="1">
                <a:tableStyleId>{073A0DAA-6AF3-43AB-8588-CEC1D06C72B9}</a:tableStyleId>
              </a:tblPr>
              <a:tblGrid>
                <a:gridCol w="1591396">
                  <a:extLst>
                    <a:ext uri="{9D8B030D-6E8A-4147-A177-3AD203B41FA5}">
                      <a16:colId xmlns="" xmlns:a16="http://schemas.microsoft.com/office/drawing/2014/main" val="20000"/>
                    </a:ext>
                  </a:extLst>
                </a:gridCol>
                <a:gridCol w="1203902">
                  <a:extLst>
                    <a:ext uri="{9D8B030D-6E8A-4147-A177-3AD203B41FA5}">
                      <a16:colId xmlns="" xmlns:a16="http://schemas.microsoft.com/office/drawing/2014/main" val="20001"/>
                    </a:ext>
                  </a:extLst>
                </a:gridCol>
                <a:gridCol w="1203902">
                  <a:extLst>
                    <a:ext uri="{9D8B030D-6E8A-4147-A177-3AD203B41FA5}">
                      <a16:colId xmlns="" xmlns:a16="http://schemas.microsoft.com/office/drawing/2014/main" val="20002"/>
                    </a:ext>
                  </a:extLst>
                </a:gridCol>
                <a:gridCol w="1203902">
                  <a:extLst>
                    <a:ext uri="{9D8B030D-6E8A-4147-A177-3AD203B41FA5}">
                      <a16:colId xmlns="" xmlns:a16="http://schemas.microsoft.com/office/drawing/2014/main" val="20003"/>
                    </a:ext>
                  </a:extLst>
                </a:gridCol>
                <a:gridCol w="1203902">
                  <a:extLst>
                    <a:ext uri="{9D8B030D-6E8A-4147-A177-3AD203B41FA5}">
                      <a16:colId xmlns="" xmlns:a16="http://schemas.microsoft.com/office/drawing/2014/main" val="20004"/>
                    </a:ext>
                  </a:extLst>
                </a:gridCol>
                <a:gridCol w="1203902">
                  <a:extLst>
                    <a:ext uri="{9D8B030D-6E8A-4147-A177-3AD203B41FA5}">
                      <a16:colId xmlns="" xmlns:a16="http://schemas.microsoft.com/office/drawing/2014/main" val="20005"/>
                    </a:ext>
                  </a:extLst>
                </a:gridCol>
                <a:gridCol w="1203902">
                  <a:extLst>
                    <a:ext uri="{9D8B030D-6E8A-4147-A177-3AD203B41FA5}">
                      <a16:colId xmlns="" xmlns:a16="http://schemas.microsoft.com/office/drawing/2014/main" val="20006"/>
                    </a:ext>
                  </a:extLst>
                </a:gridCol>
                <a:gridCol w="1203902">
                  <a:extLst>
                    <a:ext uri="{9D8B030D-6E8A-4147-A177-3AD203B41FA5}">
                      <a16:colId xmlns="" xmlns:a16="http://schemas.microsoft.com/office/drawing/2014/main" val="20007"/>
                    </a:ext>
                  </a:extLst>
                </a:gridCol>
              </a:tblGrid>
              <a:tr h="370840">
                <a:tc>
                  <a:txBody>
                    <a:bodyPr/>
                    <a:lstStyle/>
                    <a:p>
                      <a:endParaRPr lang="en-US" b="1" dirty="0"/>
                    </a:p>
                  </a:txBody>
                  <a:tcPr/>
                </a:tc>
                <a:tc>
                  <a:txBody>
                    <a:bodyPr/>
                    <a:lstStyle/>
                    <a:p>
                      <a:pPr algn="ctr"/>
                      <a:r>
                        <a:rPr lang="en-US" b="1" dirty="0" smtClean="0"/>
                        <a:t>CC1</a:t>
                      </a:r>
                      <a:endParaRPr lang="en-US" b="1" dirty="0"/>
                    </a:p>
                  </a:txBody>
                  <a:tcPr/>
                </a:tc>
                <a:tc>
                  <a:txBody>
                    <a:bodyPr/>
                    <a:lstStyle/>
                    <a:p>
                      <a:pPr algn="ctr"/>
                      <a:r>
                        <a:rPr lang="en-US" b="1" dirty="0" smtClean="0"/>
                        <a:t>CC2</a:t>
                      </a:r>
                      <a:endParaRPr lang="en-US" b="1" dirty="0"/>
                    </a:p>
                  </a:txBody>
                  <a:tcPr/>
                </a:tc>
                <a:tc>
                  <a:txBody>
                    <a:bodyPr/>
                    <a:lstStyle/>
                    <a:p>
                      <a:pPr algn="ctr"/>
                      <a:r>
                        <a:rPr lang="en-US" b="1" dirty="0" smtClean="0"/>
                        <a:t>CC3</a:t>
                      </a:r>
                      <a:endParaRPr lang="en-US" b="1" dirty="0"/>
                    </a:p>
                  </a:txBody>
                  <a:tcPr/>
                </a:tc>
                <a:tc>
                  <a:txBody>
                    <a:bodyPr/>
                    <a:lstStyle/>
                    <a:p>
                      <a:pPr algn="ctr"/>
                      <a:r>
                        <a:rPr lang="en-US" b="1" dirty="0" smtClean="0"/>
                        <a:t>CC4</a:t>
                      </a:r>
                      <a:endParaRPr lang="en-US" b="1" dirty="0"/>
                    </a:p>
                  </a:txBody>
                  <a:tcPr/>
                </a:tc>
                <a:tc>
                  <a:txBody>
                    <a:bodyPr/>
                    <a:lstStyle/>
                    <a:p>
                      <a:pPr algn="ctr"/>
                      <a:r>
                        <a:rPr lang="en-US" b="1" dirty="0" smtClean="0"/>
                        <a:t>CC5</a:t>
                      </a:r>
                      <a:endParaRPr lang="en-US" b="1" dirty="0"/>
                    </a:p>
                  </a:txBody>
                  <a:tcPr/>
                </a:tc>
                <a:tc>
                  <a:txBody>
                    <a:bodyPr/>
                    <a:lstStyle/>
                    <a:p>
                      <a:pPr algn="ctr"/>
                      <a:r>
                        <a:rPr lang="en-US" b="1" dirty="0" smtClean="0"/>
                        <a:t>CC6</a:t>
                      </a:r>
                      <a:endParaRPr lang="en-US" b="1" dirty="0"/>
                    </a:p>
                  </a:txBody>
                  <a:tcPr/>
                </a:tc>
                <a:tc>
                  <a:txBody>
                    <a:bodyPr/>
                    <a:lstStyle/>
                    <a:p>
                      <a:pPr algn="ctr"/>
                      <a:r>
                        <a:rPr lang="en-US" b="1" dirty="0" smtClean="0"/>
                        <a:t>CC7</a:t>
                      </a:r>
                      <a:endParaRPr lang="en-US" b="1" dirty="0"/>
                    </a:p>
                  </a:txBody>
                  <a:tcPr/>
                </a:tc>
                <a:extLst>
                  <a:ext uri="{0D108BD9-81ED-4DB2-BD59-A6C34878D82A}">
                    <a16:rowId xmlns=""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b="1" dirty="0" smtClean="0">
                          <a:solidFill>
                            <a:srgbClr val="C00000"/>
                          </a:solidFill>
                        </a:rPr>
                        <a:t>R2</a:t>
                      </a:r>
                      <a:r>
                        <a:rPr lang="pt-BR" sz="1800" b="1" dirty="0" smtClean="0"/>
                        <a:t> &lt;- R5 + R3</a:t>
                      </a:r>
                    </a:p>
                  </a:txBody>
                  <a:tcPr/>
                </a:tc>
                <a:tc>
                  <a:txBody>
                    <a:bodyPr/>
                    <a:lstStyle/>
                    <a:p>
                      <a:pPr algn="ctr"/>
                      <a:r>
                        <a:rPr lang="en-US" b="1" dirty="0" smtClean="0"/>
                        <a:t>IF</a:t>
                      </a:r>
                      <a:endParaRPr lang="en-US" b="1" dirty="0"/>
                    </a:p>
                  </a:txBody>
                  <a:tcPr/>
                </a:tc>
                <a:tc>
                  <a:txBody>
                    <a:bodyPr/>
                    <a:lstStyle/>
                    <a:p>
                      <a:pPr algn="ctr"/>
                      <a:r>
                        <a:rPr lang="en-US" b="1" dirty="0" smtClean="0"/>
                        <a:t>ID</a:t>
                      </a:r>
                    </a:p>
                    <a:p>
                      <a:pPr algn="ctr"/>
                      <a:r>
                        <a:rPr lang="en-US" b="1" dirty="0" smtClean="0"/>
                        <a:t>R2 = 5</a:t>
                      </a:r>
                    </a:p>
                    <a:p>
                      <a:pPr algn="ctr"/>
                      <a:r>
                        <a:rPr lang="en-US" b="1" dirty="0" smtClean="0"/>
                        <a:t>R3 = 10</a:t>
                      </a:r>
                    </a:p>
                    <a:p>
                      <a:pPr algn="ctr"/>
                      <a:r>
                        <a:rPr lang="en-US" b="1" dirty="0" smtClean="0"/>
                        <a:t>R5 = 20</a:t>
                      </a:r>
                      <a:endParaRPr lang="en-US" b="1" dirty="0"/>
                    </a:p>
                  </a:txBody>
                  <a:tcPr/>
                </a:tc>
                <a:tc>
                  <a:txBody>
                    <a:bodyPr/>
                    <a:lstStyle/>
                    <a:p>
                      <a:pPr algn="ctr"/>
                      <a:r>
                        <a:rPr lang="en-US" b="1" dirty="0" smtClean="0"/>
                        <a:t>EX</a:t>
                      </a:r>
                    </a:p>
                    <a:p>
                      <a:pPr algn="ctr"/>
                      <a:r>
                        <a:rPr lang="en-US" b="1" dirty="0" smtClean="0"/>
                        <a:t>10+20 = 30</a:t>
                      </a:r>
                      <a:endParaRPr lang="en-US" b="1" dirty="0"/>
                    </a:p>
                  </a:txBody>
                  <a:tcPr/>
                </a:tc>
                <a:tc>
                  <a:txBody>
                    <a:bodyPr/>
                    <a:lstStyle/>
                    <a:p>
                      <a:pPr algn="ctr"/>
                      <a:r>
                        <a:rPr lang="en-US" b="1" dirty="0" smtClean="0"/>
                        <a:t>MEM</a:t>
                      </a:r>
                      <a:endParaRPr lang="en-US" b="1" dirty="0"/>
                    </a:p>
                  </a:txBody>
                  <a:tcPr/>
                </a:tc>
                <a:tc>
                  <a:txBody>
                    <a:bodyPr/>
                    <a:lstStyle/>
                    <a:p>
                      <a:pPr algn="ctr"/>
                      <a:r>
                        <a:rPr lang="en-US" b="1" dirty="0" smtClean="0">
                          <a:solidFill>
                            <a:srgbClr val="C00000"/>
                          </a:solidFill>
                        </a:rPr>
                        <a:t>WB</a:t>
                      </a:r>
                    </a:p>
                    <a:p>
                      <a:pPr algn="ctr"/>
                      <a:r>
                        <a:rPr lang="en-US" b="1" dirty="0" smtClean="0">
                          <a:solidFill>
                            <a:srgbClr val="C00000"/>
                          </a:solidFill>
                        </a:rPr>
                        <a:t>R2 = 30</a:t>
                      </a:r>
                      <a:endParaRPr lang="en-US" b="1" dirty="0">
                        <a:solidFill>
                          <a:srgbClr val="C00000"/>
                        </a:solidFill>
                      </a:endParaRPr>
                    </a:p>
                  </a:txBody>
                  <a:tcPr/>
                </a:tc>
                <a:tc>
                  <a:txBody>
                    <a:bodyPr/>
                    <a:lstStyle/>
                    <a:p>
                      <a:pPr algn="ctr"/>
                      <a:endParaRPr lang="en-US" b="1"/>
                    </a:p>
                  </a:txBody>
                  <a:tcPr/>
                </a:tc>
                <a:tc>
                  <a:txBody>
                    <a:bodyPr/>
                    <a:lstStyle/>
                    <a:p>
                      <a:pPr algn="ctr"/>
                      <a:endParaRPr lang="en-US" b="1"/>
                    </a:p>
                  </a:txBody>
                  <a:tcPr/>
                </a:tc>
                <a:extLst>
                  <a:ext uri="{0D108BD9-81ED-4DB2-BD59-A6C34878D82A}">
                    <a16:rowId xmlns=""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b="1" dirty="0" smtClean="0"/>
                        <a:t>R4 &lt;- </a:t>
                      </a:r>
                      <a:r>
                        <a:rPr lang="pt-BR" sz="1800" b="1" dirty="0" smtClean="0">
                          <a:solidFill>
                            <a:srgbClr val="C00000"/>
                          </a:solidFill>
                        </a:rPr>
                        <a:t>R2</a:t>
                      </a:r>
                      <a:r>
                        <a:rPr lang="pt-BR" sz="1800" b="1" dirty="0" smtClean="0"/>
                        <a:t> + R3</a:t>
                      </a:r>
                      <a:endParaRPr lang="en-US" sz="1800" b="1" dirty="0" smtClean="0"/>
                    </a:p>
                  </a:txBody>
                  <a:tcPr/>
                </a:tc>
                <a:tc>
                  <a:txBody>
                    <a:bodyPr/>
                    <a:lstStyle/>
                    <a:p>
                      <a:pPr algn="ctr"/>
                      <a:endParaRPr lang="en-US" b="1" dirty="0"/>
                    </a:p>
                  </a:txBody>
                  <a:tcPr/>
                </a:tc>
                <a:tc>
                  <a:txBody>
                    <a:bodyPr/>
                    <a:lstStyle/>
                    <a:p>
                      <a:pPr algn="ctr"/>
                      <a:r>
                        <a:rPr lang="en-US" b="1" dirty="0" smtClean="0"/>
                        <a:t>IF</a:t>
                      </a:r>
                      <a:endParaRPr lang="en-US" b="1" dirty="0"/>
                    </a:p>
                  </a:txBody>
                  <a:tcPr/>
                </a:tc>
                <a:tc>
                  <a:txBody>
                    <a:bodyPr/>
                    <a:lstStyle/>
                    <a:p>
                      <a:pPr algn="ctr"/>
                      <a:r>
                        <a:rPr lang="en-US" b="1" dirty="0" smtClean="0">
                          <a:solidFill>
                            <a:srgbClr val="C00000"/>
                          </a:solidFill>
                        </a:rPr>
                        <a:t>ID</a:t>
                      </a:r>
                    </a:p>
                    <a:p>
                      <a:pPr algn="ctr"/>
                      <a:r>
                        <a:rPr lang="en-US" b="1" dirty="0" smtClean="0">
                          <a:solidFill>
                            <a:srgbClr val="C00000"/>
                          </a:solidFill>
                        </a:rPr>
                        <a:t>R2 = 5</a:t>
                      </a:r>
                    </a:p>
                    <a:p>
                      <a:pPr algn="ctr"/>
                      <a:r>
                        <a:rPr lang="en-US" b="1" dirty="0" smtClean="0">
                          <a:solidFill>
                            <a:schemeClr val="tx1"/>
                          </a:solidFill>
                        </a:rPr>
                        <a:t>R3 =</a:t>
                      </a:r>
                      <a:r>
                        <a:rPr lang="en-US" b="1" baseline="0" dirty="0" smtClean="0">
                          <a:solidFill>
                            <a:schemeClr val="tx1"/>
                          </a:solidFill>
                        </a:rPr>
                        <a:t> 10</a:t>
                      </a:r>
                      <a:endParaRPr lang="en-US" b="1" dirty="0">
                        <a:solidFill>
                          <a:schemeClr val="tx1"/>
                        </a:solidFill>
                      </a:endParaRPr>
                    </a:p>
                  </a:txBody>
                  <a:tcPr/>
                </a:tc>
                <a:tc>
                  <a:txBody>
                    <a:bodyPr/>
                    <a:lstStyle/>
                    <a:p>
                      <a:pPr algn="ctr"/>
                      <a:r>
                        <a:rPr lang="en-US" b="1" dirty="0" smtClean="0"/>
                        <a:t>EX</a:t>
                      </a:r>
                    </a:p>
                    <a:p>
                      <a:pPr algn="ctr"/>
                      <a:r>
                        <a:rPr lang="en-US" b="1" dirty="0" smtClean="0"/>
                        <a:t>30 + 10 = 40</a:t>
                      </a:r>
                      <a:endParaRPr lang="en-US" b="1" dirty="0"/>
                    </a:p>
                  </a:txBody>
                  <a:tcPr/>
                </a:tc>
                <a:tc>
                  <a:txBody>
                    <a:bodyPr/>
                    <a:lstStyle/>
                    <a:p>
                      <a:pPr algn="ctr"/>
                      <a:r>
                        <a:rPr lang="en-US" b="1" dirty="0" smtClean="0"/>
                        <a:t>MEM</a:t>
                      </a:r>
                      <a:endParaRPr lang="en-US" b="1" dirty="0"/>
                    </a:p>
                  </a:txBody>
                  <a:tcPr/>
                </a:tc>
                <a:tc>
                  <a:txBody>
                    <a:bodyPr/>
                    <a:lstStyle/>
                    <a:p>
                      <a:pPr algn="ctr"/>
                      <a:r>
                        <a:rPr lang="en-US" b="1" dirty="0" smtClean="0"/>
                        <a:t>WB</a:t>
                      </a:r>
                    </a:p>
                    <a:p>
                      <a:pPr algn="ctr"/>
                      <a:r>
                        <a:rPr lang="en-US" b="1" dirty="0" smtClean="0"/>
                        <a:t>R4 = 40</a:t>
                      </a:r>
                      <a:endParaRPr lang="en-US" b="1" dirty="0"/>
                    </a:p>
                  </a:txBody>
                  <a:tcPr/>
                </a:tc>
                <a:tc>
                  <a:txBody>
                    <a:bodyPr/>
                    <a:lstStyle/>
                    <a:p>
                      <a:pPr algn="ctr"/>
                      <a:endParaRPr lang="en-US" b="1"/>
                    </a:p>
                  </a:txBody>
                  <a:tcPr/>
                </a:tc>
                <a:extLst>
                  <a:ext uri="{0D108BD9-81ED-4DB2-BD59-A6C34878D82A}">
                    <a16:rowId xmlns="" xmlns:a16="http://schemas.microsoft.com/office/drawing/2014/main" val="10002"/>
                  </a:ext>
                </a:extLst>
              </a:tr>
              <a:tr h="370840">
                <a:tc>
                  <a:txBody>
                    <a:bodyPr/>
                    <a:lstStyle/>
                    <a:p>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dirty="0">
                        <a:solidFill>
                          <a:srgbClr val="C00000"/>
                        </a:solidFill>
                      </a:endParaRPr>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extLst>
                  <a:ext uri="{0D108BD9-81ED-4DB2-BD59-A6C34878D82A}">
                    <a16:rowId xmlns="" xmlns:a16="http://schemas.microsoft.com/office/drawing/2014/main" val="10003"/>
                  </a:ext>
                </a:extLst>
              </a:tr>
            </a:tbl>
          </a:graphicData>
        </a:graphic>
      </p:graphicFrame>
      <p:cxnSp>
        <p:nvCxnSpPr>
          <p:cNvPr id="6" name="Straight Arrow Connector 5"/>
          <p:cNvCxnSpPr/>
          <p:nvPr/>
        </p:nvCxnSpPr>
        <p:spPr>
          <a:xfrm>
            <a:off x="6489549" y="2974109"/>
            <a:ext cx="471054" cy="51261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484310" y="5357244"/>
            <a:ext cx="8806513" cy="830997"/>
          </a:xfrm>
          <a:prstGeom prst="rect">
            <a:avLst/>
          </a:prstGeom>
          <a:noFill/>
        </p:spPr>
        <p:txBody>
          <a:bodyPr wrap="none" rtlCol="0">
            <a:spAutoFit/>
          </a:bodyPr>
          <a:lstStyle/>
          <a:p>
            <a:r>
              <a:rPr lang="en-US" sz="2400" b="1" dirty="0" smtClean="0">
                <a:solidFill>
                  <a:srgbClr val="C00000"/>
                </a:solidFill>
              </a:rPr>
              <a:t>What if we use 30 calculated at CC3 in i2’s calculation (EX) at CC4?</a:t>
            </a:r>
          </a:p>
          <a:p>
            <a:r>
              <a:rPr lang="en-US" sz="2400" b="1" dirty="0" smtClean="0">
                <a:solidFill>
                  <a:srgbClr val="C00000"/>
                </a:solidFill>
              </a:rPr>
              <a:t>This is called Forwarding.</a:t>
            </a:r>
            <a:endParaRPr lang="en-US" sz="2400" b="1" dirty="0">
              <a:solidFill>
                <a:srgbClr val="C00000"/>
              </a:solidFill>
            </a:endParaRPr>
          </a:p>
        </p:txBody>
      </p:sp>
    </p:spTree>
    <p:extLst>
      <p:ext uri="{BB962C8B-B14F-4D97-AF65-F5344CB8AC3E}">
        <p14:creationId xmlns:p14="http://schemas.microsoft.com/office/powerpoint/2010/main" val="2815535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343891"/>
          </a:xfrm>
        </p:spPr>
        <p:txBody>
          <a:bodyPr/>
          <a:lstStyle/>
          <a:p>
            <a:r>
              <a:rPr lang="en-US" dirty="0"/>
              <a:t>Data Hazards – Example 1 (contd.)</a:t>
            </a:r>
            <a:br>
              <a:rPr lang="en-US" dirty="0"/>
            </a:br>
            <a:r>
              <a:rPr lang="en-US" dirty="0"/>
              <a:t> Solution - Forwarding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5039375"/>
              </p:ext>
            </p:extLst>
          </p:nvPr>
        </p:nvGraphicFramePr>
        <p:xfrm>
          <a:off x="1484310" y="1697182"/>
          <a:ext cx="10018710" cy="2844800"/>
        </p:xfrm>
        <a:graphic>
          <a:graphicData uri="http://schemas.openxmlformats.org/drawingml/2006/table">
            <a:tbl>
              <a:tblPr firstRow="1" bandRow="1">
                <a:tableStyleId>{073A0DAA-6AF3-43AB-8588-CEC1D06C72B9}</a:tableStyleId>
              </a:tblPr>
              <a:tblGrid>
                <a:gridCol w="1591396">
                  <a:extLst>
                    <a:ext uri="{9D8B030D-6E8A-4147-A177-3AD203B41FA5}">
                      <a16:colId xmlns="" xmlns:a16="http://schemas.microsoft.com/office/drawing/2014/main" val="20000"/>
                    </a:ext>
                  </a:extLst>
                </a:gridCol>
                <a:gridCol w="1203902">
                  <a:extLst>
                    <a:ext uri="{9D8B030D-6E8A-4147-A177-3AD203B41FA5}">
                      <a16:colId xmlns="" xmlns:a16="http://schemas.microsoft.com/office/drawing/2014/main" val="20001"/>
                    </a:ext>
                  </a:extLst>
                </a:gridCol>
                <a:gridCol w="1203902">
                  <a:extLst>
                    <a:ext uri="{9D8B030D-6E8A-4147-A177-3AD203B41FA5}">
                      <a16:colId xmlns="" xmlns:a16="http://schemas.microsoft.com/office/drawing/2014/main" val="20002"/>
                    </a:ext>
                  </a:extLst>
                </a:gridCol>
                <a:gridCol w="1203902">
                  <a:extLst>
                    <a:ext uri="{9D8B030D-6E8A-4147-A177-3AD203B41FA5}">
                      <a16:colId xmlns="" xmlns:a16="http://schemas.microsoft.com/office/drawing/2014/main" val="20003"/>
                    </a:ext>
                  </a:extLst>
                </a:gridCol>
                <a:gridCol w="1203902">
                  <a:extLst>
                    <a:ext uri="{9D8B030D-6E8A-4147-A177-3AD203B41FA5}">
                      <a16:colId xmlns="" xmlns:a16="http://schemas.microsoft.com/office/drawing/2014/main" val="20004"/>
                    </a:ext>
                  </a:extLst>
                </a:gridCol>
                <a:gridCol w="1203902">
                  <a:extLst>
                    <a:ext uri="{9D8B030D-6E8A-4147-A177-3AD203B41FA5}">
                      <a16:colId xmlns="" xmlns:a16="http://schemas.microsoft.com/office/drawing/2014/main" val="20005"/>
                    </a:ext>
                  </a:extLst>
                </a:gridCol>
                <a:gridCol w="1203902">
                  <a:extLst>
                    <a:ext uri="{9D8B030D-6E8A-4147-A177-3AD203B41FA5}">
                      <a16:colId xmlns="" xmlns:a16="http://schemas.microsoft.com/office/drawing/2014/main" val="20006"/>
                    </a:ext>
                  </a:extLst>
                </a:gridCol>
                <a:gridCol w="1203902">
                  <a:extLst>
                    <a:ext uri="{9D8B030D-6E8A-4147-A177-3AD203B41FA5}">
                      <a16:colId xmlns="" xmlns:a16="http://schemas.microsoft.com/office/drawing/2014/main" val="20007"/>
                    </a:ext>
                  </a:extLst>
                </a:gridCol>
              </a:tblGrid>
              <a:tr h="370840">
                <a:tc>
                  <a:txBody>
                    <a:bodyPr/>
                    <a:lstStyle/>
                    <a:p>
                      <a:endParaRPr lang="en-US" b="1" dirty="0"/>
                    </a:p>
                  </a:txBody>
                  <a:tcPr/>
                </a:tc>
                <a:tc>
                  <a:txBody>
                    <a:bodyPr/>
                    <a:lstStyle/>
                    <a:p>
                      <a:pPr algn="ctr"/>
                      <a:r>
                        <a:rPr lang="en-US" b="1" dirty="0" smtClean="0"/>
                        <a:t>CC1</a:t>
                      </a:r>
                      <a:endParaRPr lang="en-US" b="1" dirty="0"/>
                    </a:p>
                  </a:txBody>
                  <a:tcPr/>
                </a:tc>
                <a:tc>
                  <a:txBody>
                    <a:bodyPr/>
                    <a:lstStyle/>
                    <a:p>
                      <a:pPr algn="ctr"/>
                      <a:r>
                        <a:rPr lang="en-US" b="1" dirty="0" smtClean="0"/>
                        <a:t>CC2</a:t>
                      </a:r>
                      <a:endParaRPr lang="en-US" b="1" dirty="0"/>
                    </a:p>
                  </a:txBody>
                  <a:tcPr/>
                </a:tc>
                <a:tc>
                  <a:txBody>
                    <a:bodyPr/>
                    <a:lstStyle/>
                    <a:p>
                      <a:pPr algn="ctr"/>
                      <a:r>
                        <a:rPr lang="en-US" b="1" dirty="0" smtClean="0"/>
                        <a:t>CC3</a:t>
                      </a:r>
                      <a:endParaRPr lang="en-US" b="1" dirty="0"/>
                    </a:p>
                  </a:txBody>
                  <a:tcPr/>
                </a:tc>
                <a:tc>
                  <a:txBody>
                    <a:bodyPr/>
                    <a:lstStyle/>
                    <a:p>
                      <a:pPr algn="ctr"/>
                      <a:r>
                        <a:rPr lang="en-US" b="1" dirty="0" smtClean="0"/>
                        <a:t>CC4</a:t>
                      </a:r>
                      <a:endParaRPr lang="en-US" b="1" dirty="0"/>
                    </a:p>
                  </a:txBody>
                  <a:tcPr/>
                </a:tc>
                <a:tc>
                  <a:txBody>
                    <a:bodyPr/>
                    <a:lstStyle/>
                    <a:p>
                      <a:pPr algn="ctr"/>
                      <a:r>
                        <a:rPr lang="en-US" b="1" dirty="0" smtClean="0"/>
                        <a:t>CC5</a:t>
                      </a:r>
                      <a:endParaRPr lang="en-US" b="1" dirty="0"/>
                    </a:p>
                  </a:txBody>
                  <a:tcPr/>
                </a:tc>
                <a:tc>
                  <a:txBody>
                    <a:bodyPr/>
                    <a:lstStyle/>
                    <a:p>
                      <a:pPr algn="ctr"/>
                      <a:r>
                        <a:rPr lang="en-US" b="1" dirty="0" smtClean="0"/>
                        <a:t>CC6</a:t>
                      </a:r>
                      <a:endParaRPr lang="en-US" b="1" dirty="0"/>
                    </a:p>
                  </a:txBody>
                  <a:tcPr/>
                </a:tc>
                <a:tc>
                  <a:txBody>
                    <a:bodyPr/>
                    <a:lstStyle/>
                    <a:p>
                      <a:pPr algn="ctr"/>
                      <a:r>
                        <a:rPr lang="en-US" b="1" dirty="0" smtClean="0"/>
                        <a:t>CC7</a:t>
                      </a:r>
                      <a:endParaRPr lang="en-US" b="1" dirty="0"/>
                    </a:p>
                  </a:txBody>
                  <a:tcPr/>
                </a:tc>
                <a:extLst>
                  <a:ext uri="{0D108BD9-81ED-4DB2-BD59-A6C34878D82A}">
                    <a16:rowId xmlns=""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b="1" dirty="0" smtClean="0">
                          <a:solidFill>
                            <a:srgbClr val="C00000"/>
                          </a:solidFill>
                        </a:rPr>
                        <a:t>R2</a:t>
                      </a:r>
                      <a:r>
                        <a:rPr lang="pt-BR" sz="1800" b="1" dirty="0" smtClean="0"/>
                        <a:t> &lt;- R5 + R3</a:t>
                      </a:r>
                    </a:p>
                  </a:txBody>
                  <a:tcPr/>
                </a:tc>
                <a:tc>
                  <a:txBody>
                    <a:bodyPr/>
                    <a:lstStyle/>
                    <a:p>
                      <a:pPr algn="ctr"/>
                      <a:r>
                        <a:rPr lang="en-US" b="1" dirty="0" smtClean="0"/>
                        <a:t>IF</a:t>
                      </a:r>
                      <a:endParaRPr lang="en-US" b="1" dirty="0"/>
                    </a:p>
                  </a:txBody>
                  <a:tcPr/>
                </a:tc>
                <a:tc>
                  <a:txBody>
                    <a:bodyPr/>
                    <a:lstStyle/>
                    <a:p>
                      <a:pPr algn="ctr"/>
                      <a:r>
                        <a:rPr lang="en-US" b="1" dirty="0" smtClean="0"/>
                        <a:t>ID</a:t>
                      </a:r>
                    </a:p>
                    <a:p>
                      <a:pPr algn="ctr"/>
                      <a:r>
                        <a:rPr lang="en-US" b="1" dirty="0" smtClean="0"/>
                        <a:t>R2 = 5</a:t>
                      </a:r>
                    </a:p>
                    <a:p>
                      <a:pPr algn="ctr"/>
                      <a:r>
                        <a:rPr lang="en-US" b="1" dirty="0" smtClean="0"/>
                        <a:t>R3 = 10</a:t>
                      </a:r>
                    </a:p>
                    <a:p>
                      <a:pPr algn="ctr"/>
                      <a:r>
                        <a:rPr lang="en-US" b="1" dirty="0" smtClean="0"/>
                        <a:t>R5 = 20</a:t>
                      </a:r>
                      <a:endParaRPr lang="en-US" b="1" dirty="0"/>
                    </a:p>
                  </a:txBody>
                  <a:tcPr/>
                </a:tc>
                <a:tc>
                  <a:txBody>
                    <a:bodyPr/>
                    <a:lstStyle/>
                    <a:p>
                      <a:pPr algn="ctr"/>
                      <a:r>
                        <a:rPr lang="en-US" b="1" dirty="0" smtClean="0"/>
                        <a:t>EX</a:t>
                      </a:r>
                    </a:p>
                    <a:p>
                      <a:pPr algn="ctr"/>
                      <a:r>
                        <a:rPr lang="en-US" b="1" dirty="0" smtClean="0"/>
                        <a:t>10+20 = 30</a:t>
                      </a:r>
                      <a:endParaRPr lang="en-US" b="1" dirty="0"/>
                    </a:p>
                  </a:txBody>
                  <a:tcPr/>
                </a:tc>
                <a:tc>
                  <a:txBody>
                    <a:bodyPr/>
                    <a:lstStyle/>
                    <a:p>
                      <a:pPr algn="ctr"/>
                      <a:r>
                        <a:rPr lang="en-US" b="1" dirty="0" smtClean="0"/>
                        <a:t>MEM</a:t>
                      </a:r>
                      <a:endParaRPr lang="en-US" b="1" dirty="0"/>
                    </a:p>
                  </a:txBody>
                  <a:tcPr/>
                </a:tc>
                <a:tc>
                  <a:txBody>
                    <a:bodyPr/>
                    <a:lstStyle/>
                    <a:p>
                      <a:pPr algn="ctr"/>
                      <a:r>
                        <a:rPr lang="en-US" b="1" dirty="0" smtClean="0">
                          <a:solidFill>
                            <a:srgbClr val="C00000"/>
                          </a:solidFill>
                        </a:rPr>
                        <a:t>WB</a:t>
                      </a:r>
                    </a:p>
                    <a:p>
                      <a:pPr algn="ctr"/>
                      <a:r>
                        <a:rPr lang="en-US" b="1" dirty="0" smtClean="0">
                          <a:solidFill>
                            <a:srgbClr val="C00000"/>
                          </a:solidFill>
                        </a:rPr>
                        <a:t>R2 = 30</a:t>
                      </a:r>
                      <a:endParaRPr lang="en-US" b="1" dirty="0">
                        <a:solidFill>
                          <a:srgbClr val="C00000"/>
                        </a:solidFill>
                      </a:endParaRPr>
                    </a:p>
                  </a:txBody>
                  <a:tcPr/>
                </a:tc>
                <a:tc>
                  <a:txBody>
                    <a:bodyPr/>
                    <a:lstStyle/>
                    <a:p>
                      <a:pPr algn="ctr"/>
                      <a:endParaRPr lang="en-US" b="1"/>
                    </a:p>
                  </a:txBody>
                  <a:tcPr/>
                </a:tc>
                <a:tc>
                  <a:txBody>
                    <a:bodyPr/>
                    <a:lstStyle/>
                    <a:p>
                      <a:pPr algn="ctr"/>
                      <a:endParaRPr lang="en-US" b="1"/>
                    </a:p>
                  </a:txBody>
                  <a:tcPr/>
                </a:tc>
                <a:extLst>
                  <a:ext uri="{0D108BD9-81ED-4DB2-BD59-A6C34878D82A}">
                    <a16:rowId xmlns=""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b="1" dirty="0" smtClean="0"/>
                        <a:t>R4 &lt;- </a:t>
                      </a:r>
                      <a:r>
                        <a:rPr lang="pt-BR" sz="1800" b="1" dirty="0" smtClean="0">
                          <a:solidFill>
                            <a:srgbClr val="C00000"/>
                          </a:solidFill>
                        </a:rPr>
                        <a:t>R2</a:t>
                      </a:r>
                      <a:r>
                        <a:rPr lang="pt-BR" sz="1800" b="1" dirty="0" smtClean="0"/>
                        <a:t> + R3</a:t>
                      </a:r>
                      <a:endParaRPr lang="en-US" sz="1800" b="1" dirty="0" smtClean="0"/>
                    </a:p>
                  </a:txBody>
                  <a:tcPr/>
                </a:tc>
                <a:tc>
                  <a:txBody>
                    <a:bodyPr/>
                    <a:lstStyle/>
                    <a:p>
                      <a:pPr algn="ctr"/>
                      <a:endParaRPr lang="en-US" b="1" dirty="0"/>
                    </a:p>
                  </a:txBody>
                  <a:tcPr/>
                </a:tc>
                <a:tc>
                  <a:txBody>
                    <a:bodyPr/>
                    <a:lstStyle/>
                    <a:p>
                      <a:pPr algn="ctr"/>
                      <a:r>
                        <a:rPr lang="en-US" b="1" dirty="0" smtClean="0"/>
                        <a:t>IF</a:t>
                      </a:r>
                      <a:endParaRPr lang="en-US" b="1" dirty="0"/>
                    </a:p>
                  </a:txBody>
                  <a:tcPr/>
                </a:tc>
                <a:tc>
                  <a:txBody>
                    <a:bodyPr/>
                    <a:lstStyle/>
                    <a:p>
                      <a:pPr algn="ctr"/>
                      <a:r>
                        <a:rPr lang="en-US" b="1" dirty="0" smtClean="0">
                          <a:solidFill>
                            <a:srgbClr val="C00000"/>
                          </a:solidFill>
                        </a:rPr>
                        <a:t>ID</a:t>
                      </a:r>
                    </a:p>
                    <a:p>
                      <a:pPr algn="ctr"/>
                      <a:r>
                        <a:rPr lang="en-US" b="1" dirty="0" smtClean="0">
                          <a:solidFill>
                            <a:srgbClr val="C00000"/>
                          </a:solidFill>
                        </a:rPr>
                        <a:t>R2 = 5</a:t>
                      </a:r>
                    </a:p>
                    <a:p>
                      <a:pPr algn="ctr"/>
                      <a:r>
                        <a:rPr lang="en-US" b="1" dirty="0" smtClean="0">
                          <a:solidFill>
                            <a:schemeClr val="tx1"/>
                          </a:solidFill>
                        </a:rPr>
                        <a:t>R3 =</a:t>
                      </a:r>
                      <a:r>
                        <a:rPr lang="en-US" b="1" baseline="0" dirty="0" smtClean="0">
                          <a:solidFill>
                            <a:schemeClr val="tx1"/>
                          </a:solidFill>
                        </a:rPr>
                        <a:t> 10</a:t>
                      </a:r>
                      <a:endParaRPr lang="en-US" b="1" dirty="0">
                        <a:solidFill>
                          <a:schemeClr val="tx1"/>
                        </a:solidFill>
                      </a:endParaRPr>
                    </a:p>
                  </a:txBody>
                  <a:tcPr/>
                </a:tc>
                <a:tc>
                  <a:txBody>
                    <a:bodyPr/>
                    <a:lstStyle/>
                    <a:p>
                      <a:pPr algn="ctr"/>
                      <a:r>
                        <a:rPr lang="en-US" b="1" dirty="0" smtClean="0"/>
                        <a:t>EX</a:t>
                      </a:r>
                    </a:p>
                    <a:p>
                      <a:pPr algn="ctr"/>
                      <a:r>
                        <a:rPr lang="en-US" b="1" dirty="0" smtClean="0"/>
                        <a:t>30 + 10 = 40</a:t>
                      </a:r>
                      <a:endParaRPr lang="en-US" b="1" dirty="0"/>
                    </a:p>
                  </a:txBody>
                  <a:tcPr/>
                </a:tc>
                <a:tc>
                  <a:txBody>
                    <a:bodyPr/>
                    <a:lstStyle/>
                    <a:p>
                      <a:pPr algn="ctr"/>
                      <a:r>
                        <a:rPr lang="en-US" b="1" dirty="0" smtClean="0"/>
                        <a:t>MEM</a:t>
                      </a:r>
                      <a:endParaRPr lang="en-US" b="1" dirty="0"/>
                    </a:p>
                  </a:txBody>
                  <a:tcPr/>
                </a:tc>
                <a:tc>
                  <a:txBody>
                    <a:bodyPr/>
                    <a:lstStyle/>
                    <a:p>
                      <a:pPr algn="ctr"/>
                      <a:r>
                        <a:rPr lang="en-US" b="1" dirty="0" smtClean="0"/>
                        <a:t>WB</a:t>
                      </a:r>
                    </a:p>
                    <a:p>
                      <a:pPr algn="ctr"/>
                      <a:r>
                        <a:rPr lang="en-US" b="1" dirty="0" smtClean="0"/>
                        <a:t>R4 = 40</a:t>
                      </a:r>
                      <a:endParaRPr lang="en-US" b="1" dirty="0"/>
                    </a:p>
                  </a:txBody>
                  <a:tcPr/>
                </a:tc>
                <a:tc>
                  <a:txBody>
                    <a:bodyPr/>
                    <a:lstStyle/>
                    <a:p>
                      <a:pPr algn="ctr"/>
                      <a:endParaRPr lang="en-US" b="1"/>
                    </a:p>
                  </a:txBody>
                  <a:tcPr/>
                </a:tc>
                <a:extLst>
                  <a:ext uri="{0D108BD9-81ED-4DB2-BD59-A6C34878D82A}">
                    <a16:rowId xmlns=""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b="1" dirty="0" smtClean="0"/>
                        <a:t>R6 &lt;- </a:t>
                      </a:r>
                      <a:r>
                        <a:rPr lang="pt-BR" sz="1800" b="1" dirty="0" smtClean="0">
                          <a:solidFill>
                            <a:srgbClr val="C00000"/>
                          </a:solidFill>
                        </a:rPr>
                        <a:t>R2</a:t>
                      </a:r>
                      <a:r>
                        <a:rPr lang="pt-BR" sz="1800" b="1" dirty="0" smtClean="0"/>
                        <a:t> - R5</a:t>
                      </a:r>
                      <a:endParaRPr lang="en-US" sz="1800" b="1" dirty="0" smtClean="0"/>
                    </a:p>
                  </a:txBody>
                  <a:tcPr/>
                </a:tc>
                <a:tc>
                  <a:txBody>
                    <a:bodyPr/>
                    <a:lstStyle/>
                    <a:p>
                      <a:pPr algn="ctr"/>
                      <a:endParaRPr lang="en-US" b="1" dirty="0"/>
                    </a:p>
                  </a:txBody>
                  <a:tcPr>
                    <a:solidFill>
                      <a:srgbClr val="FFFF00"/>
                    </a:solidFill>
                  </a:tcPr>
                </a:tc>
                <a:tc>
                  <a:txBody>
                    <a:bodyPr/>
                    <a:lstStyle/>
                    <a:p>
                      <a:pPr algn="ctr"/>
                      <a:endParaRPr lang="en-US" b="1" dirty="0"/>
                    </a:p>
                  </a:txBody>
                  <a:tcPr>
                    <a:solidFill>
                      <a:srgbClr val="FFFF00"/>
                    </a:solidFill>
                  </a:tcPr>
                </a:tc>
                <a:tc>
                  <a:txBody>
                    <a:bodyPr/>
                    <a:lstStyle/>
                    <a:p>
                      <a:pPr algn="ctr"/>
                      <a:endParaRPr lang="en-US" b="1" dirty="0">
                        <a:solidFill>
                          <a:srgbClr val="C00000"/>
                        </a:solidFill>
                      </a:endParaRPr>
                    </a:p>
                  </a:txBody>
                  <a:tcPr>
                    <a:solidFill>
                      <a:srgbClr val="FFFF00"/>
                    </a:solidFill>
                  </a:tcPr>
                </a:tc>
                <a:tc>
                  <a:txBody>
                    <a:bodyPr/>
                    <a:lstStyle/>
                    <a:p>
                      <a:pPr algn="ctr"/>
                      <a:endParaRPr lang="en-US" b="1" dirty="0"/>
                    </a:p>
                  </a:txBody>
                  <a:tcPr>
                    <a:solidFill>
                      <a:srgbClr val="FFFF00"/>
                    </a:solidFill>
                  </a:tcPr>
                </a:tc>
                <a:tc>
                  <a:txBody>
                    <a:bodyPr/>
                    <a:lstStyle/>
                    <a:p>
                      <a:pPr algn="ctr"/>
                      <a:endParaRPr lang="en-US" b="1" dirty="0"/>
                    </a:p>
                  </a:txBody>
                  <a:tcPr>
                    <a:solidFill>
                      <a:srgbClr val="FFFF00"/>
                    </a:solidFill>
                  </a:tcPr>
                </a:tc>
                <a:tc>
                  <a:txBody>
                    <a:bodyPr/>
                    <a:lstStyle/>
                    <a:p>
                      <a:pPr algn="ctr"/>
                      <a:endParaRPr lang="en-US" b="1" dirty="0"/>
                    </a:p>
                  </a:txBody>
                  <a:tcPr>
                    <a:solidFill>
                      <a:srgbClr val="FFFF00"/>
                    </a:solidFill>
                  </a:tcPr>
                </a:tc>
                <a:tc>
                  <a:txBody>
                    <a:bodyPr/>
                    <a:lstStyle/>
                    <a:p>
                      <a:pPr algn="ctr"/>
                      <a:endParaRPr lang="en-US" b="1" dirty="0"/>
                    </a:p>
                  </a:txBody>
                  <a:tcPr>
                    <a:solidFill>
                      <a:srgbClr val="FFFF00"/>
                    </a:solidFill>
                  </a:tcPr>
                </a:tc>
                <a:extLst>
                  <a:ext uri="{0D108BD9-81ED-4DB2-BD59-A6C34878D82A}">
                    <a16:rowId xmlns="" xmlns:a16="http://schemas.microsoft.com/office/drawing/2014/main" val="10003"/>
                  </a:ext>
                </a:extLst>
              </a:tr>
            </a:tbl>
          </a:graphicData>
        </a:graphic>
      </p:graphicFrame>
      <p:cxnSp>
        <p:nvCxnSpPr>
          <p:cNvPr id="6" name="Straight Arrow Connector 5"/>
          <p:cNvCxnSpPr/>
          <p:nvPr/>
        </p:nvCxnSpPr>
        <p:spPr>
          <a:xfrm>
            <a:off x="6386946" y="2863273"/>
            <a:ext cx="471054" cy="51261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484311" y="5902036"/>
            <a:ext cx="6354625" cy="369332"/>
          </a:xfrm>
          <a:prstGeom prst="rect">
            <a:avLst/>
          </a:prstGeom>
          <a:noFill/>
        </p:spPr>
        <p:txBody>
          <a:bodyPr wrap="none" rtlCol="0">
            <a:spAutoFit/>
          </a:bodyPr>
          <a:lstStyle/>
          <a:p>
            <a:r>
              <a:rPr lang="en-US" b="1" dirty="0" smtClean="0">
                <a:solidFill>
                  <a:srgbClr val="C00000"/>
                </a:solidFill>
              </a:rPr>
              <a:t>Practice Problem: Fill in the pipeline sequence for instruction 3</a:t>
            </a:r>
            <a:endParaRPr lang="en-US" b="1" dirty="0">
              <a:solidFill>
                <a:srgbClr val="C00000"/>
              </a:solidFill>
            </a:endParaRPr>
          </a:p>
        </p:txBody>
      </p:sp>
    </p:spTree>
    <p:extLst>
      <p:ext uri="{BB962C8B-B14F-4D97-AF65-F5344CB8AC3E}">
        <p14:creationId xmlns:p14="http://schemas.microsoft.com/office/powerpoint/2010/main" val="3564978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56"/>
            <a:ext cx="2606069" cy="1496290"/>
          </a:xfrm>
        </p:spPr>
        <p:txBody>
          <a:bodyPr/>
          <a:lstStyle/>
          <a:p>
            <a:r>
              <a:rPr lang="en-US" dirty="0" smtClean="0"/>
              <a:t>Pipelined </a:t>
            </a:r>
            <a:r>
              <a:rPr lang="en-US" dirty="0" err="1" smtClean="0"/>
              <a:t>Datapath</a:t>
            </a:r>
            <a:endParaRPr lang="en-US" dirty="0"/>
          </a:p>
        </p:txBody>
      </p:sp>
      <p:pic>
        <p:nvPicPr>
          <p:cNvPr id="4" name="Content Placeholder 3"/>
          <p:cNvPicPr>
            <a:picLocks noGrp="1" noChangeAspect="1"/>
          </p:cNvPicPr>
          <p:nvPr>
            <p:ph idx="1"/>
          </p:nvPr>
        </p:nvPicPr>
        <p:blipFill>
          <a:blip r:embed="rId3"/>
          <a:stretch>
            <a:fillRect/>
          </a:stretch>
        </p:blipFill>
        <p:spPr>
          <a:xfrm>
            <a:off x="2606069" y="13855"/>
            <a:ext cx="9548116" cy="6830866"/>
          </a:xfrm>
          <a:prstGeom prst="rect">
            <a:avLst/>
          </a:prstGeom>
        </p:spPr>
      </p:pic>
      <p:sp>
        <p:nvSpPr>
          <p:cNvPr id="5" name="TextBox 4"/>
          <p:cNvSpPr txBox="1"/>
          <p:nvPr/>
        </p:nvSpPr>
        <p:spPr>
          <a:xfrm>
            <a:off x="37385" y="1647911"/>
            <a:ext cx="2531297" cy="3970318"/>
          </a:xfrm>
          <a:prstGeom prst="rect">
            <a:avLst/>
          </a:prstGeom>
          <a:noFill/>
        </p:spPr>
        <p:txBody>
          <a:bodyPr wrap="square" rtlCol="0">
            <a:spAutoFit/>
          </a:bodyPr>
          <a:lstStyle/>
          <a:p>
            <a:pPr marL="285750" indent="-285750">
              <a:buFontTx/>
              <a:buChar char="-"/>
            </a:pPr>
            <a:r>
              <a:rPr lang="en-US" b="1" dirty="0" smtClean="0">
                <a:solidFill>
                  <a:srgbClr val="C00000"/>
                </a:solidFill>
              </a:rPr>
              <a:t>What modification is required in this design for Forwarding?</a:t>
            </a:r>
          </a:p>
          <a:p>
            <a:pPr marL="285750" indent="-285750">
              <a:buFontTx/>
              <a:buChar char="-"/>
            </a:pPr>
            <a:r>
              <a:rPr lang="en-US" b="1" dirty="0" smtClean="0">
                <a:solidFill>
                  <a:srgbClr val="C00000"/>
                </a:solidFill>
              </a:rPr>
              <a:t>Where do we need to add Forwarding Unit?</a:t>
            </a:r>
          </a:p>
          <a:p>
            <a:pPr marL="285750" indent="-285750">
              <a:buFontTx/>
              <a:buChar char="-"/>
            </a:pPr>
            <a:r>
              <a:rPr lang="en-US" b="1" dirty="0" smtClean="0">
                <a:solidFill>
                  <a:srgbClr val="C00000"/>
                </a:solidFill>
              </a:rPr>
              <a:t>What Inputs it will take?</a:t>
            </a:r>
          </a:p>
          <a:p>
            <a:pPr marL="285750" indent="-285750">
              <a:buFontTx/>
              <a:buChar char="-"/>
            </a:pPr>
            <a:r>
              <a:rPr lang="en-US" b="1" dirty="0" smtClean="0">
                <a:solidFill>
                  <a:srgbClr val="C00000"/>
                </a:solidFill>
              </a:rPr>
              <a:t>What Outputs it will produce?</a:t>
            </a:r>
          </a:p>
          <a:p>
            <a:pPr marL="285750" indent="-285750">
              <a:buFontTx/>
              <a:buChar char="-"/>
            </a:pPr>
            <a:r>
              <a:rPr lang="en-US" b="1" dirty="0" smtClean="0">
                <a:solidFill>
                  <a:srgbClr val="C00000"/>
                </a:solidFill>
              </a:rPr>
              <a:t>What function it will perform?</a:t>
            </a:r>
          </a:p>
          <a:p>
            <a:pPr marL="285750" indent="-285750">
              <a:buFontTx/>
              <a:buChar char="-"/>
            </a:pPr>
            <a:endParaRPr lang="en-US" b="1" dirty="0">
              <a:solidFill>
                <a:srgbClr val="C00000"/>
              </a:solidFill>
            </a:endParaRPr>
          </a:p>
        </p:txBody>
      </p:sp>
    </p:spTree>
    <p:extLst>
      <p:ext uri="{BB962C8B-B14F-4D97-AF65-F5344CB8AC3E}">
        <p14:creationId xmlns:p14="http://schemas.microsoft.com/office/powerpoint/2010/main" val="2413906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1121"/>
          </a:xfrm>
        </p:spPr>
        <p:txBody>
          <a:bodyPr>
            <a:normAutofit fontScale="90000"/>
          </a:bodyPr>
          <a:lstStyle/>
          <a:p>
            <a:r>
              <a:rPr lang="en-US" dirty="0" smtClean="0"/>
              <a:t>Forwarding Unit</a:t>
            </a:r>
            <a:endParaRPr lang="en-US" dirty="0"/>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3"/>
          <a:stretch>
            <a:fillRect/>
          </a:stretch>
        </p:blipFill>
        <p:spPr>
          <a:xfrm>
            <a:off x="1230527" y="674976"/>
            <a:ext cx="10961473" cy="6183024"/>
          </a:xfrm>
          <a:prstGeom prst="rect">
            <a:avLst/>
          </a:prstGeom>
        </p:spPr>
      </p:pic>
      <p:sp>
        <p:nvSpPr>
          <p:cNvPr id="3" name="Rounded Rectangle 2"/>
          <p:cNvSpPr/>
          <p:nvPr/>
        </p:nvSpPr>
        <p:spPr>
          <a:xfrm>
            <a:off x="7564582" y="5278582"/>
            <a:ext cx="1537854" cy="102523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4772" y="4355252"/>
            <a:ext cx="2311509" cy="2308324"/>
          </a:xfrm>
          <a:prstGeom prst="rect">
            <a:avLst/>
          </a:prstGeom>
          <a:noFill/>
        </p:spPr>
        <p:txBody>
          <a:bodyPr wrap="square" rtlCol="0">
            <a:spAutoFit/>
          </a:bodyPr>
          <a:lstStyle/>
          <a:p>
            <a:r>
              <a:rPr lang="en-US" b="1" dirty="0" smtClean="0">
                <a:solidFill>
                  <a:srgbClr val="C00000"/>
                </a:solidFill>
              </a:rPr>
              <a:t>1- Explain each input and output line of the Forwarding Unit and its reason?</a:t>
            </a:r>
          </a:p>
          <a:p>
            <a:r>
              <a:rPr lang="en-US" b="1" dirty="0" smtClean="0">
                <a:solidFill>
                  <a:srgbClr val="C00000"/>
                </a:solidFill>
              </a:rPr>
              <a:t>2- What are the 2 MUXs and their 3 inputs for (before ALU)?</a:t>
            </a:r>
            <a:endParaRPr lang="en-US" b="1" dirty="0">
              <a:solidFill>
                <a:srgbClr val="C00000"/>
              </a:solidFill>
            </a:endParaRPr>
          </a:p>
        </p:txBody>
      </p:sp>
      <p:cxnSp>
        <p:nvCxnSpPr>
          <p:cNvPr id="7" name="Straight Arrow Connector 6"/>
          <p:cNvCxnSpPr/>
          <p:nvPr/>
        </p:nvCxnSpPr>
        <p:spPr>
          <a:xfrm flipV="1">
            <a:off x="2105891" y="2349374"/>
            <a:ext cx="5001490" cy="330486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47586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Hazards – Example 3</a:t>
            </a:r>
          </a:p>
        </p:txBody>
      </p:sp>
      <p:sp>
        <p:nvSpPr>
          <p:cNvPr id="3" name="Content Placeholder 2"/>
          <p:cNvSpPr>
            <a:spLocks noGrp="1"/>
          </p:cNvSpPr>
          <p:nvPr>
            <p:ph idx="1"/>
          </p:nvPr>
        </p:nvSpPr>
        <p:spPr>
          <a:xfrm>
            <a:off x="1484310" y="2666999"/>
            <a:ext cx="10018713" cy="3775365"/>
          </a:xfrm>
        </p:spPr>
        <p:txBody>
          <a:bodyPr>
            <a:noAutofit/>
          </a:bodyPr>
          <a:lstStyle/>
          <a:p>
            <a:pPr marL="0" indent="0">
              <a:buNone/>
            </a:pPr>
            <a:r>
              <a:rPr lang="en-US" sz="2800" b="1" dirty="0" smtClean="0"/>
              <a:t>Identify dependences in the code given below:</a:t>
            </a:r>
          </a:p>
          <a:p>
            <a:pPr marL="0" indent="0">
              <a:buNone/>
            </a:pPr>
            <a:r>
              <a:rPr lang="en-US" sz="2800" dirty="0" smtClean="0"/>
              <a:t>sub </a:t>
            </a:r>
            <a:r>
              <a:rPr lang="en-US" sz="2800" dirty="0"/>
              <a:t>$2, $1,$3 </a:t>
            </a:r>
            <a:r>
              <a:rPr lang="en-US" sz="2800" dirty="0" smtClean="0"/>
              <a:t>		# </a:t>
            </a:r>
            <a:r>
              <a:rPr lang="en-US" sz="2800" dirty="0"/>
              <a:t>Register $2 written by sub</a:t>
            </a:r>
          </a:p>
          <a:p>
            <a:pPr marL="0" indent="0">
              <a:buNone/>
            </a:pPr>
            <a:r>
              <a:rPr lang="en-US" sz="2800" dirty="0"/>
              <a:t>and $12,$2,$5 </a:t>
            </a:r>
            <a:r>
              <a:rPr lang="en-US" sz="2800" dirty="0" smtClean="0"/>
              <a:t>		# </a:t>
            </a:r>
            <a:r>
              <a:rPr lang="en-US" sz="2800" dirty="0"/>
              <a:t>1st operand($2) depends on sub</a:t>
            </a:r>
          </a:p>
          <a:p>
            <a:pPr marL="0" indent="0">
              <a:buNone/>
            </a:pPr>
            <a:r>
              <a:rPr lang="en-US" sz="2800" dirty="0"/>
              <a:t>or $13,$6,$2 </a:t>
            </a:r>
            <a:r>
              <a:rPr lang="en-US" sz="2800" dirty="0" smtClean="0"/>
              <a:t>		# </a:t>
            </a:r>
            <a:r>
              <a:rPr lang="en-US" sz="2800" dirty="0"/>
              <a:t>2nd operand($2) depends on sub</a:t>
            </a:r>
          </a:p>
          <a:p>
            <a:pPr marL="0" indent="0">
              <a:buNone/>
            </a:pPr>
            <a:r>
              <a:rPr lang="en-US" sz="2800" dirty="0"/>
              <a:t>add $14,$2,$2 </a:t>
            </a:r>
            <a:r>
              <a:rPr lang="en-US" sz="2800" dirty="0" smtClean="0"/>
              <a:t>		# </a:t>
            </a:r>
            <a:r>
              <a:rPr lang="en-US" sz="2800" dirty="0"/>
              <a:t>1st($2) &amp; 2nd($2) depend on sub</a:t>
            </a:r>
          </a:p>
          <a:p>
            <a:pPr marL="0" indent="0">
              <a:buNone/>
            </a:pPr>
            <a:r>
              <a:rPr lang="en-US" sz="2800" dirty="0" err="1"/>
              <a:t>sw</a:t>
            </a:r>
            <a:r>
              <a:rPr lang="en-US" sz="2800" dirty="0"/>
              <a:t> $15,100($2) </a:t>
            </a:r>
            <a:r>
              <a:rPr lang="en-US" sz="2800" dirty="0" smtClean="0"/>
              <a:t>		# </a:t>
            </a:r>
            <a:r>
              <a:rPr lang="en-US" sz="2800" dirty="0"/>
              <a:t>Base ($2) depends on sub</a:t>
            </a:r>
          </a:p>
        </p:txBody>
      </p:sp>
    </p:spTree>
    <p:extLst>
      <p:ext uri="{BB962C8B-B14F-4D97-AF65-F5344CB8AC3E}">
        <p14:creationId xmlns:p14="http://schemas.microsoft.com/office/powerpoint/2010/main" val="2442582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Hazards – Example 3</a:t>
            </a:r>
          </a:p>
        </p:txBody>
      </p:sp>
      <p:sp>
        <p:nvSpPr>
          <p:cNvPr id="3" name="Content Placeholder 2"/>
          <p:cNvSpPr>
            <a:spLocks noGrp="1"/>
          </p:cNvSpPr>
          <p:nvPr>
            <p:ph idx="1"/>
          </p:nvPr>
        </p:nvSpPr>
        <p:spPr>
          <a:xfrm>
            <a:off x="1484310" y="2666999"/>
            <a:ext cx="10018713" cy="3650674"/>
          </a:xfrm>
        </p:spPr>
        <p:txBody>
          <a:bodyPr>
            <a:noAutofit/>
          </a:bodyPr>
          <a:lstStyle/>
          <a:p>
            <a:pPr marL="0" indent="0">
              <a:buNone/>
            </a:pPr>
            <a:r>
              <a:rPr lang="en-US" sz="2800" b="1" dirty="0" smtClean="0"/>
              <a:t>Solution - Identify dependences in the code given below:</a:t>
            </a:r>
          </a:p>
          <a:p>
            <a:pPr marL="0" indent="0">
              <a:buNone/>
            </a:pPr>
            <a:r>
              <a:rPr lang="en-US" sz="2800" dirty="0" smtClean="0"/>
              <a:t>sub </a:t>
            </a:r>
            <a:r>
              <a:rPr lang="en-US" sz="2800" b="1" dirty="0">
                <a:solidFill>
                  <a:srgbClr val="C00000"/>
                </a:solidFill>
              </a:rPr>
              <a:t>$2</a:t>
            </a:r>
            <a:r>
              <a:rPr lang="en-US" sz="2800" dirty="0"/>
              <a:t>, $1,$3 </a:t>
            </a:r>
            <a:r>
              <a:rPr lang="en-US" sz="2800" dirty="0" smtClean="0"/>
              <a:t>		# </a:t>
            </a:r>
            <a:r>
              <a:rPr lang="en-US" sz="2800" dirty="0"/>
              <a:t>Register $2 written by sub</a:t>
            </a:r>
          </a:p>
          <a:p>
            <a:pPr marL="0" indent="0">
              <a:buNone/>
            </a:pPr>
            <a:r>
              <a:rPr lang="en-US" sz="2800" dirty="0"/>
              <a:t>and </a:t>
            </a:r>
            <a:r>
              <a:rPr lang="en-US" sz="2800" dirty="0" smtClean="0"/>
              <a:t>$12,</a:t>
            </a:r>
            <a:r>
              <a:rPr lang="en-US" sz="2800" b="1" dirty="0" smtClean="0">
                <a:solidFill>
                  <a:srgbClr val="C00000"/>
                </a:solidFill>
              </a:rPr>
              <a:t>$</a:t>
            </a:r>
            <a:r>
              <a:rPr lang="en-US" sz="2800" b="1" dirty="0">
                <a:solidFill>
                  <a:srgbClr val="C00000"/>
                </a:solidFill>
              </a:rPr>
              <a:t>2</a:t>
            </a:r>
            <a:r>
              <a:rPr lang="en-US" sz="2800" dirty="0"/>
              <a:t>,$5 </a:t>
            </a:r>
            <a:r>
              <a:rPr lang="en-US" sz="2800" dirty="0" smtClean="0"/>
              <a:t>		# </a:t>
            </a:r>
            <a:r>
              <a:rPr lang="en-US" sz="2800" dirty="0"/>
              <a:t>1st operand($2) depends on sub</a:t>
            </a:r>
          </a:p>
          <a:p>
            <a:pPr marL="0" indent="0">
              <a:buNone/>
            </a:pPr>
            <a:r>
              <a:rPr lang="en-US" sz="2800" dirty="0"/>
              <a:t>or $13,$6,</a:t>
            </a:r>
            <a:r>
              <a:rPr lang="en-US" sz="2800" b="1" dirty="0">
                <a:solidFill>
                  <a:srgbClr val="C00000"/>
                </a:solidFill>
              </a:rPr>
              <a:t>$2 </a:t>
            </a:r>
            <a:r>
              <a:rPr lang="en-US" sz="2800" dirty="0" smtClean="0"/>
              <a:t>		# </a:t>
            </a:r>
            <a:r>
              <a:rPr lang="en-US" sz="2800" dirty="0"/>
              <a:t>2nd operand($2) depends on sub</a:t>
            </a:r>
          </a:p>
          <a:p>
            <a:pPr marL="0" indent="0">
              <a:buNone/>
            </a:pPr>
            <a:r>
              <a:rPr lang="en-US" sz="2800" dirty="0"/>
              <a:t>add $14,</a:t>
            </a:r>
            <a:r>
              <a:rPr lang="en-US" sz="2800" b="1" dirty="0">
                <a:solidFill>
                  <a:srgbClr val="C00000"/>
                </a:solidFill>
              </a:rPr>
              <a:t>$2</a:t>
            </a:r>
            <a:r>
              <a:rPr lang="en-US" sz="2800" dirty="0"/>
              <a:t>,</a:t>
            </a:r>
            <a:r>
              <a:rPr lang="en-US" sz="2800" b="1" dirty="0">
                <a:solidFill>
                  <a:srgbClr val="C00000"/>
                </a:solidFill>
              </a:rPr>
              <a:t>$2 </a:t>
            </a:r>
            <a:r>
              <a:rPr lang="en-US" sz="2800" dirty="0" smtClean="0"/>
              <a:t>		# </a:t>
            </a:r>
            <a:r>
              <a:rPr lang="en-US" sz="2800" dirty="0"/>
              <a:t>1st($2) &amp; 2nd($2) depend on sub</a:t>
            </a:r>
          </a:p>
          <a:p>
            <a:pPr marL="0" indent="0">
              <a:buNone/>
            </a:pPr>
            <a:r>
              <a:rPr lang="en-US" sz="2800" dirty="0" err="1"/>
              <a:t>sw</a:t>
            </a:r>
            <a:r>
              <a:rPr lang="en-US" sz="2800" dirty="0"/>
              <a:t> $15,100(</a:t>
            </a:r>
            <a:r>
              <a:rPr lang="en-US" sz="2800" b="1" dirty="0">
                <a:solidFill>
                  <a:srgbClr val="C00000"/>
                </a:solidFill>
              </a:rPr>
              <a:t>$2</a:t>
            </a:r>
            <a:r>
              <a:rPr lang="en-US" sz="2800" dirty="0"/>
              <a:t>) </a:t>
            </a:r>
            <a:r>
              <a:rPr lang="en-US" sz="2800" dirty="0" smtClean="0"/>
              <a:t>		# </a:t>
            </a:r>
            <a:r>
              <a:rPr lang="en-US" sz="2800" dirty="0"/>
              <a:t>Base ($2) depends on sub</a:t>
            </a:r>
          </a:p>
        </p:txBody>
      </p:sp>
    </p:spTree>
    <p:extLst>
      <p:ext uri="{BB962C8B-B14F-4D97-AF65-F5344CB8AC3E}">
        <p14:creationId xmlns:p14="http://schemas.microsoft.com/office/powerpoint/2010/main" val="3185900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2854036" cy="2743200"/>
          </a:xfrm>
        </p:spPr>
        <p:txBody>
          <a:bodyPr>
            <a:normAutofit fontScale="90000"/>
          </a:bodyPr>
          <a:lstStyle/>
          <a:p>
            <a:r>
              <a:rPr lang="en-US" dirty="0"/>
              <a:t>Data Hazards – </a:t>
            </a:r>
            <a:r>
              <a:rPr lang="en-US" dirty="0" smtClean="0"/>
              <a:t/>
            </a:r>
            <a:br>
              <a:rPr lang="en-US" dirty="0" smtClean="0"/>
            </a:br>
            <a:r>
              <a:rPr lang="en-US" dirty="0" smtClean="0"/>
              <a:t>Example </a:t>
            </a:r>
            <a:r>
              <a:rPr lang="en-US" dirty="0"/>
              <a:t>3</a:t>
            </a:r>
            <a:r>
              <a:rPr lang="en-US" dirty="0" smtClean="0"/>
              <a:t/>
            </a:r>
            <a:br>
              <a:rPr lang="en-US" dirty="0" smtClean="0"/>
            </a:br>
            <a:r>
              <a:rPr lang="en-US" dirty="0" smtClean="0"/>
              <a:t>Pipeline Dependences</a:t>
            </a:r>
            <a:endParaRPr lang="en-US" dirty="0"/>
          </a:p>
        </p:txBody>
      </p:sp>
      <p:pic>
        <p:nvPicPr>
          <p:cNvPr id="4" name="Content Placeholder 3"/>
          <p:cNvPicPr>
            <a:picLocks noGrp="1" noChangeAspect="1"/>
          </p:cNvPicPr>
          <p:nvPr>
            <p:ph idx="1"/>
          </p:nvPr>
        </p:nvPicPr>
        <p:blipFill>
          <a:blip r:embed="rId3"/>
          <a:stretch>
            <a:fillRect/>
          </a:stretch>
        </p:blipFill>
        <p:spPr>
          <a:xfrm>
            <a:off x="3139474" y="245051"/>
            <a:ext cx="8915711" cy="6434581"/>
          </a:xfrm>
          <a:prstGeom prst="rect">
            <a:avLst/>
          </a:prstGeom>
        </p:spPr>
      </p:pic>
    </p:spTree>
    <p:extLst>
      <p:ext uri="{BB962C8B-B14F-4D97-AF65-F5344CB8AC3E}">
        <p14:creationId xmlns:p14="http://schemas.microsoft.com/office/powerpoint/2010/main" val="371370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2854036" cy="2743200"/>
          </a:xfrm>
        </p:spPr>
        <p:txBody>
          <a:bodyPr>
            <a:normAutofit fontScale="90000"/>
          </a:bodyPr>
          <a:lstStyle/>
          <a:p>
            <a:r>
              <a:rPr lang="en-US" dirty="0"/>
              <a:t>Data Hazards – </a:t>
            </a:r>
            <a:r>
              <a:rPr lang="en-US" dirty="0" smtClean="0"/>
              <a:t/>
            </a:r>
            <a:br>
              <a:rPr lang="en-US" dirty="0" smtClean="0"/>
            </a:br>
            <a:r>
              <a:rPr lang="en-US" dirty="0" smtClean="0"/>
              <a:t>Example </a:t>
            </a:r>
            <a:r>
              <a:rPr lang="en-US" dirty="0"/>
              <a:t>3</a:t>
            </a:r>
            <a:r>
              <a:rPr lang="en-US" dirty="0" smtClean="0"/>
              <a:t/>
            </a:r>
            <a:br>
              <a:rPr lang="en-US" dirty="0" smtClean="0"/>
            </a:br>
            <a:r>
              <a:rPr lang="en-US" dirty="0" smtClean="0"/>
              <a:t>Pipeline Dependences</a:t>
            </a:r>
            <a:endParaRPr lang="en-US" dirty="0"/>
          </a:p>
        </p:txBody>
      </p:sp>
      <p:pic>
        <p:nvPicPr>
          <p:cNvPr id="4" name="Content Placeholder 3"/>
          <p:cNvPicPr>
            <a:picLocks noGrp="1" noChangeAspect="1"/>
          </p:cNvPicPr>
          <p:nvPr>
            <p:ph idx="1"/>
          </p:nvPr>
        </p:nvPicPr>
        <p:blipFill>
          <a:blip r:embed="rId3"/>
          <a:stretch>
            <a:fillRect/>
          </a:stretch>
        </p:blipFill>
        <p:spPr>
          <a:xfrm>
            <a:off x="3082324" y="311726"/>
            <a:ext cx="8915711" cy="6434581"/>
          </a:xfrm>
          <a:prstGeom prst="rect">
            <a:avLst/>
          </a:prstGeom>
        </p:spPr>
      </p:pic>
      <p:sp>
        <p:nvSpPr>
          <p:cNvPr id="5" name="Oval 4"/>
          <p:cNvSpPr/>
          <p:nvPr/>
        </p:nvSpPr>
        <p:spPr>
          <a:xfrm>
            <a:off x="3241964" y="311726"/>
            <a:ext cx="8950036" cy="114992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559637" y="1461653"/>
            <a:ext cx="2388795" cy="369332"/>
          </a:xfrm>
          <a:prstGeom prst="rect">
            <a:avLst/>
          </a:prstGeom>
          <a:noFill/>
        </p:spPr>
        <p:txBody>
          <a:bodyPr wrap="none" rtlCol="0">
            <a:spAutoFit/>
          </a:bodyPr>
          <a:lstStyle/>
          <a:p>
            <a:r>
              <a:rPr lang="en-US" b="1" dirty="0" smtClean="0">
                <a:solidFill>
                  <a:srgbClr val="C00000"/>
                </a:solidFill>
              </a:rPr>
              <a:t>What does this mean?</a:t>
            </a:r>
            <a:endParaRPr lang="en-US" b="1" dirty="0">
              <a:solidFill>
                <a:srgbClr val="C00000"/>
              </a:solidFill>
            </a:endParaRPr>
          </a:p>
        </p:txBody>
      </p:sp>
      <p:sp>
        <p:nvSpPr>
          <p:cNvPr id="6" name="TextBox 5"/>
          <p:cNvSpPr txBox="1"/>
          <p:nvPr/>
        </p:nvSpPr>
        <p:spPr>
          <a:xfrm>
            <a:off x="7856409" y="411078"/>
            <a:ext cx="1119217" cy="369332"/>
          </a:xfrm>
          <a:prstGeom prst="rect">
            <a:avLst/>
          </a:prstGeom>
          <a:noFill/>
        </p:spPr>
        <p:txBody>
          <a:bodyPr wrap="none" rtlCol="0">
            <a:spAutoFit/>
          </a:bodyPr>
          <a:lstStyle/>
          <a:p>
            <a:r>
              <a:rPr lang="en-US" b="1" dirty="0" smtClean="0">
                <a:solidFill>
                  <a:srgbClr val="C00000"/>
                </a:solidFill>
              </a:rPr>
              <a:t>And this?</a:t>
            </a:r>
            <a:endParaRPr lang="en-US" b="1" dirty="0">
              <a:solidFill>
                <a:srgbClr val="C00000"/>
              </a:solidFill>
            </a:endParaRPr>
          </a:p>
        </p:txBody>
      </p:sp>
    </p:spTree>
    <p:extLst>
      <p:ext uri="{BB962C8B-B14F-4D97-AF65-F5344CB8AC3E}">
        <p14:creationId xmlns:p14="http://schemas.microsoft.com/office/powerpoint/2010/main" val="302482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34930" y="0"/>
            <a:ext cx="10018713" cy="734291"/>
          </a:xfrm>
        </p:spPr>
        <p:txBody>
          <a:bodyPr/>
          <a:lstStyle/>
          <a:p>
            <a:r>
              <a:rPr lang="en-US" dirty="0" smtClean="0"/>
              <a:t>Pipeline Hazards</a:t>
            </a:r>
            <a:endParaRPr lang="en-US" dirty="0"/>
          </a:p>
        </p:txBody>
      </p:sp>
      <p:sp>
        <p:nvSpPr>
          <p:cNvPr id="3" name="Content Placeholder 2"/>
          <p:cNvSpPr>
            <a:spLocks noGrp="1"/>
          </p:cNvSpPr>
          <p:nvPr>
            <p:ph idx="1"/>
          </p:nvPr>
        </p:nvSpPr>
        <p:spPr>
          <a:xfrm>
            <a:off x="810778" y="734291"/>
            <a:ext cx="10867015" cy="4195481"/>
          </a:xfrm>
        </p:spPr>
        <p:txBody>
          <a:bodyPr>
            <a:normAutofit/>
          </a:bodyPr>
          <a:lstStyle/>
          <a:p>
            <a:pPr marL="0" indent="0" algn="just">
              <a:buNone/>
            </a:pPr>
            <a:r>
              <a:rPr lang="en-US" sz="3600" dirty="0" smtClean="0"/>
              <a:t>“Problems </a:t>
            </a:r>
            <a:r>
              <a:rPr lang="en-US" sz="3600" dirty="0"/>
              <a:t>with the instruction pipeline in CPU microarchitectures </a:t>
            </a:r>
            <a:r>
              <a:rPr lang="en-US" sz="3600" u="sng" dirty="0"/>
              <a:t>when the next instruction cannot execute in the following clock </a:t>
            </a:r>
            <a:r>
              <a:rPr lang="en-US" sz="3600" u="sng" dirty="0" smtClean="0"/>
              <a:t>cycle and </a:t>
            </a:r>
            <a:r>
              <a:rPr lang="en-US" sz="3600" u="sng" dirty="0"/>
              <a:t>can potentially lead to incorrect computation results</a:t>
            </a:r>
            <a:r>
              <a:rPr lang="en-US" sz="3600" dirty="0" smtClean="0"/>
              <a:t>.”</a:t>
            </a:r>
            <a:endParaRPr lang="en-US" sz="3600" dirty="0"/>
          </a:p>
        </p:txBody>
      </p:sp>
    </p:spTree>
    <p:extLst>
      <p:ext uri="{BB962C8B-B14F-4D97-AF65-F5344CB8AC3E}">
        <p14:creationId xmlns:p14="http://schemas.microsoft.com/office/powerpoint/2010/main" val="1712875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025744" cy="783648"/>
          </a:xfrm>
        </p:spPr>
        <p:txBody>
          <a:bodyPr>
            <a:normAutofit/>
          </a:bodyPr>
          <a:lstStyle/>
          <a:p>
            <a:r>
              <a:rPr lang="en-US" dirty="0"/>
              <a:t>Data Hazards – Example </a:t>
            </a:r>
            <a:r>
              <a:rPr lang="en-US" dirty="0" smtClean="0"/>
              <a:t>3 Solution: Forwarding</a:t>
            </a:r>
            <a:endParaRPr lang="en-US" dirty="0"/>
          </a:p>
        </p:txBody>
      </p:sp>
      <p:pic>
        <p:nvPicPr>
          <p:cNvPr id="4" name="Picture 3"/>
          <p:cNvPicPr>
            <a:picLocks noChangeAspect="1"/>
          </p:cNvPicPr>
          <p:nvPr/>
        </p:nvPicPr>
        <p:blipFill>
          <a:blip r:embed="rId3"/>
          <a:stretch>
            <a:fillRect/>
          </a:stretch>
        </p:blipFill>
        <p:spPr>
          <a:xfrm>
            <a:off x="2324883" y="783648"/>
            <a:ext cx="9867117" cy="6074352"/>
          </a:xfrm>
          <a:prstGeom prst="rect">
            <a:avLst/>
          </a:prstGeom>
        </p:spPr>
      </p:pic>
    </p:spTree>
    <p:extLst>
      <p:ext uri="{BB962C8B-B14F-4D97-AF65-F5344CB8AC3E}">
        <p14:creationId xmlns:p14="http://schemas.microsoft.com/office/powerpoint/2010/main" val="17792671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0473" y="0"/>
            <a:ext cx="10141527" cy="783648"/>
          </a:xfrm>
        </p:spPr>
        <p:txBody>
          <a:bodyPr>
            <a:normAutofit/>
          </a:bodyPr>
          <a:lstStyle/>
          <a:p>
            <a:r>
              <a:rPr lang="en-US" dirty="0"/>
              <a:t>Data Hazards – Example </a:t>
            </a:r>
            <a:r>
              <a:rPr lang="en-US" dirty="0" smtClean="0"/>
              <a:t>3 Solution: Forwarding</a:t>
            </a:r>
            <a:endParaRPr lang="en-US" dirty="0"/>
          </a:p>
        </p:txBody>
      </p:sp>
      <p:pic>
        <p:nvPicPr>
          <p:cNvPr id="4" name="Picture 3"/>
          <p:cNvPicPr>
            <a:picLocks noChangeAspect="1"/>
          </p:cNvPicPr>
          <p:nvPr/>
        </p:nvPicPr>
        <p:blipFill>
          <a:blip r:embed="rId3"/>
          <a:stretch>
            <a:fillRect/>
          </a:stretch>
        </p:blipFill>
        <p:spPr>
          <a:xfrm>
            <a:off x="2324883" y="783648"/>
            <a:ext cx="9867117" cy="6074352"/>
          </a:xfrm>
          <a:prstGeom prst="rect">
            <a:avLst/>
          </a:prstGeom>
        </p:spPr>
      </p:pic>
      <p:sp>
        <p:nvSpPr>
          <p:cNvPr id="5" name="Oval 4"/>
          <p:cNvSpPr/>
          <p:nvPr/>
        </p:nvSpPr>
        <p:spPr>
          <a:xfrm>
            <a:off x="6608618" y="2022764"/>
            <a:ext cx="401782" cy="35235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5821" y="-6061"/>
            <a:ext cx="2380704" cy="6247864"/>
          </a:xfrm>
          <a:prstGeom prst="rect">
            <a:avLst/>
          </a:prstGeom>
          <a:noFill/>
        </p:spPr>
        <p:txBody>
          <a:bodyPr wrap="square" rtlCol="0">
            <a:spAutoFit/>
          </a:bodyPr>
          <a:lstStyle/>
          <a:p>
            <a:r>
              <a:rPr lang="en-US" sz="1600" b="1" dirty="0" smtClean="0">
                <a:solidFill>
                  <a:srgbClr val="C00000"/>
                </a:solidFill>
              </a:rPr>
              <a:t>1- When the instruction can decide that it needs forwarding?</a:t>
            </a:r>
          </a:p>
          <a:p>
            <a:r>
              <a:rPr lang="en-US" sz="1600" b="1" dirty="0" smtClean="0">
                <a:solidFill>
                  <a:srgbClr val="C00000"/>
                </a:solidFill>
              </a:rPr>
              <a:t>2- Why are these taking forwarded data at EX stage?</a:t>
            </a:r>
            <a:endParaRPr lang="en-US" sz="1600" b="1" dirty="0">
              <a:solidFill>
                <a:srgbClr val="C00000"/>
              </a:solidFill>
            </a:endParaRPr>
          </a:p>
          <a:p>
            <a:r>
              <a:rPr lang="en-US" sz="1600" b="1" dirty="0" smtClean="0">
                <a:solidFill>
                  <a:srgbClr val="C00000"/>
                </a:solidFill>
              </a:rPr>
              <a:t>3- On which line(s) we need forwarded data?</a:t>
            </a:r>
          </a:p>
          <a:p>
            <a:r>
              <a:rPr lang="en-US" sz="1600" b="1" dirty="0" smtClean="0">
                <a:solidFill>
                  <a:srgbClr val="C00000"/>
                </a:solidFill>
              </a:rPr>
              <a:t>4- From which pipeline register “and” is getting data?</a:t>
            </a:r>
          </a:p>
          <a:p>
            <a:r>
              <a:rPr lang="en-US" sz="1600" b="1" dirty="0" smtClean="0">
                <a:solidFill>
                  <a:srgbClr val="C00000"/>
                </a:solidFill>
              </a:rPr>
              <a:t>5- Why “or $13,$6,$2” is not taking data from same pipeline register? </a:t>
            </a:r>
          </a:p>
          <a:p>
            <a:r>
              <a:rPr lang="en-US" sz="1600" b="1" dirty="0" smtClean="0">
                <a:solidFill>
                  <a:srgbClr val="C00000"/>
                </a:solidFill>
              </a:rPr>
              <a:t>6- What will be the content of EX/MEM pipeline register at the tick </a:t>
            </a:r>
          </a:p>
          <a:p>
            <a:pPr marL="400050" indent="-400050">
              <a:buAutoNum type="romanLcPeriod"/>
            </a:pPr>
            <a:r>
              <a:rPr lang="en-US" sz="1600" b="1" dirty="0" smtClean="0">
                <a:solidFill>
                  <a:srgbClr val="C00000"/>
                </a:solidFill>
              </a:rPr>
              <a:t>between cc3 and cc4 </a:t>
            </a:r>
          </a:p>
          <a:p>
            <a:pPr marL="400050" indent="-400050">
              <a:buAutoNum type="romanLcPeriod"/>
            </a:pPr>
            <a:r>
              <a:rPr lang="en-US" sz="1600" b="1" dirty="0" smtClean="0">
                <a:solidFill>
                  <a:srgbClr val="C00000"/>
                </a:solidFill>
              </a:rPr>
              <a:t>Between cc4 and cc5</a:t>
            </a:r>
          </a:p>
          <a:p>
            <a:pPr marL="400050" indent="-400050">
              <a:buAutoNum type="romanLcPeriod"/>
            </a:pPr>
            <a:r>
              <a:rPr lang="en-US" sz="1600" b="1" dirty="0" smtClean="0">
                <a:solidFill>
                  <a:srgbClr val="C00000"/>
                </a:solidFill>
              </a:rPr>
              <a:t>What is happening in EX stage at cc4</a:t>
            </a:r>
          </a:p>
          <a:p>
            <a:r>
              <a:rPr lang="en-US" sz="1600" b="1" dirty="0" smtClean="0">
                <a:solidFill>
                  <a:srgbClr val="C00000"/>
                </a:solidFill>
              </a:rPr>
              <a:t>7- Do we need forwarding in instruction 4 and 5? Why?</a:t>
            </a:r>
          </a:p>
        </p:txBody>
      </p:sp>
      <p:cxnSp>
        <p:nvCxnSpPr>
          <p:cNvPr id="7" name="Straight Arrow Connector 6"/>
          <p:cNvCxnSpPr/>
          <p:nvPr/>
        </p:nvCxnSpPr>
        <p:spPr>
          <a:xfrm flipH="1">
            <a:off x="7455713" y="2669416"/>
            <a:ext cx="2166810" cy="23449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354291" y="3044233"/>
            <a:ext cx="1697723" cy="90054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622523" y="2346251"/>
            <a:ext cx="2403222" cy="646331"/>
          </a:xfrm>
          <a:prstGeom prst="rect">
            <a:avLst/>
          </a:prstGeom>
          <a:noFill/>
        </p:spPr>
        <p:txBody>
          <a:bodyPr wrap="none" rtlCol="0">
            <a:spAutoFit/>
          </a:bodyPr>
          <a:lstStyle/>
          <a:p>
            <a:r>
              <a:rPr lang="en-US" b="1" dirty="0">
                <a:solidFill>
                  <a:srgbClr val="C00000"/>
                </a:solidFill>
              </a:rPr>
              <a:t>Why are these taking </a:t>
            </a:r>
          </a:p>
          <a:p>
            <a:r>
              <a:rPr lang="en-US" b="1" dirty="0">
                <a:solidFill>
                  <a:srgbClr val="C00000"/>
                </a:solidFill>
              </a:rPr>
              <a:t>forwarded data at EX</a:t>
            </a:r>
            <a:r>
              <a:rPr lang="en-US" b="1" dirty="0" smtClean="0">
                <a:solidFill>
                  <a:srgbClr val="C00000"/>
                </a:solidFill>
              </a:rPr>
              <a:t>?</a:t>
            </a:r>
            <a:endParaRPr lang="en-US" b="1" dirty="0">
              <a:solidFill>
                <a:srgbClr val="C00000"/>
              </a:solidFill>
            </a:endParaRPr>
          </a:p>
        </p:txBody>
      </p:sp>
      <p:cxnSp>
        <p:nvCxnSpPr>
          <p:cNvPr id="19" name="Straight Arrow Connector 18"/>
          <p:cNvCxnSpPr/>
          <p:nvPr/>
        </p:nvCxnSpPr>
        <p:spPr>
          <a:xfrm flipV="1">
            <a:off x="1510145" y="3494506"/>
            <a:ext cx="5500255" cy="78655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5183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1121"/>
          </a:xfrm>
        </p:spPr>
        <p:txBody>
          <a:bodyPr>
            <a:normAutofit fontScale="90000"/>
          </a:bodyPr>
          <a:lstStyle/>
          <a:p>
            <a:r>
              <a:rPr lang="en-US" dirty="0" smtClean="0"/>
              <a:t>Forwarding Unit Functionality at CC4</a:t>
            </a:r>
            <a:endParaRPr lang="en-US" dirty="0"/>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3"/>
          <a:stretch>
            <a:fillRect/>
          </a:stretch>
        </p:blipFill>
        <p:spPr>
          <a:xfrm>
            <a:off x="214605" y="674976"/>
            <a:ext cx="11977396" cy="6183024"/>
          </a:xfrm>
          <a:prstGeom prst="rect">
            <a:avLst/>
          </a:prstGeom>
        </p:spPr>
      </p:pic>
      <p:sp>
        <p:nvSpPr>
          <p:cNvPr id="8" name="TextBox 7"/>
          <p:cNvSpPr txBox="1"/>
          <p:nvPr/>
        </p:nvSpPr>
        <p:spPr>
          <a:xfrm>
            <a:off x="688123" y="738447"/>
            <a:ext cx="1518301" cy="369332"/>
          </a:xfrm>
          <a:prstGeom prst="rect">
            <a:avLst/>
          </a:prstGeom>
          <a:solidFill>
            <a:schemeClr val="bg1"/>
          </a:solidFill>
          <a:ln w="28575">
            <a:solidFill>
              <a:srgbClr val="C00000"/>
            </a:solidFill>
          </a:ln>
        </p:spPr>
        <p:txBody>
          <a:bodyPr wrap="none" rtlCol="0">
            <a:spAutoFit/>
          </a:bodyPr>
          <a:lstStyle/>
          <a:p>
            <a:r>
              <a:rPr lang="en-US"/>
              <a:t>add $14,</a:t>
            </a:r>
            <a:r>
              <a:rPr lang="en-US" b="1">
                <a:solidFill>
                  <a:srgbClr val="C00000"/>
                </a:solidFill>
              </a:rPr>
              <a:t>$2</a:t>
            </a:r>
            <a:r>
              <a:rPr lang="en-US"/>
              <a:t>,</a:t>
            </a:r>
            <a:r>
              <a:rPr lang="en-US" b="1">
                <a:solidFill>
                  <a:srgbClr val="C00000"/>
                </a:solidFill>
              </a:rPr>
              <a:t>$2</a:t>
            </a:r>
            <a:endParaRPr lang="en-US" b="1" dirty="0">
              <a:solidFill>
                <a:srgbClr val="C00000"/>
              </a:solidFill>
            </a:endParaRPr>
          </a:p>
        </p:txBody>
      </p:sp>
      <p:sp>
        <p:nvSpPr>
          <p:cNvPr id="9" name="TextBox 8"/>
          <p:cNvSpPr txBox="1"/>
          <p:nvPr/>
        </p:nvSpPr>
        <p:spPr>
          <a:xfrm>
            <a:off x="3163223" y="738447"/>
            <a:ext cx="1868619" cy="369332"/>
          </a:xfrm>
          <a:prstGeom prst="rect">
            <a:avLst/>
          </a:prstGeom>
          <a:solidFill>
            <a:schemeClr val="bg1"/>
          </a:solidFill>
          <a:ln w="28575">
            <a:solidFill>
              <a:srgbClr val="C00000"/>
            </a:solidFill>
          </a:ln>
        </p:spPr>
        <p:txBody>
          <a:bodyPr wrap="square" rtlCol="0">
            <a:spAutoFit/>
          </a:bodyPr>
          <a:lstStyle/>
          <a:p>
            <a:r>
              <a:rPr lang="en-US"/>
              <a:t>or $13,$6,</a:t>
            </a:r>
            <a:r>
              <a:rPr lang="en-US" b="1">
                <a:solidFill>
                  <a:srgbClr val="C00000"/>
                </a:solidFill>
              </a:rPr>
              <a:t>$2</a:t>
            </a:r>
            <a:endParaRPr lang="en-US" b="1" dirty="0">
              <a:solidFill>
                <a:srgbClr val="C00000"/>
              </a:solidFill>
            </a:endParaRPr>
          </a:p>
        </p:txBody>
      </p:sp>
      <p:sp>
        <p:nvSpPr>
          <p:cNvPr id="10" name="TextBox 9"/>
          <p:cNvSpPr txBox="1"/>
          <p:nvPr/>
        </p:nvSpPr>
        <p:spPr>
          <a:xfrm>
            <a:off x="8831537" y="738447"/>
            <a:ext cx="1713119" cy="369332"/>
          </a:xfrm>
          <a:prstGeom prst="rect">
            <a:avLst/>
          </a:prstGeom>
          <a:solidFill>
            <a:schemeClr val="bg1"/>
          </a:solidFill>
          <a:ln w="28575">
            <a:solidFill>
              <a:srgbClr val="C00000"/>
            </a:solidFill>
          </a:ln>
        </p:spPr>
        <p:txBody>
          <a:bodyPr wrap="square" rtlCol="0">
            <a:spAutoFit/>
          </a:bodyPr>
          <a:lstStyle/>
          <a:p>
            <a:r>
              <a:rPr lang="en-US" b="1" dirty="0">
                <a:solidFill>
                  <a:srgbClr val="C00000"/>
                </a:solidFill>
              </a:rPr>
              <a:t>sub </a:t>
            </a:r>
            <a:r>
              <a:rPr lang="en-US" b="1" dirty="0" smtClean="0">
                <a:solidFill>
                  <a:srgbClr val="C00000"/>
                </a:solidFill>
              </a:rPr>
              <a:t>$</a:t>
            </a:r>
            <a:r>
              <a:rPr lang="en-US" b="1" dirty="0">
                <a:solidFill>
                  <a:srgbClr val="C00000"/>
                </a:solidFill>
              </a:rPr>
              <a:t>2</a:t>
            </a:r>
            <a:r>
              <a:rPr lang="en-US" b="1" dirty="0" smtClean="0">
                <a:solidFill>
                  <a:srgbClr val="C00000"/>
                </a:solidFill>
              </a:rPr>
              <a:t>, $1, </a:t>
            </a:r>
            <a:r>
              <a:rPr lang="en-US" b="1" dirty="0">
                <a:solidFill>
                  <a:srgbClr val="C00000"/>
                </a:solidFill>
              </a:rPr>
              <a:t>$3</a:t>
            </a:r>
          </a:p>
        </p:txBody>
      </p:sp>
      <p:sp>
        <p:nvSpPr>
          <p:cNvPr id="11" name="TextBox 10"/>
          <p:cNvSpPr txBox="1"/>
          <p:nvPr/>
        </p:nvSpPr>
        <p:spPr>
          <a:xfrm>
            <a:off x="10700940" y="731520"/>
            <a:ext cx="1604165" cy="369332"/>
          </a:xfrm>
          <a:prstGeom prst="rect">
            <a:avLst/>
          </a:prstGeom>
          <a:solidFill>
            <a:schemeClr val="bg1"/>
          </a:solidFill>
          <a:ln w="28575">
            <a:solidFill>
              <a:srgbClr val="C00000"/>
            </a:solidFill>
          </a:ln>
        </p:spPr>
        <p:txBody>
          <a:bodyPr wrap="square" rtlCol="0">
            <a:spAutoFit/>
          </a:bodyPr>
          <a:lstStyle/>
          <a:p>
            <a:endParaRPr lang="en-US" b="1" dirty="0">
              <a:solidFill>
                <a:srgbClr val="C00000"/>
              </a:solidFill>
            </a:endParaRPr>
          </a:p>
        </p:txBody>
      </p:sp>
      <p:sp>
        <p:nvSpPr>
          <p:cNvPr id="12" name="TextBox 11"/>
          <p:cNvSpPr txBox="1"/>
          <p:nvPr/>
        </p:nvSpPr>
        <p:spPr>
          <a:xfrm>
            <a:off x="6096000" y="719196"/>
            <a:ext cx="1868619" cy="369332"/>
          </a:xfrm>
          <a:prstGeom prst="rect">
            <a:avLst/>
          </a:prstGeom>
          <a:solidFill>
            <a:schemeClr val="bg1"/>
          </a:solidFill>
          <a:ln w="28575">
            <a:solidFill>
              <a:srgbClr val="C00000"/>
            </a:solidFill>
          </a:ln>
        </p:spPr>
        <p:txBody>
          <a:bodyPr wrap="square" rtlCol="0">
            <a:spAutoFit/>
          </a:bodyPr>
          <a:lstStyle/>
          <a:p>
            <a:r>
              <a:rPr lang="en-US" dirty="0"/>
              <a:t>and $12,</a:t>
            </a:r>
            <a:r>
              <a:rPr lang="en-US" b="1" dirty="0">
                <a:solidFill>
                  <a:srgbClr val="C00000"/>
                </a:solidFill>
              </a:rPr>
              <a:t>$2</a:t>
            </a:r>
            <a:r>
              <a:rPr lang="en-US" dirty="0"/>
              <a:t>,$5</a:t>
            </a:r>
            <a:endParaRPr lang="en-US" b="1" dirty="0">
              <a:solidFill>
                <a:srgbClr val="C00000"/>
              </a:solidFill>
            </a:endParaRPr>
          </a:p>
        </p:txBody>
      </p:sp>
      <p:sp>
        <p:nvSpPr>
          <p:cNvPr id="13" name="TextBox 12"/>
          <p:cNvSpPr txBox="1"/>
          <p:nvPr/>
        </p:nvSpPr>
        <p:spPr>
          <a:xfrm rot="16200000">
            <a:off x="4997090" y="3487736"/>
            <a:ext cx="1256370" cy="307777"/>
          </a:xfrm>
          <a:prstGeom prst="rect">
            <a:avLst/>
          </a:prstGeom>
          <a:solidFill>
            <a:schemeClr val="bg1"/>
          </a:solidFill>
          <a:ln w="28575">
            <a:solidFill>
              <a:srgbClr val="C00000"/>
            </a:solidFill>
          </a:ln>
        </p:spPr>
        <p:txBody>
          <a:bodyPr wrap="none" rtlCol="0">
            <a:spAutoFit/>
          </a:bodyPr>
          <a:lstStyle/>
          <a:p>
            <a:r>
              <a:rPr lang="en-US" sz="1400" b="1" dirty="0">
                <a:solidFill>
                  <a:srgbClr val="C00000"/>
                </a:solidFill>
              </a:rPr>
              <a:t>and $12,$2,$5</a:t>
            </a:r>
          </a:p>
        </p:txBody>
      </p:sp>
      <p:sp>
        <p:nvSpPr>
          <p:cNvPr id="14" name="TextBox 13"/>
          <p:cNvSpPr txBox="1"/>
          <p:nvPr/>
        </p:nvSpPr>
        <p:spPr>
          <a:xfrm rot="16200000">
            <a:off x="8150538" y="4161560"/>
            <a:ext cx="1221938" cy="307777"/>
          </a:xfrm>
          <a:prstGeom prst="rect">
            <a:avLst/>
          </a:prstGeom>
          <a:solidFill>
            <a:schemeClr val="bg1"/>
          </a:solidFill>
          <a:ln w="28575">
            <a:solidFill>
              <a:srgbClr val="C00000"/>
            </a:solidFill>
          </a:ln>
        </p:spPr>
        <p:txBody>
          <a:bodyPr wrap="none" rtlCol="0">
            <a:spAutoFit/>
          </a:bodyPr>
          <a:lstStyle/>
          <a:p>
            <a:r>
              <a:rPr lang="en-US" sz="1400" b="1" dirty="0">
                <a:solidFill>
                  <a:srgbClr val="C00000"/>
                </a:solidFill>
              </a:rPr>
              <a:t>sub $2, $1, $3</a:t>
            </a:r>
          </a:p>
        </p:txBody>
      </p:sp>
      <p:sp>
        <p:nvSpPr>
          <p:cNvPr id="15" name="TextBox 14"/>
          <p:cNvSpPr txBox="1"/>
          <p:nvPr/>
        </p:nvSpPr>
        <p:spPr>
          <a:xfrm>
            <a:off x="8568043" y="5082369"/>
            <a:ext cx="526987" cy="369332"/>
          </a:xfrm>
          <a:prstGeom prst="rect">
            <a:avLst/>
          </a:prstGeom>
          <a:noFill/>
          <a:ln w="28575">
            <a:noFill/>
          </a:ln>
        </p:spPr>
        <p:txBody>
          <a:bodyPr wrap="square" rtlCol="0">
            <a:spAutoFit/>
          </a:bodyPr>
          <a:lstStyle/>
          <a:p>
            <a:r>
              <a:rPr lang="en-US" b="1" dirty="0" smtClean="0">
                <a:solidFill>
                  <a:srgbClr val="C00000"/>
                </a:solidFill>
              </a:rPr>
              <a:t>$2</a:t>
            </a:r>
            <a:endParaRPr lang="en-US" b="1" dirty="0">
              <a:solidFill>
                <a:srgbClr val="C00000"/>
              </a:solidFill>
            </a:endParaRPr>
          </a:p>
        </p:txBody>
      </p:sp>
      <p:sp>
        <p:nvSpPr>
          <p:cNvPr id="16" name="TextBox 15"/>
          <p:cNvSpPr txBox="1"/>
          <p:nvPr/>
        </p:nvSpPr>
        <p:spPr>
          <a:xfrm>
            <a:off x="5966679" y="4474356"/>
            <a:ext cx="526987" cy="369332"/>
          </a:xfrm>
          <a:prstGeom prst="rect">
            <a:avLst/>
          </a:prstGeom>
          <a:noFill/>
          <a:ln w="28575">
            <a:noFill/>
          </a:ln>
        </p:spPr>
        <p:txBody>
          <a:bodyPr wrap="square" rtlCol="0">
            <a:spAutoFit/>
          </a:bodyPr>
          <a:lstStyle/>
          <a:p>
            <a:r>
              <a:rPr lang="en-US" b="1" dirty="0" smtClean="0">
                <a:solidFill>
                  <a:srgbClr val="C00000"/>
                </a:solidFill>
              </a:rPr>
              <a:t>$2</a:t>
            </a:r>
            <a:endParaRPr lang="en-US" b="1" dirty="0">
              <a:solidFill>
                <a:srgbClr val="C00000"/>
              </a:solidFill>
            </a:endParaRPr>
          </a:p>
        </p:txBody>
      </p:sp>
      <p:sp>
        <p:nvSpPr>
          <p:cNvPr id="17" name="TextBox 16"/>
          <p:cNvSpPr txBox="1"/>
          <p:nvPr/>
        </p:nvSpPr>
        <p:spPr>
          <a:xfrm>
            <a:off x="9035888" y="2782469"/>
            <a:ext cx="1188710" cy="369332"/>
          </a:xfrm>
          <a:prstGeom prst="rect">
            <a:avLst/>
          </a:prstGeom>
          <a:noFill/>
          <a:ln w="28575">
            <a:noFill/>
          </a:ln>
        </p:spPr>
        <p:txBody>
          <a:bodyPr wrap="square" rtlCol="0">
            <a:spAutoFit/>
          </a:bodyPr>
          <a:lstStyle/>
          <a:p>
            <a:r>
              <a:rPr lang="en-US" b="1" dirty="0" smtClean="0">
                <a:solidFill>
                  <a:srgbClr val="C00000"/>
                </a:solidFill>
              </a:rPr>
              <a:t>-20</a:t>
            </a:r>
            <a:endParaRPr lang="en-US" b="1" dirty="0">
              <a:solidFill>
                <a:srgbClr val="C00000"/>
              </a:solidFill>
            </a:endParaRPr>
          </a:p>
        </p:txBody>
      </p:sp>
      <p:sp>
        <p:nvSpPr>
          <p:cNvPr id="18" name="TextBox 17"/>
          <p:cNvSpPr txBox="1"/>
          <p:nvPr/>
        </p:nvSpPr>
        <p:spPr>
          <a:xfrm>
            <a:off x="6397164" y="2711219"/>
            <a:ext cx="526987" cy="369332"/>
          </a:xfrm>
          <a:prstGeom prst="rect">
            <a:avLst/>
          </a:prstGeom>
          <a:noFill/>
          <a:ln w="28575">
            <a:noFill/>
          </a:ln>
        </p:spPr>
        <p:txBody>
          <a:bodyPr wrap="square" rtlCol="0">
            <a:spAutoFit/>
          </a:bodyPr>
          <a:lstStyle/>
          <a:p>
            <a:r>
              <a:rPr lang="en-US" b="1" dirty="0" smtClean="0">
                <a:solidFill>
                  <a:srgbClr val="C00000"/>
                </a:solidFill>
              </a:rPr>
              <a:t>-20</a:t>
            </a:r>
            <a:endParaRPr lang="en-US" b="1" dirty="0">
              <a:solidFill>
                <a:srgbClr val="C00000"/>
              </a:solidFill>
            </a:endParaRPr>
          </a:p>
        </p:txBody>
      </p:sp>
      <p:sp>
        <p:nvSpPr>
          <p:cNvPr id="19" name="TextBox 18"/>
          <p:cNvSpPr txBox="1"/>
          <p:nvPr/>
        </p:nvSpPr>
        <p:spPr>
          <a:xfrm>
            <a:off x="7428369" y="5666661"/>
            <a:ext cx="526987" cy="369332"/>
          </a:xfrm>
          <a:prstGeom prst="rect">
            <a:avLst/>
          </a:prstGeom>
          <a:noFill/>
          <a:ln w="28575">
            <a:noFill/>
          </a:ln>
        </p:spPr>
        <p:txBody>
          <a:bodyPr wrap="square" rtlCol="0">
            <a:spAutoFit/>
          </a:bodyPr>
          <a:lstStyle/>
          <a:p>
            <a:r>
              <a:rPr lang="en-US" b="1" dirty="0" smtClean="0">
                <a:solidFill>
                  <a:srgbClr val="C00000"/>
                </a:solidFill>
              </a:rPr>
              <a:t>$2</a:t>
            </a:r>
            <a:endParaRPr lang="en-US" b="1" dirty="0">
              <a:solidFill>
                <a:srgbClr val="C00000"/>
              </a:solidFill>
            </a:endParaRPr>
          </a:p>
        </p:txBody>
      </p:sp>
      <p:sp>
        <p:nvSpPr>
          <p:cNvPr id="20" name="TextBox 19"/>
          <p:cNvSpPr txBox="1"/>
          <p:nvPr/>
        </p:nvSpPr>
        <p:spPr>
          <a:xfrm rot="16200000">
            <a:off x="8413055" y="2926567"/>
            <a:ext cx="696905" cy="369332"/>
          </a:xfrm>
          <a:prstGeom prst="rect">
            <a:avLst/>
          </a:prstGeom>
          <a:noFill/>
          <a:ln w="28575">
            <a:noFill/>
          </a:ln>
        </p:spPr>
        <p:txBody>
          <a:bodyPr wrap="square" rtlCol="0">
            <a:spAutoFit/>
          </a:bodyPr>
          <a:lstStyle/>
          <a:p>
            <a:r>
              <a:rPr lang="en-US" b="1" dirty="0" smtClean="0">
                <a:solidFill>
                  <a:srgbClr val="C00000"/>
                </a:solidFill>
              </a:rPr>
              <a:t>(-20)</a:t>
            </a:r>
            <a:endParaRPr lang="en-US" b="1" dirty="0">
              <a:solidFill>
                <a:srgbClr val="C00000"/>
              </a:solidFill>
            </a:endParaRPr>
          </a:p>
        </p:txBody>
      </p:sp>
      <p:sp>
        <p:nvSpPr>
          <p:cNvPr id="21" name="TextBox 20"/>
          <p:cNvSpPr txBox="1"/>
          <p:nvPr/>
        </p:nvSpPr>
        <p:spPr>
          <a:xfrm>
            <a:off x="9028776" y="1038583"/>
            <a:ext cx="1970917" cy="369332"/>
          </a:xfrm>
          <a:prstGeom prst="rect">
            <a:avLst/>
          </a:prstGeom>
          <a:noFill/>
          <a:ln w="28575">
            <a:noFill/>
          </a:ln>
        </p:spPr>
        <p:txBody>
          <a:bodyPr wrap="square" rtlCol="0">
            <a:spAutoFit/>
          </a:bodyPr>
          <a:lstStyle/>
          <a:p>
            <a:r>
              <a:rPr lang="en-US" b="1" dirty="0" smtClean="0">
                <a:solidFill>
                  <a:srgbClr val="C00000"/>
                </a:solidFill>
              </a:rPr>
              <a:t>(Sub result is -20)</a:t>
            </a:r>
            <a:endParaRPr lang="en-US" b="1" dirty="0">
              <a:solidFill>
                <a:srgbClr val="C00000"/>
              </a:solidFill>
            </a:endParaRPr>
          </a:p>
        </p:txBody>
      </p:sp>
      <p:sp>
        <p:nvSpPr>
          <p:cNvPr id="22" name="TextBox 21"/>
          <p:cNvSpPr txBox="1"/>
          <p:nvPr/>
        </p:nvSpPr>
        <p:spPr>
          <a:xfrm>
            <a:off x="9697611" y="5122980"/>
            <a:ext cx="526987" cy="369332"/>
          </a:xfrm>
          <a:prstGeom prst="rect">
            <a:avLst/>
          </a:prstGeom>
          <a:noFill/>
          <a:ln w="28575">
            <a:noFill/>
          </a:ln>
        </p:spPr>
        <p:txBody>
          <a:bodyPr wrap="square" rtlCol="0">
            <a:spAutoFit/>
          </a:bodyPr>
          <a:lstStyle/>
          <a:p>
            <a:r>
              <a:rPr lang="en-US" b="1" dirty="0" smtClean="0">
                <a:solidFill>
                  <a:srgbClr val="C00000"/>
                </a:solidFill>
              </a:rPr>
              <a:t>$2</a:t>
            </a:r>
            <a:endParaRPr lang="en-US" b="1" dirty="0">
              <a:solidFill>
                <a:srgbClr val="C00000"/>
              </a:solidFill>
            </a:endParaRPr>
          </a:p>
        </p:txBody>
      </p:sp>
      <p:sp>
        <p:nvSpPr>
          <p:cNvPr id="23" name="TextBox 22"/>
          <p:cNvSpPr txBox="1"/>
          <p:nvPr/>
        </p:nvSpPr>
        <p:spPr>
          <a:xfrm>
            <a:off x="8235178" y="5499844"/>
            <a:ext cx="526987" cy="369332"/>
          </a:xfrm>
          <a:prstGeom prst="rect">
            <a:avLst/>
          </a:prstGeom>
          <a:noFill/>
          <a:ln w="28575">
            <a:noFill/>
          </a:ln>
        </p:spPr>
        <p:txBody>
          <a:bodyPr wrap="square" rtlCol="0">
            <a:spAutoFit/>
          </a:bodyPr>
          <a:lstStyle/>
          <a:p>
            <a:r>
              <a:rPr lang="en-US" b="1" dirty="0" smtClean="0">
                <a:solidFill>
                  <a:srgbClr val="C00000"/>
                </a:solidFill>
              </a:rPr>
              <a:t>$2</a:t>
            </a:r>
            <a:endParaRPr lang="en-US" b="1" dirty="0">
              <a:solidFill>
                <a:srgbClr val="C00000"/>
              </a:solidFill>
            </a:endParaRPr>
          </a:p>
        </p:txBody>
      </p:sp>
      <p:sp>
        <p:nvSpPr>
          <p:cNvPr id="24" name="TextBox 23"/>
          <p:cNvSpPr txBox="1"/>
          <p:nvPr/>
        </p:nvSpPr>
        <p:spPr>
          <a:xfrm>
            <a:off x="5545362" y="2010424"/>
            <a:ext cx="2024810" cy="276999"/>
          </a:xfrm>
          <a:prstGeom prst="rect">
            <a:avLst/>
          </a:prstGeom>
          <a:noFill/>
          <a:ln w="28575">
            <a:noFill/>
          </a:ln>
        </p:spPr>
        <p:txBody>
          <a:bodyPr wrap="square" rtlCol="0">
            <a:spAutoFit/>
          </a:bodyPr>
          <a:lstStyle/>
          <a:p>
            <a:r>
              <a:rPr lang="en-US" sz="1200" b="1" dirty="0" err="1" smtClean="0">
                <a:solidFill>
                  <a:srgbClr val="C00000"/>
                </a:solidFill>
              </a:rPr>
              <a:t>Prev</a:t>
            </a:r>
            <a:r>
              <a:rPr lang="en-US" sz="1200" b="1" dirty="0" smtClean="0">
                <a:solidFill>
                  <a:srgbClr val="C00000"/>
                </a:solidFill>
              </a:rPr>
              <a:t> Value of $2</a:t>
            </a:r>
            <a:endParaRPr lang="en-US" sz="1200" b="1" dirty="0">
              <a:solidFill>
                <a:srgbClr val="C00000"/>
              </a:solidFill>
            </a:endParaRPr>
          </a:p>
        </p:txBody>
      </p:sp>
    </p:spTree>
    <p:extLst>
      <p:ext uri="{BB962C8B-B14F-4D97-AF65-F5344CB8AC3E}">
        <p14:creationId xmlns:p14="http://schemas.microsoft.com/office/powerpoint/2010/main" val="4217763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1121"/>
          </a:xfrm>
        </p:spPr>
        <p:txBody>
          <a:bodyPr>
            <a:normAutofit fontScale="90000"/>
          </a:bodyPr>
          <a:lstStyle/>
          <a:p>
            <a:r>
              <a:rPr lang="en-US" dirty="0" smtClean="0"/>
              <a:t>Forwarding Unit Functionality at CC4</a:t>
            </a:r>
            <a:endParaRPr lang="en-US" dirty="0"/>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3"/>
          <a:stretch>
            <a:fillRect/>
          </a:stretch>
        </p:blipFill>
        <p:spPr>
          <a:xfrm>
            <a:off x="214605" y="674976"/>
            <a:ext cx="11977396" cy="6183024"/>
          </a:xfrm>
          <a:prstGeom prst="rect">
            <a:avLst/>
          </a:prstGeom>
        </p:spPr>
      </p:pic>
      <p:sp>
        <p:nvSpPr>
          <p:cNvPr id="8" name="TextBox 7"/>
          <p:cNvSpPr txBox="1"/>
          <p:nvPr/>
        </p:nvSpPr>
        <p:spPr>
          <a:xfrm>
            <a:off x="688123" y="738447"/>
            <a:ext cx="1594475" cy="369332"/>
          </a:xfrm>
          <a:prstGeom prst="rect">
            <a:avLst/>
          </a:prstGeom>
          <a:solidFill>
            <a:schemeClr val="bg1"/>
          </a:solidFill>
          <a:ln w="28575">
            <a:solidFill>
              <a:srgbClr val="C00000"/>
            </a:solidFill>
          </a:ln>
        </p:spPr>
        <p:txBody>
          <a:bodyPr wrap="none" rtlCol="0">
            <a:spAutoFit/>
          </a:bodyPr>
          <a:lstStyle/>
          <a:p>
            <a:r>
              <a:rPr lang="en-US" dirty="0" err="1"/>
              <a:t>sw</a:t>
            </a:r>
            <a:r>
              <a:rPr lang="en-US" dirty="0"/>
              <a:t> $15,100(</a:t>
            </a:r>
            <a:r>
              <a:rPr lang="en-US" b="1" dirty="0">
                <a:solidFill>
                  <a:srgbClr val="C00000"/>
                </a:solidFill>
              </a:rPr>
              <a:t>$2</a:t>
            </a:r>
            <a:r>
              <a:rPr lang="en-US" dirty="0"/>
              <a:t>)</a:t>
            </a:r>
            <a:endParaRPr lang="en-US" b="1" dirty="0">
              <a:solidFill>
                <a:srgbClr val="C00000"/>
              </a:solidFill>
            </a:endParaRPr>
          </a:p>
        </p:txBody>
      </p:sp>
      <p:sp>
        <p:nvSpPr>
          <p:cNvPr id="9" name="TextBox 8"/>
          <p:cNvSpPr txBox="1"/>
          <p:nvPr/>
        </p:nvSpPr>
        <p:spPr>
          <a:xfrm>
            <a:off x="3163223" y="738447"/>
            <a:ext cx="1868619" cy="369332"/>
          </a:xfrm>
          <a:prstGeom prst="rect">
            <a:avLst/>
          </a:prstGeom>
          <a:solidFill>
            <a:schemeClr val="bg1"/>
          </a:solidFill>
          <a:ln w="28575">
            <a:solidFill>
              <a:srgbClr val="C00000"/>
            </a:solidFill>
          </a:ln>
        </p:spPr>
        <p:txBody>
          <a:bodyPr wrap="square" rtlCol="0">
            <a:spAutoFit/>
          </a:bodyPr>
          <a:lstStyle/>
          <a:p>
            <a:r>
              <a:rPr lang="en-US" dirty="0"/>
              <a:t>add $14,</a:t>
            </a:r>
            <a:r>
              <a:rPr lang="en-US" b="1" dirty="0">
                <a:solidFill>
                  <a:srgbClr val="C00000"/>
                </a:solidFill>
              </a:rPr>
              <a:t>$2</a:t>
            </a:r>
            <a:r>
              <a:rPr lang="en-US" dirty="0"/>
              <a:t>,</a:t>
            </a:r>
            <a:r>
              <a:rPr lang="en-US" b="1" dirty="0">
                <a:solidFill>
                  <a:srgbClr val="C00000"/>
                </a:solidFill>
              </a:rPr>
              <a:t>$2</a:t>
            </a:r>
          </a:p>
        </p:txBody>
      </p:sp>
      <p:sp>
        <p:nvSpPr>
          <p:cNvPr id="10" name="TextBox 9"/>
          <p:cNvSpPr txBox="1"/>
          <p:nvPr/>
        </p:nvSpPr>
        <p:spPr>
          <a:xfrm>
            <a:off x="8831537" y="738447"/>
            <a:ext cx="1540628" cy="369332"/>
          </a:xfrm>
          <a:prstGeom prst="rect">
            <a:avLst/>
          </a:prstGeom>
          <a:solidFill>
            <a:schemeClr val="bg1"/>
          </a:solidFill>
          <a:ln w="28575">
            <a:solidFill>
              <a:srgbClr val="C00000"/>
            </a:solidFill>
          </a:ln>
        </p:spPr>
        <p:txBody>
          <a:bodyPr wrap="square" rtlCol="0">
            <a:spAutoFit/>
          </a:bodyPr>
          <a:lstStyle/>
          <a:p>
            <a:r>
              <a:rPr lang="en-US" dirty="0"/>
              <a:t>and $12,</a:t>
            </a:r>
            <a:r>
              <a:rPr lang="en-US" b="1" dirty="0">
                <a:solidFill>
                  <a:srgbClr val="C00000"/>
                </a:solidFill>
              </a:rPr>
              <a:t>$2</a:t>
            </a:r>
            <a:r>
              <a:rPr lang="en-US" dirty="0"/>
              <a:t>,$5</a:t>
            </a:r>
            <a:endParaRPr lang="en-US" b="1" dirty="0">
              <a:solidFill>
                <a:srgbClr val="C00000"/>
              </a:solidFill>
            </a:endParaRPr>
          </a:p>
        </p:txBody>
      </p:sp>
      <p:sp>
        <p:nvSpPr>
          <p:cNvPr id="11" name="TextBox 10"/>
          <p:cNvSpPr txBox="1"/>
          <p:nvPr/>
        </p:nvSpPr>
        <p:spPr>
          <a:xfrm>
            <a:off x="10700940" y="731520"/>
            <a:ext cx="1604165" cy="369332"/>
          </a:xfrm>
          <a:prstGeom prst="rect">
            <a:avLst/>
          </a:prstGeom>
          <a:solidFill>
            <a:schemeClr val="bg1"/>
          </a:solidFill>
          <a:ln w="28575">
            <a:solidFill>
              <a:srgbClr val="C00000"/>
            </a:solidFill>
          </a:ln>
        </p:spPr>
        <p:txBody>
          <a:bodyPr wrap="square" rtlCol="0">
            <a:spAutoFit/>
          </a:bodyPr>
          <a:lstStyle/>
          <a:p>
            <a:r>
              <a:rPr lang="en-US" b="1">
                <a:solidFill>
                  <a:srgbClr val="C00000"/>
                </a:solidFill>
              </a:rPr>
              <a:t>sub $2, $1, $3</a:t>
            </a:r>
            <a:endParaRPr lang="en-US" b="1" dirty="0">
              <a:solidFill>
                <a:srgbClr val="C00000"/>
              </a:solidFill>
            </a:endParaRPr>
          </a:p>
        </p:txBody>
      </p:sp>
      <p:sp>
        <p:nvSpPr>
          <p:cNvPr id="12" name="TextBox 11"/>
          <p:cNvSpPr txBox="1"/>
          <p:nvPr/>
        </p:nvSpPr>
        <p:spPr>
          <a:xfrm>
            <a:off x="6077391" y="702792"/>
            <a:ext cx="1868619" cy="369332"/>
          </a:xfrm>
          <a:prstGeom prst="rect">
            <a:avLst/>
          </a:prstGeom>
          <a:solidFill>
            <a:schemeClr val="bg1"/>
          </a:solidFill>
          <a:ln w="28575">
            <a:solidFill>
              <a:srgbClr val="C00000"/>
            </a:solidFill>
          </a:ln>
        </p:spPr>
        <p:txBody>
          <a:bodyPr wrap="square" rtlCol="0">
            <a:spAutoFit/>
          </a:bodyPr>
          <a:lstStyle/>
          <a:p>
            <a:r>
              <a:rPr lang="en-US" dirty="0"/>
              <a:t>or $13,$6,</a:t>
            </a:r>
            <a:r>
              <a:rPr lang="en-US" b="1" dirty="0">
                <a:solidFill>
                  <a:srgbClr val="C00000"/>
                </a:solidFill>
              </a:rPr>
              <a:t>$2</a:t>
            </a:r>
          </a:p>
        </p:txBody>
      </p:sp>
      <p:sp>
        <p:nvSpPr>
          <p:cNvPr id="13" name="TextBox 12"/>
          <p:cNvSpPr txBox="1"/>
          <p:nvPr/>
        </p:nvSpPr>
        <p:spPr>
          <a:xfrm rot="16200000">
            <a:off x="8116849" y="3605150"/>
            <a:ext cx="1256370" cy="307777"/>
          </a:xfrm>
          <a:prstGeom prst="rect">
            <a:avLst/>
          </a:prstGeom>
          <a:solidFill>
            <a:schemeClr val="bg1"/>
          </a:solidFill>
          <a:ln w="28575">
            <a:solidFill>
              <a:srgbClr val="C00000"/>
            </a:solidFill>
          </a:ln>
        </p:spPr>
        <p:txBody>
          <a:bodyPr wrap="none" rtlCol="0">
            <a:spAutoFit/>
          </a:bodyPr>
          <a:lstStyle/>
          <a:p>
            <a:r>
              <a:rPr lang="en-US" sz="1400" b="1" dirty="0">
                <a:solidFill>
                  <a:srgbClr val="C00000"/>
                </a:solidFill>
              </a:rPr>
              <a:t>and $12,$2,$5</a:t>
            </a:r>
          </a:p>
        </p:txBody>
      </p:sp>
      <p:sp>
        <p:nvSpPr>
          <p:cNvPr id="14" name="TextBox 13"/>
          <p:cNvSpPr txBox="1"/>
          <p:nvPr/>
        </p:nvSpPr>
        <p:spPr>
          <a:xfrm rot="16200000">
            <a:off x="10383023" y="4021277"/>
            <a:ext cx="1221938" cy="307777"/>
          </a:xfrm>
          <a:prstGeom prst="rect">
            <a:avLst/>
          </a:prstGeom>
          <a:solidFill>
            <a:schemeClr val="bg1"/>
          </a:solidFill>
          <a:ln w="28575">
            <a:solidFill>
              <a:srgbClr val="C00000"/>
            </a:solidFill>
          </a:ln>
        </p:spPr>
        <p:txBody>
          <a:bodyPr wrap="none" rtlCol="0">
            <a:spAutoFit/>
          </a:bodyPr>
          <a:lstStyle/>
          <a:p>
            <a:r>
              <a:rPr lang="en-US" sz="1400" b="1" dirty="0">
                <a:solidFill>
                  <a:srgbClr val="C00000"/>
                </a:solidFill>
              </a:rPr>
              <a:t>sub $2, $1, $3</a:t>
            </a:r>
          </a:p>
        </p:txBody>
      </p:sp>
      <p:sp>
        <p:nvSpPr>
          <p:cNvPr id="16" name="TextBox 15"/>
          <p:cNvSpPr txBox="1"/>
          <p:nvPr/>
        </p:nvSpPr>
        <p:spPr>
          <a:xfrm>
            <a:off x="5898713" y="4786135"/>
            <a:ext cx="526987" cy="369332"/>
          </a:xfrm>
          <a:prstGeom prst="rect">
            <a:avLst/>
          </a:prstGeom>
          <a:noFill/>
          <a:ln w="28575">
            <a:noFill/>
          </a:ln>
        </p:spPr>
        <p:txBody>
          <a:bodyPr wrap="square" rtlCol="0">
            <a:spAutoFit/>
          </a:bodyPr>
          <a:lstStyle/>
          <a:p>
            <a:r>
              <a:rPr lang="en-US" b="1" dirty="0" smtClean="0">
                <a:solidFill>
                  <a:srgbClr val="C00000"/>
                </a:solidFill>
              </a:rPr>
              <a:t>$2</a:t>
            </a:r>
            <a:endParaRPr lang="en-US" b="1" dirty="0">
              <a:solidFill>
                <a:srgbClr val="C00000"/>
              </a:solidFill>
            </a:endParaRPr>
          </a:p>
        </p:txBody>
      </p:sp>
      <p:sp>
        <p:nvSpPr>
          <p:cNvPr id="17" name="TextBox 16"/>
          <p:cNvSpPr txBox="1"/>
          <p:nvPr/>
        </p:nvSpPr>
        <p:spPr>
          <a:xfrm>
            <a:off x="11272437" y="2773395"/>
            <a:ext cx="574277" cy="369332"/>
          </a:xfrm>
          <a:prstGeom prst="rect">
            <a:avLst/>
          </a:prstGeom>
          <a:noFill/>
          <a:ln w="28575">
            <a:noFill/>
          </a:ln>
        </p:spPr>
        <p:txBody>
          <a:bodyPr wrap="square" rtlCol="0">
            <a:spAutoFit/>
          </a:bodyPr>
          <a:lstStyle/>
          <a:p>
            <a:r>
              <a:rPr lang="en-US" b="1" dirty="0" smtClean="0">
                <a:solidFill>
                  <a:srgbClr val="C00000"/>
                </a:solidFill>
              </a:rPr>
              <a:t>-20</a:t>
            </a:r>
            <a:endParaRPr lang="en-US" b="1" dirty="0">
              <a:solidFill>
                <a:srgbClr val="C00000"/>
              </a:solidFill>
            </a:endParaRPr>
          </a:p>
        </p:txBody>
      </p:sp>
      <p:sp>
        <p:nvSpPr>
          <p:cNvPr id="18" name="TextBox 17"/>
          <p:cNvSpPr txBox="1"/>
          <p:nvPr/>
        </p:nvSpPr>
        <p:spPr>
          <a:xfrm>
            <a:off x="6294273" y="3475162"/>
            <a:ext cx="526987" cy="369332"/>
          </a:xfrm>
          <a:prstGeom prst="rect">
            <a:avLst/>
          </a:prstGeom>
          <a:noFill/>
          <a:ln w="28575">
            <a:noFill/>
          </a:ln>
        </p:spPr>
        <p:txBody>
          <a:bodyPr wrap="square" rtlCol="0">
            <a:spAutoFit/>
          </a:bodyPr>
          <a:lstStyle/>
          <a:p>
            <a:r>
              <a:rPr lang="en-US" b="1" dirty="0" smtClean="0">
                <a:solidFill>
                  <a:srgbClr val="C00000"/>
                </a:solidFill>
              </a:rPr>
              <a:t>-20</a:t>
            </a:r>
            <a:endParaRPr lang="en-US" b="1" dirty="0">
              <a:solidFill>
                <a:srgbClr val="C00000"/>
              </a:solidFill>
            </a:endParaRPr>
          </a:p>
        </p:txBody>
      </p:sp>
      <p:sp>
        <p:nvSpPr>
          <p:cNvPr id="19" name="TextBox 18"/>
          <p:cNvSpPr txBox="1"/>
          <p:nvPr/>
        </p:nvSpPr>
        <p:spPr>
          <a:xfrm>
            <a:off x="7523922" y="5819721"/>
            <a:ext cx="526987" cy="369332"/>
          </a:xfrm>
          <a:prstGeom prst="rect">
            <a:avLst/>
          </a:prstGeom>
          <a:noFill/>
          <a:ln w="28575">
            <a:noFill/>
          </a:ln>
        </p:spPr>
        <p:txBody>
          <a:bodyPr wrap="square" rtlCol="0">
            <a:spAutoFit/>
          </a:bodyPr>
          <a:lstStyle/>
          <a:p>
            <a:r>
              <a:rPr lang="en-US" b="1" dirty="0" smtClean="0">
                <a:solidFill>
                  <a:srgbClr val="C00000"/>
                </a:solidFill>
              </a:rPr>
              <a:t>$2</a:t>
            </a:r>
            <a:endParaRPr lang="en-US" b="1" dirty="0">
              <a:solidFill>
                <a:srgbClr val="C00000"/>
              </a:solidFill>
            </a:endParaRPr>
          </a:p>
        </p:txBody>
      </p:sp>
      <p:sp>
        <p:nvSpPr>
          <p:cNvPr id="20" name="TextBox 19"/>
          <p:cNvSpPr txBox="1"/>
          <p:nvPr/>
        </p:nvSpPr>
        <p:spPr>
          <a:xfrm rot="16200000">
            <a:off x="10614762" y="2872047"/>
            <a:ext cx="696905" cy="369332"/>
          </a:xfrm>
          <a:prstGeom prst="rect">
            <a:avLst/>
          </a:prstGeom>
          <a:noFill/>
          <a:ln w="28575">
            <a:noFill/>
          </a:ln>
        </p:spPr>
        <p:txBody>
          <a:bodyPr wrap="square" rtlCol="0">
            <a:spAutoFit/>
          </a:bodyPr>
          <a:lstStyle/>
          <a:p>
            <a:r>
              <a:rPr lang="en-US" b="1" dirty="0" smtClean="0">
                <a:solidFill>
                  <a:srgbClr val="C00000"/>
                </a:solidFill>
              </a:rPr>
              <a:t>(-20)</a:t>
            </a:r>
            <a:endParaRPr lang="en-US" b="1" dirty="0">
              <a:solidFill>
                <a:srgbClr val="C00000"/>
              </a:solidFill>
            </a:endParaRPr>
          </a:p>
        </p:txBody>
      </p:sp>
      <p:sp>
        <p:nvSpPr>
          <p:cNvPr id="21" name="TextBox 20"/>
          <p:cNvSpPr txBox="1"/>
          <p:nvPr/>
        </p:nvSpPr>
        <p:spPr>
          <a:xfrm>
            <a:off x="10334188" y="1056313"/>
            <a:ext cx="1970917" cy="369332"/>
          </a:xfrm>
          <a:prstGeom prst="rect">
            <a:avLst/>
          </a:prstGeom>
          <a:noFill/>
          <a:ln w="28575">
            <a:noFill/>
          </a:ln>
        </p:spPr>
        <p:txBody>
          <a:bodyPr wrap="square" rtlCol="0">
            <a:spAutoFit/>
          </a:bodyPr>
          <a:lstStyle/>
          <a:p>
            <a:r>
              <a:rPr lang="en-US" b="1" dirty="0" smtClean="0">
                <a:solidFill>
                  <a:srgbClr val="C00000"/>
                </a:solidFill>
              </a:rPr>
              <a:t>(Sub result is -20)</a:t>
            </a:r>
            <a:endParaRPr lang="en-US" b="1" dirty="0">
              <a:solidFill>
                <a:srgbClr val="C00000"/>
              </a:solidFill>
            </a:endParaRPr>
          </a:p>
        </p:txBody>
      </p:sp>
      <p:sp>
        <p:nvSpPr>
          <p:cNvPr id="22" name="TextBox 21"/>
          <p:cNvSpPr txBox="1"/>
          <p:nvPr/>
        </p:nvSpPr>
        <p:spPr>
          <a:xfrm>
            <a:off x="11147881" y="4950084"/>
            <a:ext cx="526987" cy="369332"/>
          </a:xfrm>
          <a:prstGeom prst="rect">
            <a:avLst/>
          </a:prstGeom>
          <a:noFill/>
          <a:ln w="28575">
            <a:noFill/>
          </a:ln>
        </p:spPr>
        <p:txBody>
          <a:bodyPr wrap="square" rtlCol="0">
            <a:spAutoFit/>
          </a:bodyPr>
          <a:lstStyle/>
          <a:p>
            <a:r>
              <a:rPr lang="en-US" b="1" dirty="0" smtClean="0">
                <a:solidFill>
                  <a:srgbClr val="C00000"/>
                </a:solidFill>
              </a:rPr>
              <a:t>$2</a:t>
            </a:r>
            <a:endParaRPr lang="en-US" b="1" dirty="0">
              <a:solidFill>
                <a:srgbClr val="C00000"/>
              </a:solidFill>
            </a:endParaRPr>
          </a:p>
        </p:txBody>
      </p:sp>
      <p:sp>
        <p:nvSpPr>
          <p:cNvPr id="23" name="TextBox 22"/>
          <p:cNvSpPr txBox="1"/>
          <p:nvPr/>
        </p:nvSpPr>
        <p:spPr>
          <a:xfrm>
            <a:off x="8304549" y="5791200"/>
            <a:ext cx="526987" cy="369332"/>
          </a:xfrm>
          <a:prstGeom prst="rect">
            <a:avLst/>
          </a:prstGeom>
          <a:noFill/>
          <a:ln w="28575">
            <a:noFill/>
          </a:ln>
        </p:spPr>
        <p:txBody>
          <a:bodyPr wrap="square" rtlCol="0">
            <a:spAutoFit/>
          </a:bodyPr>
          <a:lstStyle/>
          <a:p>
            <a:r>
              <a:rPr lang="en-US" b="1" dirty="0" smtClean="0">
                <a:solidFill>
                  <a:srgbClr val="C00000"/>
                </a:solidFill>
              </a:rPr>
              <a:t>$2</a:t>
            </a:r>
            <a:endParaRPr lang="en-US" b="1" dirty="0">
              <a:solidFill>
                <a:srgbClr val="C00000"/>
              </a:solidFill>
            </a:endParaRPr>
          </a:p>
        </p:txBody>
      </p:sp>
      <p:sp>
        <p:nvSpPr>
          <p:cNvPr id="24" name="TextBox 23"/>
          <p:cNvSpPr txBox="1"/>
          <p:nvPr/>
        </p:nvSpPr>
        <p:spPr>
          <a:xfrm>
            <a:off x="5545362" y="2010424"/>
            <a:ext cx="2024810" cy="276999"/>
          </a:xfrm>
          <a:prstGeom prst="rect">
            <a:avLst/>
          </a:prstGeom>
          <a:noFill/>
          <a:ln w="28575">
            <a:noFill/>
          </a:ln>
        </p:spPr>
        <p:txBody>
          <a:bodyPr wrap="square" rtlCol="0">
            <a:spAutoFit/>
          </a:bodyPr>
          <a:lstStyle/>
          <a:p>
            <a:r>
              <a:rPr lang="en-US" sz="1200" b="1" dirty="0" err="1" smtClean="0">
                <a:solidFill>
                  <a:srgbClr val="C00000"/>
                </a:solidFill>
              </a:rPr>
              <a:t>Prev</a:t>
            </a:r>
            <a:r>
              <a:rPr lang="en-US" sz="1200" b="1" dirty="0" smtClean="0">
                <a:solidFill>
                  <a:srgbClr val="C00000"/>
                </a:solidFill>
              </a:rPr>
              <a:t> Value of $2</a:t>
            </a:r>
            <a:endParaRPr lang="en-US" sz="1200" b="1" dirty="0">
              <a:solidFill>
                <a:srgbClr val="C00000"/>
              </a:solidFill>
            </a:endParaRPr>
          </a:p>
        </p:txBody>
      </p:sp>
      <p:sp>
        <p:nvSpPr>
          <p:cNvPr id="25" name="TextBox 24"/>
          <p:cNvSpPr txBox="1"/>
          <p:nvPr/>
        </p:nvSpPr>
        <p:spPr>
          <a:xfrm>
            <a:off x="11617723" y="6242737"/>
            <a:ext cx="574277" cy="369332"/>
          </a:xfrm>
          <a:prstGeom prst="rect">
            <a:avLst/>
          </a:prstGeom>
          <a:noFill/>
          <a:ln w="28575">
            <a:noFill/>
          </a:ln>
        </p:spPr>
        <p:txBody>
          <a:bodyPr wrap="square" rtlCol="0">
            <a:spAutoFit/>
          </a:bodyPr>
          <a:lstStyle/>
          <a:p>
            <a:r>
              <a:rPr lang="en-US" b="1" dirty="0" smtClean="0">
                <a:solidFill>
                  <a:srgbClr val="C00000"/>
                </a:solidFill>
              </a:rPr>
              <a:t>-20</a:t>
            </a:r>
            <a:endParaRPr lang="en-US" b="1" dirty="0">
              <a:solidFill>
                <a:srgbClr val="C00000"/>
              </a:solidFill>
            </a:endParaRPr>
          </a:p>
        </p:txBody>
      </p:sp>
      <p:sp>
        <p:nvSpPr>
          <p:cNvPr id="26" name="TextBox 25"/>
          <p:cNvSpPr txBox="1"/>
          <p:nvPr/>
        </p:nvSpPr>
        <p:spPr>
          <a:xfrm>
            <a:off x="10884387" y="5657077"/>
            <a:ext cx="526987" cy="369332"/>
          </a:xfrm>
          <a:prstGeom prst="rect">
            <a:avLst/>
          </a:prstGeom>
          <a:noFill/>
          <a:ln w="28575">
            <a:noFill/>
          </a:ln>
        </p:spPr>
        <p:txBody>
          <a:bodyPr wrap="square" rtlCol="0">
            <a:spAutoFit/>
          </a:bodyPr>
          <a:lstStyle/>
          <a:p>
            <a:r>
              <a:rPr lang="en-US" b="1" dirty="0" smtClean="0">
                <a:solidFill>
                  <a:srgbClr val="C00000"/>
                </a:solidFill>
              </a:rPr>
              <a:t>$2</a:t>
            </a:r>
            <a:endParaRPr lang="en-US" b="1" dirty="0">
              <a:solidFill>
                <a:srgbClr val="C00000"/>
              </a:solidFill>
            </a:endParaRPr>
          </a:p>
        </p:txBody>
      </p:sp>
      <p:sp>
        <p:nvSpPr>
          <p:cNvPr id="27" name="TextBox 26"/>
          <p:cNvSpPr txBox="1"/>
          <p:nvPr/>
        </p:nvSpPr>
        <p:spPr>
          <a:xfrm rot="16200000">
            <a:off x="5038537" y="3537662"/>
            <a:ext cx="1133515" cy="307777"/>
          </a:xfrm>
          <a:prstGeom prst="rect">
            <a:avLst/>
          </a:prstGeom>
          <a:solidFill>
            <a:schemeClr val="bg1"/>
          </a:solidFill>
          <a:ln w="28575">
            <a:solidFill>
              <a:srgbClr val="C00000"/>
            </a:solidFill>
          </a:ln>
        </p:spPr>
        <p:txBody>
          <a:bodyPr wrap="none" rtlCol="0">
            <a:spAutoFit/>
          </a:bodyPr>
          <a:lstStyle/>
          <a:p>
            <a:r>
              <a:rPr lang="en-US" sz="1400" b="1" dirty="0">
                <a:solidFill>
                  <a:srgbClr val="C00000"/>
                </a:solidFill>
              </a:rPr>
              <a:t>or $13,$6,$2</a:t>
            </a:r>
          </a:p>
        </p:txBody>
      </p:sp>
    </p:spTree>
    <p:extLst>
      <p:ext uri="{BB962C8B-B14F-4D97-AF65-F5344CB8AC3E}">
        <p14:creationId xmlns:p14="http://schemas.microsoft.com/office/powerpoint/2010/main" val="1455760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997527"/>
          </a:xfrm>
        </p:spPr>
        <p:txBody>
          <a:bodyPr/>
          <a:lstStyle/>
          <a:p>
            <a:r>
              <a:rPr lang="en-US" dirty="0" smtClean="0"/>
              <a:t>EX Data Hazard – Solution: Forwarding</a:t>
            </a:r>
            <a:endParaRPr lang="en-US" dirty="0"/>
          </a:p>
        </p:txBody>
      </p:sp>
      <p:sp>
        <p:nvSpPr>
          <p:cNvPr id="3" name="Content Placeholder 2"/>
          <p:cNvSpPr>
            <a:spLocks noGrp="1"/>
          </p:cNvSpPr>
          <p:nvPr>
            <p:ph idx="1"/>
          </p:nvPr>
        </p:nvSpPr>
        <p:spPr>
          <a:xfrm>
            <a:off x="1484310" y="872837"/>
            <a:ext cx="10018713" cy="4918364"/>
          </a:xfrm>
        </p:spPr>
        <p:txBody>
          <a:bodyPr>
            <a:normAutofit/>
          </a:bodyPr>
          <a:lstStyle/>
          <a:p>
            <a:pPr algn="just"/>
            <a:r>
              <a:rPr lang="en-US" dirty="0" smtClean="0"/>
              <a:t>As </a:t>
            </a:r>
            <a:r>
              <a:rPr lang="en-US" dirty="0"/>
              <a:t>soon as the ALU creates the sum for the add, we can supply it </a:t>
            </a:r>
            <a:r>
              <a:rPr lang="en-US" dirty="0" smtClean="0"/>
              <a:t>as an </a:t>
            </a:r>
            <a:r>
              <a:rPr lang="en-US" dirty="0"/>
              <a:t>input for the subtract. </a:t>
            </a:r>
            <a:endParaRPr lang="en-US" dirty="0" smtClean="0"/>
          </a:p>
          <a:p>
            <a:pPr algn="just"/>
            <a:r>
              <a:rPr lang="en-US" b="1" dirty="0" smtClean="0"/>
              <a:t>Forwarding or Bypassing:</a:t>
            </a:r>
            <a:r>
              <a:rPr lang="en-US" dirty="0" smtClean="0"/>
              <a:t> Adding </a:t>
            </a:r>
            <a:r>
              <a:rPr lang="en-US" dirty="0"/>
              <a:t>extra hardware to retrieve the missing item </a:t>
            </a:r>
            <a:r>
              <a:rPr lang="en-US" dirty="0" smtClean="0"/>
              <a:t>early from </a:t>
            </a:r>
            <a:r>
              <a:rPr lang="en-US" dirty="0"/>
              <a:t>the internal </a:t>
            </a:r>
            <a:r>
              <a:rPr lang="en-US" dirty="0" smtClean="0"/>
              <a:t>resources (buffers) </a:t>
            </a:r>
            <a:r>
              <a:rPr lang="en-US" dirty="0"/>
              <a:t>is called forwarding or bypassing</a:t>
            </a:r>
            <a:r>
              <a:rPr lang="en-US" dirty="0" smtClean="0"/>
              <a:t>.</a:t>
            </a:r>
          </a:p>
        </p:txBody>
      </p:sp>
    </p:spTree>
    <p:extLst>
      <p:ext uri="{BB962C8B-B14F-4D97-AF65-F5344CB8AC3E}">
        <p14:creationId xmlns:p14="http://schemas.microsoft.com/office/powerpoint/2010/main" val="1149683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922" y="13855"/>
            <a:ext cx="10018713" cy="1752599"/>
          </a:xfrm>
        </p:spPr>
        <p:txBody>
          <a:bodyPr/>
          <a:lstStyle/>
          <a:p>
            <a:r>
              <a:rPr lang="en-US" dirty="0"/>
              <a:t>Data Hazards – Example </a:t>
            </a:r>
            <a:r>
              <a:rPr lang="en-US" dirty="0" smtClean="0"/>
              <a:t>2</a:t>
            </a:r>
            <a:br>
              <a:rPr lang="en-US" dirty="0" smtClean="0"/>
            </a:br>
            <a:r>
              <a:rPr lang="en-US" dirty="0" smtClean="0"/>
              <a:t> </a:t>
            </a:r>
            <a:r>
              <a:rPr lang="en-US" dirty="0"/>
              <a:t>Solution - </a:t>
            </a:r>
            <a:r>
              <a:rPr lang="en-US" dirty="0" smtClean="0"/>
              <a:t>Forwarding</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387062" y="2037916"/>
            <a:ext cx="11540434" cy="3931920"/>
          </a:xfrm>
          <a:prstGeom prst="rect">
            <a:avLst/>
          </a:prstGeom>
        </p:spPr>
      </p:pic>
      <p:sp>
        <p:nvSpPr>
          <p:cNvPr id="5" name="TextBox 4"/>
          <p:cNvSpPr txBox="1"/>
          <p:nvPr/>
        </p:nvSpPr>
        <p:spPr>
          <a:xfrm>
            <a:off x="3629891" y="2166932"/>
            <a:ext cx="565539" cy="369332"/>
          </a:xfrm>
          <a:prstGeom prst="rect">
            <a:avLst/>
          </a:prstGeom>
          <a:noFill/>
        </p:spPr>
        <p:txBody>
          <a:bodyPr wrap="none" rtlCol="0">
            <a:spAutoFit/>
          </a:bodyPr>
          <a:lstStyle/>
          <a:p>
            <a:r>
              <a:rPr lang="en-US" b="1" dirty="0" smtClean="0"/>
              <a:t>CC1</a:t>
            </a:r>
            <a:endParaRPr lang="en-US" b="1" dirty="0"/>
          </a:p>
        </p:txBody>
      </p:sp>
      <p:sp>
        <p:nvSpPr>
          <p:cNvPr id="6" name="TextBox 5"/>
          <p:cNvSpPr txBox="1"/>
          <p:nvPr/>
        </p:nvSpPr>
        <p:spPr>
          <a:xfrm>
            <a:off x="5201715" y="2166932"/>
            <a:ext cx="567143" cy="369332"/>
          </a:xfrm>
          <a:prstGeom prst="rect">
            <a:avLst/>
          </a:prstGeom>
          <a:noFill/>
        </p:spPr>
        <p:txBody>
          <a:bodyPr wrap="none" rtlCol="0">
            <a:spAutoFit/>
          </a:bodyPr>
          <a:lstStyle/>
          <a:p>
            <a:r>
              <a:rPr lang="en-US" b="1" dirty="0" smtClean="0"/>
              <a:t>CC2</a:t>
            </a:r>
            <a:endParaRPr lang="en-US" b="1" dirty="0"/>
          </a:p>
        </p:txBody>
      </p:sp>
      <p:sp>
        <p:nvSpPr>
          <p:cNvPr id="7" name="TextBox 6"/>
          <p:cNvSpPr txBox="1"/>
          <p:nvPr/>
        </p:nvSpPr>
        <p:spPr>
          <a:xfrm>
            <a:off x="6775143" y="2166932"/>
            <a:ext cx="563937" cy="369332"/>
          </a:xfrm>
          <a:prstGeom prst="rect">
            <a:avLst/>
          </a:prstGeom>
          <a:noFill/>
        </p:spPr>
        <p:txBody>
          <a:bodyPr wrap="none" rtlCol="0">
            <a:spAutoFit/>
          </a:bodyPr>
          <a:lstStyle/>
          <a:p>
            <a:r>
              <a:rPr lang="en-US" b="1" dirty="0" smtClean="0"/>
              <a:t>CC3</a:t>
            </a:r>
            <a:endParaRPr lang="en-US" b="1" dirty="0"/>
          </a:p>
        </p:txBody>
      </p:sp>
      <p:sp>
        <p:nvSpPr>
          <p:cNvPr id="8" name="TextBox 7"/>
          <p:cNvSpPr txBox="1"/>
          <p:nvPr/>
        </p:nvSpPr>
        <p:spPr>
          <a:xfrm>
            <a:off x="8154359" y="2166932"/>
            <a:ext cx="573555" cy="369332"/>
          </a:xfrm>
          <a:prstGeom prst="rect">
            <a:avLst/>
          </a:prstGeom>
          <a:noFill/>
        </p:spPr>
        <p:txBody>
          <a:bodyPr wrap="none" rtlCol="0">
            <a:spAutoFit/>
          </a:bodyPr>
          <a:lstStyle/>
          <a:p>
            <a:r>
              <a:rPr lang="en-US" b="1" dirty="0" smtClean="0"/>
              <a:t>CC4</a:t>
            </a:r>
            <a:endParaRPr lang="en-US" b="1" dirty="0"/>
          </a:p>
        </p:txBody>
      </p:sp>
      <p:sp>
        <p:nvSpPr>
          <p:cNvPr id="9" name="TextBox 8"/>
          <p:cNvSpPr txBox="1"/>
          <p:nvPr/>
        </p:nvSpPr>
        <p:spPr>
          <a:xfrm>
            <a:off x="9650650" y="2166932"/>
            <a:ext cx="563937" cy="369332"/>
          </a:xfrm>
          <a:prstGeom prst="rect">
            <a:avLst/>
          </a:prstGeom>
          <a:noFill/>
        </p:spPr>
        <p:txBody>
          <a:bodyPr wrap="none" rtlCol="0">
            <a:spAutoFit/>
          </a:bodyPr>
          <a:lstStyle/>
          <a:p>
            <a:r>
              <a:rPr lang="en-US" b="1" dirty="0" smtClean="0"/>
              <a:t>CC5</a:t>
            </a:r>
            <a:endParaRPr lang="en-US" b="1" dirty="0"/>
          </a:p>
        </p:txBody>
      </p:sp>
      <p:sp>
        <p:nvSpPr>
          <p:cNvPr id="10" name="Oval 9"/>
          <p:cNvSpPr/>
          <p:nvPr/>
        </p:nvSpPr>
        <p:spPr>
          <a:xfrm>
            <a:off x="9365671" y="3144980"/>
            <a:ext cx="1260764" cy="114992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493666" y="4819909"/>
            <a:ext cx="1260764" cy="114992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65230" y="3822803"/>
            <a:ext cx="1351460" cy="707886"/>
          </a:xfrm>
          <a:prstGeom prst="rect">
            <a:avLst/>
          </a:prstGeom>
          <a:noFill/>
        </p:spPr>
        <p:txBody>
          <a:bodyPr wrap="none" rtlCol="0">
            <a:spAutoFit/>
          </a:bodyPr>
          <a:lstStyle/>
          <a:p>
            <a:r>
              <a:rPr lang="en-US" sz="2000" b="1" dirty="0" smtClean="0"/>
              <a:t>S0 = 10+20</a:t>
            </a:r>
          </a:p>
          <a:p>
            <a:r>
              <a:rPr lang="en-US" sz="2000" b="1" dirty="0" smtClean="0"/>
              <a:t>S0 = 30</a:t>
            </a:r>
            <a:endParaRPr lang="en-US" sz="2000" b="1" dirty="0"/>
          </a:p>
        </p:txBody>
      </p:sp>
      <p:sp>
        <p:nvSpPr>
          <p:cNvPr id="13" name="TextBox 12"/>
          <p:cNvSpPr txBox="1"/>
          <p:nvPr/>
        </p:nvSpPr>
        <p:spPr>
          <a:xfrm>
            <a:off x="865230" y="5384965"/>
            <a:ext cx="1117614" cy="707886"/>
          </a:xfrm>
          <a:prstGeom prst="rect">
            <a:avLst/>
          </a:prstGeom>
          <a:noFill/>
        </p:spPr>
        <p:txBody>
          <a:bodyPr wrap="none" rtlCol="0">
            <a:spAutoFit/>
          </a:bodyPr>
          <a:lstStyle/>
          <a:p>
            <a:r>
              <a:rPr lang="en-US" sz="2000" b="1" dirty="0" smtClean="0"/>
              <a:t>t2 = 30-5</a:t>
            </a:r>
          </a:p>
          <a:p>
            <a:r>
              <a:rPr lang="en-US" sz="2000" b="1" dirty="0" smtClean="0"/>
              <a:t>t2 = 25</a:t>
            </a:r>
            <a:endParaRPr lang="en-US" sz="2000" b="1" dirty="0"/>
          </a:p>
        </p:txBody>
      </p:sp>
      <p:sp>
        <p:nvSpPr>
          <p:cNvPr id="14" name="TextBox 13"/>
          <p:cNvSpPr txBox="1"/>
          <p:nvPr/>
        </p:nvSpPr>
        <p:spPr>
          <a:xfrm>
            <a:off x="782065" y="6135364"/>
            <a:ext cx="3664016" cy="523220"/>
          </a:xfrm>
          <a:prstGeom prst="rect">
            <a:avLst/>
          </a:prstGeom>
          <a:noFill/>
        </p:spPr>
        <p:txBody>
          <a:bodyPr wrap="none" rtlCol="0">
            <a:spAutoFit/>
          </a:bodyPr>
          <a:lstStyle/>
          <a:p>
            <a:r>
              <a:rPr lang="en-US" sz="2800" b="1" smtClean="0"/>
              <a:t>Assume S0 </a:t>
            </a:r>
            <a:r>
              <a:rPr lang="en-US" sz="2800" b="1" dirty="0" smtClean="0"/>
              <a:t>is 1 initially</a:t>
            </a:r>
            <a:endParaRPr lang="en-US" sz="2800" b="1" dirty="0"/>
          </a:p>
        </p:txBody>
      </p:sp>
    </p:spTree>
    <p:extLst>
      <p:ext uri="{BB962C8B-B14F-4D97-AF65-F5344CB8AC3E}">
        <p14:creationId xmlns:p14="http://schemas.microsoft.com/office/powerpoint/2010/main" val="11493780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922" y="13855"/>
            <a:ext cx="10018713" cy="1752599"/>
          </a:xfrm>
        </p:spPr>
        <p:txBody>
          <a:bodyPr/>
          <a:lstStyle/>
          <a:p>
            <a:r>
              <a:rPr lang="en-US" dirty="0"/>
              <a:t>Data Hazards – Example </a:t>
            </a:r>
            <a:r>
              <a:rPr lang="en-US" dirty="0" smtClean="0"/>
              <a:t>2</a:t>
            </a:r>
            <a:br>
              <a:rPr lang="en-US" dirty="0" smtClean="0"/>
            </a:br>
            <a:r>
              <a:rPr lang="en-US" dirty="0" smtClean="0"/>
              <a:t> </a:t>
            </a:r>
            <a:r>
              <a:rPr lang="en-US" dirty="0"/>
              <a:t>Solution - </a:t>
            </a:r>
            <a:r>
              <a:rPr lang="en-US" dirty="0" smtClean="0"/>
              <a:t>Forwarding</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387062" y="2037916"/>
            <a:ext cx="11540434" cy="3931920"/>
          </a:xfrm>
          <a:prstGeom prst="rect">
            <a:avLst/>
          </a:prstGeom>
        </p:spPr>
      </p:pic>
      <p:sp>
        <p:nvSpPr>
          <p:cNvPr id="5" name="TextBox 4"/>
          <p:cNvSpPr txBox="1"/>
          <p:nvPr/>
        </p:nvSpPr>
        <p:spPr>
          <a:xfrm>
            <a:off x="3629891" y="2166932"/>
            <a:ext cx="565539" cy="369332"/>
          </a:xfrm>
          <a:prstGeom prst="rect">
            <a:avLst/>
          </a:prstGeom>
          <a:noFill/>
        </p:spPr>
        <p:txBody>
          <a:bodyPr wrap="none" rtlCol="0">
            <a:spAutoFit/>
          </a:bodyPr>
          <a:lstStyle/>
          <a:p>
            <a:r>
              <a:rPr lang="en-US" b="1" dirty="0" smtClean="0"/>
              <a:t>CC1</a:t>
            </a:r>
            <a:endParaRPr lang="en-US" b="1" dirty="0"/>
          </a:p>
        </p:txBody>
      </p:sp>
      <p:sp>
        <p:nvSpPr>
          <p:cNvPr id="6" name="TextBox 5"/>
          <p:cNvSpPr txBox="1"/>
          <p:nvPr/>
        </p:nvSpPr>
        <p:spPr>
          <a:xfrm>
            <a:off x="5201715" y="2166932"/>
            <a:ext cx="567143" cy="369332"/>
          </a:xfrm>
          <a:prstGeom prst="rect">
            <a:avLst/>
          </a:prstGeom>
          <a:noFill/>
        </p:spPr>
        <p:txBody>
          <a:bodyPr wrap="none" rtlCol="0">
            <a:spAutoFit/>
          </a:bodyPr>
          <a:lstStyle/>
          <a:p>
            <a:r>
              <a:rPr lang="en-US" b="1" dirty="0" smtClean="0"/>
              <a:t>CC2</a:t>
            </a:r>
            <a:endParaRPr lang="en-US" b="1" dirty="0"/>
          </a:p>
        </p:txBody>
      </p:sp>
      <p:sp>
        <p:nvSpPr>
          <p:cNvPr id="7" name="TextBox 6"/>
          <p:cNvSpPr txBox="1"/>
          <p:nvPr/>
        </p:nvSpPr>
        <p:spPr>
          <a:xfrm>
            <a:off x="6775143" y="2166932"/>
            <a:ext cx="563937" cy="369332"/>
          </a:xfrm>
          <a:prstGeom prst="rect">
            <a:avLst/>
          </a:prstGeom>
          <a:noFill/>
        </p:spPr>
        <p:txBody>
          <a:bodyPr wrap="none" rtlCol="0">
            <a:spAutoFit/>
          </a:bodyPr>
          <a:lstStyle/>
          <a:p>
            <a:r>
              <a:rPr lang="en-US" b="1" dirty="0" smtClean="0"/>
              <a:t>CC3</a:t>
            </a:r>
            <a:endParaRPr lang="en-US" b="1" dirty="0"/>
          </a:p>
        </p:txBody>
      </p:sp>
      <p:sp>
        <p:nvSpPr>
          <p:cNvPr id="8" name="TextBox 7"/>
          <p:cNvSpPr txBox="1"/>
          <p:nvPr/>
        </p:nvSpPr>
        <p:spPr>
          <a:xfrm>
            <a:off x="8154359" y="2166932"/>
            <a:ext cx="573555" cy="369332"/>
          </a:xfrm>
          <a:prstGeom prst="rect">
            <a:avLst/>
          </a:prstGeom>
          <a:noFill/>
        </p:spPr>
        <p:txBody>
          <a:bodyPr wrap="none" rtlCol="0">
            <a:spAutoFit/>
          </a:bodyPr>
          <a:lstStyle/>
          <a:p>
            <a:r>
              <a:rPr lang="en-US" b="1" dirty="0" smtClean="0"/>
              <a:t>CC4</a:t>
            </a:r>
            <a:endParaRPr lang="en-US" b="1" dirty="0"/>
          </a:p>
        </p:txBody>
      </p:sp>
      <p:sp>
        <p:nvSpPr>
          <p:cNvPr id="9" name="TextBox 8"/>
          <p:cNvSpPr txBox="1"/>
          <p:nvPr/>
        </p:nvSpPr>
        <p:spPr>
          <a:xfrm>
            <a:off x="9650650" y="2166932"/>
            <a:ext cx="563937" cy="369332"/>
          </a:xfrm>
          <a:prstGeom prst="rect">
            <a:avLst/>
          </a:prstGeom>
          <a:noFill/>
        </p:spPr>
        <p:txBody>
          <a:bodyPr wrap="none" rtlCol="0">
            <a:spAutoFit/>
          </a:bodyPr>
          <a:lstStyle/>
          <a:p>
            <a:r>
              <a:rPr lang="en-US" b="1" dirty="0" smtClean="0"/>
              <a:t>CC5</a:t>
            </a:r>
            <a:endParaRPr lang="en-US" b="1" dirty="0"/>
          </a:p>
        </p:txBody>
      </p:sp>
      <p:sp>
        <p:nvSpPr>
          <p:cNvPr id="12" name="TextBox 11"/>
          <p:cNvSpPr txBox="1"/>
          <p:nvPr/>
        </p:nvSpPr>
        <p:spPr>
          <a:xfrm>
            <a:off x="865230" y="3822803"/>
            <a:ext cx="1351460" cy="707886"/>
          </a:xfrm>
          <a:prstGeom prst="rect">
            <a:avLst/>
          </a:prstGeom>
          <a:noFill/>
        </p:spPr>
        <p:txBody>
          <a:bodyPr wrap="none" rtlCol="0">
            <a:spAutoFit/>
          </a:bodyPr>
          <a:lstStyle/>
          <a:p>
            <a:r>
              <a:rPr lang="en-US" sz="2000" b="1" dirty="0" smtClean="0"/>
              <a:t>S0 = 10+20</a:t>
            </a:r>
          </a:p>
          <a:p>
            <a:r>
              <a:rPr lang="en-US" sz="2000" b="1" dirty="0" smtClean="0"/>
              <a:t>S0 = 30</a:t>
            </a:r>
            <a:endParaRPr lang="en-US" sz="2000" b="1" dirty="0"/>
          </a:p>
        </p:txBody>
      </p:sp>
      <p:sp>
        <p:nvSpPr>
          <p:cNvPr id="13" name="TextBox 12"/>
          <p:cNvSpPr txBox="1"/>
          <p:nvPr/>
        </p:nvSpPr>
        <p:spPr>
          <a:xfrm>
            <a:off x="865230" y="5384965"/>
            <a:ext cx="1117614" cy="707886"/>
          </a:xfrm>
          <a:prstGeom prst="rect">
            <a:avLst/>
          </a:prstGeom>
          <a:noFill/>
        </p:spPr>
        <p:txBody>
          <a:bodyPr wrap="none" rtlCol="0">
            <a:spAutoFit/>
          </a:bodyPr>
          <a:lstStyle/>
          <a:p>
            <a:r>
              <a:rPr lang="en-US" sz="2000" b="1" dirty="0" smtClean="0"/>
              <a:t>t2 = 30-5</a:t>
            </a:r>
          </a:p>
          <a:p>
            <a:r>
              <a:rPr lang="en-US" sz="2000" b="1" dirty="0" smtClean="0"/>
              <a:t>t2 = 25</a:t>
            </a:r>
            <a:endParaRPr lang="en-US" sz="2000" b="1" dirty="0"/>
          </a:p>
        </p:txBody>
      </p:sp>
      <p:sp>
        <p:nvSpPr>
          <p:cNvPr id="14" name="TextBox 13"/>
          <p:cNvSpPr txBox="1"/>
          <p:nvPr/>
        </p:nvSpPr>
        <p:spPr>
          <a:xfrm>
            <a:off x="782065" y="6135364"/>
            <a:ext cx="3618298" cy="523220"/>
          </a:xfrm>
          <a:prstGeom prst="rect">
            <a:avLst/>
          </a:prstGeom>
          <a:noFill/>
        </p:spPr>
        <p:txBody>
          <a:bodyPr wrap="none" rtlCol="0">
            <a:spAutoFit/>
          </a:bodyPr>
          <a:lstStyle/>
          <a:p>
            <a:r>
              <a:rPr lang="en-US" sz="2800" b="1" dirty="0" smtClean="0"/>
              <a:t>Assume s0 is 1 initially</a:t>
            </a:r>
            <a:endParaRPr lang="en-US" sz="2800" b="1" dirty="0"/>
          </a:p>
        </p:txBody>
      </p:sp>
      <p:sp>
        <p:nvSpPr>
          <p:cNvPr id="15" name="TextBox 14"/>
          <p:cNvSpPr txBox="1"/>
          <p:nvPr/>
        </p:nvSpPr>
        <p:spPr>
          <a:xfrm>
            <a:off x="6189466" y="3144980"/>
            <a:ext cx="442750" cy="400110"/>
          </a:xfrm>
          <a:prstGeom prst="rect">
            <a:avLst/>
          </a:prstGeom>
          <a:noFill/>
        </p:spPr>
        <p:txBody>
          <a:bodyPr wrap="none" rtlCol="0">
            <a:spAutoFit/>
          </a:bodyPr>
          <a:lstStyle/>
          <a:p>
            <a:r>
              <a:rPr lang="en-US" sz="2000" b="1" dirty="0" smtClean="0"/>
              <a:t>10</a:t>
            </a:r>
            <a:endParaRPr lang="en-US" sz="2000" b="1" dirty="0"/>
          </a:p>
        </p:txBody>
      </p:sp>
      <p:sp>
        <p:nvSpPr>
          <p:cNvPr id="16" name="TextBox 15"/>
          <p:cNvSpPr txBox="1"/>
          <p:nvPr/>
        </p:nvSpPr>
        <p:spPr>
          <a:xfrm>
            <a:off x="6203316" y="3602179"/>
            <a:ext cx="439351" cy="400110"/>
          </a:xfrm>
          <a:prstGeom prst="rect">
            <a:avLst/>
          </a:prstGeom>
          <a:noFill/>
        </p:spPr>
        <p:txBody>
          <a:bodyPr wrap="none" rtlCol="0">
            <a:spAutoFit/>
          </a:bodyPr>
          <a:lstStyle/>
          <a:p>
            <a:r>
              <a:rPr lang="en-US" sz="2000" b="1" dirty="0"/>
              <a:t>2</a:t>
            </a:r>
            <a:r>
              <a:rPr lang="en-US" sz="2000" b="1" dirty="0" smtClean="0"/>
              <a:t>0</a:t>
            </a:r>
            <a:endParaRPr lang="en-US" sz="2000" b="1" dirty="0"/>
          </a:p>
        </p:txBody>
      </p:sp>
      <p:sp>
        <p:nvSpPr>
          <p:cNvPr id="17" name="TextBox 16"/>
          <p:cNvSpPr txBox="1"/>
          <p:nvPr/>
        </p:nvSpPr>
        <p:spPr>
          <a:xfrm>
            <a:off x="7508891" y="3319833"/>
            <a:ext cx="441146" cy="400110"/>
          </a:xfrm>
          <a:prstGeom prst="rect">
            <a:avLst/>
          </a:prstGeom>
          <a:noFill/>
        </p:spPr>
        <p:txBody>
          <a:bodyPr wrap="none" rtlCol="0">
            <a:spAutoFit/>
          </a:bodyPr>
          <a:lstStyle/>
          <a:p>
            <a:r>
              <a:rPr lang="en-US" sz="2000" b="1" dirty="0"/>
              <a:t>3</a:t>
            </a:r>
            <a:r>
              <a:rPr lang="en-US" sz="2000" b="1" dirty="0" smtClean="0"/>
              <a:t>0</a:t>
            </a:r>
            <a:endParaRPr lang="en-US" sz="2000" b="1" dirty="0"/>
          </a:p>
        </p:txBody>
      </p:sp>
      <p:sp>
        <p:nvSpPr>
          <p:cNvPr id="18" name="TextBox 17"/>
          <p:cNvSpPr txBox="1"/>
          <p:nvPr/>
        </p:nvSpPr>
        <p:spPr>
          <a:xfrm>
            <a:off x="7713213" y="4349026"/>
            <a:ext cx="441146" cy="400110"/>
          </a:xfrm>
          <a:prstGeom prst="rect">
            <a:avLst/>
          </a:prstGeom>
          <a:noFill/>
        </p:spPr>
        <p:txBody>
          <a:bodyPr wrap="none" rtlCol="0">
            <a:spAutoFit/>
          </a:bodyPr>
          <a:lstStyle/>
          <a:p>
            <a:r>
              <a:rPr lang="en-US" sz="2000" b="1" dirty="0"/>
              <a:t>3</a:t>
            </a:r>
            <a:r>
              <a:rPr lang="en-US" sz="2000" b="1" dirty="0" smtClean="0"/>
              <a:t>0</a:t>
            </a:r>
            <a:endParaRPr lang="en-US" sz="2000" b="1" dirty="0"/>
          </a:p>
        </p:txBody>
      </p:sp>
      <p:sp>
        <p:nvSpPr>
          <p:cNvPr id="19" name="TextBox 18"/>
          <p:cNvSpPr txBox="1"/>
          <p:nvPr/>
        </p:nvSpPr>
        <p:spPr>
          <a:xfrm>
            <a:off x="7473306" y="4764012"/>
            <a:ext cx="311304" cy="400110"/>
          </a:xfrm>
          <a:prstGeom prst="rect">
            <a:avLst/>
          </a:prstGeom>
          <a:noFill/>
        </p:spPr>
        <p:txBody>
          <a:bodyPr wrap="none" rtlCol="0">
            <a:spAutoFit/>
          </a:bodyPr>
          <a:lstStyle/>
          <a:p>
            <a:r>
              <a:rPr lang="en-US" sz="2000" b="1" dirty="0" smtClean="0"/>
              <a:t>1</a:t>
            </a:r>
            <a:endParaRPr lang="en-US" sz="2000" b="1" dirty="0"/>
          </a:p>
        </p:txBody>
      </p:sp>
      <p:sp>
        <p:nvSpPr>
          <p:cNvPr id="20" name="TextBox 19"/>
          <p:cNvSpPr txBox="1"/>
          <p:nvPr/>
        </p:nvSpPr>
        <p:spPr>
          <a:xfrm>
            <a:off x="7573812" y="5235529"/>
            <a:ext cx="309700" cy="400110"/>
          </a:xfrm>
          <a:prstGeom prst="rect">
            <a:avLst/>
          </a:prstGeom>
          <a:noFill/>
        </p:spPr>
        <p:txBody>
          <a:bodyPr wrap="none" rtlCol="0">
            <a:spAutoFit/>
          </a:bodyPr>
          <a:lstStyle/>
          <a:p>
            <a:r>
              <a:rPr lang="en-US" sz="2000" b="1" dirty="0"/>
              <a:t>5</a:t>
            </a:r>
          </a:p>
        </p:txBody>
      </p:sp>
    </p:spTree>
    <p:extLst>
      <p:ext uri="{BB962C8B-B14F-4D97-AF65-F5344CB8AC3E}">
        <p14:creationId xmlns:p14="http://schemas.microsoft.com/office/powerpoint/2010/main" val="10914702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930" y="0"/>
            <a:ext cx="10018713" cy="734291"/>
          </a:xfrm>
        </p:spPr>
        <p:txBody>
          <a:bodyPr/>
          <a:lstStyle/>
          <a:p>
            <a:r>
              <a:rPr lang="en-US" dirty="0" smtClean="0"/>
              <a:t>Data Hazards</a:t>
            </a:r>
            <a:endParaRPr lang="en-US" dirty="0"/>
          </a:p>
        </p:txBody>
      </p:sp>
      <p:sp>
        <p:nvSpPr>
          <p:cNvPr id="3" name="Content Placeholder 2"/>
          <p:cNvSpPr>
            <a:spLocks noGrp="1"/>
          </p:cNvSpPr>
          <p:nvPr>
            <p:ph idx="1"/>
          </p:nvPr>
        </p:nvSpPr>
        <p:spPr>
          <a:xfrm>
            <a:off x="478270" y="734291"/>
            <a:ext cx="11199524" cy="2272145"/>
          </a:xfrm>
        </p:spPr>
        <p:txBody>
          <a:bodyPr>
            <a:normAutofit/>
          </a:bodyPr>
          <a:lstStyle/>
          <a:p>
            <a:pPr marL="0" indent="0" algn="just">
              <a:buNone/>
            </a:pPr>
            <a:r>
              <a:rPr lang="en-US" sz="3600" dirty="0"/>
              <a:t>Data hazards occur when instructions that exhibit data dependence modify data in different stages of a pipeline</a:t>
            </a:r>
            <a:r>
              <a:rPr lang="en-US" sz="3600" dirty="0" smtClean="0"/>
              <a:t>.</a:t>
            </a:r>
            <a:endParaRPr lang="en-US" sz="3600" dirty="0"/>
          </a:p>
        </p:txBody>
      </p:sp>
      <p:sp>
        <p:nvSpPr>
          <p:cNvPr id="5" name="Content Placeholder 2"/>
          <p:cNvSpPr txBox="1">
            <a:spLocks/>
          </p:cNvSpPr>
          <p:nvPr/>
        </p:nvSpPr>
        <p:spPr>
          <a:xfrm>
            <a:off x="478269" y="3103418"/>
            <a:ext cx="3733513" cy="3156393"/>
          </a:xfrm>
          <a:prstGeom prst="rect">
            <a:avLst/>
          </a:prstGeom>
          <a:ln>
            <a:solidFill>
              <a:schemeClr val="tx1"/>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3600" b="1" dirty="0" smtClean="0"/>
              <a:t>Example 1</a:t>
            </a:r>
          </a:p>
          <a:p>
            <a:pPr marL="0" indent="0" algn="just">
              <a:buFont typeface="Arial"/>
              <a:buNone/>
            </a:pPr>
            <a:r>
              <a:rPr lang="pt-BR" sz="3600" dirty="0" smtClean="0"/>
              <a:t>i1. 	</a:t>
            </a:r>
            <a:r>
              <a:rPr lang="pt-BR" sz="3600" b="1" dirty="0" smtClean="0"/>
              <a:t>R2</a:t>
            </a:r>
            <a:r>
              <a:rPr lang="pt-BR" sz="3600" dirty="0" smtClean="0"/>
              <a:t> &lt;- R5 + R3</a:t>
            </a:r>
          </a:p>
          <a:p>
            <a:pPr marL="0" indent="0" algn="just">
              <a:buFont typeface="Arial"/>
              <a:buNone/>
            </a:pPr>
            <a:r>
              <a:rPr lang="pt-BR" sz="3600" dirty="0" smtClean="0"/>
              <a:t>i2. 	R4 &lt;- </a:t>
            </a:r>
            <a:r>
              <a:rPr lang="pt-BR" sz="3600" b="1" dirty="0" smtClean="0"/>
              <a:t>R2</a:t>
            </a:r>
            <a:r>
              <a:rPr lang="pt-BR" sz="3600" dirty="0" smtClean="0"/>
              <a:t> + R3</a:t>
            </a:r>
            <a:endParaRPr lang="en-US" sz="3600" dirty="0"/>
          </a:p>
        </p:txBody>
      </p:sp>
      <p:sp>
        <p:nvSpPr>
          <p:cNvPr id="6" name="Content Placeholder 2"/>
          <p:cNvSpPr txBox="1">
            <a:spLocks/>
          </p:cNvSpPr>
          <p:nvPr/>
        </p:nvSpPr>
        <p:spPr>
          <a:xfrm>
            <a:off x="4211782" y="3103418"/>
            <a:ext cx="3733513" cy="3156393"/>
          </a:xfrm>
          <a:prstGeom prst="rect">
            <a:avLst/>
          </a:prstGeom>
          <a:ln>
            <a:solidFill>
              <a:schemeClr val="tx1"/>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3600" b="1" dirty="0" smtClean="0"/>
              <a:t>Example 2</a:t>
            </a:r>
          </a:p>
          <a:p>
            <a:pPr marL="0" indent="0" algn="just">
              <a:buNone/>
            </a:pPr>
            <a:r>
              <a:rPr lang="pt-BR" sz="3600" dirty="0"/>
              <a:t>i1. </a:t>
            </a:r>
            <a:r>
              <a:rPr lang="pt-BR" sz="3600" dirty="0" smtClean="0"/>
              <a:t>	R4 </a:t>
            </a:r>
            <a:r>
              <a:rPr lang="pt-BR" sz="3600" dirty="0"/>
              <a:t>&lt;- R1 + </a:t>
            </a:r>
            <a:r>
              <a:rPr lang="pt-BR" sz="3600" b="1" dirty="0"/>
              <a:t>R5</a:t>
            </a:r>
          </a:p>
          <a:p>
            <a:pPr marL="0" indent="0" algn="just">
              <a:buNone/>
            </a:pPr>
            <a:r>
              <a:rPr lang="pt-BR" sz="3600" dirty="0"/>
              <a:t>i2. </a:t>
            </a:r>
            <a:r>
              <a:rPr lang="pt-BR" sz="3600" dirty="0" smtClean="0"/>
              <a:t>	</a:t>
            </a:r>
            <a:r>
              <a:rPr lang="pt-BR" sz="3600" b="1" dirty="0" smtClean="0"/>
              <a:t>R5</a:t>
            </a:r>
            <a:r>
              <a:rPr lang="pt-BR" sz="3600" dirty="0" smtClean="0"/>
              <a:t> </a:t>
            </a:r>
            <a:r>
              <a:rPr lang="pt-BR" sz="3600" dirty="0"/>
              <a:t>&lt;- R1 + R2</a:t>
            </a:r>
            <a:endParaRPr lang="en-US" sz="3600" dirty="0"/>
          </a:p>
        </p:txBody>
      </p:sp>
      <p:sp>
        <p:nvSpPr>
          <p:cNvPr id="7" name="Content Placeholder 2"/>
          <p:cNvSpPr txBox="1">
            <a:spLocks/>
          </p:cNvSpPr>
          <p:nvPr/>
        </p:nvSpPr>
        <p:spPr>
          <a:xfrm>
            <a:off x="7973578" y="3103418"/>
            <a:ext cx="3733513" cy="3156393"/>
          </a:xfrm>
          <a:prstGeom prst="rect">
            <a:avLst/>
          </a:prstGeom>
          <a:ln>
            <a:solidFill>
              <a:schemeClr val="tx1"/>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3600" b="1" dirty="0" smtClean="0"/>
              <a:t>Example 3</a:t>
            </a:r>
          </a:p>
          <a:p>
            <a:pPr marL="0" indent="0" algn="just">
              <a:buNone/>
            </a:pPr>
            <a:r>
              <a:rPr lang="pt-BR" sz="3600" dirty="0"/>
              <a:t>i1. </a:t>
            </a:r>
            <a:r>
              <a:rPr lang="pt-BR" sz="3600" dirty="0" smtClean="0"/>
              <a:t>	</a:t>
            </a:r>
            <a:r>
              <a:rPr lang="pt-BR" sz="3600" b="1" dirty="0" smtClean="0"/>
              <a:t>R2</a:t>
            </a:r>
            <a:r>
              <a:rPr lang="pt-BR" sz="3600" dirty="0" smtClean="0"/>
              <a:t> </a:t>
            </a:r>
            <a:r>
              <a:rPr lang="pt-BR" sz="3600" dirty="0"/>
              <a:t>&lt;- R4 + R7</a:t>
            </a:r>
          </a:p>
          <a:p>
            <a:pPr marL="0" indent="0" algn="just">
              <a:buNone/>
            </a:pPr>
            <a:r>
              <a:rPr lang="pt-BR" sz="3600" dirty="0"/>
              <a:t>i2. </a:t>
            </a:r>
            <a:r>
              <a:rPr lang="pt-BR" sz="3600" dirty="0" smtClean="0"/>
              <a:t>	</a:t>
            </a:r>
            <a:r>
              <a:rPr lang="pt-BR" sz="3600" b="1" dirty="0" smtClean="0"/>
              <a:t>R2</a:t>
            </a:r>
            <a:r>
              <a:rPr lang="pt-BR" sz="3600" dirty="0" smtClean="0"/>
              <a:t> </a:t>
            </a:r>
            <a:r>
              <a:rPr lang="pt-BR" sz="3600" dirty="0"/>
              <a:t>&lt;- R1 + R3</a:t>
            </a:r>
            <a:endParaRPr lang="en-US" sz="3600" dirty="0"/>
          </a:p>
        </p:txBody>
      </p:sp>
    </p:spTree>
    <p:extLst>
      <p:ext uri="{BB962C8B-B14F-4D97-AF65-F5344CB8AC3E}">
        <p14:creationId xmlns:p14="http://schemas.microsoft.com/office/powerpoint/2010/main" val="10742497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930" y="0"/>
            <a:ext cx="10018713" cy="734291"/>
          </a:xfrm>
        </p:spPr>
        <p:txBody>
          <a:bodyPr/>
          <a:lstStyle/>
          <a:p>
            <a:r>
              <a:rPr lang="en-US" dirty="0" smtClean="0"/>
              <a:t>Data Hazards</a:t>
            </a:r>
            <a:endParaRPr lang="en-US" dirty="0"/>
          </a:p>
        </p:txBody>
      </p:sp>
      <p:sp>
        <p:nvSpPr>
          <p:cNvPr id="3" name="Content Placeholder 2"/>
          <p:cNvSpPr>
            <a:spLocks noGrp="1"/>
          </p:cNvSpPr>
          <p:nvPr>
            <p:ph idx="1"/>
          </p:nvPr>
        </p:nvSpPr>
        <p:spPr>
          <a:xfrm>
            <a:off x="478270" y="734291"/>
            <a:ext cx="11199524" cy="2272145"/>
          </a:xfrm>
        </p:spPr>
        <p:txBody>
          <a:bodyPr>
            <a:normAutofit/>
          </a:bodyPr>
          <a:lstStyle/>
          <a:p>
            <a:pPr marL="0" indent="0" algn="just">
              <a:buNone/>
            </a:pPr>
            <a:r>
              <a:rPr lang="en-US" sz="3600" dirty="0"/>
              <a:t>Data hazards occur when instructions that exhibit data dependence modify data in different stages of a pipeline</a:t>
            </a:r>
            <a:r>
              <a:rPr lang="en-US" sz="3600" dirty="0" smtClean="0"/>
              <a:t>.</a:t>
            </a:r>
            <a:endParaRPr lang="en-US" sz="3600" dirty="0"/>
          </a:p>
        </p:txBody>
      </p:sp>
      <p:sp>
        <p:nvSpPr>
          <p:cNvPr id="5" name="Content Placeholder 2"/>
          <p:cNvSpPr txBox="1">
            <a:spLocks/>
          </p:cNvSpPr>
          <p:nvPr/>
        </p:nvSpPr>
        <p:spPr>
          <a:xfrm>
            <a:off x="478269" y="3103418"/>
            <a:ext cx="3733513" cy="3156393"/>
          </a:xfrm>
          <a:prstGeom prst="rect">
            <a:avLst/>
          </a:prstGeom>
          <a:ln>
            <a:solidFill>
              <a:schemeClr val="tx1"/>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2800" b="1" dirty="0" smtClean="0"/>
              <a:t>1- Read </a:t>
            </a:r>
            <a:r>
              <a:rPr lang="en-US" sz="2800" b="1" dirty="0"/>
              <a:t>after </a:t>
            </a:r>
            <a:r>
              <a:rPr lang="en-US" sz="2800" b="1" dirty="0" smtClean="0"/>
              <a:t>Write </a:t>
            </a:r>
            <a:r>
              <a:rPr lang="en-US" sz="2800" b="1" dirty="0"/>
              <a:t>(RAW)</a:t>
            </a:r>
          </a:p>
          <a:p>
            <a:pPr marL="0" indent="0" algn="just">
              <a:buFont typeface="Arial"/>
              <a:buNone/>
            </a:pPr>
            <a:r>
              <a:rPr lang="pt-BR" sz="3600" dirty="0" smtClean="0"/>
              <a:t>i1. 	</a:t>
            </a:r>
            <a:r>
              <a:rPr lang="pt-BR" sz="3600" b="1" dirty="0" smtClean="0"/>
              <a:t>R2</a:t>
            </a:r>
            <a:r>
              <a:rPr lang="pt-BR" sz="3600" dirty="0" smtClean="0"/>
              <a:t> &lt;- R5 + R3</a:t>
            </a:r>
          </a:p>
          <a:p>
            <a:pPr marL="0" indent="0" algn="just">
              <a:buFont typeface="Arial"/>
              <a:buNone/>
            </a:pPr>
            <a:r>
              <a:rPr lang="pt-BR" sz="3600" dirty="0" smtClean="0"/>
              <a:t>i2. 	R4 &lt;- </a:t>
            </a:r>
            <a:r>
              <a:rPr lang="pt-BR" sz="3600" b="1" dirty="0" smtClean="0"/>
              <a:t>R2</a:t>
            </a:r>
            <a:r>
              <a:rPr lang="pt-BR" sz="3600" dirty="0" smtClean="0"/>
              <a:t> + R3</a:t>
            </a:r>
            <a:endParaRPr lang="en-US" sz="3600" dirty="0"/>
          </a:p>
        </p:txBody>
      </p:sp>
      <p:sp>
        <p:nvSpPr>
          <p:cNvPr id="6" name="Content Placeholder 2"/>
          <p:cNvSpPr txBox="1">
            <a:spLocks/>
          </p:cNvSpPr>
          <p:nvPr/>
        </p:nvSpPr>
        <p:spPr>
          <a:xfrm>
            <a:off x="4211782" y="3103418"/>
            <a:ext cx="3733513" cy="3156393"/>
          </a:xfrm>
          <a:prstGeom prst="rect">
            <a:avLst/>
          </a:prstGeom>
          <a:ln>
            <a:solidFill>
              <a:schemeClr val="tx1"/>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2800" b="1" dirty="0"/>
              <a:t>2- Write after </a:t>
            </a:r>
            <a:r>
              <a:rPr lang="en-US" sz="2800" b="1" dirty="0" smtClean="0"/>
              <a:t>Read </a:t>
            </a:r>
            <a:r>
              <a:rPr lang="en-US" sz="2800" b="1" dirty="0"/>
              <a:t>(WAR)</a:t>
            </a:r>
          </a:p>
          <a:p>
            <a:pPr marL="0" indent="0" algn="just">
              <a:buNone/>
            </a:pPr>
            <a:r>
              <a:rPr lang="pt-BR" sz="3600" dirty="0"/>
              <a:t>i1. </a:t>
            </a:r>
            <a:r>
              <a:rPr lang="pt-BR" sz="3600" dirty="0" smtClean="0"/>
              <a:t>	R4 </a:t>
            </a:r>
            <a:r>
              <a:rPr lang="pt-BR" sz="3600" dirty="0"/>
              <a:t>&lt;- R1 + </a:t>
            </a:r>
            <a:r>
              <a:rPr lang="pt-BR" sz="3600" b="1" dirty="0"/>
              <a:t>R5</a:t>
            </a:r>
          </a:p>
          <a:p>
            <a:pPr marL="0" indent="0" algn="just">
              <a:buNone/>
            </a:pPr>
            <a:r>
              <a:rPr lang="pt-BR" sz="3600" dirty="0"/>
              <a:t>i2. </a:t>
            </a:r>
            <a:r>
              <a:rPr lang="pt-BR" sz="3600" dirty="0" smtClean="0"/>
              <a:t>	</a:t>
            </a:r>
            <a:r>
              <a:rPr lang="pt-BR" sz="3600" b="1" dirty="0" smtClean="0"/>
              <a:t>R5</a:t>
            </a:r>
            <a:r>
              <a:rPr lang="pt-BR" sz="3600" dirty="0" smtClean="0"/>
              <a:t> </a:t>
            </a:r>
            <a:r>
              <a:rPr lang="pt-BR" sz="3600" dirty="0"/>
              <a:t>&lt;- R1 + R2</a:t>
            </a:r>
            <a:endParaRPr lang="en-US" sz="3600" dirty="0"/>
          </a:p>
        </p:txBody>
      </p:sp>
      <p:sp>
        <p:nvSpPr>
          <p:cNvPr id="7" name="Content Placeholder 2"/>
          <p:cNvSpPr txBox="1">
            <a:spLocks/>
          </p:cNvSpPr>
          <p:nvPr/>
        </p:nvSpPr>
        <p:spPr>
          <a:xfrm>
            <a:off x="7973578" y="3103418"/>
            <a:ext cx="3733513" cy="3156393"/>
          </a:xfrm>
          <a:prstGeom prst="rect">
            <a:avLst/>
          </a:prstGeom>
          <a:ln>
            <a:solidFill>
              <a:schemeClr val="tx1"/>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2800" b="1" dirty="0" smtClean="0"/>
              <a:t>3- Write </a:t>
            </a:r>
            <a:r>
              <a:rPr lang="en-US" sz="2800" b="1" dirty="0"/>
              <a:t>after </a:t>
            </a:r>
            <a:r>
              <a:rPr lang="en-US" sz="2800" b="1" dirty="0" smtClean="0"/>
              <a:t>Write </a:t>
            </a:r>
            <a:r>
              <a:rPr lang="en-US" sz="2800" b="1" dirty="0"/>
              <a:t>(WAW)</a:t>
            </a:r>
            <a:endParaRPr lang="en-US" sz="2800" b="1" dirty="0" smtClean="0"/>
          </a:p>
          <a:p>
            <a:pPr marL="0" indent="0" algn="just">
              <a:buNone/>
            </a:pPr>
            <a:r>
              <a:rPr lang="pt-BR" sz="3600" dirty="0"/>
              <a:t>i1. </a:t>
            </a:r>
            <a:r>
              <a:rPr lang="pt-BR" sz="3600" dirty="0" smtClean="0"/>
              <a:t>	</a:t>
            </a:r>
            <a:r>
              <a:rPr lang="pt-BR" sz="3600" b="1" dirty="0" smtClean="0"/>
              <a:t>R2</a:t>
            </a:r>
            <a:r>
              <a:rPr lang="pt-BR" sz="3600" dirty="0" smtClean="0"/>
              <a:t> </a:t>
            </a:r>
            <a:r>
              <a:rPr lang="pt-BR" sz="3600" dirty="0"/>
              <a:t>&lt;- R4 + R7</a:t>
            </a:r>
          </a:p>
          <a:p>
            <a:pPr marL="0" indent="0" algn="just">
              <a:buNone/>
            </a:pPr>
            <a:r>
              <a:rPr lang="pt-BR" sz="3600" dirty="0"/>
              <a:t>i2. </a:t>
            </a:r>
            <a:r>
              <a:rPr lang="pt-BR" sz="3600" dirty="0" smtClean="0"/>
              <a:t>	</a:t>
            </a:r>
            <a:r>
              <a:rPr lang="pt-BR" sz="3600" b="1" dirty="0" smtClean="0"/>
              <a:t>R2</a:t>
            </a:r>
            <a:r>
              <a:rPr lang="pt-BR" sz="3600" dirty="0" smtClean="0"/>
              <a:t> </a:t>
            </a:r>
            <a:r>
              <a:rPr lang="pt-BR" sz="3600" dirty="0"/>
              <a:t>&lt;- R1 + R3</a:t>
            </a:r>
            <a:endParaRPr lang="en-US" sz="3600" dirty="0"/>
          </a:p>
        </p:txBody>
      </p:sp>
      <p:sp>
        <p:nvSpPr>
          <p:cNvPr id="4" name="TextBox 3"/>
          <p:cNvSpPr txBox="1"/>
          <p:nvPr/>
        </p:nvSpPr>
        <p:spPr>
          <a:xfrm>
            <a:off x="4848166" y="6356793"/>
            <a:ext cx="2792239" cy="369332"/>
          </a:xfrm>
          <a:prstGeom prst="rect">
            <a:avLst/>
          </a:prstGeom>
          <a:noFill/>
        </p:spPr>
        <p:txBody>
          <a:bodyPr wrap="none" rtlCol="0">
            <a:spAutoFit/>
          </a:bodyPr>
          <a:lstStyle/>
          <a:p>
            <a:r>
              <a:rPr lang="en-US" b="1" dirty="0" smtClean="0"/>
              <a:t>Not Possible in this design</a:t>
            </a:r>
            <a:endParaRPr lang="en-US" b="1" dirty="0"/>
          </a:p>
        </p:txBody>
      </p:sp>
      <p:sp>
        <p:nvSpPr>
          <p:cNvPr id="8" name="TextBox 7"/>
          <p:cNvSpPr txBox="1"/>
          <p:nvPr/>
        </p:nvSpPr>
        <p:spPr>
          <a:xfrm>
            <a:off x="8491915" y="6342933"/>
            <a:ext cx="2792239" cy="369332"/>
          </a:xfrm>
          <a:prstGeom prst="rect">
            <a:avLst/>
          </a:prstGeom>
          <a:noFill/>
        </p:spPr>
        <p:txBody>
          <a:bodyPr wrap="none" rtlCol="0">
            <a:spAutoFit/>
          </a:bodyPr>
          <a:lstStyle/>
          <a:p>
            <a:r>
              <a:rPr lang="en-US" b="1" dirty="0" smtClean="0"/>
              <a:t>Not Possible in this design</a:t>
            </a:r>
            <a:endParaRPr lang="en-US" b="1" dirty="0"/>
          </a:p>
        </p:txBody>
      </p:sp>
    </p:spTree>
    <p:extLst>
      <p:ext uri="{BB962C8B-B14F-4D97-AF65-F5344CB8AC3E}">
        <p14:creationId xmlns:p14="http://schemas.microsoft.com/office/powerpoint/2010/main" val="31883916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73474" y="1"/>
            <a:ext cx="10018713" cy="720436"/>
          </a:xfrm>
        </p:spPr>
        <p:txBody>
          <a:bodyPr/>
          <a:lstStyle/>
          <a:p>
            <a:r>
              <a:rPr lang="en-US" dirty="0" smtClean="0"/>
              <a:t>Reference</a:t>
            </a:r>
            <a:endParaRPr lang="en-US" dirty="0"/>
          </a:p>
        </p:txBody>
      </p:sp>
      <p:sp>
        <p:nvSpPr>
          <p:cNvPr id="3" name="Content Placeholder 2"/>
          <p:cNvSpPr>
            <a:spLocks noGrp="1"/>
          </p:cNvSpPr>
          <p:nvPr>
            <p:ph idx="1"/>
          </p:nvPr>
        </p:nvSpPr>
        <p:spPr>
          <a:xfrm>
            <a:off x="1373474" y="720438"/>
            <a:ext cx="10018713" cy="5999018"/>
          </a:xfrm>
        </p:spPr>
        <p:txBody>
          <a:bodyPr>
            <a:normAutofit/>
          </a:bodyPr>
          <a:lstStyle/>
          <a:p>
            <a:pPr algn="just"/>
            <a:r>
              <a:rPr lang="en-US" sz="3600" dirty="0" smtClean="0"/>
              <a:t>David </a:t>
            </a:r>
            <a:r>
              <a:rPr lang="en-US" sz="3600" dirty="0"/>
              <a:t>A. Patterson, John L. Hennessy, </a:t>
            </a:r>
            <a:r>
              <a:rPr lang="en-US" sz="3600" i="1" dirty="0"/>
              <a:t>Computer Organization and Design: The hardware/software </a:t>
            </a:r>
            <a:r>
              <a:rPr lang="en-US" sz="3600" i="1" dirty="0" smtClean="0"/>
              <a:t>interface – Chapter 4.</a:t>
            </a:r>
          </a:p>
          <a:p>
            <a:pPr algn="just"/>
            <a:r>
              <a:rPr lang="en-US" sz="3600" dirty="0">
                <a:hlinkClick r:id="rId2"/>
              </a:rPr>
              <a:t>https://en.wikipedia.org/wiki/Hazard_(computer_architecture)</a:t>
            </a:r>
            <a:endParaRPr lang="en-US" sz="3600" dirty="0"/>
          </a:p>
          <a:p>
            <a:pPr algn="just"/>
            <a:endParaRPr lang="en-US" sz="3600" dirty="0"/>
          </a:p>
        </p:txBody>
      </p:sp>
    </p:spTree>
    <p:extLst>
      <p:ext uri="{BB962C8B-B14F-4D97-AF65-F5344CB8AC3E}">
        <p14:creationId xmlns:p14="http://schemas.microsoft.com/office/powerpoint/2010/main" val="777842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930" y="0"/>
            <a:ext cx="10018713" cy="734291"/>
          </a:xfrm>
        </p:spPr>
        <p:txBody>
          <a:bodyPr/>
          <a:lstStyle/>
          <a:p>
            <a:r>
              <a:rPr lang="en-US" dirty="0" smtClean="0"/>
              <a:t>Three type of Pipeline Hazards</a:t>
            </a:r>
            <a:endParaRPr lang="en-US" dirty="0"/>
          </a:p>
        </p:txBody>
      </p:sp>
      <p:sp>
        <p:nvSpPr>
          <p:cNvPr id="3" name="Content Placeholder 2"/>
          <p:cNvSpPr>
            <a:spLocks noGrp="1"/>
          </p:cNvSpPr>
          <p:nvPr>
            <p:ph idx="1"/>
          </p:nvPr>
        </p:nvSpPr>
        <p:spPr>
          <a:xfrm>
            <a:off x="810778" y="734291"/>
            <a:ext cx="10867015" cy="4195481"/>
          </a:xfrm>
        </p:spPr>
        <p:txBody>
          <a:bodyPr>
            <a:normAutofit/>
          </a:bodyPr>
          <a:lstStyle/>
          <a:p>
            <a:pPr marL="742950" indent="-742950" algn="just">
              <a:buFont typeface="+mj-lt"/>
              <a:buAutoNum type="arabicPeriod"/>
            </a:pPr>
            <a:r>
              <a:rPr lang="en-US" sz="3600" dirty="0" smtClean="0"/>
              <a:t>Structural Hazard </a:t>
            </a:r>
          </a:p>
          <a:p>
            <a:pPr marL="742950" indent="-742950" algn="just">
              <a:buFont typeface="+mj-lt"/>
              <a:buAutoNum type="arabicPeriod"/>
            </a:pPr>
            <a:r>
              <a:rPr lang="en-US" sz="3600" dirty="0"/>
              <a:t>Data </a:t>
            </a:r>
            <a:r>
              <a:rPr lang="en-US" sz="3600" dirty="0" smtClean="0"/>
              <a:t>Hazard</a:t>
            </a:r>
          </a:p>
          <a:p>
            <a:pPr marL="742950" indent="-742950" algn="just">
              <a:buFont typeface="+mj-lt"/>
              <a:buAutoNum type="arabicPeriod"/>
            </a:pPr>
            <a:r>
              <a:rPr lang="en-US" sz="3600" dirty="0"/>
              <a:t>Control </a:t>
            </a:r>
            <a:r>
              <a:rPr lang="en-US" sz="3600" dirty="0" smtClean="0"/>
              <a:t>Hazard</a:t>
            </a:r>
            <a:endParaRPr lang="en-US" sz="3600" dirty="0"/>
          </a:p>
        </p:txBody>
      </p:sp>
    </p:spTree>
    <p:extLst>
      <p:ext uri="{BB962C8B-B14F-4D97-AF65-F5344CB8AC3E}">
        <p14:creationId xmlns:p14="http://schemas.microsoft.com/office/powerpoint/2010/main" val="3827224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930" y="0"/>
            <a:ext cx="10018713" cy="734291"/>
          </a:xfrm>
        </p:spPr>
        <p:txBody>
          <a:bodyPr/>
          <a:lstStyle/>
          <a:p>
            <a:r>
              <a:rPr lang="en-US" dirty="0" smtClean="0"/>
              <a:t>Structural Hazard</a:t>
            </a:r>
            <a:endParaRPr lang="en-US" dirty="0"/>
          </a:p>
        </p:txBody>
      </p:sp>
      <p:sp>
        <p:nvSpPr>
          <p:cNvPr id="3" name="Content Placeholder 2"/>
          <p:cNvSpPr>
            <a:spLocks noGrp="1"/>
          </p:cNvSpPr>
          <p:nvPr>
            <p:ph idx="1"/>
          </p:nvPr>
        </p:nvSpPr>
        <p:spPr>
          <a:xfrm>
            <a:off x="810778" y="734291"/>
            <a:ext cx="10867015" cy="5805054"/>
          </a:xfrm>
        </p:spPr>
        <p:txBody>
          <a:bodyPr>
            <a:normAutofit fontScale="92500" lnSpcReduction="10000"/>
          </a:bodyPr>
          <a:lstStyle/>
          <a:p>
            <a:pPr algn="just"/>
            <a:r>
              <a:rPr lang="en-US" sz="3600" dirty="0" smtClean="0"/>
              <a:t>“The hardware cannot support </a:t>
            </a:r>
            <a:r>
              <a:rPr lang="en-US" sz="3600" dirty="0"/>
              <a:t>the combination of instructions that we want to execute in the same </a:t>
            </a:r>
            <a:r>
              <a:rPr lang="en-US" sz="3600" dirty="0" smtClean="0"/>
              <a:t>clock cycle.”</a:t>
            </a:r>
          </a:p>
          <a:p>
            <a:pPr algn="just"/>
            <a:r>
              <a:rPr lang="en-US" sz="3600" dirty="0"/>
              <a:t>A structural hazard occurs </a:t>
            </a:r>
            <a:r>
              <a:rPr lang="en-US" sz="3600" b="1" dirty="0"/>
              <a:t>when two (or more) instructions that are already in pipeline need the same resource</a:t>
            </a:r>
            <a:endParaRPr lang="en-US" sz="3600" b="1" dirty="0" smtClean="0"/>
          </a:p>
          <a:p>
            <a:pPr algn="just"/>
            <a:r>
              <a:rPr lang="en-US" sz="3600" dirty="0"/>
              <a:t>Also known as </a:t>
            </a:r>
            <a:r>
              <a:rPr lang="en-US" sz="3600" dirty="0" smtClean="0"/>
              <a:t>“</a:t>
            </a:r>
            <a:r>
              <a:rPr lang="en-US" sz="3600" b="1" dirty="0" smtClean="0"/>
              <a:t>Resource Hazard</a:t>
            </a:r>
            <a:r>
              <a:rPr lang="en-US" sz="3600" dirty="0" smtClean="0"/>
              <a:t>”</a:t>
            </a:r>
          </a:p>
          <a:p>
            <a:pPr algn="just"/>
            <a:r>
              <a:rPr lang="en-US" sz="3600" b="1" dirty="0" smtClean="0"/>
              <a:t>Solution:</a:t>
            </a:r>
            <a:r>
              <a:rPr lang="en-US" sz="3600" dirty="0" smtClean="0"/>
              <a:t> </a:t>
            </a:r>
          </a:p>
          <a:p>
            <a:pPr lvl="1" algn="just"/>
            <a:r>
              <a:rPr lang="en-US" sz="3200" dirty="0" smtClean="0"/>
              <a:t>Increase </a:t>
            </a:r>
            <a:r>
              <a:rPr lang="en-US" sz="3200" dirty="0"/>
              <a:t>available resources, such as having multiple ports into main </a:t>
            </a:r>
            <a:r>
              <a:rPr lang="en-US" sz="3200" dirty="0" smtClean="0"/>
              <a:t>memory</a:t>
            </a:r>
          </a:p>
          <a:p>
            <a:pPr lvl="1" algn="just"/>
            <a:r>
              <a:rPr lang="en-US" sz="3200" dirty="0" smtClean="0"/>
              <a:t>Stall the pipeline (will be discussed in detail later)</a:t>
            </a:r>
            <a:endParaRPr lang="en-US" sz="3200" dirty="0"/>
          </a:p>
        </p:txBody>
      </p:sp>
    </p:spTree>
    <p:extLst>
      <p:ext uri="{BB962C8B-B14F-4D97-AF65-F5344CB8AC3E}">
        <p14:creationId xmlns:p14="http://schemas.microsoft.com/office/powerpoint/2010/main" val="3422804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3327354" y="692726"/>
            <a:ext cx="8794676" cy="6126480"/>
          </a:xfrm>
          <a:prstGeom prst="rect">
            <a:avLst/>
          </a:prstGeom>
        </p:spPr>
      </p:pic>
      <p:sp>
        <p:nvSpPr>
          <p:cNvPr id="5" name="Rectangle 4"/>
          <p:cNvSpPr/>
          <p:nvPr/>
        </p:nvSpPr>
        <p:spPr>
          <a:xfrm>
            <a:off x="7322910" y="734291"/>
            <a:ext cx="803563" cy="523701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1234930" y="0"/>
            <a:ext cx="10018713" cy="73429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Structural Hazards</a:t>
            </a:r>
            <a:endParaRPr lang="en-US" dirty="0"/>
          </a:p>
        </p:txBody>
      </p:sp>
      <p:sp>
        <p:nvSpPr>
          <p:cNvPr id="9" name="Content Placeholder 2"/>
          <p:cNvSpPr txBox="1">
            <a:spLocks/>
          </p:cNvSpPr>
          <p:nvPr/>
        </p:nvSpPr>
        <p:spPr>
          <a:xfrm>
            <a:off x="110836" y="692725"/>
            <a:ext cx="3075709" cy="6126481"/>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US" sz="3600" dirty="0" smtClean="0"/>
              <a:t>In CC4, instruction 1 (</a:t>
            </a:r>
            <a:r>
              <a:rPr lang="en-US" sz="3600" dirty="0" err="1" smtClean="0"/>
              <a:t>lw</a:t>
            </a:r>
            <a:r>
              <a:rPr lang="en-US" sz="3600" dirty="0" smtClean="0"/>
              <a:t> $10) is reading data from memory while instruction 4 (</a:t>
            </a:r>
            <a:r>
              <a:rPr lang="en-US" sz="3600" dirty="0" err="1" smtClean="0"/>
              <a:t>lw</a:t>
            </a:r>
            <a:r>
              <a:rPr lang="en-US" sz="3600" dirty="0" smtClean="0"/>
              <a:t> $13…) is being fetched from the memory.</a:t>
            </a:r>
          </a:p>
          <a:p>
            <a:pPr marL="0" indent="0">
              <a:buFont typeface="Arial"/>
              <a:buNone/>
            </a:pPr>
            <a:r>
              <a:rPr lang="en-US" sz="3600" b="1" dirty="0" smtClean="0">
                <a:solidFill>
                  <a:srgbClr val="C00000"/>
                </a:solidFill>
              </a:rPr>
              <a:t>What if we have only one Read Port in Memory? </a:t>
            </a:r>
            <a:endParaRPr lang="en-US" sz="3600" b="1" dirty="0">
              <a:solidFill>
                <a:srgbClr val="C00000"/>
              </a:solidFill>
            </a:endParaRPr>
          </a:p>
        </p:txBody>
      </p:sp>
      <p:sp>
        <p:nvSpPr>
          <p:cNvPr id="2" name="Oval 1"/>
          <p:cNvSpPr/>
          <p:nvPr/>
        </p:nvSpPr>
        <p:spPr>
          <a:xfrm>
            <a:off x="7156654" y="2036619"/>
            <a:ext cx="1136073" cy="109450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156654" y="4876800"/>
            <a:ext cx="1136073" cy="109450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3977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930" y="0"/>
            <a:ext cx="10018713" cy="734291"/>
          </a:xfrm>
        </p:spPr>
        <p:txBody>
          <a:bodyPr/>
          <a:lstStyle/>
          <a:p>
            <a:r>
              <a:rPr lang="en-US" dirty="0" smtClean="0"/>
              <a:t>Data Hazards</a:t>
            </a:r>
            <a:endParaRPr lang="en-US" dirty="0"/>
          </a:p>
        </p:txBody>
      </p:sp>
      <p:sp>
        <p:nvSpPr>
          <p:cNvPr id="3" name="Content Placeholder 2"/>
          <p:cNvSpPr>
            <a:spLocks noGrp="1"/>
          </p:cNvSpPr>
          <p:nvPr>
            <p:ph idx="1"/>
          </p:nvPr>
        </p:nvSpPr>
        <p:spPr>
          <a:xfrm>
            <a:off x="478270" y="734291"/>
            <a:ext cx="11199524" cy="2272145"/>
          </a:xfrm>
        </p:spPr>
        <p:txBody>
          <a:bodyPr>
            <a:normAutofit/>
          </a:bodyPr>
          <a:lstStyle/>
          <a:p>
            <a:pPr marL="0" indent="0" algn="just">
              <a:buNone/>
            </a:pPr>
            <a:r>
              <a:rPr lang="en-US" sz="3600" dirty="0"/>
              <a:t>Data hazards occur when instructions that exhibit data dependence modify data in different stages of a pipeline</a:t>
            </a:r>
            <a:r>
              <a:rPr lang="en-US" sz="3600" dirty="0" smtClean="0"/>
              <a:t>.</a:t>
            </a:r>
            <a:endParaRPr lang="en-US" sz="3600" dirty="0"/>
          </a:p>
        </p:txBody>
      </p:sp>
      <p:sp>
        <p:nvSpPr>
          <p:cNvPr id="5" name="Content Placeholder 2"/>
          <p:cNvSpPr txBox="1">
            <a:spLocks/>
          </p:cNvSpPr>
          <p:nvPr/>
        </p:nvSpPr>
        <p:spPr>
          <a:xfrm>
            <a:off x="478269" y="3103418"/>
            <a:ext cx="3733513" cy="3156393"/>
          </a:xfrm>
          <a:prstGeom prst="rect">
            <a:avLst/>
          </a:prstGeom>
          <a:ln>
            <a:solidFill>
              <a:schemeClr val="tx1"/>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3600" b="1" dirty="0" smtClean="0"/>
              <a:t>Example 1</a:t>
            </a:r>
          </a:p>
          <a:p>
            <a:pPr marL="0" indent="0" algn="just">
              <a:buFont typeface="Arial"/>
              <a:buNone/>
            </a:pPr>
            <a:r>
              <a:rPr lang="pt-BR" sz="3600" dirty="0" smtClean="0"/>
              <a:t>i1. 	</a:t>
            </a:r>
            <a:r>
              <a:rPr lang="pt-BR" sz="3600" b="1" dirty="0" smtClean="0"/>
              <a:t>R2</a:t>
            </a:r>
            <a:r>
              <a:rPr lang="pt-BR" sz="3600" dirty="0" smtClean="0"/>
              <a:t> &lt;- R5 + R3</a:t>
            </a:r>
          </a:p>
          <a:p>
            <a:pPr marL="0" indent="0" algn="just">
              <a:buFont typeface="Arial"/>
              <a:buNone/>
            </a:pPr>
            <a:r>
              <a:rPr lang="pt-BR" sz="3600" dirty="0" smtClean="0"/>
              <a:t>i2. 	R4 &lt;- </a:t>
            </a:r>
            <a:r>
              <a:rPr lang="pt-BR" sz="3600" b="1" dirty="0" smtClean="0"/>
              <a:t>R2</a:t>
            </a:r>
            <a:r>
              <a:rPr lang="pt-BR" sz="3600" dirty="0" smtClean="0"/>
              <a:t> + R3</a:t>
            </a:r>
            <a:endParaRPr lang="en-US" sz="3600" dirty="0"/>
          </a:p>
        </p:txBody>
      </p:sp>
      <p:sp>
        <p:nvSpPr>
          <p:cNvPr id="6" name="Content Placeholder 2"/>
          <p:cNvSpPr txBox="1">
            <a:spLocks/>
          </p:cNvSpPr>
          <p:nvPr/>
        </p:nvSpPr>
        <p:spPr>
          <a:xfrm>
            <a:off x="4211782" y="3103418"/>
            <a:ext cx="3733513" cy="3156393"/>
          </a:xfrm>
          <a:prstGeom prst="rect">
            <a:avLst/>
          </a:prstGeom>
          <a:ln>
            <a:solidFill>
              <a:schemeClr val="tx1"/>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3600" b="1" dirty="0" smtClean="0"/>
              <a:t>Example 2</a:t>
            </a:r>
          </a:p>
          <a:p>
            <a:pPr marL="0" indent="0" algn="just">
              <a:buNone/>
            </a:pPr>
            <a:r>
              <a:rPr lang="pt-BR" sz="3600" dirty="0"/>
              <a:t>i1. </a:t>
            </a:r>
            <a:r>
              <a:rPr lang="pt-BR" sz="3600" dirty="0" smtClean="0"/>
              <a:t>	R4 </a:t>
            </a:r>
            <a:r>
              <a:rPr lang="pt-BR" sz="3600" dirty="0"/>
              <a:t>&lt;- R1 + </a:t>
            </a:r>
            <a:r>
              <a:rPr lang="pt-BR" sz="3600" b="1" dirty="0"/>
              <a:t>R5</a:t>
            </a:r>
          </a:p>
          <a:p>
            <a:pPr marL="0" indent="0" algn="just">
              <a:buNone/>
            </a:pPr>
            <a:r>
              <a:rPr lang="pt-BR" sz="3600" dirty="0"/>
              <a:t>i2. </a:t>
            </a:r>
            <a:r>
              <a:rPr lang="pt-BR" sz="3600" dirty="0" smtClean="0"/>
              <a:t>	</a:t>
            </a:r>
            <a:r>
              <a:rPr lang="pt-BR" sz="3600" b="1" dirty="0" smtClean="0"/>
              <a:t>R5</a:t>
            </a:r>
            <a:r>
              <a:rPr lang="pt-BR" sz="3600" dirty="0" smtClean="0"/>
              <a:t> </a:t>
            </a:r>
            <a:r>
              <a:rPr lang="pt-BR" sz="3600" dirty="0"/>
              <a:t>&lt;- R1 + R2</a:t>
            </a:r>
            <a:endParaRPr lang="en-US" sz="3600" dirty="0"/>
          </a:p>
        </p:txBody>
      </p:sp>
      <p:sp>
        <p:nvSpPr>
          <p:cNvPr id="7" name="Content Placeholder 2"/>
          <p:cNvSpPr txBox="1">
            <a:spLocks/>
          </p:cNvSpPr>
          <p:nvPr/>
        </p:nvSpPr>
        <p:spPr>
          <a:xfrm>
            <a:off x="7973578" y="3103418"/>
            <a:ext cx="3733513" cy="3156393"/>
          </a:xfrm>
          <a:prstGeom prst="rect">
            <a:avLst/>
          </a:prstGeom>
          <a:ln>
            <a:solidFill>
              <a:schemeClr val="tx1"/>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3600" b="1" dirty="0" smtClean="0"/>
              <a:t>Example 3</a:t>
            </a:r>
          </a:p>
          <a:p>
            <a:pPr marL="0" indent="0" algn="just">
              <a:buNone/>
            </a:pPr>
            <a:r>
              <a:rPr lang="pt-BR" sz="3600" dirty="0"/>
              <a:t>i1. </a:t>
            </a:r>
            <a:r>
              <a:rPr lang="pt-BR" sz="3600" dirty="0" smtClean="0"/>
              <a:t>	</a:t>
            </a:r>
            <a:r>
              <a:rPr lang="pt-BR" sz="3600" b="1" dirty="0" smtClean="0"/>
              <a:t>R2</a:t>
            </a:r>
            <a:r>
              <a:rPr lang="pt-BR" sz="3600" dirty="0" smtClean="0"/>
              <a:t> </a:t>
            </a:r>
            <a:r>
              <a:rPr lang="pt-BR" sz="3600" dirty="0"/>
              <a:t>&lt;- R4 + R7</a:t>
            </a:r>
          </a:p>
          <a:p>
            <a:pPr marL="0" indent="0" algn="just">
              <a:buNone/>
            </a:pPr>
            <a:r>
              <a:rPr lang="pt-BR" sz="3600" dirty="0"/>
              <a:t>i2. </a:t>
            </a:r>
            <a:r>
              <a:rPr lang="pt-BR" sz="3600" dirty="0" smtClean="0"/>
              <a:t>	</a:t>
            </a:r>
            <a:r>
              <a:rPr lang="pt-BR" sz="3600" b="1" dirty="0" smtClean="0"/>
              <a:t>R2</a:t>
            </a:r>
            <a:r>
              <a:rPr lang="pt-BR" sz="3600" dirty="0" smtClean="0"/>
              <a:t> </a:t>
            </a:r>
            <a:r>
              <a:rPr lang="pt-BR" sz="3600" dirty="0"/>
              <a:t>&lt;- R1 + R3</a:t>
            </a:r>
            <a:endParaRPr lang="en-US" sz="3600" dirty="0"/>
          </a:p>
        </p:txBody>
      </p:sp>
    </p:spTree>
    <p:extLst>
      <p:ext uri="{BB962C8B-B14F-4D97-AF65-F5344CB8AC3E}">
        <p14:creationId xmlns:p14="http://schemas.microsoft.com/office/powerpoint/2010/main" val="3749377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930" y="0"/>
            <a:ext cx="10018713" cy="734291"/>
          </a:xfrm>
        </p:spPr>
        <p:txBody>
          <a:bodyPr/>
          <a:lstStyle/>
          <a:p>
            <a:r>
              <a:rPr lang="en-US" dirty="0" smtClean="0"/>
              <a:t>Data Hazards</a:t>
            </a:r>
            <a:endParaRPr lang="en-US" dirty="0"/>
          </a:p>
        </p:txBody>
      </p:sp>
      <p:sp>
        <p:nvSpPr>
          <p:cNvPr id="3" name="Content Placeholder 2"/>
          <p:cNvSpPr>
            <a:spLocks noGrp="1"/>
          </p:cNvSpPr>
          <p:nvPr>
            <p:ph idx="1"/>
          </p:nvPr>
        </p:nvSpPr>
        <p:spPr>
          <a:xfrm>
            <a:off x="478270" y="734291"/>
            <a:ext cx="11199524" cy="2272145"/>
          </a:xfrm>
        </p:spPr>
        <p:txBody>
          <a:bodyPr>
            <a:normAutofit/>
          </a:bodyPr>
          <a:lstStyle/>
          <a:p>
            <a:pPr marL="0" indent="0" algn="just">
              <a:buNone/>
            </a:pPr>
            <a:r>
              <a:rPr lang="en-US" sz="3600" dirty="0"/>
              <a:t>Data hazards occur when instructions that exhibit data dependence modify data in different stages of a pipeline</a:t>
            </a:r>
            <a:r>
              <a:rPr lang="en-US" sz="3600" dirty="0" smtClean="0"/>
              <a:t>.</a:t>
            </a:r>
            <a:endParaRPr lang="en-US" sz="3600" dirty="0"/>
          </a:p>
        </p:txBody>
      </p:sp>
      <p:sp>
        <p:nvSpPr>
          <p:cNvPr id="5" name="Content Placeholder 2"/>
          <p:cNvSpPr txBox="1">
            <a:spLocks/>
          </p:cNvSpPr>
          <p:nvPr/>
        </p:nvSpPr>
        <p:spPr>
          <a:xfrm>
            <a:off x="478269" y="3103418"/>
            <a:ext cx="3733513" cy="3156393"/>
          </a:xfrm>
          <a:prstGeom prst="rect">
            <a:avLst/>
          </a:prstGeom>
          <a:ln>
            <a:solidFill>
              <a:schemeClr val="tx1"/>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2800" b="1" dirty="0" smtClean="0"/>
              <a:t>1- Read </a:t>
            </a:r>
            <a:r>
              <a:rPr lang="en-US" sz="2800" b="1" dirty="0"/>
              <a:t>after </a:t>
            </a:r>
            <a:r>
              <a:rPr lang="en-US" sz="2800" b="1" dirty="0" smtClean="0"/>
              <a:t>Write </a:t>
            </a:r>
            <a:r>
              <a:rPr lang="en-US" sz="2800" b="1" dirty="0"/>
              <a:t>(RAW)</a:t>
            </a:r>
          </a:p>
          <a:p>
            <a:pPr marL="0" indent="0" algn="just">
              <a:buFont typeface="Arial"/>
              <a:buNone/>
            </a:pPr>
            <a:r>
              <a:rPr lang="pt-BR" sz="3600" dirty="0" smtClean="0"/>
              <a:t>i1. 	</a:t>
            </a:r>
            <a:r>
              <a:rPr lang="pt-BR" sz="3600" b="1" dirty="0" smtClean="0"/>
              <a:t>R2</a:t>
            </a:r>
            <a:r>
              <a:rPr lang="pt-BR" sz="3600" dirty="0" smtClean="0"/>
              <a:t> &lt;- R5 + R3</a:t>
            </a:r>
          </a:p>
          <a:p>
            <a:pPr marL="0" indent="0" algn="just">
              <a:buFont typeface="Arial"/>
              <a:buNone/>
            </a:pPr>
            <a:r>
              <a:rPr lang="pt-BR" sz="3600" dirty="0" smtClean="0"/>
              <a:t>i2. 	R4 &lt;- </a:t>
            </a:r>
            <a:r>
              <a:rPr lang="pt-BR" sz="3600" b="1" dirty="0" smtClean="0"/>
              <a:t>R2</a:t>
            </a:r>
            <a:r>
              <a:rPr lang="pt-BR" sz="3600" dirty="0" smtClean="0"/>
              <a:t> + R3</a:t>
            </a:r>
            <a:endParaRPr lang="en-US" sz="3600" dirty="0"/>
          </a:p>
        </p:txBody>
      </p:sp>
      <p:sp>
        <p:nvSpPr>
          <p:cNvPr id="6" name="Content Placeholder 2"/>
          <p:cNvSpPr txBox="1">
            <a:spLocks/>
          </p:cNvSpPr>
          <p:nvPr/>
        </p:nvSpPr>
        <p:spPr>
          <a:xfrm>
            <a:off x="4211782" y="3103418"/>
            <a:ext cx="3733513" cy="3156393"/>
          </a:xfrm>
          <a:prstGeom prst="rect">
            <a:avLst/>
          </a:prstGeom>
          <a:ln>
            <a:solidFill>
              <a:schemeClr val="tx1"/>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2800" b="1" dirty="0"/>
              <a:t>2- Write after </a:t>
            </a:r>
            <a:r>
              <a:rPr lang="en-US" sz="2800" b="1" dirty="0" smtClean="0"/>
              <a:t>Read </a:t>
            </a:r>
            <a:r>
              <a:rPr lang="en-US" sz="2800" b="1" dirty="0"/>
              <a:t>(WAR)</a:t>
            </a:r>
          </a:p>
          <a:p>
            <a:pPr marL="0" indent="0" algn="just">
              <a:buNone/>
            </a:pPr>
            <a:r>
              <a:rPr lang="pt-BR" sz="3600" dirty="0"/>
              <a:t>i1. </a:t>
            </a:r>
            <a:r>
              <a:rPr lang="pt-BR" sz="3600" dirty="0" smtClean="0"/>
              <a:t>	R4 </a:t>
            </a:r>
            <a:r>
              <a:rPr lang="pt-BR" sz="3600" dirty="0"/>
              <a:t>&lt;- R1 + </a:t>
            </a:r>
            <a:r>
              <a:rPr lang="pt-BR" sz="3600" b="1" dirty="0"/>
              <a:t>R5</a:t>
            </a:r>
          </a:p>
          <a:p>
            <a:pPr marL="0" indent="0" algn="just">
              <a:buNone/>
            </a:pPr>
            <a:r>
              <a:rPr lang="pt-BR" sz="3600" dirty="0"/>
              <a:t>i2. </a:t>
            </a:r>
            <a:r>
              <a:rPr lang="pt-BR" sz="3600" dirty="0" smtClean="0"/>
              <a:t>	</a:t>
            </a:r>
            <a:r>
              <a:rPr lang="pt-BR" sz="3600" b="1" dirty="0" smtClean="0"/>
              <a:t>R5</a:t>
            </a:r>
            <a:r>
              <a:rPr lang="pt-BR" sz="3600" dirty="0" smtClean="0"/>
              <a:t> </a:t>
            </a:r>
            <a:r>
              <a:rPr lang="pt-BR" sz="3600" dirty="0"/>
              <a:t>&lt;- R1 + R2</a:t>
            </a:r>
            <a:endParaRPr lang="en-US" sz="3600" dirty="0"/>
          </a:p>
        </p:txBody>
      </p:sp>
      <p:sp>
        <p:nvSpPr>
          <p:cNvPr id="7" name="Content Placeholder 2"/>
          <p:cNvSpPr txBox="1">
            <a:spLocks/>
          </p:cNvSpPr>
          <p:nvPr/>
        </p:nvSpPr>
        <p:spPr>
          <a:xfrm>
            <a:off x="7973578" y="3103418"/>
            <a:ext cx="3733513" cy="3156393"/>
          </a:xfrm>
          <a:prstGeom prst="rect">
            <a:avLst/>
          </a:prstGeom>
          <a:ln>
            <a:solidFill>
              <a:schemeClr val="tx1"/>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2800" b="1" dirty="0" smtClean="0"/>
              <a:t>3- Write </a:t>
            </a:r>
            <a:r>
              <a:rPr lang="en-US" sz="2800" b="1" dirty="0"/>
              <a:t>after </a:t>
            </a:r>
            <a:r>
              <a:rPr lang="en-US" sz="2800" b="1" dirty="0" smtClean="0"/>
              <a:t>Write </a:t>
            </a:r>
            <a:r>
              <a:rPr lang="en-US" sz="2800" b="1" dirty="0"/>
              <a:t>(WAW)</a:t>
            </a:r>
            <a:endParaRPr lang="en-US" sz="2800" b="1" dirty="0" smtClean="0"/>
          </a:p>
          <a:p>
            <a:pPr marL="0" indent="0" algn="just">
              <a:buNone/>
            </a:pPr>
            <a:r>
              <a:rPr lang="pt-BR" sz="3600" dirty="0"/>
              <a:t>i1. </a:t>
            </a:r>
            <a:r>
              <a:rPr lang="pt-BR" sz="3600" dirty="0" smtClean="0"/>
              <a:t>	</a:t>
            </a:r>
            <a:r>
              <a:rPr lang="pt-BR" sz="3600" b="1" dirty="0" smtClean="0"/>
              <a:t>R2</a:t>
            </a:r>
            <a:r>
              <a:rPr lang="pt-BR" sz="3600" dirty="0" smtClean="0"/>
              <a:t> </a:t>
            </a:r>
            <a:r>
              <a:rPr lang="pt-BR" sz="3600" dirty="0"/>
              <a:t>&lt;- R4 + R7</a:t>
            </a:r>
          </a:p>
          <a:p>
            <a:pPr marL="0" indent="0" algn="just">
              <a:buNone/>
            </a:pPr>
            <a:r>
              <a:rPr lang="pt-BR" sz="3600" dirty="0"/>
              <a:t>i2. </a:t>
            </a:r>
            <a:r>
              <a:rPr lang="pt-BR" sz="3600" dirty="0" smtClean="0"/>
              <a:t>	</a:t>
            </a:r>
            <a:r>
              <a:rPr lang="pt-BR" sz="3600" b="1" dirty="0" smtClean="0"/>
              <a:t>R2</a:t>
            </a:r>
            <a:r>
              <a:rPr lang="pt-BR" sz="3600" dirty="0" smtClean="0"/>
              <a:t> </a:t>
            </a:r>
            <a:r>
              <a:rPr lang="pt-BR" sz="3600" dirty="0"/>
              <a:t>&lt;- R1 + R3</a:t>
            </a:r>
            <a:endParaRPr lang="en-US" sz="3600" dirty="0"/>
          </a:p>
        </p:txBody>
      </p:sp>
      <p:sp>
        <p:nvSpPr>
          <p:cNvPr id="4" name="TextBox 3"/>
          <p:cNvSpPr txBox="1"/>
          <p:nvPr/>
        </p:nvSpPr>
        <p:spPr>
          <a:xfrm>
            <a:off x="4848166" y="6356793"/>
            <a:ext cx="2792239" cy="369332"/>
          </a:xfrm>
          <a:prstGeom prst="rect">
            <a:avLst/>
          </a:prstGeom>
          <a:noFill/>
        </p:spPr>
        <p:txBody>
          <a:bodyPr wrap="none" rtlCol="0">
            <a:spAutoFit/>
          </a:bodyPr>
          <a:lstStyle/>
          <a:p>
            <a:r>
              <a:rPr lang="en-US" b="1" dirty="0" smtClean="0"/>
              <a:t>Not Possible in this design</a:t>
            </a:r>
            <a:endParaRPr lang="en-US" b="1" dirty="0"/>
          </a:p>
        </p:txBody>
      </p:sp>
      <p:sp>
        <p:nvSpPr>
          <p:cNvPr id="8" name="TextBox 7"/>
          <p:cNvSpPr txBox="1"/>
          <p:nvPr/>
        </p:nvSpPr>
        <p:spPr>
          <a:xfrm>
            <a:off x="8491915" y="6342933"/>
            <a:ext cx="2792239" cy="369332"/>
          </a:xfrm>
          <a:prstGeom prst="rect">
            <a:avLst/>
          </a:prstGeom>
          <a:noFill/>
        </p:spPr>
        <p:txBody>
          <a:bodyPr wrap="none" rtlCol="0">
            <a:spAutoFit/>
          </a:bodyPr>
          <a:lstStyle/>
          <a:p>
            <a:r>
              <a:rPr lang="en-US" b="1" dirty="0" smtClean="0"/>
              <a:t>Not Possible in this design</a:t>
            </a:r>
            <a:endParaRPr lang="en-US" b="1" dirty="0"/>
          </a:p>
        </p:txBody>
      </p:sp>
    </p:spTree>
    <p:extLst>
      <p:ext uri="{BB962C8B-B14F-4D97-AF65-F5344CB8AC3E}">
        <p14:creationId xmlns:p14="http://schemas.microsoft.com/office/powerpoint/2010/main" val="1731053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748145"/>
          </a:xfrm>
        </p:spPr>
        <p:txBody>
          <a:bodyPr/>
          <a:lstStyle/>
          <a:p>
            <a:r>
              <a:rPr lang="en-US" dirty="0"/>
              <a:t>Data </a:t>
            </a:r>
            <a:r>
              <a:rPr lang="en-US" dirty="0" smtClean="0"/>
              <a:t>Hazards – Example 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4524264"/>
              </p:ext>
            </p:extLst>
          </p:nvPr>
        </p:nvGraphicFramePr>
        <p:xfrm>
          <a:off x="1484310" y="1267691"/>
          <a:ext cx="10018710" cy="1483360"/>
        </p:xfrm>
        <a:graphic>
          <a:graphicData uri="http://schemas.openxmlformats.org/drawingml/2006/table">
            <a:tbl>
              <a:tblPr firstRow="1" bandRow="1">
                <a:tableStyleId>{073A0DAA-6AF3-43AB-8588-CEC1D06C72B9}</a:tableStyleId>
              </a:tblPr>
              <a:tblGrid>
                <a:gridCol w="1591396">
                  <a:extLst>
                    <a:ext uri="{9D8B030D-6E8A-4147-A177-3AD203B41FA5}">
                      <a16:colId xmlns="" xmlns:a16="http://schemas.microsoft.com/office/drawing/2014/main" val="20000"/>
                    </a:ext>
                  </a:extLst>
                </a:gridCol>
                <a:gridCol w="1203902">
                  <a:extLst>
                    <a:ext uri="{9D8B030D-6E8A-4147-A177-3AD203B41FA5}">
                      <a16:colId xmlns="" xmlns:a16="http://schemas.microsoft.com/office/drawing/2014/main" val="20001"/>
                    </a:ext>
                  </a:extLst>
                </a:gridCol>
                <a:gridCol w="1203902">
                  <a:extLst>
                    <a:ext uri="{9D8B030D-6E8A-4147-A177-3AD203B41FA5}">
                      <a16:colId xmlns="" xmlns:a16="http://schemas.microsoft.com/office/drawing/2014/main" val="20002"/>
                    </a:ext>
                  </a:extLst>
                </a:gridCol>
                <a:gridCol w="1203902">
                  <a:extLst>
                    <a:ext uri="{9D8B030D-6E8A-4147-A177-3AD203B41FA5}">
                      <a16:colId xmlns="" xmlns:a16="http://schemas.microsoft.com/office/drawing/2014/main" val="20003"/>
                    </a:ext>
                  </a:extLst>
                </a:gridCol>
                <a:gridCol w="1203902">
                  <a:extLst>
                    <a:ext uri="{9D8B030D-6E8A-4147-A177-3AD203B41FA5}">
                      <a16:colId xmlns="" xmlns:a16="http://schemas.microsoft.com/office/drawing/2014/main" val="20004"/>
                    </a:ext>
                  </a:extLst>
                </a:gridCol>
                <a:gridCol w="1203902">
                  <a:extLst>
                    <a:ext uri="{9D8B030D-6E8A-4147-A177-3AD203B41FA5}">
                      <a16:colId xmlns="" xmlns:a16="http://schemas.microsoft.com/office/drawing/2014/main" val="20005"/>
                    </a:ext>
                  </a:extLst>
                </a:gridCol>
                <a:gridCol w="1203902">
                  <a:extLst>
                    <a:ext uri="{9D8B030D-6E8A-4147-A177-3AD203B41FA5}">
                      <a16:colId xmlns="" xmlns:a16="http://schemas.microsoft.com/office/drawing/2014/main" val="20006"/>
                    </a:ext>
                  </a:extLst>
                </a:gridCol>
                <a:gridCol w="1203902">
                  <a:extLst>
                    <a:ext uri="{9D8B030D-6E8A-4147-A177-3AD203B41FA5}">
                      <a16:colId xmlns="" xmlns:a16="http://schemas.microsoft.com/office/drawing/2014/main" val="20007"/>
                    </a:ext>
                  </a:extLst>
                </a:gridCol>
              </a:tblGrid>
              <a:tr h="370840">
                <a:tc>
                  <a:txBody>
                    <a:bodyPr/>
                    <a:lstStyle/>
                    <a:p>
                      <a:endParaRPr lang="en-US" b="1" dirty="0"/>
                    </a:p>
                  </a:txBody>
                  <a:tcPr/>
                </a:tc>
                <a:tc>
                  <a:txBody>
                    <a:bodyPr/>
                    <a:lstStyle/>
                    <a:p>
                      <a:pPr algn="ctr"/>
                      <a:r>
                        <a:rPr lang="en-US" b="1" dirty="0" smtClean="0"/>
                        <a:t>CC1</a:t>
                      </a:r>
                      <a:endParaRPr lang="en-US" b="1" dirty="0"/>
                    </a:p>
                  </a:txBody>
                  <a:tcPr/>
                </a:tc>
                <a:tc>
                  <a:txBody>
                    <a:bodyPr/>
                    <a:lstStyle/>
                    <a:p>
                      <a:pPr algn="ctr"/>
                      <a:r>
                        <a:rPr lang="en-US" b="1" dirty="0" smtClean="0"/>
                        <a:t>CC2</a:t>
                      </a:r>
                      <a:endParaRPr lang="en-US" b="1" dirty="0"/>
                    </a:p>
                  </a:txBody>
                  <a:tcPr/>
                </a:tc>
                <a:tc>
                  <a:txBody>
                    <a:bodyPr/>
                    <a:lstStyle/>
                    <a:p>
                      <a:pPr algn="ctr"/>
                      <a:r>
                        <a:rPr lang="en-US" b="1" dirty="0" smtClean="0"/>
                        <a:t>CC3</a:t>
                      </a:r>
                      <a:endParaRPr lang="en-US" b="1" dirty="0"/>
                    </a:p>
                  </a:txBody>
                  <a:tcPr/>
                </a:tc>
                <a:tc>
                  <a:txBody>
                    <a:bodyPr/>
                    <a:lstStyle/>
                    <a:p>
                      <a:pPr algn="ctr"/>
                      <a:r>
                        <a:rPr lang="en-US" b="1" dirty="0" smtClean="0"/>
                        <a:t>CC4</a:t>
                      </a:r>
                      <a:endParaRPr lang="en-US" b="1" dirty="0"/>
                    </a:p>
                  </a:txBody>
                  <a:tcPr/>
                </a:tc>
                <a:tc>
                  <a:txBody>
                    <a:bodyPr/>
                    <a:lstStyle/>
                    <a:p>
                      <a:pPr algn="ctr"/>
                      <a:r>
                        <a:rPr lang="en-US" b="1" dirty="0" smtClean="0"/>
                        <a:t>CC5</a:t>
                      </a:r>
                      <a:endParaRPr lang="en-US" b="1" dirty="0"/>
                    </a:p>
                  </a:txBody>
                  <a:tcPr/>
                </a:tc>
                <a:tc>
                  <a:txBody>
                    <a:bodyPr/>
                    <a:lstStyle/>
                    <a:p>
                      <a:pPr algn="ctr"/>
                      <a:r>
                        <a:rPr lang="en-US" b="1" dirty="0" smtClean="0"/>
                        <a:t>CC6</a:t>
                      </a:r>
                      <a:endParaRPr lang="en-US" b="1" dirty="0"/>
                    </a:p>
                  </a:txBody>
                  <a:tcPr/>
                </a:tc>
                <a:tc>
                  <a:txBody>
                    <a:bodyPr/>
                    <a:lstStyle/>
                    <a:p>
                      <a:pPr algn="ctr"/>
                      <a:r>
                        <a:rPr lang="en-US" b="1" dirty="0" smtClean="0"/>
                        <a:t>CC7</a:t>
                      </a:r>
                      <a:endParaRPr lang="en-US" b="1" dirty="0"/>
                    </a:p>
                  </a:txBody>
                  <a:tcPr/>
                </a:tc>
                <a:extLst>
                  <a:ext uri="{0D108BD9-81ED-4DB2-BD59-A6C34878D82A}">
                    <a16:rowId xmlns=""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b="1" dirty="0" smtClean="0"/>
                        <a:t>R2 &lt;- R5 + R3</a:t>
                      </a:r>
                    </a:p>
                  </a:txBody>
                  <a:tcPr/>
                </a:tc>
                <a:tc>
                  <a:txBody>
                    <a:bodyPr/>
                    <a:lstStyle/>
                    <a:p>
                      <a:pPr algn="ctr"/>
                      <a:r>
                        <a:rPr lang="en-US" b="1" dirty="0" smtClean="0"/>
                        <a:t>IF</a:t>
                      </a:r>
                      <a:endParaRPr lang="en-US" b="1" dirty="0"/>
                    </a:p>
                  </a:txBody>
                  <a:tcPr/>
                </a:tc>
                <a:tc>
                  <a:txBody>
                    <a:bodyPr/>
                    <a:lstStyle/>
                    <a:p>
                      <a:pPr algn="ctr"/>
                      <a:r>
                        <a:rPr lang="en-US" b="1" dirty="0" smtClean="0"/>
                        <a:t>ID</a:t>
                      </a:r>
                      <a:endParaRPr lang="en-US" b="1" dirty="0"/>
                    </a:p>
                  </a:txBody>
                  <a:tcPr/>
                </a:tc>
                <a:tc>
                  <a:txBody>
                    <a:bodyPr/>
                    <a:lstStyle/>
                    <a:p>
                      <a:pPr algn="ctr"/>
                      <a:r>
                        <a:rPr lang="en-US" b="1" dirty="0" smtClean="0"/>
                        <a:t>EX</a:t>
                      </a:r>
                      <a:endParaRPr lang="en-US" b="1" dirty="0"/>
                    </a:p>
                  </a:txBody>
                  <a:tcPr/>
                </a:tc>
                <a:tc>
                  <a:txBody>
                    <a:bodyPr/>
                    <a:lstStyle/>
                    <a:p>
                      <a:pPr algn="ctr"/>
                      <a:r>
                        <a:rPr lang="en-US" b="1" dirty="0" smtClean="0"/>
                        <a:t>MEM</a:t>
                      </a:r>
                      <a:endParaRPr lang="en-US" b="1" dirty="0"/>
                    </a:p>
                  </a:txBody>
                  <a:tcPr/>
                </a:tc>
                <a:tc>
                  <a:txBody>
                    <a:bodyPr/>
                    <a:lstStyle/>
                    <a:p>
                      <a:pPr algn="ctr"/>
                      <a:r>
                        <a:rPr lang="en-US" b="1" dirty="0" smtClean="0"/>
                        <a:t>WB</a:t>
                      </a:r>
                      <a:endParaRPr lang="en-US" b="1" dirty="0"/>
                    </a:p>
                  </a:txBody>
                  <a:tcPr/>
                </a:tc>
                <a:tc>
                  <a:txBody>
                    <a:bodyPr/>
                    <a:lstStyle/>
                    <a:p>
                      <a:pPr algn="ctr"/>
                      <a:endParaRPr lang="en-US" b="1" dirty="0"/>
                    </a:p>
                  </a:txBody>
                  <a:tcPr/>
                </a:tc>
                <a:tc>
                  <a:txBody>
                    <a:bodyPr/>
                    <a:lstStyle/>
                    <a:p>
                      <a:pPr algn="ctr"/>
                      <a:endParaRPr lang="en-US" b="1"/>
                    </a:p>
                  </a:txBody>
                  <a:tcPr/>
                </a:tc>
                <a:extLst>
                  <a:ext uri="{0D108BD9-81ED-4DB2-BD59-A6C34878D82A}">
                    <a16:rowId xmlns=""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b="1" dirty="0" smtClean="0"/>
                        <a:t>R4 &lt;- R2 + R3</a:t>
                      </a:r>
                      <a:endParaRPr lang="en-US" sz="1800" b="1" dirty="0" smtClean="0"/>
                    </a:p>
                  </a:txBody>
                  <a:tcPr/>
                </a:tc>
                <a:tc>
                  <a:txBody>
                    <a:bodyPr/>
                    <a:lstStyle/>
                    <a:p>
                      <a:pPr algn="ctr"/>
                      <a:endParaRPr lang="en-US" b="1" dirty="0"/>
                    </a:p>
                  </a:txBody>
                  <a:tcPr/>
                </a:tc>
                <a:tc>
                  <a:txBody>
                    <a:bodyPr/>
                    <a:lstStyle/>
                    <a:p>
                      <a:pPr algn="ctr"/>
                      <a:r>
                        <a:rPr lang="en-US" b="1" dirty="0" smtClean="0"/>
                        <a:t>IF</a:t>
                      </a:r>
                      <a:endParaRPr lang="en-US" b="1" dirty="0"/>
                    </a:p>
                  </a:txBody>
                  <a:tcPr/>
                </a:tc>
                <a:tc>
                  <a:txBody>
                    <a:bodyPr/>
                    <a:lstStyle/>
                    <a:p>
                      <a:pPr algn="ctr"/>
                      <a:r>
                        <a:rPr lang="en-US" b="1" dirty="0" smtClean="0"/>
                        <a:t>ID</a:t>
                      </a:r>
                      <a:endParaRPr lang="en-US" b="1" dirty="0"/>
                    </a:p>
                  </a:txBody>
                  <a:tcPr/>
                </a:tc>
                <a:tc>
                  <a:txBody>
                    <a:bodyPr/>
                    <a:lstStyle/>
                    <a:p>
                      <a:pPr algn="ctr"/>
                      <a:r>
                        <a:rPr lang="en-US" b="1" dirty="0" smtClean="0"/>
                        <a:t>EX</a:t>
                      </a:r>
                      <a:endParaRPr lang="en-US" b="1" dirty="0"/>
                    </a:p>
                  </a:txBody>
                  <a:tcPr/>
                </a:tc>
                <a:tc>
                  <a:txBody>
                    <a:bodyPr/>
                    <a:lstStyle/>
                    <a:p>
                      <a:pPr algn="ctr"/>
                      <a:r>
                        <a:rPr lang="en-US" b="1" dirty="0" smtClean="0"/>
                        <a:t>MEM</a:t>
                      </a:r>
                      <a:endParaRPr lang="en-US" b="1" dirty="0"/>
                    </a:p>
                  </a:txBody>
                  <a:tcPr/>
                </a:tc>
                <a:tc>
                  <a:txBody>
                    <a:bodyPr/>
                    <a:lstStyle/>
                    <a:p>
                      <a:pPr algn="ctr"/>
                      <a:r>
                        <a:rPr lang="en-US" b="1" dirty="0" smtClean="0"/>
                        <a:t>WB</a:t>
                      </a:r>
                      <a:endParaRPr lang="en-US" b="1" dirty="0"/>
                    </a:p>
                  </a:txBody>
                  <a:tcPr/>
                </a:tc>
                <a:tc>
                  <a:txBody>
                    <a:bodyPr/>
                    <a:lstStyle/>
                    <a:p>
                      <a:pPr algn="ctr"/>
                      <a:endParaRPr lang="en-US" b="1" dirty="0"/>
                    </a:p>
                  </a:txBody>
                  <a:tcPr/>
                </a:tc>
                <a:extLst>
                  <a:ext uri="{0D108BD9-81ED-4DB2-BD59-A6C34878D82A}">
                    <a16:rowId xmlns="" xmlns:a16="http://schemas.microsoft.com/office/drawing/2014/main" val="10002"/>
                  </a:ext>
                </a:extLst>
              </a:tr>
              <a:tr h="370840">
                <a:tc>
                  <a:txBody>
                    <a:bodyPr/>
                    <a:lstStyle/>
                    <a:p>
                      <a:endParaRPr lang="en-US" b="1" dirty="0"/>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extLst>
                  <a:ext uri="{0D108BD9-81ED-4DB2-BD59-A6C34878D82A}">
                    <a16:rowId xmlns="" xmlns:a16="http://schemas.microsoft.com/office/drawing/2014/main" val="10003"/>
                  </a:ext>
                </a:extLst>
              </a:tr>
            </a:tbl>
          </a:graphicData>
        </a:graphic>
      </p:graphicFrame>
      <p:sp>
        <p:nvSpPr>
          <p:cNvPr id="5" name="Content Placeholder 2"/>
          <p:cNvSpPr txBox="1">
            <a:spLocks/>
          </p:cNvSpPr>
          <p:nvPr/>
        </p:nvSpPr>
        <p:spPr>
          <a:xfrm>
            <a:off x="6771983" y="3189313"/>
            <a:ext cx="3733513" cy="2438399"/>
          </a:xfrm>
          <a:prstGeom prst="rect">
            <a:avLst/>
          </a:prstGeom>
          <a:ln>
            <a:solidFill>
              <a:schemeClr val="tx1"/>
            </a:solidFill>
          </a:ln>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buFont typeface="Arial"/>
              <a:buNone/>
            </a:pPr>
            <a:r>
              <a:rPr lang="pt-BR" sz="3600" dirty="0" smtClean="0"/>
              <a:t>i1. 	</a:t>
            </a:r>
            <a:r>
              <a:rPr lang="pt-BR" sz="3600" b="1" dirty="0" smtClean="0"/>
              <a:t>R2</a:t>
            </a:r>
            <a:r>
              <a:rPr lang="pt-BR" sz="3600" dirty="0" smtClean="0"/>
              <a:t> &lt;- R5 + R3</a:t>
            </a:r>
          </a:p>
          <a:p>
            <a:pPr marL="0" indent="0" algn="just">
              <a:buFont typeface="Arial"/>
              <a:buNone/>
            </a:pPr>
            <a:r>
              <a:rPr lang="pt-BR" sz="3600" dirty="0" smtClean="0"/>
              <a:t>R2 = 20 + 10 = 30</a:t>
            </a:r>
          </a:p>
          <a:p>
            <a:pPr marL="0" indent="0" algn="just">
              <a:buFont typeface="Arial"/>
              <a:buNone/>
            </a:pPr>
            <a:r>
              <a:rPr lang="pt-BR" sz="3600" dirty="0" smtClean="0"/>
              <a:t>i2. 	R4 &lt;- </a:t>
            </a:r>
            <a:r>
              <a:rPr lang="pt-BR" sz="3600" b="1" dirty="0" smtClean="0"/>
              <a:t>R2</a:t>
            </a:r>
            <a:r>
              <a:rPr lang="pt-BR" sz="3600" dirty="0" smtClean="0"/>
              <a:t> + R3</a:t>
            </a:r>
          </a:p>
          <a:p>
            <a:pPr marL="0" indent="0" algn="just">
              <a:buFont typeface="Arial"/>
              <a:buNone/>
            </a:pPr>
            <a:r>
              <a:rPr lang="pt-BR" sz="3600" dirty="0" smtClean="0"/>
              <a:t>R4 = 30 + 10 = 40</a:t>
            </a:r>
            <a:endParaRPr lang="en-US" sz="3600" dirty="0"/>
          </a:p>
        </p:txBody>
      </p:sp>
      <p:sp>
        <p:nvSpPr>
          <p:cNvPr id="6" name="Content Placeholder 2"/>
          <p:cNvSpPr txBox="1">
            <a:spLocks/>
          </p:cNvSpPr>
          <p:nvPr/>
        </p:nvSpPr>
        <p:spPr>
          <a:xfrm>
            <a:off x="1484310" y="3174536"/>
            <a:ext cx="4850966" cy="2438399"/>
          </a:xfrm>
          <a:prstGeom prst="rect">
            <a:avLst/>
          </a:prstGeom>
          <a:ln>
            <a:solidFill>
              <a:schemeClr val="tx1"/>
            </a:solidFill>
          </a:ln>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pt-BR" sz="3600" dirty="0" smtClean="0"/>
              <a:t>Suppose in Register File</a:t>
            </a:r>
          </a:p>
          <a:p>
            <a:pPr marL="0" indent="0">
              <a:buFont typeface="Arial"/>
              <a:buNone/>
            </a:pPr>
            <a:r>
              <a:rPr lang="pt-BR" sz="3600" dirty="0" smtClean="0"/>
              <a:t>R2 = 5</a:t>
            </a:r>
          </a:p>
          <a:p>
            <a:pPr marL="0" indent="0">
              <a:buFont typeface="Arial"/>
              <a:buNone/>
            </a:pPr>
            <a:r>
              <a:rPr lang="pt-BR" sz="3600" dirty="0" smtClean="0"/>
              <a:t>R3 = 10</a:t>
            </a:r>
          </a:p>
          <a:p>
            <a:pPr marL="0" indent="0">
              <a:buFont typeface="Arial"/>
              <a:buNone/>
            </a:pPr>
            <a:r>
              <a:rPr lang="pt-BR" sz="3600" dirty="0" smtClean="0"/>
              <a:t>R5 = 20</a:t>
            </a:r>
            <a:endParaRPr lang="en-US" sz="3600" dirty="0"/>
          </a:p>
        </p:txBody>
      </p:sp>
    </p:spTree>
    <p:extLst>
      <p:ext uri="{BB962C8B-B14F-4D97-AF65-F5344CB8AC3E}">
        <p14:creationId xmlns:p14="http://schemas.microsoft.com/office/powerpoint/2010/main" val="24894256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734291"/>
          </a:xfrm>
        </p:spPr>
        <p:txBody>
          <a:bodyPr/>
          <a:lstStyle/>
          <a:p>
            <a:r>
              <a:rPr lang="en-US" dirty="0"/>
              <a:t>Data Hazards – Example </a:t>
            </a:r>
            <a:r>
              <a:rPr lang="en-US" dirty="0" smtClean="0"/>
              <a:t>1 (contd.)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3934788"/>
              </p:ext>
            </p:extLst>
          </p:nvPr>
        </p:nvGraphicFramePr>
        <p:xfrm>
          <a:off x="1484310" y="1198418"/>
          <a:ext cx="10018710" cy="1483360"/>
        </p:xfrm>
        <a:graphic>
          <a:graphicData uri="http://schemas.openxmlformats.org/drawingml/2006/table">
            <a:tbl>
              <a:tblPr firstRow="1" bandRow="1">
                <a:tableStyleId>{073A0DAA-6AF3-43AB-8588-CEC1D06C72B9}</a:tableStyleId>
              </a:tblPr>
              <a:tblGrid>
                <a:gridCol w="1591396">
                  <a:extLst>
                    <a:ext uri="{9D8B030D-6E8A-4147-A177-3AD203B41FA5}">
                      <a16:colId xmlns="" xmlns:a16="http://schemas.microsoft.com/office/drawing/2014/main" val="20000"/>
                    </a:ext>
                  </a:extLst>
                </a:gridCol>
                <a:gridCol w="1203902">
                  <a:extLst>
                    <a:ext uri="{9D8B030D-6E8A-4147-A177-3AD203B41FA5}">
                      <a16:colId xmlns="" xmlns:a16="http://schemas.microsoft.com/office/drawing/2014/main" val="20001"/>
                    </a:ext>
                  </a:extLst>
                </a:gridCol>
                <a:gridCol w="1203902">
                  <a:extLst>
                    <a:ext uri="{9D8B030D-6E8A-4147-A177-3AD203B41FA5}">
                      <a16:colId xmlns="" xmlns:a16="http://schemas.microsoft.com/office/drawing/2014/main" val="20002"/>
                    </a:ext>
                  </a:extLst>
                </a:gridCol>
                <a:gridCol w="1203902">
                  <a:extLst>
                    <a:ext uri="{9D8B030D-6E8A-4147-A177-3AD203B41FA5}">
                      <a16:colId xmlns="" xmlns:a16="http://schemas.microsoft.com/office/drawing/2014/main" val="20003"/>
                    </a:ext>
                  </a:extLst>
                </a:gridCol>
                <a:gridCol w="1203902">
                  <a:extLst>
                    <a:ext uri="{9D8B030D-6E8A-4147-A177-3AD203B41FA5}">
                      <a16:colId xmlns="" xmlns:a16="http://schemas.microsoft.com/office/drawing/2014/main" val="20004"/>
                    </a:ext>
                  </a:extLst>
                </a:gridCol>
                <a:gridCol w="1203902">
                  <a:extLst>
                    <a:ext uri="{9D8B030D-6E8A-4147-A177-3AD203B41FA5}">
                      <a16:colId xmlns="" xmlns:a16="http://schemas.microsoft.com/office/drawing/2014/main" val="20005"/>
                    </a:ext>
                  </a:extLst>
                </a:gridCol>
                <a:gridCol w="1203902">
                  <a:extLst>
                    <a:ext uri="{9D8B030D-6E8A-4147-A177-3AD203B41FA5}">
                      <a16:colId xmlns="" xmlns:a16="http://schemas.microsoft.com/office/drawing/2014/main" val="20006"/>
                    </a:ext>
                  </a:extLst>
                </a:gridCol>
                <a:gridCol w="1203902">
                  <a:extLst>
                    <a:ext uri="{9D8B030D-6E8A-4147-A177-3AD203B41FA5}">
                      <a16:colId xmlns="" xmlns:a16="http://schemas.microsoft.com/office/drawing/2014/main" val="20007"/>
                    </a:ext>
                  </a:extLst>
                </a:gridCol>
              </a:tblGrid>
              <a:tr h="370840">
                <a:tc>
                  <a:txBody>
                    <a:bodyPr/>
                    <a:lstStyle/>
                    <a:p>
                      <a:endParaRPr lang="en-US" b="1" dirty="0"/>
                    </a:p>
                  </a:txBody>
                  <a:tcPr/>
                </a:tc>
                <a:tc>
                  <a:txBody>
                    <a:bodyPr/>
                    <a:lstStyle/>
                    <a:p>
                      <a:pPr algn="ctr"/>
                      <a:r>
                        <a:rPr lang="en-US" b="1" dirty="0" smtClean="0"/>
                        <a:t>CC1</a:t>
                      </a:r>
                      <a:endParaRPr lang="en-US" b="1" dirty="0"/>
                    </a:p>
                  </a:txBody>
                  <a:tcPr/>
                </a:tc>
                <a:tc>
                  <a:txBody>
                    <a:bodyPr/>
                    <a:lstStyle/>
                    <a:p>
                      <a:pPr algn="ctr"/>
                      <a:r>
                        <a:rPr lang="en-US" b="1" dirty="0" smtClean="0"/>
                        <a:t>CC2</a:t>
                      </a:r>
                      <a:endParaRPr lang="en-US" b="1" dirty="0"/>
                    </a:p>
                  </a:txBody>
                  <a:tcPr/>
                </a:tc>
                <a:tc>
                  <a:txBody>
                    <a:bodyPr/>
                    <a:lstStyle/>
                    <a:p>
                      <a:pPr algn="ctr"/>
                      <a:r>
                        <a:rPr lang="en-US" b="1" dirty="0" smtClean="0"/>
                        <a:t>CC3</a:t>
                      </a:r>
                      <a:endParaRPr lang="en-US" b="1" dirty="0"/>
                    </a:p>
                  </a:txBody>
                  <a:tcPr/>
                </a:tc>
                <a:tc>
                  <a:txBody>
                    <a:bodyPr/>
                    <a:lstStyle/>
                    <a:p>
                      <a:pPr algn="ctr"/>
                      <a:r>
                        <a:rPr lang="en-US" b="1" dirty="0" smtClean="0"/>
                        <a:t>CC4</a:t>
                      </a:r>
                      <a:endParaRPr lang="en-US" b="1" dirty="0"/>
                    </a:p>
                  </a:txBody>
                  <a:tcPr/>
                </a:tc>
                <a:tc>
                  <a:txBody>
                    <a:bodyPr/>
                    <a:lstStyle/>
                    <a:p>
                      <a:pPr algn="ctr"/>
                      <a:r>
                        <a:rPr lang="en-US" b="1" dirty="0" smtClean="0"/>
                        <a:t>CC5</a:t>
                      </a:r>
                      <a:endParaRPr lang="en-US" b="1" dirty="0"/>
                    </a:p>
                  </a:txBody>
                  <a:tcPr/>
                </a:tc>
                <a:tc>
                  <a:txBody>
                    <a:bodyPr/>
                    <a:lstStyle/>
                    <a:p>
                      <a:pPr algn="ctr"/>
                      <a:r>
                        <a:rPr lang="en-US" b="1" dirty="0" smtClean="0"/>
                        <a:t>CC6</a:t>
                      </a:r>
                      <a:endParaRPr lang="en-US" b="1" dirty="0"/>
                    </a:p>
                  </a:txBody>
                  <a:tcPr/>
                </a:tc>
                <a:tc>
                  <a:txBody>
                    <a:bodyPr/>
                    <a:lstStyle/>
                    <a:p>
                      <a:pPr algn="ctr"/>
                      <a:r>
                        <a:rPr lang="en-US" b="1" dirty="0" smtClean="0"/>
                        <a:t>CC7</a:t>
                      </a:r>
                      <a:endParaRPr lang="en-US" b="1" dirty="0"/>
                    </a:p>
                  </a:txBody>
                  <a:tcPr/>
                </a:tc>
                <a:extLst>
                  <a:ext uri="{0D108BD9-81ED-4DB2-BD59-A6C34878D82A}">
                    <a16:rowId xmlns=""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b="1" dirty="0" smtClean="0">
                          <a:solidFill>
                            <a:srgbClr val="C00000"/>
                          </a:solidFill>
                        </a:rPr>
                        <a:t>R2</a:t>
                      </a:r>
                      <a:r>
                        <a:rPr lang="pt-BR" sz="1800" b="1" dirty="0" smtClean="0"/>
                        <a:t> &lt;- R5 + R3</a:t>
                      </a:r>
                    </a:p>
                  </a:txBody>
                  <a:tcPr/>
                </a:tc>
                <a:tc>
                  <a:txBody>
                    <a:bodyPr/>
                    <a:lstStyle/>
                    <a:p>
                      <a:pPr algn="ctr"/>
                      <a:r>
                        <a:rPr lang="en-US" b="1" dirty="0" smtClean="0"/>
                        <a:t>IF</a:t>
                      </a:r>
                      <a:endParaRPr lang="en-US" b="1" dirty="0"/>
                    </a:p>
                  </a:txBody>
                  <a:tcPr/>
                </a:tc>
                <a:tc>
                  <a:txBody>
                    <a:bodyPr/>
                    <a:lstStyle/>
                    <a:p>
                      <a:pPr algn="ctr"/>
                      <a:r>
                        <a:rPr lang="en-US" b="1" dirty="0" smtClean="0"/>
                        <a:t>ID</a:t>
                      </a:r>
                      <a:endParaRPr lang="en-US" b="1" dirty="0"/>
                    </a:p>
                  </a:txBody>
                  <a:tcPr/>
                </a:tc>
                <a:tc>
                  <a:txBody>
                    <a:bodyPr/>
                    <a:lstStyle/>
                    <a:p>
                      <a:pPr algn="ctr"/>
                      <a:r>
                        <a:rPr lang="en-US" b="1" dirty="0" smtClean="0"/>
                        <a:t>EX</a:t>
                      </a:r>
                      <a:endParaRPr lang="en-US" b="1" dirty="0"/>
                    </a:p>
                  </a:txBody>
                  <a:tcPr/>
                </a:tc>
                <a:tc>
                  <a:txBody>
                    <a:bodyPr/>
                    <a:lstStyle/>
                    <a:p>
                      <a:pPr algn="ctr"/>
                      <a:r>
                        <a:rPr lang="en-US" b="1" dirty="0" smtClean="0"/>
                        <a:t>MEM</a:t>
                      </a:r>
                      <a:endParaRPr lang="en-US" b="1" dirty="0"/>
                    </a:p>
                  </a:txBody>
                  <a:tcPr/>
                </a:tc>
                <a:tc>
                  <a:txBody>
                    <a:bodyPr/>
                    <a:lstStyle/>
                    <a:p>
                      <a:pPr algn="ctr"/>
                      <a:r>
                        <a:rPr lang="en-US" b="1" dirty="0" smtClean="0">
                          <a:solidFill>
                            <a:srgbClr val="C00000"/>
                          </a:solidFill>
                        </a:rPr>
                        <a:t>WB</a:t>
                      </a:r>
                      <a:endParaRPr lang="en-US" b="1" dirty="0">
                        <a:solidFill>
                          <a:srgbClr val="C00000"/>
                        </a:solidFill>
                      </a:endParaRPr>
                    </a:p>
                  </a:txBody>
                  <a:tcPr/>
                </a:tc>
                <a:tc>
                  <a:txBody>
                    <a:bodyPr/>
                    <a:lstStyle/>
                    <a:p>
                      <a:pPr algn="ctr"/>
                      <a:endParaRPr lang="en-US" b="1"/>
                    </a:p>
                  </a:txBody>
                  <a:tcPr/>
                </a:tc>
                <a:tc>
                  <a:txBody>
                    <a:bodyPr/>
                    <a:lstStyle/>
                    <a:p>
                      <a:pPr algn="ctr"/>
                      <a:endParaRPr lang="en-US" b="1"/>
                    </a:p>
                  </a:txBody>
                  <a:tcPr/>
                </a:tc>
                <a:extLst>
                  <a:ext uri="{0D108BD9-81ED-4DB2-BD59-A6C34878D82A}">
                    <a16:rowId xmlns=""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b="1" dirty="0" smtClean="0"/>
                        <a:t>R4 &lt;- </a:t>
                      </a:r>
                      <a:r>
                        <a:rPr lang="pt-BR" sz="1800" b="1" dirty="0" smtClean="0">
                          <a:solidFill>
                            <a:srgbClr val="C00000"/>
                          </a:solidFill>
                        </a:rPr>
                        <a:t>R2</a:t>
                      </a:r>
                      <a:r>
                        <a:rPr lang="pt-BR" sz="1800" b="1" dirty="0" smtClean="0"/>
                        <a:t> + R3</a:t>
                      </a:r>
                      <a:endParaRPr lang="en-US" sz="1800" b="1" dirty="0" smtClean="0"/>
                    </a:p>
                  </a:txBody>
                  <a:tcPr/>
                </a:tc>
                <a:tc>
                  <a:txBody>
                    <a:bodyPr/>
                    <a:lstStyle/>
                    <a:p>
                      <a:pPr algn="ctr"/>
                      <a:endParaRPr lang="en-US" b="1" dirty="0"/>
                    </a:p>
                  </a:txBody>
                  <a:tcPr/>
                </a:tc>
                <a:tc>
                  <a:txBody>
                    <a:bodyPr/>
                    <a:lstStyle/>
                    <a:p>
                      <a:pPr algn="ctr"/>
                      <a:r>
                        <a:rPr lang="en-US" b="1" dirty="0" smtClean="0"/>
                        <a:t>IF</a:t>
                      </a:r>
                      <a:endParaRPr lang="en-US" b="1" dirty="0"/>
                    </a:p>
                  </a:txBody>
                  <a:tcPr/>
                </a:tc>
                <a:tc>
                  <a:txBody>
                    <a:bodyPr/>
                    <a:lstStyle/>
                    <a:p>
                      <a:pPr algn="ctr"/>
                      <a:r>
                        <a:rPr lang="en-US" b="1" dirty="0" smtClean="0">
                          <a:solidFill>
                            <a:srgbClr val="C00000"/>
                          </a:solidFill>
                        </a:rPr>
                        <a:t>ID</a:t>
                      </a:r>
                      <a:endParaRPr lang="en-US" b="1" dirty="0">
                        <a:solidFill>
                          <a:srgbClr val="C00000"/>
                        </a:solidFill>
                      </a:endParaRPr>
                    </a:p>
                  </a:txBody>
                  <a:tcPr/>
                </a:tc>
                <a:tc>
                  <a:txBody>
                    <a:bodyPr/>
                    <a:lstStyle/>
                    <a:p>
                      <a:pPr algn="ctr"/>
                      <a:r>
                        <a:rPr lang="en-US" b="1" dirty="0" smtClean="0"/>
                        <a:t>EX</a:t>
                      </a:r>
                      <a:endParaRPr lang="en-US" b="1" dirty="0"/>
                    </a:p>
                  </a:txBody>
                  <a:tcPr/>
                </a:tc>
                <a:tc>
                  <a:txBody>
                    <a:bodyPr/>
                    <a:lstStyle/>
                    <a:p>
                      <a:pPr algn="ctr"/>
                      <a:r>
                        <a:rPr lang="en-US" b="1" dirty="0" smtClean="0"/>
                        <a:t>MEM</a:t>
                      </a:r>
                      <a:endParaRPr lang="en-US" b="1" dirty="0"/>
                    </a:p>
                  </a:txBody>
                  <a:tcPr/>
                </a:tc>
                <a:tc>
                  <a:txBody>
                    <a:bodyPr/>
                    <a:lstStyle/>
                    <a:p>
                      <a:pPr algn="ctr"/>
                      <a:r>
                        <a:rPr lang="en-US" b="1" dirty="0" smtClean="0"/>
                        <a:t>WB</a:t>
                      </a:r>
                      <a:endParaRPr lang="en-US" b="1" dirty="0"/>
                    </a:p>
                  </a:txBody>
                  <a:tcPr/>
                </a:tc>
                <a:tc>
                  <a:txBody>
                    <a:bodyPr/>
                    <a:lstStyle/>
                    <a:p>
                      <a:pPr algn="ctr"/>
                      <a:endParaRPr lang="en-US" b="1"/>
                    </a:p>
                  </a:txBody>
                  <a:tcPr/>
                </a:tc>
                <a:extLst>
                  <a:ext uri="{0D108BD9-81ED-4DB2-BD59-A6C34878D82A}">
                    <a16:rowId xmlns="" xmlns:a16="http://schemas.microsoft.com/office/drawing/2014/main" val="10002"/>
                  </a:ext>
                </a:extLst>
              </a:tr>
              <a:tr h="370840">
                <a:tc>
                  <a:txBody>
                    <a:bodyPr/>
                    <a:lstStyle/>
                    <a:p>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extLst>
                  <a:ext uri="{0D108BD9-81ED-4DB2-BD59-A6C34878D82A}">
                    <a16:rowId xmlns="" xmlns:a16="http://schemas.microsoft.com/office/drawing/2014/main" val="10003"/>
                  </a:ext>
                </a:extLst>
              </a:tr>
            </a:tbl>
          </a:graphicData>
        </a:graphic>
      </p:graphicFrame>
      <p:sp>
        <p:nvSpPr>
          <p:cNvPr id="5" name="Content Placeholder 2"/>
          <p:cNvSpPr txBox="1">
            <a:spLocks/>
          </p:cNvSpPr>
          <p:nvPr/>
        </p:nvSpPr>
        <p:spPr>
          <a:xfrm>
            <a:off x="6758128" y="3145904"/>
            <a:ext cx="3733513" cy="2438399"/>
          </a:xfrm>
          <a:prstGeom prst="rect">
            <a:avLst/>
          </a:prstGeom>
          <a:ln>
            <a:solidFill>
              <a:schemeClr val="tx1"/>
            </a:solidFill>
          </a:ln>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buFont typeface="Arial"/>
              <a:buNone/>
            </a:pPr>
            <a:r>
              <a:rPr lang="pt-BR" sz="3600" dirty="0" smtClean="0"/>
              <a:t>i1. 	</a:t>
            </a:r>
            <a:r>
              <a:rPr lang="pt-BR" sz="3600" b="1" dirty="0" smtClean="0"/>
              <a:t>R2</a:t>
            </a:r>
            <a:r>
              <a:rPr lang="pt-BR" sz="3600" dirty="0" smtClean="0"/>
              <a:t> &lt;- R5 + R3</a:t>
            </a:r>
          </a:p>
          <a:p>
            <a:pPr marL="0" indent="0" algn="just">
              <a:buFont typeface="Arial"/>
              <a:buNone/>
            </a:pPr>
            <a:r>
              <a:rPr lang="pt-BR" sz="3600" dirty="0" smtClean="0"/>
              <a:t>R2 = 20 + 10 = 30</a:t>
            </a:r>
          </a:p>
          <a:p>
            <a:pPr marL="0" indent="0" algn="just">
              <a:buFont typeface="Arial"/>
              <a:buNone/>
            </a:pPr>
            <a:r>
              <a:rPr lang="pt-BR" sz="3600" dirty="0" smtClean="0"/>
              <a:t>i2. 	R4 &lt;- </a:t>
            </a:r>
            <a:r>
              <a:rPr lang="pt-BR" sz="3600" b="1" dirty="0" smtClean="0"/>
              <a:t>R2</a:t>
            </a:r>
            <a:r>
              <a:rPr lang="pt-BR" sz="3600" dirty="0" smtClean="0"/>
              <a:t> + R3</a:t>
            </a:r>
          </a:p>
          <a:p>
            <a:pPr marL="0" indent="0" algn="just">
              <a:buFont typeface="Arial"/>
              <a:buNone/>
            </a:pPr>
            <a:r>
              <a:rPr lang="pt-BR" sz="3600" dirty="0" smtClean="0"/>
              <a:t>R4 = 30 + 10 = 40</a:t>
            </a:r>
            <a:endParaRPr lang="en-US" sz="3600" dirty="0"/>
          </a:p>
        </p:txBody>
      </p:sp>
      <p:sp>
        <p:nvSpPr>
          <p:cNvPr id="6" name="Content Placeholder 2"/>
          <p:cNvSpPr txBox="1">
            <a:spLocks/>
          </p:cNvSpPr>
          <p:nvPr/>
        </p:nvSpPr>
        <p:spPr>
          <a:xfrm>
            <a:off x="1484310" y="3145905"/>
            <a:ext cx="4850966" cy="2438399"/>
          </a:xfrm>
          <a:prstGeom prst="rect">
            <a:avLst/>
          </a:prstGeom>
          <a:ln>
            <a:solidFill>
              <a:schemeClr val="tx1"/>
            </a:solidFill>
          </a:ln>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pt-BR" sz="3600" dirty="0" smtClean="0"/>
              <a:t>Suppose in Register File</a:t>
            </a:r>
          </a:p>
          <a:p>
            <a:pPr marL="0" indent="0">
              <a:buFont typeface="Arial"/>
              <a:buNone/>
            </a:pPr>
            <a:r>
              <a:rPr lang="pt-BR" sz="3600" dirty="0" smtClean="0"/>
              <a:t>R2 = 5</a:t>
            </a:r>
          </a:p>
          <a:p>
            <a:pPr marL="0" indent="0">
              <a:buFont typeface="Arial"/>
              <a:buNone/>
            </a:pPr>
            <a:r>
              <a:rPr lang="pt-BR" sz="3600" dirty="0" smtClean="0"/>
              <a:t>R3 = 10</a:t>
            </a:r>
          </a:p>
          <a:p>
            <a:pPr marL="0" indent="0">
              <a:buFont typeface="Arial"/>
              <a:buNone/>
            </a:pPr>
            <a:r>
              <a:rPr lang="pt-BR" sz="3600" dirty="0" smtClean="0"/>
              <a:t>R5 = 20</a:t>
            </a:r>
            <a:endParaRPr lang="en-US" sz="3600" dirty="0"/>
          </a:p>
        </p:txBody>
      </p:sp>
      <p:sp>
        <p:nvSpPr>
          <p:cNvPr id="3" name="TextBox 2"/>
          <p:cNvSpPr txBox="1"/>
          <p:nvPr/>
        </p:nvSpPr>
        <p:spPr>
          <a:xfrm>
            <a:off x="1421557" y="5797417"/>
            <a:ext cx="9678227" cy="830997"/>
          </a:xfrm>
          <a:prstGeom prst="rect">
            <a:avLst/>
          </a:prstGeom>
          <a:noFill/>
        </p:spPr>
        <p:txBody>
          <a:bodyPr wrap="none" rtlCol="0">
            <a:spAutoFit/>
          </a:bodyPr>
          <a:lstStyle/>
          <a:p>
            <a:r>
              <a:rPr lang="en-US" sz="2400" b="1" dirty="0" smtClean="0">
                <a:solidFill>
                  <a:srgbClr val="C00000"/>
                </a:solidFill>
              </a:rPr>
              <a:t>In time, when exactly the R2’s updated data (30) will be available for i2 ?</a:t>
            </a:r>
          </a:p>
          <a:p>
            <a:r>
              <a:rPr lang="en-US" sz="2400" b="1" dirty="0" smtClean="0">
                <a:solidFill>
                  <a:srgbClr val="C00000"/>
                </a:solidFill>
              </a:rPr>
              <a:t>What exact data i2 is using for calculation?</a:t>
            </a:r>
            <a:endParaRPr lang="en-US" sz="2400" b="1" dirty="0">
              <a:solidFill>
                <a:srgbClr val="C00000"/>
              </a:solidFill>
            </a:endParaRPr>
          </a:p>
        </p:txBody>
      </p:sp>
    </p:spTree>
    <p:extLst>
      <p:ext uri="{BB962C8B-B14F-4D97-AF65-F5344CB8AC3E}">
        <p14:creationId xmlns:p14="http://schemas.microsoft.com/office/powerpoint/2010/main" val="848246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3699</TotalTime>
  <Words>2474</Words>
  <Application>Microsoft Office PowerPoint</Application>
  <PresentationFormat>Custom</PresentationFormat>
  <Paragraphs>403</Paragraphs>
  <Slides>29</Slides>
  <Notes>14</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Parallax</vt:lpstr>
      <vt:lpstr>Pipeline Hazards</vt:lpstr>
      <vt:lpstr>Pipeline Hazards</vt:lpstr>
      <vt:lpstr>Three type of Pipeline Hazards</vt:lpstr>
      <vt:lpstr>Structural Hazard</vt:lpstr>
      <vt:lpstr>PowerPoint Presentation</vt:lpstr>
      <vt:lpstr>Data Hazards</vt:lpstr>
      <vt:lpstr>Data Hazards</vt:lpstr>
      <vt:lpstr>Data Hazards – Example 1</vt:lpstr>
      <vt:lpstr>Data Hazards – Example 1 (contd.)</vt:lpstr>
      <vt:lpstr>Data Hazards – Example 1 (contd.)</vt:lpstr>
      <vt:lpstr>Data Hazards – Example 1 (contd.)</vt:lpstr>
      <vt:lpstr>Data Hazards – Example 1 (contd.)  Solution - Forwarding</vt:lpstr>
      <vt:lpstr>Data Hazards – Example 1 (contd.)  Solution - Forwarding</vt:lpstr>
      <vt:lpstr>Pipelined Datapath</vt:lpstr>
      <vt:lpstr>Forwarding Unit</vt:lpstr>
      <vt:lpstr>Data Hazards – Example 3</vt:lpstr>
      <vt:lpstr>Data Hazards – Example 3</vt:lpstr>
      <vt:lpstr>Data Hazards –  Example 3 Pipeline Dependences</vt:lpstr>
      <vt:lpstr>Data Hazards –  Example 3 Pipeline Dependences</vt:lpstr>
      <vt:lpstr>Data Hazards – Example 3 Solution: Forwarding</vt:lpstr>
      <vt:lpstr>Data Hazards – Example 3 Solution: Forwarding</vt:lpstr>
      <vt:lpstr>Forwarding Unit Functionality at CC4</vt:lpstr>
      <vt:lpstr>Forwarding Unit Functionality at CC4</vt:lpstr>
      <vt:lpstr>EX Data Hazard – Solution: Forwarding</vt:lpstr>
      <vt:lpstr>Data Hazards – Example 2  Solution - Forwarding</vt:lpstr>
      <vt:lpstr>Data Hazards – Example 2  Solution - Forwarding</vt:lpstr>
      <vt:lpstr>Data Hazards</vt:lpstr>
      <vt:lpstr>Data Hazards</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Multitasking</dc:title>
  <dc:creator>Samin Iftikhar</dc:creator>
  <cp:lastModifiedBy>Admin</cp:lastModifiedBy>
  <cp:revision>1003</cp:revision>
  <dcterms:created xsi:type="dcterms:W3CDTF">2020-04-08T10:39:46Z</dcterms:created>
  <dcterms:modified xsi:type="dcterms:W3CDTF">2022-11-01T11:31:52Z</dcterms:modified>
</cp:coreProperties>
</file>