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62"/>
  </p:notesMasterIdLst>
  <p:sldIdLst>
    <p:sldId id="256" r:id="rId2"/>
    <p:sldId id="336" r:id="rId3"/>
    <p:sldId id="337" r:id="rId4"/>
    <p:sldId id="338" r:id="rId5"/>
    <p:sldId id="339" r:id="rId6"/>
    <p:sldId id="359" r:id="rId7"/>
    <p:sldId id="350" r:id="rId8"/>
    <p:sldId id="424" r:id="rId9"/>
    <p:sldId id="351" r:id="rId10"/>
    <p:sldId id="292" r:id="rId11"/>
    <p:sldId id="309" r:id="rId12"/>
    <p:sldId id="341" r:id="rId13"/>
    <p:sldId id="360" r:id="rId14"/>
    <p:sldId id="364" r:id="rId15"/>
    <p:sldId id="365" r:id="rId16"/>
    <p:sldId id="366" r:id="rId17"/>
    <p:sldId id="367" r:id="rId18"/>
    <p:sldId id="368" r:id="rId19"/>
    <p:sldId id="369" r:id="rId20"/>
    <p:sldId id="370" r:id="rId21"/>
    <p:sldId id="372" r:id="rId22"/>
    <p:sldId id="373" r:id="rId23"/>
    <p:sldId id="421" r:id="rId24"/>
    <p:sldId id="374" r:id="rId25"/>
    <p:sldId id="375" r:id="rId26"/>
    <p:sldId id="379" r:id="rId27"/>
    <p:sldId id="422" r:id="rId28"/>
    <p:sldId id="423" r:id="rId29"/>
    <p:sldId id="383" r:id="rId30"/>
    <p:sldId id="420" r:id="rId31"/>
    <p:sldId id="382" r:id="rId32"/>
    <p:sldId id="376" r:id="rId33"/>
    <p:sldId id="377" r:id="rId34"/>
    <p:sldId id="378" r:id="rId35"/>
    <p:sldId id="344" r:id="rId36"/>
    <p:sldId id="295" r:id="rId37"/>
    <p:sldId id="293" r:id="rId38"/>
    <p:sldId id="294" r:id="rId39"/>
    <p:sldId id="385" r:id="rId40"/>
    <p:sldId id="386" r:id="rId41"/>
    <p:sldId id="387" r:id="rId42"/>
    <p:sldId id="388" r:id="rId43"/>
    <p:sldId id="384" r:id="rId44"/>
    <p:sldId id="408" r:id="rId45"/>
    <p:sldId id="409" r:id="rId46"/>
    <p:sldId id="410" r:id="rId47"/>
    <p:sldId id="395" r:id="rId48"/>
    <p:sldId id="411" r:id="rId49"/>
    <p:sldId id="412" r:id="rId50"/>
    <p:sldId id="400" r:id="rId51"/>
    <p:sldId id="401" r:id="rId52"/>
    <p:sldId id="404" r:id="rId53"/>
    <p:sldId id="407" r:id="rId54"/>
    <p:sldId id="417" r:id="rId55"/>
    <p:sldId id="413" r:id="rId56"/>
    <p:sldId id="414" r:id="rId57"/>
    <p:sldId id="415" r:id="rId58"/>
    <p:sldId id="298" r:id="rId59"/>
    <p:sldId id="416" r:id="rId60"/>
    <p:sldId id="25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8047"/>
    <a:srgbClr val="FF3300"/>
    <a:srgbClr val="FC24F2"/>
    <a:srgbClr val="650FE3"/>
    <a:srgbClr val="1AC8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2639" autoAdjust="0"/>
  </p:normalViewPr>
  <p:slideViewPr>
    <p:cSldViewPr snapToGrid="0">
      <p:cViewPr varScale="1">
        <p:scale>
          <a:sx n="82" d="100"/>
          <a:sy n="82" d="100"/>
        </p:scale>
        <p:origin x="-806" y="-77"/>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4.30 We need a stall even with forwarding when an R-format instruction following a load tries to use the data. Without the stall, the path from memory access stage output to execution stage input would be going backward in time, which is impossible. </a:t>
            </a:r>
            <a:r>
              <a:rPr lang="en-US" dirty="0" err="1" smtClean="0"/>
              <a:t>Th</a:t>
            </a:r>
            <a:r>
              <a:rPr lang="en-US" dirty="0" smtClean="0"/>
              <a:t> is fi </a:t>
            </a:r>
            <a:r>
              <a:rPr lang="en-US" dirty="0" err="1" smtClean="0"/>
              <a:t>gure</a:t>
            </a:r>
            <a:r>
              <a:rPr lang="en-US" dirty="0" smtClean="0"/>
              <a:t> is actually a </a:t>
            </a:r>
            <a:r>
              <a:rPr lang="en-US" dirty="0" err="1" smtClean="0"/>
              <a:t>simplifi</a:t>
            </a:r>
            <a:r>
              <a:rPr lang="en-US" dirty="0" smtClean="0"/>
              <a:t> cation, since we cannot know until aft </a:t>
            </a:r>
            <a:r>
              <a:rPr lang="en-US" dirty="0" err="1" smtClean="0"/>
              <a:t>er</a:t>
            </a:r>
            <a:r>
              <a:rPr lang="en-US" dirty="0" smtClean="0"/>
              <a:t> the subtract instruction is fetched and decoded whether or not a stall will be necessary. Section 4.7 shows the details of what really happens in the case of a hazard.</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10</a:t>
            </a:fld>
            <a:endParaRPr lang="en-US"/>
          </a:p>
        </p:txBody>
      </p:sp>
    </p:spTree>
    <p:extLst>
      <p:ext uri="{BB962C8B-B14F-4D97-AF65-F5344CB8AC3E}">
        <p14:creationId xmlns:p14="http://schemas.microsoft.com/office/powerpoint/2010/main" val="20566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4.60 Pipelined control overview, showing the two multiplexors for forwarding, the hazard detection unit, and the forwarding unit. Although the ID and EX stages have been </a:t>
            </a:r>
            <a:r>
              <a:rPr lang="en-US" dirty="0" err="1" smtClean="0"/>
              <a:t>simplifi</a:t>
            </a:r>
            <a:r>
              <a:rPr lang="en-US" dirty="0" smtClean="0"/>
              <a:t> </a:t>
            </a:r>
            <a:r>
              <a:rPr lang="en-US" dirty="0" err="1" smtClean="0"/>
              <a:t>ed</a:t>
            </a:r>
            <a:r>
              <a:rPr lang="en-US" dirty="0" smtClean="0"/>
              <a:t>—the sign-extended immediate and branch logic are missing— this drawing gives the essence of the forwarding hardware requirements.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26</a:t>
            </a:fld>
            <a:endParaRPr lang="en-US"/>
          </a:p>
        </p:txBody>
      </p:sp>
    </p:spTree>
    <p:extLst>
      <p:ext uri="{BB962C8B-B14F-4D97-AF65-F5344CB8AC3E}">
        <p14:creationId xmlns:p14="http://schemas.microsoft.com/office/powerpoint/2010/main" val="27233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4.60 Pipelined control overview, showing the two multiplexors for forwarding, the hazard detection unit, and the forwarding unit. Although the ID and EX stages have been </a:t>
            </a:r>
            <a:r>
              <a:rPr lang="en-US" dirty="0" err="1" smtClean="0"/>
              <a:t>simplifi</a:t>
            </a:r>
            <a:r>
              <a:rPr lang="en-US" dirty="0" smtClean="0"/>
              <a:t> </a:t>
            </a:r>
            <a:r>
              <a:rPr lang="en-US" dirty="0" err="1" smtClean="0"/>
              <a:t>ed</a:t>
            </a:r>
            <a:r>
              <a:rPr lang="en-US" dirty="0" smtClean="0"/>
              <a:t>—the sign-extended immediate and branch logic are missing— this drawing gives the essence of the forwarding hardware requirements.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27</a:t>
            </a:fld>
            <a:endParaRPr lang="en-US"/>
          </a:p>
        </p:txBody>
      </p:sp>
    </p:spTree>
    <p:extLst>
      <p:ext uri="{BB962C8B-B14F-4D97-AF65-F5344CB8AC3E}">
        <p14:creationId xmlns:p14="http://schemas.microsoft.com/office/powerpoint/2010/main" val="225009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4.60 Pipelined control overview, showing the two multiplexors for forwarding, the hazard detection unit, and the forwarding unit. Although the ID and EX stages have been simplified—the sign-extended immediate and branch logic are missing— this drawing gives the essence of the forwarding hardware requirements.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28</a:t>
            </a:fld>
            <a:endParaRPr lang="en-US"/>
          </a:p>
        </p:txBody>
      </p:sp>
    </p:spTree>
    <p:extLst>
      <p:ext uri="{BB962C8B-B14F-4D97-AF65-F5344CB8AC3E}">
        <p14:creationId xmlns:p14="http://schemas.microsoft.com/office/powerpoint/2010/main" val="114415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4.59 The way stalls are really inserted into the pipeline. A bubble is inserted beginning in clock cycle 4, by changing the and instruction to a </a:t>
            </a:r>
            <a:r>
              <a:rPr lang="en-US" dirty="0" err="1" smtClean="0"/>
              <a:t>nop</a:t>
            </a:r>
            <a:r>
              <a:rPr lang="en-US" dirty="0" smtClean="0"/>
              <a:t>. Note that the and instruction is really fetched and decoded in clock cycles 2 and 3, but its EX stage is delayed until clock cycle 5 (versus the </a:t>
            </a:r>
            <a:r>
              <a:rPr lang="en-US" dirty="0" err="1" smtClean="0"/>
              <a:t>unstalled</a:t>
            </a:r>
            <a:r>
              <a:rPr lang="en-US" dirty="0" smtClean="0"/>
              <a:t> position in clock cycle 4). Likewise the OR instruction is fetched in clock cycle 3, but its ID stage is delayed until clock cycle 5 (versus the </a:t>
            </a:r>
            <a:r>
              <a:rPr lang="en-US" dirty="0" err="1" smtClean="0"/>
              <a:t>unstalled</a:t>
            </a:r>
            <a:r>
              <a:rPr lang="en-US" dirty="0" smtClean="0"/>
              <a:t> clock cycle 4 position). Aft </a:t>
            </a:r>
            <a:r>
              <a:rPr lang="en-US" dirty="0" err="1" smtClean="0"/>
              <a:t>er</a:t>
            </a:r>
            <a:r>
              <a:rPr lang="en-US" dirty="0" smtClean="0"/>
              <a:t> insertion of the bubble, all the dependences go forward in time and no further hazards occur</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34</a:t>
            </a:fld>
            <a:endParaRPr lang="en-US"/>
          </a:p>
        </p:txBody>
      </p:sp>
    </p:spTree>
    <p:extLst>
      <p:ext uri="{BB962C8B-B14F-4D97-AF65-F5344CB8AC3E}">
        <p14:creationId xmlns:p14="http://schemas.microsoft.com/office/powerpoint/2010/main" val="299456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4.60 Pipelined control overview, showing the two multiplexors for forwarding, the hazard detection unit, and the forwarding unit. Although the ID and EX stages have been </a:t>
            </a:r>
            <a:r>
              <a:rPr lang="en-US" dirty="0" err="1" smtClean="0"/>
              <a:t>simplifi</a:t>
            </a:r>
            <a:r>
              <a:rPr lang="en-US" dirty="0" smtClean="0"/>
              <a:t> </a:t>
            </a:r>
            <a:r>
              <a:rPr lang="en-US" dirty="0" err="1" smtClean="0"/>
              <a:t>ed</a:t>
            </a:r>
            <a:r>
              <a:rPr lang="en-US" dirty="0" smtClean="0"/>
              <a:t>—the sign-extended immediate and branch logic are missing— this drawing gives the essence of the forwarding hardware requirements.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41</a:t>
            </a:fld>
            <a:endParaRPr lang="en-US"/>
          </a:p>
        </p:txBody>
      </p:sp>
    </p:spTree>
    <p:extLst>
      <p:ext uri="{BB962C8B-B14F-4D97-AF65-F5344CB8AC3E}">
        <p14:creationId xmlns:p14="http://schemas.microsoft.com/office/powerpoint/2010/main" val="2940879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4.60 Pipelined control overview, showing the two multiplexors for forwarding, the hazard detection unit, and the forwarding unit. Although the ID and EX stages have been </a:t>
            </a:r>
            <a:r>
              <a:rPr lang="en-US" dirty="0" err="1" smtClean="0"/>
              <a:t>simplifi</a:t>
            </a:r>
            <a:r>
              <a:rPr lang="en-US" dirty="0" smtClean="0"/>
              <a:t> </a:t>
            </a:r>
            <a:r>
              <a:rPr lang="en-US" dirty="0" err="1" smtClean="0"/>
              <a:t>ed</a:t>
            </a:r>
            <a:r>
              <a:rPr lang="en-US" dirty="0" smtClean="0"/>
              <a:t>—the sign-extended immediate and branch logic are missing— this drawing gives the essence of the forwarding hardware requirements.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42</a:t>
            </a:fld>
            <a:endParaRPr lang="en-US"/>
          </a:p>
        </p:txBody>
      </p:sp>
    </p:spTree>
    <p:extLst>
      <p:ext uri="{BB962C8B-B14F-4D97-AF65-F5344CB8AC3E}">
        <p14:creationId xmlns:p14="http://schemas.microsoft.com/office/powerpoint/2010/main" val="332311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4.60 Pipelined control overview, showing the two multiplexors for forwarding, the hazard detection unit, and the forwarding unit. Although the ID and EX stages have been </a:t>
            </a:r>
            <a:r>
              <a:rPr lang="en-US" dirty="0" err="1" smtClean="0"/>
              <a:t>simplifi</a:t>
            </a:r>
            <a:r>
              <a:rPr lang="en-US" dirty="0" smtClean="0"/>
              <a:t> </a:t>
            </a:r>
            <a:r>
              <a:rPr lang="en-US" dirty="0" err="1" smtClean="0"/>
              <a:t>ed</a:t>
            </a:r>
            <a:r>
              <a:rPr lang="en-US" dirty="0" smtClean="0"/>
              <a:t>—the sign-extended immediate and branch logic are missing— this drawing gives the essence of the forwarding hardware requirements.</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50</a:t>
            </a:fld>
            <a:endParaRPr lang="en-US"/>
          </a:p>
        </p:txBody>
      </p:sp>
    </p:spTree>
    <p:extLst>
      <p:ext uri="{BB962C8B-B14F-4D97-AF65-F5344CB8AC3E}">
        <p14:creationId xmlns:p14="http://schemas.microsoft.com/office/powerpoint/2010/main" val="385624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11093703"/>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7759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094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790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8754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7843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61386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7427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84119099"/>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31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34953005"/>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57638836"/>
      </p:ext>
    </p:extLst>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4452286"/>
      </p:ext>
    </p:extLst>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84194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68119527"/>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409714764"/>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65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11/3/2022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3033883487"/>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en.wikipedia.org/wiki/Hazard_(computer_archite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Pipeline Hazards</a:t>
            </a:r>
            <a:endParaRPr lang="en-US" dirty="0"/>
          </a:p>
        </p:txBody>
      </p:sp>
      <p:sp>
        <p:nvSpPr>
          <p:cNvPr id="3" name="Subtitle 2"/>
          <p:cNvSpPr>
            <a:spLocks noGrp="1"/>
          </p:cNvSpPr>
          <p:nvPr>
            <p:ph type="subTitle" idx="1"/>
          </p:nvPr>
        </p:nvSpPr>
        <p:spPr/>
        <p:txBody>
          <a:bodyPr>
            <a:normAutofit/>
          </a:bodyPr>
          <a:lstStyle/>
          <a:p>
            <a:r>
              <a:rPr lang="en-US" dirty="0" smtClean="0"/>
              <a:t>Textbook Chapter 4 – The Processor</a:t>
            </a:r>
          </a:p>
          <a:p>
            <a:r>
              <a:rPr lang="en-US" smtClean="0"/>
              <a:t>Lecture 26</a:t>
            </a:r>
            <a:endParaRPr lang="en-US" dirty="0"/>
          </a:p>
        </p:txBody>
      </p:sp>
    </p:spTree>
    <p:extLst>
      <p:ext uri="{BB962C8B-B14F-4D97-AF65-F5344CB8AC3E}">
        <p14:creationId xmlns:p14="http://schemas.microsoft.com/office/powerpoint/2010/main" val="110344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22" y="13855"/>
            <a:ext cx="10018713" cy="1383267"/>
          </a:xfrm>
        </p:spPr>
        <p:txBody>
          <a:bodyPr/>
          <a:lstStyle/>
          <a:p>
            <a:r>
              <a:rPr lang="en-US" dirty="0"/>
              <a:t>Data Hazard </a:t>
            </a:r>
            <a:r>
              <a:rPr lang="en-US" dirty="0" smtClean="0"/>
              <a:t>– Example 4</a:t>
            </a:r>
            <a:br>
              <a:rPr lang="en-US" dirty="0" smtClean="0"/>
            </a:br>
            <a:r>
              <a:rPr lang="en-US" dirty="0" smtClean="0"/>
              <a:t>Pipeline Stall (Bubble)</a:t>
            </a:r>
            <a:endParaRPr lang="en-US" dirty="0"/>
          </a:p>
        </p:txBody>
      </p:sp>
      <p:pic>
        <p:nvPicPr>
          <p:cNvPr id="6" name="Picture 5"/>
          <p:cNvPicPr>
            <a:picLocks noChangeAspect="1"/>
          </p:cNvPicPr>
          <p:nvPr/>
        </p:nvPicPr>
        <p:blipFill>
          <a:blip r:embed="rId3"/>
          <a:stretch>
            <a:fillRect/>
          </a:stretch>
        </p:blipFill>
        <p:spPr>
          <a:xfrm>
            <a:off x="572461" y="1766454"/>
            <a:ext cx="11169633" cy="4480560"/>
          </a:xfrm>
          <a:prstGeom prst="rect">
            <a:avLst/>
          </a:prstGeom>
        </p:spPr>
      </p:pic>
      <p:sp>
        <p:nvSpPr>
          <p:cNvPr id="7" name="TextBox 6"/>
          <p:cNvSpPr txBox="1"/>
          <p:nvPr/>
        </p:nvSpPr>
        <p:spPr>
          <a:xfrm>
            <a:off x="641736" y="6247014"/>
            <a:ext cx="10972800" cy="369332"/>
          </a:xfrm>
          <a:prstGeom prst="rect">
            <a:avLst/>
          </a:prstGeom>
          <a:noFill/>
        </p:spPr>
        <p:txBody>
          <a:bodyPr wrap="square" rtlCol="0">
            <a:spAutoFit/>
          </a:bodyPr>
          <a:lstStyle/>
          <a:p>
            <a:r>
              <a:rPr lang="en-US" dirty="0"/>
              <a:t> we cannot know until </a:t>
            </a:r>
            <a:r>
              <a:rPr lang="en-US" dirty="0" smtClean="0"/>
              <a:t>after </a:t>
            </a:r>
            <a:r>
              <a:rPr lang="en-US" dirty="0"/>
              <a:t>the subtract instruction is fetched and decoded whether or not a stall will </a:t>
            </a:r>
            <a:r>
              <a:rPr lang="en-US" dirty="0" smtClean="0"/>
              <a:t>be necessary</a:t>
            </a:r>
            <a:endParaRPr lang="en-US" dirty="0"/>
          </a:p>
        </p:txBody>
      </p:sp>
      <p:sp>
        <p:nvSpPr>
          <p:cNvPr id="5" name="TextBox 4"/>
          <p:cNvSpPr txBox="1"/>
          <p:nvPr/>
        </p:nvSpPr>
        <p:spPr>
          <a:xfrm>
            <a:off x="2978725" y="1820567"/>
            <a:ext cx="565539" cy="369332"/>
          </a:xfrm>
          <a:prstGeom prst="rect">
            <a:avLst/>
          </a:prstGeom>
          <a:noFill/>
        </p:spPr>
        <p:txBody>
          <a:bodyPr wrap="none" rtlCol="0">
            <a:spAutoFit/>
          </a:bodyPr>
          <a:lstStyle/>
          <a:p>
            <a:r>
              <a:rPr lang="en-US" b="1" dirty="0" smtClean="0"/>
              <a:t>CC1</a:t>
            </a:r>
            <a:endParaRPr lang="en-US" b="1" dirty="0"/>
          </a:p>
        </p:txBody>
      </p:sp>
      <p:sp>
        <p:nvSpPr>
          <p:cNvPr id="8" name="TextBox 7"/>
          <p:cNvSpPr txBox="1"/>
          <p:nvPr/>
        </p:nvSpPr>
        <p:spPr>
          <a:xfrm>
            <a:off x="4467000" y="1820567"/>
            <a:ext cx="567143" cy="369332"/>
          </a:xfrm>
          <a:prstGeom prst="rect">
            <a:avLst/>
          </a:prstGeom>
          <a:noFill/>
        </p:spPr>
        <p:txBody>
          <a:bodyPr wrap="none" rtlCol="0">
            <a:spAutoFit/>
          </a:bodyPr>
          <a:lstStyle/>
          <a:p>
            <a:r>
              <a:rPr lang="en-US" b="1" dirty="0" smtClean="0"/>
              <a:t>CC2</a:t>
            </a:r>
            <a:endParaRPr lang="en-US" b="1" dirty="0"/>
          </a:p>
        </p:txBody>
      </p:sp>
      <p:sp>
        <p:nvSpPr>
          <p:cNvPr id="9" name="TextBox 8"/>
          <p:cNvSpPr txBox="1"/>
          <p:nvPr/>
        </p:nvSpPr>
        <p:spPr>
          <a:xfrm>
            <a:off x="5559542" y="1820567"/>
            <a:ext cx="563937" cy="369332"/>
          </a:xfrm>
          <a:prstGeom prst="rect">
            <a:avLst/>
          </a:prstGeom>
          <a:noFill/>
        </p:spPr>
        <p:txBody>
          <a:bodyPr wrap="none" rtlCol="0">
            <a:spAutoFit/>
          </a:bodyPr>
          <a:lstStyle/>
          <a:p>
            <a:r>
              <a:rPr lang="en-US" b="1" dirty="0" smtClean="0"/>
              <a:t>CC3</a:t>
            </a:r>
            <a:endParaRPr lang="en-US" b="1" dirty="0"/>
          </a:p>
        </p:txBody>
      </p:sp>
      <p:sp>
        <p:nvSpPr>
          <p:cNvPr id="10" name="TextBox 9"/>
          <p:cNvSpPr txBox="1"/>
          <p:nvPr/>
        </p:nvSpPr>
        <p:spPr>
          <a:xfrm>
            <a:off x="6701149" y="1820567"/>
            <a:ext cx="573555" cy="369332"/>
          </a:xfrm>
          <a:prstGeom prst="rect">
            <a:avLst/>
          </a:prstGeom>
          <a:noFill/>
        </p:spPr>
        <p:txBody>
          <a:bodyPr wrap="none" rtlCol="0">
            <a:spAutoFit/>
          </a:bodyPr>
          <a:lstStyle/>
          <a:p>
            <a:r>
              <a:rPr lang="en-US" b="1" dirty="0" smtClean="0"/>
              <a:t>CC4</a:t>
            </a:r>
            <a:endParaRPr lang="en-US" b="1" dirty="0"/>
          </a:p>
        </p:txBody>
      </p:sp>
      <p:sp>
        <p:nvSpPr>
          <p:cNvPr id="11" name="TextBox 10"/>
          <p:cNvSpPr txBox="1"/>
          <p:nvPr/>
        </p:nvSpPr>
        <p:spPr>
          <a:xfrm>
            <a:off x="7852374" y="1820567"/>
            <a:ext cx="563937" cy="369332"/>
          </a:xfrm>
          <a:prstGeom prst="rect">
            <a:avLst/>
          </a:prstGeom>
          <a:noFill/>
        </p:spPr>
        <p:txBody>
          <a:bodyPr wrap="none" rtlCol="0">
            <a:spAutoFit/>
          </a:bodyPr>
          <a:lstStyle/>
          <a:p>
            <a:r>
              <a:rPr lang="en-US" b="1" dirty="0" smtClean="0"/>
              <a:t>CC5</a:t>
            </a:r>
            <a:endParaRPr lang="en-US" b="1" dirty="0"/>
          </a:p>
        </p:txBody>
      </p:sp>
      <p:sp>
        <p:nvSpPr>
          <p:cNvPr id="12" name="TextBox 11"/>
          <p:cNvSpPr txBox="1"/>
          <p:nvPr/>
        </p:nvSpPr>
        <p:spPr>
          <a:xfrm>
            <a:off x="8993981" y="1820567"/>
            <a:ext cx="578363" cy="369332"/>
          </a:xfrm>
          <a:prstGeom prst="rect">
            <a:avLst/>
          </a:prstGeom>
          <a:noFill/>
        </p:spPr>
        <p:txBody>
          <a:bodyPr wrap="none" rtlCol="0">
            <a:spAutoFit/>
          </a:bodyPr>
          <a:lstStyle/>
          <a:p>
            <a:r>
              <a:rPr lang="en-US" b="1" dirty="0" smtClean="0"/>
              <a:t>CC6</a:t>
            </a:r>
            <a:endParaRPr lang="en-US" b="1" dirty="0"/>
          </a:p>
        </p:txBody>
      </p:sp>
      <p:sp>
        <p:nvSpPr>
          <p:cNvPr id="13" name="TextBox 12"/>
          <p:cNvSpPr txBox="1"/>
          <p:nvPr/>
        </p:nvSpPr>
        <p:spPr>
          <a:xfrm>
            <a:off x="10178340" y="1820567"/>
            <a:ext cx="563937" cy="369332"/>
          </a:xfrm>
          <a:prstGeom prst="rect">
            <a:avLst/>
          </a:prstGeom>
          <a:noFill/>
        </p:spPr>
        <p:txBody>
          <a:bodyPr wrap="none" rtlCol="0">
            <a:spAutoFit/>
          </a:bodyPr>
          <a:lstStyle/>
          <a:p>
            <a:r>
              <a:rPr lang="en-US" b="1" dirty="0" smtClean="0"/>
              <a:t>CC7</a:t>
            </a:r>
            <a:endParaRPr lang="en-US" b="1" dirty="0"/>
          </a:p>
        </p:txBody>
      </p:sp>
    </p:spTree>
    <p:extLst>
      <p:ext uri="{BB962C8B-B14F-4D97-AF65-F5344CB8AC3E}">
        <p14:creationId xmlns:p14="http://schemas.microsoft.com/office/powerpoint/2010/main" val="23877577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
            <a:ext cx="10018713" cy="969818"/>
          </a:xfrm>
        </p:spPr>
        <p:txBody>
          <a:bodyPr/>
          <a:lstStyle/>
          <a:p>
            <a:r>
              <a:rPr lang="en-US" dirty="0" smtClean="0"/>
              <a:t>Data Hazard – Example 5</a:t>
            </a:r>
            <a:endParaRPr lang="en-US" dirty="0"/>
          </a:p>
        </p:txBody>
      </p:sp>
      <p:sp>
        <p:nvSpPr>
          <p:cNvPr id="3" name="Content Placeholder 2"/>
          <p:cNvSpPr>
            <a:spLocks noGrp="1"/>
          </p:cNvSpPr>
          <p:nvPr>
            <p:ph idx="1"/>
          </p:nvPr>
        </p:nvSpPr>
        <p:spPr>
          <a:xfrm>
            <a:off x="1484310" y="969819"/>
            <a:ext cx="10018713" cy="4821381"/>
          </a:xfrm>
        </p:spPr>
        <p:txBody>
          <a:bodyPr>
            <a:normAutofit/>
          </a:bodyPr>
          <a:lstStyle/>
          <a:p>
            <a:pPr marL="0" indent="0" algn="just">
              <a:buNone/>
            </a:pPr>
            <a:r>
              <a:rPr lang="en-US" sz="2800" dirty="0"/>
              <a:t>Make pipeline diagram for the code segment given below, and identify </a:t>
            </a:r>
            <a:r>
              <a:rPr lang="en-US" sz="2800" dirty="0" smtClean="0"/>
              <a:t>data dependences and hazards.</a:t>
            </a:r>
          </a:p>
          <a:p>
            <a:pPr marL="0" indent="0" algn="just">
              <a:buNone/>
            </a:pPr>
            <a:r>
              <a:rPr lang="en-US" sz="2800" dirty="0" err="1" smtClean="0"/>
              <a:t>lw</a:t>
            </a:r>
            <a:r>
              <a:rPr lang="en-US" sz="2800" dirty="0" smtClean="0"/>
              <a:t> </a:t>
            </a:r>
            <a:r>
              <a:rPr lang="en-US" sz="2800" dirty="0"/>
              <a:t>$2, 20($1)</a:t>
            </a:r>
          </a:p>
          <a:p>
            <a:pPr marL="0" indent="0" algn="just">
              <a:buNone/>
            </a:pPr>
            <a:r>
              <a:rPr lang="en-US" sz="2800" dirty="0"/>
              <a:t>and $4, $2, $5</a:t>
            </a:r>
          </a:p>
          <a:p>
            <a:pPr marL="0" indent="0" algn="just">
              <a:buNone/>
            </a:pPr>
            <a:r>
              <a:rPr lang="en-US" sz="2800" dirty="0"/>
              <a:t>or $8, $2, $6 </a:t>
            </a:r>
          </a:p>
          <a:p>
            <a:pPr marL="0" indent="0" algn="just">
              <a:buNone/>
            </a:pPr>
            <a:r>
              <a:rPr lang="en-US" sz="2800" dirty="0"/>
              <a:t>add $9, $4, $2</a:t>
            </a:r>
          </a:p>
          <a:p>
            <a:pPr marL="0" indent="0" algn="just">
              <a:buNone/>
            </a:pPr>
            <a:r>
              <a:rPr lang="en-US" sz="2800" dirty="0" err="1"/>
              <a:t>slt</a:t>
            </a:r>
            <a:r>
              <a:rPr lang="en-US" sz="2800" dirty="0"/>
              <a:t> $1, $6, $7</a:t>
            </a:r>
          </a:p>
        </p:txBody>
      </p:sp>
    </p:spTree>
    <p:extLst>
      <p:ext uri="{BB962C8B-B14F-4D97-AF65-F5344CB8AC3E}">
        <p14:creationId xmlns:p14="http://schemas.microsoft.com/office/powerpoint/2010/main" val="15721596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
            <a:ext cx="10018713" cy="969818"/>
          </a:xfrm>
        </p:spPr>
        <p:txBody>
          <a:bodyPr/>
          <a:lstStyle/>
          <a:p>
            <a:r>
              <a:rPr lang="en-US" dirty="0" smtClean="0"/>
              <a:t>Data Hazard – Example 5</a:t>
            </a:r>
            <a:endParaRPr lang="en-US" dirty="0"/>
          </a:p>
        </p:txBody>
      </p:sp>
      <p:sp>
        <p:nvSpPr>
          <p:cNvPr id="3" name="Content Placeholder 2"/>
          <p:cNvSpPr>
            <a:spLocks noGrp="1"/>
          </p:cNvSpPr>
          <p:nvPr>
            <p:ph idx="1"/>
          </p:nvPr>
        </p:nvSpPr>
        <p:spPr>
          <a:xfrm>
            <a:off x="1484310" y="969819"/>
            <a:ext cx="10018713" cy="4821381"/>
          </a:xfrm>
        </p:spPr>
        <p:txBody>
          <a:bodyPr>
            <a:normAutofit/>
          </a:bodyPr>
          <a:lstStyle/>
          <a:p>
            <a:pPr marL="0" indent="0" algn="just">
              <a:buNone/>
            </a:pPr>
            <a:r>
              <a:rPr lang="en-US" sz="2800" dirty="0"/>
              <a:t>Make pipeline diagram for the code segment given below, and identify </a:t>
            </a:r>
            <a:r>
              <a:rPr lang="en-US" sz="2800" dirty="0" smtClean="0"/>
              <a:t>data dependences and hazards.</a:t>
            </a:r>
          </a:p>
          <a:p>
            <a:pPr marL="0" indent="0" algn="just">
              <a:buNone/>
            </a:pPr>
            <a:r>
              <a:rPr lang="en-US" sz="2800" b="1" dirty="0" smtClean="0"/>
              <a:t>Solution:</a:t>
            </a:r>
          </a:p>
          <a:p>
            <a:pPr marL="0" indent="0" algn="just">
              <a:buNone/>
            </a:pPr>
            <a:r>
              <a:rPr lang="en-US" sz="2800" dirty="0" err="1" smtClean="0"/>
              <a:t>lw</a:t>
            </a:r>
            <a:r>
              <a:rPr lang="en-US" sz="2800" dirty="0" smtClean="0"/>
              <a:t> </a:t>
            </a:r>
            <a:r>
              <a:rPr lang="en-US" sz="2800" b="1" dirty="0">
                <a:solidFill>
                  <a:srgbClr val="C00000"/>
                </a:solidFill>
              </a:rPr>
              <a:t>$2</a:t>
            </a:r>
            <a:r>
              <a:rPr lang="en-US" sz="2800" dirty="0"/>
              <a:t>, 20($1)</a:t>
            </a:r>
          </a:p>
          <a:p>
            <a:pPr marL="0" indent="0" algn="just">
              <a:buNone/>
            </a:pPr>
            <a:r>
              <a:rPr lang="en-US" sz="2800" dirty="0"/>
              <a:t>and </a:t>
            </a:r>
            <a:r>
              <a:rPr lang="en-US" sz="2800" b="1" dirty="0">
                <a:solidFill>
                  <a:schemeClr val="accent6">
                    <a:lumMod val="75000"/>
                  </a:schemeClr>
                </a:solidFill>
              </a:rPr>
              <a:t>$4</a:t>
            </a:r>
            <a:r>
              <a:rPr lang="en-US" sz="2800" dirty="0"/>
              <a:t>, </a:t>
            </a:r>
            <a:r>
              <a:rPr lang="en-US" sz="2800" b="1" dirty="0">
                <a:solidFill>
                  <a:srgbClr val="C00000"/>
                </a:solidFill>
              </a:rPr>
              <a:t>$2</a:t>
            </a:r>
            <a:r>
              <a:rPr lang="en-US" sz="2800" dirty="0"/>
              <a:t>, $5</a:t>
            </a:r>
          </a:p>
          <a:p>
            <a:pPr marL="0" indent="0" algn="just">
              <a:buNone/>
            </a:pPr>
            <a:r>
              <a:rPr lang="en-US" sz="2800" dirty="0"/>
              <a:t>or $8, </a:t>
            </a:r>
            <a:r>
              <a:rPr lang="en-US" sz="2800" b="1" dirty="0">
                <a:solidFill>
                  <a:srgbClr val="C00000"/>
                </a:solidFill>
              </a:rPr>
              <a:t>$2</a:t>
            </a:r>
            <a:r>
              <a:rPr lang="en-US" sz="2800" dirty="0"/>
              <a:t>, $6 </a:t>
            </a:r>
          </a:p>
          <a:p>
            <a:pPr marL="0" indent="0" algn="just">
              <a:buNone/>
            </a:pPr>
            <a:r>
              <a:rPr lang="en-US" sz="2800" dirty="0"/>
              <a:t>add $9, </a:t>
            </a:r>
            <a:r>
              <a:rPr lang="en-US" sz="2800" b="1" dirty="0">
                <a:solidFill>
                  <a:schemeClr val="accent6">
                    <a:lumMod val="75000"/>
                  </a:schemeClr>
                </a:solidFill>
              </a:rPr>
              <a:t>$4</a:t>
            </a:r>
            <a:r>
              <a:rPr lang="en-US" sz="2800" dirty="0"/>
              <a:t>, </a:t>
            </a:r>
            <a:r>
              <a:rPr lang="en-US" sz="2800" b="1" dirty="0">
                <a:solidFill>
                  <a:srgbClr val="C00000"/>
                </a:solidFill>
              </a:rPr>
              <a:t>$2</a:t>
            </a:r>
          </a:p>
          <a:p>
            <a:pPr marL="0" indent="0" algn="just">
              <a:buNone/>
            </a:pPr>
            <a:r>
              <a:rPr lang="en-US" sz="2800" dirty="0" err="1"/>
              <a:t>slt</a:t>
            </a:r>
            <a:r>
              <a:rPr lang="en-US" sz="2800" dirty="0"/>
              <a:t> $1, $6, $7</a:t>
            </a:r>
          </a:p>
        </p:txBody>
      </p:sp>
      <p:sp>
        <p:nvSpPr>
          <p:cNvPr id="4" name="TextBox 3"/>
          <p:cNvSpPr txBox="1"/>
          <p:nvPr/>
        </p:nvSpPr>
        <p:spPr>
          <a:xfrm>
            <a:off x="5113176" y="5728996"/>
            <a:ext cx="5564921" cy="369332"/>
          </a:xfrm>
          <a:prstGeom prst="rect">
            <a:avLst/>
          </a:prstGeom>
          <a:noFill/>
        </p:spPr>
        <p:txBody>
          <a:bodyPr wrap="none" rtlCol="0">
            <a:spAutoFit/>
          </a:bodyPr>
          <a:lstStyle/>
          <a:p>
            <a:r>
              <a:rPr lang="en-US" b="1" dirty="0" smtClean="0"/>
              <a:t>Check and fix (if required) the $4 dependency yourself.</a:t>
            </a:r>
            <a:endParaRPr lang="en-US" b="1" dirty="0"/>
          </a:p>
        </p:txBody>
      </p:sp>
    </p:spTree>
    <p:extLst>
      <p:ext uri="{BB962C8B-B14F-4D97-AF65-F5344CB8AC3E}">
        <p14:creationId xmlns:p14="http://schemas.microsoft.com/office/powerpoint/2010/main" val="4171232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b="1" dirty="0" err="1"/>
              <a:t>lw</a:t>
            </a:r>
            <a:r>
              <a:rPr lang="en-US" b="1" dirty="0"/>
              <a:t> $2, 20($1)</a:t>
            </a:r>
          </a:p>
          <a:p>
            <a:pPr marL="0" indent="0" algn="just">
              <a:buNone/>
            </a:pPr>
            <a:r>
              <a:rPr lang="en-US"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2178407723"/>
              </p:ext>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$2,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solidFill>
                          <a:schemeClr val="tx1"/>
                        </a:solidFill>
                      </a:endParaRPr>
                    </a:p>
                  </a:txBody>
                  <a:tcPr/>
                </a:tc>
                <a:tc>
                  <a:txBody>
                    <a:bodyPr/>
                    <a:lstStyle/>
                    <a:p>
                      <a:pPr algn="ctr"/>
                      <a:endParaRPr lang="en-US" b="1">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02602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$2,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$2, $5</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260123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dirty="0"/>
              <a:t>and $4, $2, $5</a:t>
            </a:r>
          </a:p>
          <a:p>
            <a:pPr marL="0" indent="0" algn="just">
              <a:buNone/>
            </a:pPr>
            <a:r>
              <a:rPr lang="en-US" b="1"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068988611"/>
              </p:ext>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
        <p:nvSpPr>
          <p:cNvPr id="6" name="Content Placeholder 2"/>
          <p:cNvSpPr txBox="1">
            <a:spLocks/>
          </p:cNvSpPr>
          <p:nvPr/>
        </p:nvSpPr>
        <p:spPr>
          <a:xfrm>
            <a:off x="1039092" y="4818150"/>
            <a:ext cx="10018713" cy="14045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solidFill>
                  <a:srgbClr val="C00000"/>
                </a:solidFill>
              </a:rPr>
              <a:t>Assume there is no dependency, how will pipelining work?</a:t>
            </a:r>
            <a:endParaRPr lang="en-US" b="1" dirty="0">
              <a:solidFill>
                <a:srgbClr val="C00000"/>
              </a:solidFill>
            </a:endParaRPr>
          </a:p>
        </p:txBody>
      </p:sp>
    </p:spTree>
    <p:extLst>
      <p:ext uri="{BB962C8B-B14F-4D97-AF65-F5344CB8AC3E}">
        <p14:creationId xmlns:p14="http://schemas.microsoft.com/office/powerpoint/2010/main" val="1368994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dirty="0"/>
              <a:t>and $4, $2, $5</a:t>
            </a:r>
          </a:p>
          <a:p>
            <a:pPr marL="0" indent="0" algn="just">
              <a:buNone/>
            </a:pPr>
            <a:r>
              <a:rPr lang="en-US" b="1"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$2,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$2, $5</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
        <p:nvSpPr>
          <p:cNvPr id="5" name="Content Placeholder 2"/>
          <p:cNvSpPr txBox="1">
            <a:spLocks/>
          </p:cNvSpPr>
          <p:nvPr/>
        </p:nvSpPr>
        <p:spPr>
          <a:xfrm>
            <a:off x="1039092" y="4818150"/>
            <a:ext cx="10018713" cy="14045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solidFill>
                  <a:srgbClr val="C00000"/>
                </a:solidFill>
              </a:rPr>
              <a:t>Assume there is no dependency, how will pipelining work?</a:t>
            </a:r>
            <a:endParaRPr lang="en-US" b="1" dirty="0">
              <a:solidFill>
                <a:srgbClr val="C00000"/>
              </a:solidFill>
            </a:endParaRPr>
          </a:p>
        </p:txBody>
      </p:sp>
    </p:spTree>
    <p:extLst>
      <p:ext uri="{BB962C8B-B14F-4D97-AF65-F5344CB8AC3E}">
        <p14:creationId xmlns:p14="http://schemas.microsoft.com/office/powerpoint/2010/main" val="3618630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dirty="0"/>
              <a:t>and $4, $2, $5</a:t>
            </a:r>
          </a:p>
          <a:p>
            <a:pPr marL="0" indent="0" algn="just">
              <a:buNone/>
            </a:pPr>
            <a:r>
              <a:rPr lang="en-US" b="1"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016700244"/>
              </p:ext>
            </p:extLst>
          </p:nvPr>
        </p:nvGraphicFramePr>
        <p:xfrm>
          <a:off x="1039092" y="3334790"/>
          <a:ext cx="10141527" cy="2225040"/>
        </p:xfrm>
        <a:graphic>
          <a:graphicData uri="http://schemas.openxmlformats.org/drawingml/2006/table">
            <a:tbl>
              <a:tblPr firstRow="1" bandRow="1">
                <a:tableStyleId>{073A0DAA-6AF3-43AB-8588-CEC1D06C72B9}</a:tableStyleId>
              </a:tblPr>
              <a:tblGrid>
                <a:gridCol w="1662544">
                  <a:extLst>
                    <a:ext uri="{9D8B030D-6E8A-4147-A177-3AD203B41FA5}">
                      <a16:colId xmlns:a16="http://schemas.microsoft.com/office/drawing/2014/main" xmlns="" val="20000"/>
                    </a:ext>
                  </a:extLst>
                </a:gridCol>
                <a:gridCol w="938095">
                  <a:extLst>
                    <a:ext uri="{9D8B030D-6E8A-4147-A177-3AD203B41FA5}">
                      <a16:colId xmlns:a16="http://schemas.microsoft.com/office/drawing/2014/main" xmlns="" val="20001"/>
                    </a:ext>
                  </a:extLst>
                </a:gridCol>
                <a:gridCol w="942611">
                  <a:extLst>
                    <a:ext uri="{9D8B030D-6E8A-4147-A177-3AD203B41FA5}">
                      <a16:colId xmlns:a16="http://schemas.microsoft.com/office/drawing/2014/main" xmlns="" val="20002"/>
                    </a:ext>
                  </a:extLst>
                </a:gridCol>
                <a:gridCol w="942611">
                  <a:extLst>
                    <a:ext uri="{9D8B030D-6E8A-4147-A177-3AD203B41FA5}">
                      <a16:colId xmlns:a16="http://schemas.microsoft.com/office/drawing/2014/main" xmlns="" val="20003"/>
                    </a:ext>
                  </a:extLst>
                </a:gridCol>
                <a:gridCol w="942611">
                  <a:extLst>
                    <a:ext uri="{9D8B030D-6E8A-4147-A177-3AD203B41FA5}">
                      <a16:colId xmlns:a16="http://schemas.microsoft.com/office/drawing/2014/main" xmlns="" val="20004"/>
                    </a:ext>
                  </a:extLst>
                </a:gridCol>
                <a:gridCol w="942611">
                  <a:extLst>
                    <a:ext uri="{9D8B030D-6E8A-4147-A177-3AD203B41FA5}">
                      <a16:colId xmlns:a16="http://schemas.microsoft.com/office/drawing/2014/main" xmlns="" val="20005"/>
                    </a:ext>
                  </a:extLst>
                </a:gridCol>
                <a:gridCol w="942611">
                  <a:extLst>
                    <a:ext uri="{9D8B030D-6E8A-4147-A177-3AD203B41FA5}">
                      <a16:colId xmlns:a16="http://schemas.microsoft.com/office/drawing/2014/main" xmlns="" val="20006"/>
                    </a:ext>
                  </a:extLst>
                </a:gridCol>
                <a:gridCol w="942611">
                  <a:extLst>
                    <a:ext uri="{9D8B030D-6E8A-4147-A177-3AD203B41FA5}">
                      <a16:colId xmlns:a16="http://schemas.microsoft.com/office/drawing/2014/main" xmlns="" val="20007"/>
                    </a:ext>
                  </a:extLst>
                </a:gridCol>
                <a:gridCol w="942611">
                  <a:extLst>
                    <a:ext uri="{9D8B030D-6E8A-4147-A177-3AD203B41FA5}">
                      <a16:colId xmlns:a16="http://schemas.microsoft.com/office/drawing/2014/main" xmlns="" val="20008"/>
                    </a:ext>
                  </a:extLst>
                </a:gridCol>
                <a:gridCol w="942611">
                  <a:extLst>
                    <a:ext uri="{9D8B030D-6E8A-4147-A177-3AD203B41FA5}">
                      <a16:colId xmlns:a16="http://schemas.microsoft.com/office/drawing/2014/main" xmlns="" val="20009"/>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$2,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$2, $5</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5"/>
                  </a:ext>
                </a:extLst>
              </a:tr>
            </a:tbl>
          </a:graphicData>
        </a:graphic>
      </p:graphicFrame>
      <p:sp>
        <p:nvSpPr>
          <p:cNvPr id="5" name="Content Placeholder 2"/>
          <p:cNvSpPr txBox="1">
            <a:spLocks/>
          </p:cNvSpPr>
          <p:nvPr/>
        </p:nvSpPr>
        <p:spPr>
          <a:xfrm>
            <a:off x="1039092" y="5803111"/>
            <a:ext cx="10018713" cy="7859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smtClean="0">
                <a:solidFill>
                  <a:srgbClr val="C00000"/>
                </a:solidFill>
              </a:rPr>
              <a:t>Assume there is no dependency, how will pipelining work?</a:t>
            </a:r>
            <a:endParaRPr lang="en-US" b="1" dirty="0">
              <a:solidFill>
                <a:srgbClr val="C00000"/>
              </a:solidFill>
            </a:endParaRPr>
          </a:p>
        </p:txBody>
      </p:sp>
    </p:spTree>
    <p:extLst>
      <p:ext uri="{BB962C8B-B14F-4D97-AF65-F5344CB8AC3E}">
        <p14:creationId xmlns:p14="http://schemas.microsoft.com/office/powerpoint/2010/main" val="1484454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dirty="0"/>
              <a:t>and $4, $2, $5</a:t>
            </a:r>
          </a:p>
          <a:p>
            <a:pPr marL="0" indent="0" algn="just">
              <a:buNone/>
            </a:pPr>
            <a:r>
              <a:rPr lang="en-US" b="1"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2466535555"/>
              </p:ext>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
        <p:nvSpPr>
          <p:cNvPr id="6" name="Content Placeholder 2"/>
          <p:cNvSpPr txBox="1">
            <a:spLocks/>
          </p:cNvSpPr>
          <p:nvPr/>
        </p:nvSpPr>
        <p:spPr>
          <a:xfrm>
            <a:off x="1039092" y="4818150"/>
            <a:ext cx="10018713" cy="140451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At</a:t>
            </a:r>
            <a:r>
              <a:rPr lang="en-US" b="1" dirty="0"/>
              <a:t> ID </a:t>
            </a:r>
            <a:r>
              <a:rPr lang="en-US" dirty="0"/>
              <a:t>of “and $4, $2, $</a:t>
            </a:r>
            <a:r>
              <a:rPr lang="en-US" dirty="0" smtClean="0"/>
              <a:t>5”, we get to know that we have to stall its EX</a:t>
            </a:r>
          </a:p>
          <a:p>
            <a:r>
              <a:rPr lang="en-US" dirty="0" smtClean="0"/>
              <a:t>“</a:t>
            </a:r>
            <a:r>
              <a:rPr lang="en-US" b="1" dirty="0"/>
              <a:t>or $8, $2, $6 </a:t>
            </a:r>
            <a:r>
              <a:rPr lang="en-US" dirty="0" smtClean="0"/>
              <a:t>” is already in pipeline, this should not be missed</a:t>
            </a:r>
            <a:endParaRPr lang="en-US" dirty="0"/>
          </a:p>
        </p:txBody>
      </p:sp>
    </p:spTree>
    <p:extLst>
      <p:ext uri="{BB962C8B-B14F-4D97-AF65-F5344CB8AC3E}">
        <p14:creationId xmlns:p14="http://schemas.microsoft.com/office/powerpoint/2010/main" val="872516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946663939"/>
              </p:ext>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endParaRPr lang="en-US" b="1" dirty="0">
                        <a:solidFill>
                          <a:schemeClr val="tx1"/>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
        <p:nvSpPr>
          <p:cNvPr id="6" name="Content Placeholder 2"/>
          <p:cNvSpPr txBox="1">
            <a:spLocks/>
          </p:cNvSpPr>
          <p:nvPr/>
        </p:nvSpPr>
        <p:spPr>
          <a:xfrm>
            <a:off x="1039092" y="4818150"/>
            <a:ext cx="10018713" cy="1404513"/>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At</a:t>
            </a:r>
            <a:r>
              <a:rPr lang="en-US" b="1" dirty="0"/>
              <a:t> ID </a:t>
            </a:r>
            <a:r>
              <a:rPr lang="en-US" dirty="0"/>
              <a:t>of “and $4, $2, $</a:t>
            </a:r>
            <a:r>
              <a:rPr lang="en-US" dirty="0" smtClean="0"/>
              <a:t>5”, we get to know that we have to stall its EX</a:t>
            </a:r>
          </a:p>
          <a:p>
            <a:r>
              <a:rPr lang="en-US" dirty="0" smtClean="0"/>
              <a:t>“</a:t>
            </a:r>
            <a:r>
              <a:rPr lang="en-US" b="1" dirty="0"/>
              <a:t>or $8, $2, $6 </a:t>
            </a:r>
            <a:r>
              <a:rPr lang="en-US" dirty="0" smtClean="0"/>
              <a:t>” is already in pipeline, this should not be missed</a:t>
            </a:r>
          </a:p>
          <a:p>
            <a:r>
              <a:rPr lang="en-US" dirty="0" smtClean="0"/>
              <a:t>At CC5, we can execute </a:t>
            </a:r>
            <a:r>
              <a:rPr lang="en-US" dirty="0"/>
              <a:t>“and $4, $2, $5</a:t>
            </a:r>
            <a:r>
              <a:rPr lang="en-US" dirty="0" smtClean="0"/>
              <a:t>” having Mem content forwarded from Mem/WB Register</a:t>
            </a:r>
          </a:p>
        </p:txBody>
      </p:sp>
      <p:cxnSp>
        <p:nvCxnSpPr>
          <p:cNvPr id="7" name="Straight Arrow Connector 6"/>
          <p:cNvCxnSpPr/>
          <p:nvPr/>
        </p:nvCxnSpPr>
        <p:spPr>
          <a:xfrm>
            <a:off x="7467601" y="382016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59236" y="4332779"/>
            <a:ext cx="146858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467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Hazard – Example 4</a:t>
            </a:r>
            <a:endParaRPr lang="en-US" dirty="0"/>
          </a:p>
        </p:txBody>
      </p:sp>
      <p:sp>
        <p:nvSpPr>
          <p:cNvPr id="3" name="Content Placeholder 2"/>
          <p:cNvSpPr>
            <a:spLocks noGrp="1"/>
          </p:cNvSpPr>
          <p:nvPr>
            <p:ph idx="1"/>
          </p:nvPr>
        </p:nvSpPr>
        <p:spPr/>
        <p:txBody>
          <a:bodyPr>
            <a:normAutofit/>
          </a:bodyPr>
          <a:lstStyle/>
          <a:p>
            <a:pPr marL="0" indent="0" algn="just">
              <a:buNone/>
            </a:pPr>
            <a:r>
              <a:rPr lang="en-US" sz="2800" dirty="0" smtClean="0"/>
              <a:t>Make pipeline diagram for the code segment given below, and identify data hazards</a:t>
            </a:r>
          </a:p>
          <a:p>
            <a:pPr marL="0" indent="0" algn="just">
              <a:buNone/>
            </a:pPr>
            <a:endParaRPr lang="en-US" sz="2800" dirty="0" smtClean="0"/>
          </a:p>
          <a:p>
            <a:pPr marL="0" indent="0" algn="just">
              <a:buNone/>
            </a:pPr>
            <a:r>
              <a:rPr lang="en-US" sz="2800" b="1" dirty="0" err="1"/>
              <a:t>lw</a:t>
            </a:r>
            <a:r>
              <a:rPr lang="en-US" sz="2800" b="1" dirty="0"/>
              <a:t> $s0, 20($t1</a:t>
            </a:r>
            <a:r>
              <a:rPr lang="en-US" sz="2800" b="1" dirty="0" smtClean="0"/>
              <a:t>)</a:t>
            </a:r>
          </a:p>
          <a:p>
            <a:pPr marL="0" indent="0" algn="just">
              <a:buNone/>
            </a:pPr>
            <a:r>
              <a:rPr lang="en-US" sz="2800" b="1" dirty="0"/>
              <a:t>sub $t2, $s0, $t3 </a:t>
            </a:r>
          </a:p>
        </p:txBody>
      </p:sp>
    </p:spTree>
    <p:extLst>
      <p:ext uri="{BB962C8B-B14F-4D97-AF65-F5344CB8AC3E}">
        <p14:creationId xmlns:p14="http://schemas.microsoft.com/office/powerpoint/2010/main" val="2503880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endParaRPr lang="en-US" b="1" dirty="0">
                        <a:solidFill>
                          <a:schemeClr val="tx1"/>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cxnSp>
        <p:nvCxnSpPr>
          <p:cNvPr id="7" name="Straight Arrow Connector 6"/>
          <p:cNvCxnSpPr/>
          <p:nvPr/>
        </p:nvCxnSpPr>
        <p:spPr>
          <a:xfrm>
            <a:off x="7467601" y="382016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59236" y="4332779"/>
            <a:ext cx="146858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1039092" y="4818150"/>
            <a:ext cx="10018713" cy="1404513"/>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At</a:t>
            </a:r>
            <a:r>
              <a:rPr lang="en-US" b="1" dirty="0"/>
              <a:t> ID </a:t>
            </a:r>
            <a:r>
              <a:rPr lang="en-US" dirty="0"/>
              <a:t>of “and $4, $2, $</a:t>
            </a:r>
            <a:r>
              <a:rPr lang="en-US" dirty="0" smtClean="0"/>
              <a:t>5”, we get to know that we have to stall its EX</a:t>
            </a:r>
          </a:p>
          <a:p>
            <a:r>
              <a:rPr lang="en-US" dirty="0" smtClean="0"/>
              <a:t>“</a:t>
            </a:r>
            <a:r>
              <a:rPr lang="en-US" b="1" dirty="0"/>
              <a:t>or $8, $2, $6 </a:t>
            </a:r>
            <a:r>
              <a:rPr lang="en-US" dirty="0" smtClean="0"/>
              <a:t>” is already in pipeline, this should not be missed</a:t>
            </a:r>
          </a:p>
          <a:p>
            <a:r>
              <a:rPr lang="en-US" dirty="0" smtClean="0"/>
              <a:t>At CC5, we can execute </a:t>
            </a:r>
            <a:r>
              <a:rPr lang="en-US" dirty="0"/>
              <a:t>“and $4, $2, $5</a:t>
            </a:r>
            <a:r>
              <a:rPr lang="en-US" dirty="0" smtClean="0"/>
              <a:t>” having Mem content forwarded from Mem/WB Register</a:t>
            </a:r>
          </a:p>
        </p:txBody>
      </p:sp>
    </p:spTree>
    <p:extLst>
      <p:ext uri="{BB962C8B-B14F-4D97-AF65-F5344CB8AC3E}">
        <p14:creationId xmlns:p14="http://schemas.microsoft.com/office/powerpoint/2010/main" val="2822737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2036618">
                  <a:extLst>
                    <a:ext uri="{9D8B030D-6E8A-4147-A177-3AD203B41FA5}">
                      <a16:colId xmlns:a16="http://schemas.microsoft.com/office/drawing/2014/main" xmlns="" val="20000"/>
                    </a:ext>
                  </a:extLst>
                </a:gridCol>
                <a:gridCol w="1157844">
                  <a:extLst>
                    <a:ext uri="{9D8B030D-6E8A-4147-A177-3AD203B41FA5}">
                      <a16:colId xmlns:a16="http://schemas.microsoft.com/office/drawing/2014/main" xmlns="" val="20001"/>
                    </a:ext>
                  </a:extLst>
                </a:gridCol>
                <a:gridCol w="1157844">
                  <a:extLst>
                    <a:ext uri="{9D8B030D-6E8A-4147-A177-3AD203B41FA5}">
                      <a16:colId xmlns:a16="http://schemas.microsoft.com/office/drawing/2014/main" xmlns="" val="20002"/>
                    </a:ext>
                  </a:extLst>
                </a:gridCol>
                <a:gridCol w="1157844">
                  <a:extLst>
                    <a:ext uri="{9D8B030D-6E8A-4147-A177-3AD203B41FA5}">
                      <a16:colId xmlns:a16="http://schemas.microsoft.com/office/drawing/2014/main" xmlns="" val="20003"/>
                    </a:ext>
                  </a:extLst>
                </a:gridCol>
                <a:gridCol w="1157844">
                  <a:extLst>
                    <a:ext uri="{9D8B030D-6E8A-4147-A177-3AD203B41FA5}">
                      <a16:colId xmlns:a16="http://schemas.microsoft.com/office/drawing/2014/main" xmlns="" val="20004"/>
                    </a:ext>
                  </a:extLst>
                </a:gridCol>
                <a:gridCol w="1157844">
                  <a:extLst>
                    <a:ext uri="{9D8B030D-6E8A-4147-A177-3AD203B41FA5}">
                      <a16:colId xmlns:a16="http://schemas.microsoft.com/office/drawing/2014/main" xmlns="" val="20005"/>
                    </a:ext>
                  </a:extLst>
                </a:gridCol>
                <a:gridCol w="1157844">
                  <a:extLst>
                    <a:ext uri="{9D8B030D-6E8A-4147-A177-3AD203B41FA5}">
                      <a16:colId xmlns:a16="http://schemas.microsoft.com/office/drawing/2014/main" xmlns="" val="20006"/>
                    </a:ext>
                  </a:extLst>
                </a:gridCol>
                <a:gridCol w="115784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endParaRPr lang="en-US" b="1" dirty="0">
                        <a:solidFill>
                          <a:schemeClr val="tx1"/>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
        <p:nvSpPr>
          <p:cNvPr id="6" name="Content Placeholder 2"/>
          <p:cNvSpPr txBox="1">
            <a:spLocks/>
          </p:cNvSpPr>
          <p:nvPr/>
        </p:nvSpPr>
        <p:spPr>
          <a:xfrm>
            <a:off x="1039092" y="4818150"/>
            <a:ext cx="10018713" cy="194286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At</a:t>
            </a:r>
            <a:r>
              <a:rPr lang="en-US" b="1" dirty="0"/>
              <a:t> ID </a:t>
            </a:r>
            <a:r>
              <a:rPr lang="en-US" dirty="0"/>
              <a:t>of “and $4, $2, $5”, we get to know that we have to stall its EX</a:t>
            </a:r>
          </a:p>
          <a:p>
            <a:r>
              <a:rPr lang="en-US" dirty="0"/>
              <a:t>“</a:t>
            </a:r>
            <a:r>
              <a:rPr lang="en-US" b="1" dirty="0"/>
              <a:t>or $8, $2, $6 </a:t>
            </a:r>
            <a:r>
              <a:rPr lang="en-US" dirty="0"/>
              <a:t>” is already in pipeline, this should not be missed</a:t>
            </a:r>
          </a:p>
          <a:p>
            <a:r>
              <a:rPr lang="en-US" dirty="0"/>
              <a:t>At CC5, we can execute “and $4, $2, $5” having Mem content forwarded from Mem/WB Register</a:t>
            </a:r>
          </a:p>
          <a:p>
            <a:r>
              <a:rPr lang="en-US" b="1" dirty="0" smtClean="0"/>
              <a:t>We need to stop “</a:t>
            </a:r>
            <a:r>
              <a:rPr lang="en-US" b="1" dirty="0"/>
              <a:t>or $8, $2, $6 </a:t>
            </a:r>
            <a:r>
              <a:rPr lang="en-US" b="1" dirty="0" smtClean="0"/>
              <a:t>” at IF at CC4</a:t>
            </a:r>
          </a:p>
        </p:txBody>
      </p:sp>
      <p:cxnSp>
        <p:nvCxnSpPr>
          <p:cNvPr id="7" name="Straight Arrow Connector 6"/>
          <p:cNvCxnSpPr/>
          <p:nvPr/>
        </p:nvCxnSpPr>
        <p:spPr>
          <a:xfrm>
            <a:off x="7467601" y="382016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59236" y="4332779"/>
            <a:ext cx="1468582"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913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2791878100"/>
              </p:ext>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1827926">
                  <a:extLst>
                    <a:ext uri="{9D8B030D-6E8A-4147-A177-3AD203B41FA5}">
                      <a16:colId xmlns:a16="http://schemas.microsoft.com/office/drawing/2014/main" xmlns="" val="20000"/>
                    </a:ext>
                  </a:extLst>
                </a:gridCol>
                <a:gridCol w="1039200">
                  <a:extLst>
                    <a:ext uri="{9D8B030D-6E8A-4147-A177-3AD203B41FA5}">
                      <a16:colId xmlns:a16="http://schemas.microsoft.com/office/drawing/2014/main" xmlns="" val="20001"/>
                    </a:ext>
                  </a:extLst>
                </a:gridCol>
                <a:gridCol w="1039200">
                  <a:extLst>
                    <a:ext uri="{9D8B030D-6E8A-4147-A177-3AD203B41FA5}">
                      <a16:colId xmlns:a16="http://schemas.microsoft.com/office/drawing/2014/main" xmlns="" val="20002"/>
                    </a:ext>
                  </a:extLst>
                </a:gridCol>
                <a:gridCol w="1039200">
                  <a:extLst>
                    <a:ext uri="{9D8B030D-6E8A-4147-A177-3AD203B41FA5}">
                      <a16:colId xmlns:a16="http://schemas.microsoft.com/office/drawing/2014/main" xmlns="" val="20003"/>
                    </a:ext>
                  </a:extLst>
                </a:gridCol>
                <a:gridCol w="1039200">
                  <a:extLst>
                    <a:ext uri="{9D8B030D-6E8A-4147-A177-3AD203B41FA5}">
                      <a16:colId xmlns:a16="http://schemas.microsoft.com/office/drawing/2014/main" xmlns="" val="20004"/>
                    </a:ext>
                  </a:extLst>
                </a:gridCol>
                <a:gridCol w="1039200">
                  <a:extLst>
                    <a:ext uri="{9D8B030D-6E8A-4147-A177-3AD203B41FA5}">
                      <a16:colId xmlns:a16="http://schemas.microsoft.com/office/drawing/2014/main" xmlns="" val="20005"/>
                    </a:ext>
                  </a:extLst>
                </a:gridCol>
                <a:gridCol w="1039200">
                  <a:extLst>
                    <a:ext uri="{9D8B030D-6E8A-4147-A177-3AD203B41FA5}">
                      <a16:colId xmlns:a16="http://schemas.microsoft.com/office/drawing/2014/main" xmlns="" val="20006"/>
                    </a:ext>
                  </a:extLst>
                </a:gridCol>
                <a:gridCol w="1039200">
                  <a:extLst>
                    <a:ext uri="{9D8B030D-6E8A-4147-A177-3AD203B41FA5}">
                      <a16:colId xmlns:a16="http://schemas.microsoft.com/office/drawing/2014/main" xmlns="" val="20007"/>
                    </a:ext>
                  </a:extLst>
                </a:gridCol>
                <a:gridCol w="1039200">
                  <a:extLst>
                    <a:ext uri="{9D8B030D-6E8A-4147-A177-3AD203B41FA5}">
                      <a16:colId xmlns:a16="http://schemas.microsoft.com/office/drawing/2014/main" xmlns="" val="20008"/>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endParaRPr lang="en-US" b="1" dirty="0">
                        <a:solidFill>
                          <a:schemeClr val="tx1"/>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cxnSp>
        <p:nvCxnSpPr>
          <p:cNvPr id="7" name="Straight Arrow Connector 6"/>
          <p:cNvCxnSpPr/>
          <p:nvPr/>
        </p:nvCxnSpPr>
        <p:spPr>
          <a:xfrm>
            <a:off x="6899565" y="382016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18909" y="4332779"/>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18909" y="4665288"/>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1039092" y="4818150"/>
            <a:ext cx="10018713" cy="1942868"/>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At</a:t>
            </a:r>
            <a:r>
              <a:rPr lang="en-US" b="1" dirty="0"/>
              <a:t> ID </a:t>
            </a:r>
            <a:r>
              <a:rPr lang="en-US" dirty="0"/>
              <a:t>of “and $4, $2, $5”, we get to know that we have to stall its EX</a:t>
            </a:r>
          </a:p>
          <a:p>
            <a:r>
              <a:rPr lang="en-US" dirty="0"/>
              <a:t>“</a:t>
            </a:r>
            <a:r>
              <a:rPr lang="en-US" b="1" dirty="0"/>
              <a:t>or $8, $2, $6 </a:t>
            </a:r>
            <a:r>
              <a:rPr lang="en-US" dirty="0"/>
              <a:t>” is already in pipeline, this should not be missed</a:t>
            </a:r>
          </a:p>
          <a:p>
            <a:r>
              <a:rPr lang="en-US" dirty="0"/>
              <a:t>At CC5, we can execute “and $4, $2, $5” having Mem content forwarded from Mem/WB Register</a:t>
            </a:r>
          </a:p>
          <a:p>
            <a:r>
              <a:rPr lang="en-US" b="1" dirty="0" smtClean="0"/>
              <a:t>We need to stop “</a:t>
            </a:r>
            <a:r>
              <a:rPr lang="en-US" b="1" dirty="0"/>
              <a:t>or $8, $2, $6 </a:t>
            </a:r>
            <a:r>
              <a:rPr lang="en-US" b="1" dirty="0" smtClean="0"/>
              <a:t>” at IF at CC4</a:t>
            </a:r>
          </a:p>
        </p:txBody>
      </p:sp>
    </p:spTree>
    <p:extLst>
      <p:ext uri="{BB962C8B-B14F-4D97-AF65-F5344CB8AC3E}">
        <p14:creationId xmlns:p14="http://schemas.microsoft.com/office/powerpoint/2010/main" val="3462968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201331455"/>
              </p:ext>
            </p:extLst>
          </p:nvPr>
        </p:nvGraphicFramePr>
        <p:xfrm>
          <a:off x="1039092" y="3334790"/>
          <a:ext cx="10141526" cy="1483360"/>
        </p:xfrm>
        <a:graphic>
          <a:graphicData uri="http://schemas.openxmlformats.org/drawingml/2006/table">
            <a:tbl>
              <a:tblPr firstRow="1" bandRow="1">
                <a:tableStyleId>{073A0DAA-6AF3-43AB-8588-CEC1D06C72B9}</a:tableStyleId>
              </a:tblPr>
              <a:tblGrid>
                <a:gridCol w="1827926">
                  <a:extLst>
                    <a:ext uri="{9D8B030D-6E8A-4147-A177-3AD203B41FA5}">
                      <a16:colId xmlns:a16="http://schemas.microsoft.com/office/drawing/2014/main" xmlns="" val="20000"/>
                    </a:ext>
                  </a:extLst>
                </a:gridCol>
                <a:gridCol w="1039200">
                  <a:extLst>
                    <a:ext uri="{9D8B030D-6E8A-4147-A177-3AD203B41FA5}">
                      <a16:colId xmlns:a16="http://schemas.microsoft.com/office/drawing/2014/main" xmlns="" val="20001"/>
                    </a:ext>
                  </a:extLst>
                </a:gridCol>
                <a:gridCol w="1039200">
                  <a:extLst>
                    <a:ext uri="{9D8B030D-6E8A-4147-A177-3AD203B41FA5}">
                      <a16:colId xmlns:a16="http://schemas.microsoft.com/office/drawing/2014/main" xmlns="" val="20002"/>
                    </a:ext>
                  </a:extLst>
                </a:gridCol>
                <a:gridCol w="1039200">
                  <a:extLst>
                    <a:ext uri="{9D8B030D-6E8A-4147-A177-3AD203B41FA5}">
                      <a16:colId xmlns:a16="http://schemas.microsoft.com/office/drawing/2014/main" xmlns="" val="20003"/>
                    </a:ext>
                  </a:extLst>
                </a:gridCol>
                <a:gridCol w="1039200">
                  <a:extLst>
                    <a:ext uri="{9D8B030D-6E8A-4147-A177-3AD203B41FA5}">
                      <a16:colId xmlns:a16="http://schemas.microsoft.com/office/drawing/2014/main" xmlns="" val="20004"/>
                    </a:ext>
                  </a:extLst>
                </a:gridCol>
                <a:gridCol w="1039200">
                  <a:extLst>
                    <a:ext uri="{9D8B030D-6E8A-4147-A177-3AD203B41FA5}">
                      <a16:colId xmlns:a16="http://schemas.microsoft.com/office/drawing/2014/main" xmlns="" val="20005"/>
                    </a:ext>
                  </a:extLst>
                </a:gridCol>
                <a:gridCol w="1039200">
                  <a:extLst>
                    <a:ext uri="{9D8B030D-6E8A-4147-A177-3AD203B41FA5}">
                      <a16:colId xmlns:a16="http://schemas.microsoft.com/office/drawing/2014/main" xmlns="" val="20006"/>
                    </a:ext>
                  </a:extLst>
                </a:gridCol>
                <a:gridCol w="1039200">
                  <a:extLst>
                    <a:ext uri="{9D8B030D-6E8A-4147-A177-3AD203B41FA5}">
                      <a16:colId xmlns:a16="http://schemas.microsoft.com/office/drawing/2014/main" xmlns="" val="20007"/>
                    </a:ext>
                  </a:extLst>
                </a:gridCol>
                <a:gridCol w="1039200">
                  <a:extLst>
                    <a:ext uri="{9D8B030D-6E8A-4147-A177-3AD203B41FA5}">
                      <a16:colId xmlns:a16="http://schemas.microsoft.com/office/drawing/2014/main" xmlns="" val="20008"/>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IF</a:t>
                      </a:r>
                      <a:endParaRPr lang="en-US" b="1" dirty="0">
                        <a:solidFill>
                          <a:srgbClr val="C00000"/>
                        </a:solidFill>
                      </a:endParaRP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cxnSp>
        <p:nvCxnSpPr>
          <p:cNvPr id="7" name="Straight Arrow Connector 6"/>
          <p:cNvCxnSpPr/>
          <p:nvPr/>
        </p:nvCxnSpPr>
        <p:spPr>
          <a:xfrm>
            <a:off x="6899565" y="382016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18909" y="4332779"/>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18909" y="4665288"/>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1039092" y="4818150"/>
            <a:ext cx="10018713" cy="194286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smtClean="0"/>
              <a:t>In CC3 we have to do following</a:t>
            </a:r>
          </a:p>
          <a:p>
            <a:pPr lvl="1"/>
            <a:r>
              <a:rPr lang="en-US" b="1" dirty="0" smtClean="0"/>
              <a:t>Keep and in ID at CC4</a:t>
            </a:r>
          </a:p>
          <a:p>
            <a:pPr lvl="1"/>
            <a:r>
              <a:rPr lang="en-US" b="1" dirty="0" smtClean="0"/>
              <a:t>Keep or in IF at CC4</a:t>
            </a:r>
          </a:p>
        </p:txBody>
      </p:sp>
    </p:spTree>
    <p:extLst>
      <p:ext uri="{BB962C8B-B14F-4D97-AF65-F5344CB8AC3E}">
        <p14:creationId xmlns:p14="http://schemas.microsoft.com/office/powerpoint/2010/main" val="2174370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3" y="729210"/>
            <a:ext cx="2715490" cy="2605580"/>
          </a:xfrm>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1745926990"/>
              </p:ext>
            </p:extLst>
          </p:nvPr>
        </p:nvGraphicFramePr>
        <p:xfrm>
          <a:off x="1039092" y="3334790"/>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853440">
                  <a:extLst>
                    <a:ext uri="{9D8B030D-6E8A-4147-A177-3AD203B41FA5}">
                      <a16:colId xmlns:a16="http://schemas.microsoft.com/office/drawing/2014/main" xmlns="" val="20002"/>
                    </a:ext>
                  </a:extLst>
                </a:gridCol>
                <a:gridCol w="853440">
                  <a:extLst>
                    <a:ext uri="{9D8B030D-6E8A-4147-A177-3AD203B41FA5}">
                      <a16:colId xmlns:a16="http://schemas.microsoft.com/office/drawing/2014/main" xmlns="" val="20003"/>
                    </a:ext>
                  </a:extLst>
                </a:gridCol>
                <a:gridCol w="853440">
                  <a:extLst>
                    <a:ext uri="{9D8B030D-6E8A-4147-A177-3AD203B41FA5}">
                      <a16:colId xmlns:a16="http://schemas.microsoft.com/office/drawing/2014/main" xmlns="" val="20004"/>
                    </a:ext>
                  </a:extLst>
                </a:gridCol>
                <a:gridCol w="853440">
                  <a:extLst>
                    <a:ext uri="{9D8B030D-6E8A-4147-A177-3AD203B41FA5}">
                      <a16:colId xmlns:a16="http://schemas.microsoft.com/office/drawing/2014/main" xmlns="" val="20005"/>
                    </a:ext>
                  </a:extLst>
                </a:gridCol>
                <a:gridCol w="853440">
                  <a:extLst>
                    <a:ext uri="{9D8B030D-6E8A-4147-A177-3AD203B41FA5}">
                      <a16:colId xmlns:a16="http://schemas.microsoft.com/office/drawing/2014/main" xmlns="" val="20006"/>
                    </a:ext>
                  </a:extLst>
                </a:gridCol>
                <a:gridCol w="853440">
                  <a:extLst>
                    <a:ext uri="{9D8B030D-6E8A-4147-A177-3AD203B41FA5}">
                      <a16:colId xmlns:a16="http://schemas.microsoft.com/office/drawing/2014/main" xmlns="" val="20007"/>
                    </a:ext>
                  </a:extLst>
                </a:gridCol>
                <a:gridCol w="853440">
                  <a:extLst>
                    <a:ext uri="{9D8B030D-6E8A-4147-A177-3AD203B41FA5}">
                      <a16:colId xmlns:a16="http://schemas.microsoft.com/office/drawing/2014/main" xmlns="" val="20008"/>
                    </a:ext>
                  </a:extLst>
                </a:gridCol>
                <a:gridCol w="853440">
                  <a:extLst>
                    <a:ext uri="{9D8B030D-6E8A-4147-A177-3AD203B41FA5}">
                      <a16:colId xmlns:a16="http://schemas.microsoft.com/office/drawing/2014/main" xmlns="" val="20009"/>
                    </a:ext>
                  </a:extLst>
                </a:gridCol>
                <a:gridCol w="853440">
                  <a:extLst>
                    <a:ext uri="{9D8B030D-6E8A-4147-A177-3AD203B41FA5}">
                      <a16:colId xmlns:a16="http://schemas.microsoft.com/office/drawing/2014/main" xmlns="" val="20010"/>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tc>
                  <a:txBody>
                    <a:bodyPr/>
                    <a:lstStyle/>
                    <a:p>
                      <a:pPr algn="ctr"/>
                      <a:r>
                        <a:rPr lang="en-US" b="1" dirty="0" smtClean="0">
                          <a:solidFill>
                            <a:schemeClr val="bg1"/>
                          </a:solidFill>
                        </a:rPr>
                        <a:t>CC10</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IF</a:t>
                      </a:r>
                      <a:endParaRPr lang="en-US" b="1" dirty="0">
                        <a:solidFill>
                          <a:srgbClr val="C00000"/>
                        </a:solidFill>
                      </a:endParaRP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5"/>
                  </a:ext>
                </a:extLst>
              </a:tr>
            </a:tbl>
          </a:graphicData>
        </a:graphic>
      </p:graphicFrame>
      <p:cxnSp>
        <p:nvCxnSpPr>
          <p:cNvPr id="7" name="Straight Arrow Connector 6"/>
          <p:cNvCxnSpPr/>
          <p:nvPr/>
        </p:nvCxnSpPr>
        <p:spPr>
          <a:xfrm>
            <a:off x="5874328" y="380769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918364" y="4332779"/>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18364" y="4692997"/>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2953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1039093" y="729210"/>
            <a:ext cx="2161307" cy="2605580"/>
          </a:xfrm>
          <a:ln>
            <a:solidFill>
              <a:schemeClr val="tx1"/>
            </a:solidFill>
          </a:ln>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164668190"/>
              </p:ext>
            </p:extLst>
          </p:nvPr>
        </p:nvGraphicFramePr>
        <p:xfrm>
          <a:off x="1039092" y="3334790"/>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853440">
                  <a:extLst>
                    <a:ext uri="{9D8B030D-6E8A-4147-A177-3AD203B41FA5}">
                      <a16:colId xmlns:a16="http://schemas.microsoft.com/office/drawing/2014/main" xmlns="" val="20002"/>
                    </a:ext>
                  </a:extLst>
                </a:gridCol>
                <a:gridCol w="853440">
                  <a:extLst>
                    <a:ext uri="{9D8B030D-6E8A-4147-A177-3AD203B41FA5}">
                      <a16:colId xmlns:a16="http://schemas.microsoft.com/office/drawing/2014/main" xmlns="" val="20003"/>
                    </a:ext>
                  </a:extLst>
                </a:gridCol>
                <a:gridCol w="853440">
                  <a:extLst>
                    <a:ext uri="{9D8B030D-6E8A-4147-A177-3AD203B41FA5}">
                      <a16:colId xmlns:a16="http://schemas.microsoft.com/office/drawing/2014/main" xmlns="" val="20004"/>
                    </a:ext>
                  </a:extLst>
                </a:gridCol>
                <a:gridCol w="853440">
                  <a:extLst>
                    <a:ext uri="{9D8B030D-6E8A-4147-A177-3AD203B41FA5}">
                      <a16:colId xmlns:a16="http://schemas.microsoft.com/office/drawing/2014/main" xmlns="" val="20005"/>
                    </a:ext>
                  </a:extLst>
                </a:gridCol>
                <a:gridCol w="853440">
                  <a:extLst>
                    <a:ext uri="{9D8B030D-6E8A-4147-A177-3AD203B41FA5}">
                      <a16:colId xmlns:a16="http://schemas.microsoft.com/office/drawing/2014/main" xmlns="" val="20006"/>
                    </a:ext>
                  </a:extLst>
                </a:gridCol>
                <a:gridCol w="853440">
                  <a:extLst>
                    <a:ext uri="{9D8B030D-6E8A-4147-A177-3AD203B41FA5}">
                      <a16:colId xmlns:a16="http://schemas.microsoft.com/office/drawing/2014/main" xmlns="" val="20007"/>
                    </a:ext>
                  </a:extLst>
                </a:gridCol>
                <a:gridCol w="853440">
                  <a:extLst>
                    <a:ext uri="{9D8B030D-6E8A-4147-A177-3AD203B41FA5}">
                      <a16:colId xmlns:a16="http://schemas.microsoft.com/office/drawing/2014/main" xmlns="" val="20008"/>
                    </a:ext>
                  </a:extLst>
                </a:gridCol>
                <a:gridCol w="853440">
                  <a:extLst>
                    <a:ext uri="{9D8B030D-6E8A-4147-A177-3AD203B41FA5}">
                      <a16:colId xmlns:a16="http://schemas.microsoft.com/office/drawing/2014/main" xmlns="" val="20009"/>
                    </a:ext>
                  </a:extLst>
                </a:gridCol>
                <a:gridCol w="853440">
                  <a:extLst>
                    <a:ext uri="{9D8B030D-6E8A-4147-A177-3AD203B41FA5}">
                      <a16:colId xmlns:a16="http://schemas.microsoft.com/office/drawing/2014/main" xmlns="" val="20010"/>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tc>
                  <a:txBody>
                    <a:bodyPr/>
                    <a:lstStyle/>
                    <a:p>
                      <a:pPr algn="ctr"/>
                      <a:r>
                        <a:rPr lang="en-US" b="1" dirty="0" smtClean="0">
                          <a:solidFill>
                            <a:schemeClr val="bg1"/>
                          </a:solidFill>
                        </a:rPr>
                        <a:t>CC10</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IF</a:t>
                      </a:r>
                      <a:endParaRPr lang="en-US" b="1" dirty="0">
                        <a:solidFill>
                          <a:srgbClr val="C00000"/>
                        </a:solidFill>
                      </a:endParaRP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5"/>
                  </a:ext>
                </a:extLst>
              </a:tr>
            </a:tbl>
          </a:graphicData>
        </a:graphic>
      </p:graphicFrame>
      <p:cxnSp>
        <p:nvCxnSpPr>
          <p:cNvPr id="7" name="Straight Arrow Connector 6"/>
          <p:cNvCxnSpPr/>
          <p:nvPr/>
        </p:nvCxnSpPr>
        <p:spPr>
          <a:xfrm>
            <a:off x="5874328" y="380769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918364" y="4332779"/>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18364" y="4692997"/>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200400" y="701495"/>
            <a:ext cx="8991600" cy="2605580"/>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en-US" b="1" dirty="0" smtClean="0"/>
              <a:t>Requirements:</a:t>
            </a:r>
          </a:p>
          <a:p>
            <a:pPr marL="0" indent="0" algn="just">
              <a:buNone/>
            </a:pPr>
            <a:r>
              <a:rPr lang="en-US" b="1" dirty="0" smtClean="0"/>
              <a:t>1- We need to stop PC from changing. Don’t let “</a:t>
            </a:r>
            <a:r>
              <a:rPr lang="en-US" b="1" dirty="0"/>
              <a:t>add $9, $4, $</a:t>
            </a:r>
            <a:r>
              <a:rPr lang="en-US" b="1" dirty="0" smtClean="0"/>
              <a:t>2” in.</a:t>
            </a:r>
          </a:p>
          <a:p>
            <a:pPr marL="0" indent="0" algn="just">
              <a:buNone/>
            </a:pPr>
            <a:r>
              <a:rPr lang="en-US" b="1" dirty="0" smtClean="0"/>
              <a:t>2- Hold “IF/ID” Pipeline register to keep “</a:t>
            </a:r>
            <a:r>
              <a:rPr lang="en-US" b="1" dirty="0"/>
              <a:t>or $8, $2, $6 </a:t>
            </a:r>
            <a:r>
              <a:rPr lang="en-US" b="1" dirty="0" smtClean="0"/>
              <a:t>” </a:t>
            </a:r>
          </a:p>
          <a:p>
            <a:pPr marL="0" indent="0" algn="just">
              <a:buNone/>
            </a:pPr>
            <a:r>
              <a:rPr lang="en-US" b="1" dirty="0" smtClean="0"/>
              <a:t>3- Hold “ID/EX” to execute “</a:t>
            </a:r>
            <a:r>
              <a:rPr lang="en-US" b="1" dirty="0"/>
              <a:t>and $4, </a:t>
            </a:r>
            <a:r>
              <a:rPr lang="en-US" b="1" dirty="0">
                <a:solidFill>
                  <a:srgbClr val="C00000"/>
                </a:solidFill>
              </a:rPr>
              <a:t>$2</a:t>
            </a:r>
            <a:r>
              <a:rPr lang="en-US" b="1" dirty="0"/>
              <a:t>, $</a:t>
            </a:r>
            <a:r>
              <a:rPr lang="en-US" b="1" dirty="0" smtClean="0"/>
              <a:t>5”</a:t>
            </a:r>
            <a:endParaRPr lang="en-US" b="1" dirty="0"/>
          </a:p>
        </p:txBody>
      </p:sp>
    </p:spTree>
    <p:extLst>
      <p:ext uri="{BB962C8B-B14F-4D97-AF65-F5344CB8AC3E}">
        <p14:creationId xmlns:p14="http://schemas.microsoft.com/office/powerpoint/2010/main" val="3813269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1467894" y="228599"/>
            <a:ext cx="10714444" cy="6587836"/>
          </a:xfrm>
          <a:prstGeom prst="rect">
            <a:avLst/>
          </a:prstGeom>
        </p:spPr>
      </p:pic>
      <p:sp>
        <p:nvSpPr>
          <p:cNvPr id="4" name="Title 1"/>
          <p:cNvSpPr txBox="1">
            <a:spLocks/>
          </p:cNvSpPr>
          <p:nvPr/>
        </p:nvSpPr>
        <p:spPr>
          <a:xfrm>
            <a:off x="0" y="4904508"/>
            <a:ext cx="2286000" cy="191192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Stall</a:t>
            </a:r>
          </a:p>
          <a:p>
            <a:r>
              <a:rPr lang="en-US" sz="2400" dirty="0" smtClean="0"/>
              <a:t>Implementation</a:t>
            </a:r>
            <a:endParaRPr lang="en-US" sz="2400" dirty="0"/>
          </a:p>
        </p:txBody>
      </p:sp>
    </p:spTree>
    <p:extLst>
      <p:ext uri="{BB962C8B-B14F-4D97-AF65-F5344CB8AC3E}">
        <p14:creationId xmlns:p14="http://schemas.microsoft.com/office/powerpoint/2010/main" val="519287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1467894" y="228599"/>
            <a:ext cx="10714444" cy="6587836"/>
          </a:xfrm>
          <a:prstGeom prst="rect">
            <a:avLst/>
          </a:prstGeom>
        </p:spPr>
      </p:pic>
      <p:sp>
        <p:nvSpPr>
          <p:cNvPr id="4" name="Title 1"/>
          <p:cNvSpPr txBox="1">
            <a:spLocks/>
          </p:cNvSpPr>
          <p:nvPr/>
        </p:nvSpPr>
        <p:spPr>
          <a:xfrm>
            <a:off x="0" y="4904508"/>
            <a:ext cx="2286000" cy="191192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Stall</a:t>
            </a:r>
          </a:p>
          <a:p>
            <a:r>
              <a:rPr lang="en-US" sz="2400" dirty="0" smtClean="0"/>
              <a:t>Implementation</a:t>
            </a:r>
            <a:endParaRPr lang="en-US" sz="2400" dirty="0"/>
          </a:p>
        </p:txBody>
      </p:sp>
      <p:sp>
        <p:nvSpPr>
          <p:cNvPr id="3" name="TextBox 2"/>
          <p:cNvSpPr txBox="1"/>
          <p:nvPr/>
        </p:nvSpPr>
        <p:spPr>
          <a:xfrm>
            <a:off x="3815461" y="580174"/>
            <a:ext cx="544188" cy="307777"/>
          </a:xfrm>
          <a:prstGeom prst="rect">
            <a:avLst/>
          </a:prstGeom>
          <a:noFill/>
        </p:spPr>
        <p:txBody>
          <a:bodyPr wrap="none" rtlCol="0">
            <a:spAutoFit/>
          </a:bodyPr>
          <a:lstStyle/>
          <a:p>
            <a:r>
              <a:rPr lang="en-US" sz="1400" b="1" dirty="0" smtClean="0">
                <a:solidFill>
                  <a:srgbClr val="C00000"/>
                </a:solidFill>
              </a:rPr>
              <a:t>ID.rs</a:t>
            </a:r>
            <a:endParaRPr lang="en-US" sz="1400" b="1" dirty="0">
              <a:solidFill>
                <a:srgbClr val="C00000"/>
              </a:solidFill>
            </a:endParaRPr>
          </a:p>
        </p:txBody>
      </p:sp>
      <p:sp>
        <p:nvSpPr>
          <p:cNvPr id="6" name="TextBox 5"/>
          <p:cNvSpPr txBox="1"/>
          <p:nvPr/>
        </p:nvSpPr>
        <p:spPr>
          <a:xfrm>
            <a:off x="3551383" y="832520"/>
            <a:ext cx="536172" cy="307777"/>
          </a:xfrm>
          <a:prstGeom prst="rect">
            <a:avLst/>
          </a:prstGeom>
          <a:noFill/>
        </p:spPr>
        <p:txBody>
          <a:bodyPr wrap="none" rtlCol="0">
            <a:spAutoFit/>
          </a:bodyPr>
          <a:lstStyle/>
          <a:p>
            <a:r>
              <a:rPr lang="en-US" sz="1400" b="1" dirty="0" err="1" smtClean="0">
                <a:solidFill>
                  <a:srgbClr val="C00000"/>
                </a:solidFill>
              </a:rPr>
              <a:t>ID.rt</a:t>
            </a:r>
            <a:endParaRPr lang="en-US" sz="1400" b="1" dirty="0">
              <a:solidFill>
                <a:srgbClr val="C00000"/>
              </a:solidFill>
            </a:endParaRPr>
          </a:p>
        </p:txBody>
      </p:sp>
      <p:sp>
        <p:nvSpPr>
          <p:cNvPr id="7" name="TextBox 6"/>
          <p:cNvSpPr txBox="1"/>
          <p:nvPr/>
        </p:nvSpPr>
        <p:spPr>
          <a:xfrm>
            <a:off x="4359649" y="993577"/>
            <a:ext cx="583814" cy="307777"/>
          </a:xfrm>
          <a:prstGeom prst="rect">
            <a:avLst/>
          </a:prstGeom>
          <a:noFill/>
        </p:spPr>
        <p:txBody>
          <a:bodyPr wrap="none" rtlCol="0">
            <a:spAutoFit/>
          </a:bodyPr>
          <a:lstStyle/>
          <a:p>
            <a:r>
              <a:rPr lang="en-US" sz="1400" b="1" dirty="0" err="1" smtClean="0">
                <a:solidFill>
                  <a:srgbClr val="C00000"/>
                </a:solidFill>
              </a:rPr>
              <a:t>EX.rt</a:t>
            </a:r>
            <a:endParaRPr lang="en-US" sz="1400" b="1" dirty="0">
              <a:solidFill>
                <a:srgbClr val="C00000"/>
              </a:solidFill>
            </a:endParaRPr>
          </a:p>
        </p:txBody>
      </p:sp>
      <p:sp>
        <p:nvSpPr>
          <p:cNvPr id="9" name="Rectangle 8"/>
          <p:cNvSpPr/>
          <p:nvPr/>
        </p:nvSpPr>
        <p:spPr>
          <a:xfrm>
            <a:off x="6230471" y="289112"/>
            <a:ext cx="1631576" cy="3361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738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1467894" y="228599"/>
            <a:ext cx="10714444" cy="6587836"/>
          </a:xfrm>
          <a:prstGeom prst="rect">
            <a:avLst/>
          </a:prstGeom>
        </p:spPr>
      </p:pic>
      <p:sp>
        <p:nvSpPr>
          <p:cNvPr id="4" name="Title 1"/>
          <p:cNvSpPr txBox="1">
            <a:spLocks/>
          </p:cNvSpPr>
          <p:nvPr/>
        </p:nvSpPr>
        <p:spPr>
          <a:xfrm>
            <a:off x="0" y="4904508"/>
            <a:ext cx="2286000" cy="191192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t>Stall</a:t>
            </a:r>
          </a:p>
          <a:p>
            <a:r>
              <a:rPr lang="en-US" sz="2400" dirty="0" smtClean="0"/>
              <a:t>Implementation</a:t>
            </a:r>
            <a:endParaRPr lang="en-US" sz="2400" dirty="0"/>
          </a:p>
        </p:txBody>
      </p:sp>
      <p:sp>
        <p:nvSpPr>
          <p:cNvPr id="3" name="TextBox 2"/>
          <p:cNvSpPr txBox="1"/>
          <p:nvPr/>
        </p:nvSpPr>
        <p:spPr>
          <a:xfrm>
            <a:off x="3815461" y="580174"/>
            <a:ext cx="544188" cy="307777"/>
          </a:xfrm>
          <a:prstGeom prst="rect">
            <a:avLst/>
          </a:prstGeom>
          <a:noFill/>
        </p:spPr>
        <p:txBody>
          <a:bodyPr wrap="none" rtlCol="0">
            <a:spAutoFit/>
          </a:bodyPr>
          <a:lstStyle/>
          <a:p>
            <a:r>
              <a:rPr lang="en-US" sz="1400" b="1" dirty="0" smtClean="0">
                <a:solidFill>
                  <a:srgbClr val="C00000"/>
                </a:solidFill>
              </a:rPr>
              <a:t>ID.rs</a:t>
            </a:r>
            <a:endParaRPr lang="en-US" sz="1400" b="1" dirty="0">
              <a:solidFill>
                <a:srgbClr val="C00000"/>
              </a:solidFill>
            </a:endParaRPr>
          </a:p>
        </p:txBody>
      </p:sp>
      <p:sp>
        <p:nvSpPr>
          <p:cNvPr id="6" name="TextBox 5"/>
          <p:cNvSpPr txBox="1"/>
          <p:nvPr/>
        </p:nvSpPr>
        <p:spPr>
          <a:xfrm>
            <a:off x="3551383" y="832520"/>
            <a:ext cx="536172" cy="307777"/>
          </a:xfrm>
          <a:prstGeom prst="rect">
            <a:avLst/>
          </a:prstGeom>
          <a:noFill/>
        </p:spPr>
        <p:txBody>
          <a:bodyPr wrap="none" rtlCol="0">
            <a:spAutoFit/>
          </a:bodyPr>
          <a:lstStyle/>
          <a:p>
            <a:r>
              <a:rPr lang="en-US" sz="1400" b="1" dirty="0" err="1" smtClean="0">
                <a:solidFill>
                  <a:srgbClr val="C00000"/>
                </a:solidFill>
              </a:rPr>
              <a:t>ID.rt</a:t>
            </a:r>
            <a:endParaRPr lang="en-US" sz="1400" b="1" dirty="0">
              <a:solidFill>
                <a:srgbClr val="C00000"/>
              </a:solidFill>
            </a:endParaRPr>
          </a:p>
        </p:txBody>
      </p:sp>
      <p:sp>
        <p:nvSpPr>
          <p:cNvPr id="7" name="TextBox 6"/>
          <p:cNvSpPr txBox="1"/>
          <p:nvPr/>
        </p:nvSpPr>
        <p:spPr>
          <a:xfrm>
            <a:off x="4359649" y="993577"/>
            <a:ext cx="583814" cy="307777"/>
          </a:xfrm>
          <a:prstGeom prst="rect">
            <a:avLst/>
          </a:prstGeom>
          <a:noFill/>
        </p:spPr>
        <p:txBody>
          <a:bodyPr wrap="none" rtlCol="0">
            <a:spAutoFit/>
          </a:bodyPr>
          <a:lstStyle/>
          <a:p>
            <a:r>
              <a:rPr lang="en-US" sz="1400" b="1" dirty="0" err="1" smtClean="0">
                <a:solidFill>
                  <a:srgbClr val="C00000"/>
                </a:solidFill>
              </a:rPr>
              <a:t>EX.rt</a:t>
            </a:r>
            <a:endParaRPr lang="en-US" sz="1400" b="1" dirty="0">
              <a:solidFill>
                <a:srgbClr val="C00000"/>
              </a:solidFill>
            </a:endParaRPr>
          </a:p>
        </p:txBody>
      </p:sp>
      <p:sp>
        <p:nvSpPr>
          <p:cNvPr id="9" name="Rectangle 8"/>
          <p:cNvSpPr/>
          <p:nvPr/>
        </p:nvSpPr>
        <p:spPr>
          <a:xfrm>
            <a:off x="6230471" y="289112"/>
            <a:ext cx="1631576" cy="3361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84311" y="1795181"/>
            <a:ext cx="389313" cy="7488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99673" y="811289"/>
            <a:ext cx="415880" cy="883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63120" y="811288"/>
            <a:ext cx="672002" cy="1546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415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0" y="13855"/>
            <a:ext cx="2161307" cy="2605580"/>
          </a:xfrm>
          <a:ln>
            <a:solidFill>
              <a:schemeClr val="tx1"/>
            </a:solidFill>
          </a:ln>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071996000"/>
              </p:ext>
            </p:extLst>
          </p:nvPr>
        </p:nvGraphicFramePr>
        <p:xfrm>
          <a:off x="1925783" y="895927"/>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853440">
                  <a:extLst>
                    <a:ext uri="{9D8B030D-6E8A-4147-A177-3AD203B41FA5}">
                      <a16:colId xmlns:a16="http://schemas.microsoft.com/office/drawing/2014/main" xmlns="" val="20002"/>
                    </a:ext>
                  </a:extLst>
                </a:gridCol>
                <a:gridCol w="853440">
                  <a:extLst>
                    <a:ext uri="{9D8B030D-6E8A-4147-A177-3AD203B41FA5}">
                      <a16:colId xmlns:a16="http://schemas.microsoft.com/office/drawing/2014/main" xmlns="" val="20003"/>
                    </a:ext>
                  </a:extLst>
                </a:gridCol>
                <a:gridCol w="853440">
                  <a:extLst>
                    <a:ext uri="{9D8B030D-6E8A-4147-A177-3AD203B41FA5}">
                      <a16:colId xmlns:a16="http://schemas.microsoft.com/office/drawing/2014/main" xmlns="" val="20004"/>
                    </a:ext>
                  </a:extLst>
                </a:gridCol>
                <a:gridCol w="853440">
                  <a:extLst>
                    <a:ext uri="{9D8B030D-6E8A-4147-A177-3AD203B41FA5}">
                      <a16:colId xmlns:a16="http://schemas.microsoft.com/office/drawing/2014/main" xmlns="" val="20005"/>
                    </a:ext>
                  </a:extLst>
                </a:gridCol>
                <a:gridCol w="853440">
                  <a:extLst>
                    <a:ext uri="{9D8B030D-6E8A-4147-A177-3AD203B41FA5}">
                      <a16:colId xmlns:a16="http://schemas.microsoft.com/office/drawing/2014/main" xmlns="" val="20006"/>
                    </a:ext>
                  </a:extLst>
                </a:gridCol>
                <a:gridCol w="853440">
                  <a:extLst>
                    <a:ext uri="{9D8B030D-6E8A-4147-A177-3AD203B41FA5}">
                      <a16:colId xmlns:a16="http://schemas.microsoft.com/office/drawing/2014/main" xmlns="" val="20007"/>
                    </a:ext>
                  </a:extLst>
                </a:gridCol>
                <a:gridCol w="853440">
                  <a:extLst>
                    <a:ext uri="{9D8B030D-6E8A-4147-A177-3AD203B41FA5}">
                      <a16:colId xmlns:a16="http://schemas.microsoft.com/office/drawing/2014/main" xmlns="" val="20008"/>
                    </a:ext>
                  </a:extLst>
                </a:gridCol>
                <a:gridCol w="853440">
                  <a:extLst>
                    <a:ext uri="{9D8B030D-6E8A-4147-A177-3AD203B41FA5}">
                      <a16:colId xmlns:a16="http://schemas.microsoft.com/office/drawing/2014/main" xmlns="" val="20009"/>
                    </a:ext>
                  </a:extLst>
                </a:gridCol>
                <a:gridCol w="853440">
                  <a:extLst>
                    <a:ext uri="{9D8B030D-6E8A-4147-A177-3AD203B41FA5}">
                      <a16:colId xmlns:a16="http://schemas.microsoft.com/office/drawing/2014/main" xmlns="" val="20010"/>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tc>
                  <a:txBody>
                    <a:bodyPr/>
                    <a:lstStyle/>
                    <a:p>
                      <a:pPr algn="ctr"/>
                      <a:r>
                        <a:rPr lang="en-US" b="1" dirty="0" smtClean="0">
                          <a:solidFill>
                            <a:schemeClr val="bg1"/>
                          </a:solidFill>
                        </a:rPr>
                        <a:t>CC10</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IF</a:t>
                      </a:r>
                      <a:endParaRPr lang="en-US" b="1" dirty="0">
                        <a:solidFill>
                          <a:srgbClr val="C00000"/>
                        </a:solidFill>
                      </a:endParaRP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5"/>
                  </a:ext>
                </a:extLst>
              </a:tr>
            </a:tbl>
          </a:graphicData>
        </a:graphic>
      </p:graphicFrame>
      <p:cxnSp>
        <p:nvCxnSpPr>
          <p:cNvPr id="7" name="Straight Arrow Connector 6"/>
          <p:cNvCxnSpPr/>
          <p:nvPr/>
        </p:nvCxnSpPr>
        <p:spPr>
          <a:xfrm>
            <a:off x="6839092" y="1313868"/>
            <a:ext cx="471054" cy="51261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83128" y="1838956"/>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83128" y="2199174"/>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3"/>
          <p:cNvGraphicFramePr>
            <a:graphicFrameLocks/>
          </p:cNvGraphicFramePr>
          <p:nvPr>
            <p:extLst>
              <p:ext uri="{D42A27DB-BD31-4B8C-83A1-F6EECF244321}">
                <p14:modId xmlns:p14="http://schemas.microsoft.com/office/powerpoint/2010/main" val="2145234396"/>
              </p:ext>
            </p:extLst>
          </p:nvPr>
        </p:nvGraphicFramePr>
        <p:xfrm>
          <a:off x="1942734" y="3481184"/>
          <a:ext cx="10141526" cy="31394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853440">
                  <a:extLst>
                    <a:ext uri="{9D8B030D-6E8A-4147-A177-3AD203B41FA5}">
                      <a16:colId xmlns:a16="http://schemas.microsoft.com/office/drawing/2014/main" xmlns="" val="20002"/>
                    </a:ext>
                  </a:extLst>
                </a:gridCol>
                <a:gridCol w="853440">
                  <a:extLst>
                    <a:ext uri="{9D8B030D-6E8A-4147-A177-3AD203B41FA5}">
                      <a16:colId xmlns:a16="http://schemas.microsoft.com/office/drawing/2014/main" xmlns="" val="20003"/>
                    </a:ext>
                  </a:extLst>
                </a:gridCol>
                <a:gridCol w="853440">
                  <a:extLst>
                    <a:ext uri="{9D8B030D-6E8A-4147-A177-3AD203B41FA5}">
                      <a16:colId xmlns:a16="http://schemas.microsoft.com/office/drawing/2014/main" xmlns="" val="20004"/>
                    </a:ext>
                  </a:extLst>
                </a:gridCol>
                <a:gridCol w="853440">
                  <a:extLst>
                    <a:ext uri="{9D8B030D-6E8A-4147-A177-3AD203B41FA5}">
                      <a16:colId xmlns:a16="http://schemas.microsoft.com/office/drawing/2014/main" xmlns="" val="20005"/>
                    </a:ext>
                  </a:extLst>
                </a:gridCol>
                <a:gridCol w="853440">
                  <a:extLst>
                    <a:ext uri="{9D8B030D-6E8A-4147-A177-3AD203B41FA5}">
                      <a16:colId xmlns:a16="http://schemas.microsoft.com/office/drawing/2014/main" xmlns="" val="20006"/>
                    </a:ext>
                  </a:extLst>
                </a:gridCol>
                <a:gridCol w="853440">
                  <a:extLst>
                    <a:ext uri="{9D8B030D-6E8A-4147-A177-3AD203B41FA5}">
                      <a16:colId xmlns:a16="http://schemas.microsoft.com/office/drawing/2014/main" xmlns="" val="20007"/>
                    </a:ext>
                  </a:extLst>
                </a:gridCol>
                <a:gridCol w="853440">
                  <a:extLst>
                    <a:ext uri="{9D8B030D-6E8A-4147-A177-3AD203B41FA5}">
                      <a16:colId xmlns:a16="http://schemas.microsoft.com/office/drawing/2014/main" xmlns="" val="20008"/>
                    </a:ext>
                  </a:extLst>
                </a:gridCol>
                <a:gridCol w="853440">
                  <a:extLst>
                    <a:ext uri="{9D8B030D-6E8A-4147-A177-3AD203B41FA5}">
                      <a16:colId xmlns:a16="http://schemas.microsoft.com/office/drawing/2014/main" xmlns="" val="20009"/>
                    </a:ext>
                  </a:extLst>
                </a:gridCol>
                <a:gridCol w="853440">
                  <a:extLst>
                    <a:ext uri="{9D8B030D-6E8A-4147-A177-3AD203B41FA5}">
                      <a16:colId xmlns:a16="http://schemas.microsoft.com/office/drawing/2014/main" xmlns="" val="20010"/>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tc>
                  <a:txBody>
                    <a:bodyPr/>
                    <a:lstStyle/>
                    <a:p>
                      <a:pPr algn="ctr"/>
                      <a:r>
                        <a:rPr lang="en-US" b="1" dirty="0" smtClean="0">
                          <a:solidFill>
                            <a:schemeClr val="bg1"/>
                          </a:solidFill>
                        </a:rPr>
                        <a:t>CC10</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(become NOP)</a:t>
                      </a: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STAL in EX</a:t>
                      </a:r>
                    </a:p>
                  </a:txBody>
                  <a:tcPr>
                    <a:solidFill>
                      <a:srgbClr val="FFFF00"/>
                    </a:solidFill>
                  </a:tcPr>
                </a:tc>
                <a:tc>
                  <a:txBody>
                    <a:bodyPr/>
                    <a:lstStyle/>
                    <a:p>
                      <a:pPr algn="ctr"/>
                      <a:r>
                        <a:rPr lang="en-US" b="1" dirty="0" smtClean="0">
                          <a:solidFill>
                            <a:srgbClr val="C00000"/>
                          </a:solidFill>
                        </a:rPr>
                        <a:t>STALL</a:t>
                      </a:r>
                      <a:r>
                        <a:rPr lang="en-US" b="1" baseline="0" dirty="0" smtClean="0">
                          <a:solidFill>
                            <a:srgbClr val="C00000"/>
                          </a:solidFill>
                        </a:rPr>
                        <a:t> in </a:t>
                      </a:r>
                      <a:r>
                        <a:rPr lang="en-US" b="1" dirty="0" smtClean="0">
                          <a:solidFill>
                            <a:srgbClr val="C00000"/>
                          </a:solidFill>
                        </a:rPr>
                        <a:t>Mem</a:t>
                      </a:r>
                    </a:p>
                  </a:txBody>
                  <a:tcPr>
                    <a:solidFill>
                      <a:srgbClr val="FFFF00"/>
                    </a:solidFill>
                  </a:tcPr>
                </a:tc>
                <a:tc>
                  <a:txBody>
                    <a:bodyPr/>
                    <a:lstStyle/>
                    <a:p>
                      <a:pPr algn="ctr"/>
                      <a:r>
                        <a:rPr lang="en-US" b="1" dirty="0" smtClean="0">
                          <a:solidFill>
                            <a:srgbClr val="C00000"/>
                          </a:solidFill>
                        </a:rPr>
                        <a:t>STALL</a:t>
                      </a:r>
                      <a:r>
                        <a:rPr lang="en-US" b="1" baseline="0" dirty="0" smtClean="0">
                          <a:solidFill>
                            <a:srgbClr val="C00000"/>
                          </a:solidFill>
                        </a:rPr>
                        <a:t> in </a:t>
                      </a:r>
                      <a:r>
                        <a:rPr lang="en-US" b="1" dirty="0" smtClean="0">
                          <a:solidFill>
                            <a:srgbClr val="C00000"/>
                          </a:solidFill>
                        </a:rPr>
                        <a:t>WB</a:t>
                      </a:r>
                    </a:p>
                  </a:txBody>
                  <a:tcPr>
                    <a:solidFill>
                      <a:srgbClr val="FFFF00"/>
                    </a:solidFill>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 </a:t>
                      </a:r>
                      <a:endParaRPr lang="en-US" b="1" dirty="0">
                        <a:solidFill>
                          <a:schemeClr val="tx1"/>
                        </a:solidFill>
                      </a:endParaRP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ID</a:t>
                      </a:r>
                    </a:p>
                  </a:txBody>
                  <a:tcPr>
                    <a:solidFill>
                      <a:srgbClr val="FFFF00"/>
                    </a:solidFill>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endParaRPr lang="en-US" dirty="0"/>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IF</a:t>
                      </a: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6"/>
                  </a:ext>
                </a:extLst>
              </a:tr>
            </a:tbl>
          </a:graphicData>
        </a:graphic>
      </p:graphicFrame>
      <p:cxnSp>
        <p:nvCxnSpPr>
          <p:cNvPr id="12" name="Straight Arrow Connector 11"/>
          <p:cNvCxnSpPr/>
          <p:nvPr/>
        </p:nvCxnSpPr>
        <p:spPr>
          <a:xfrm>
            <a:off x="5883128" y="4666668"/>
            <a:ext cx="434545" cy="3673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24693" y="5676143"/>
            <a:ext cx="434545" cy="3382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9647" y="3187492"/>
            <a:ext cx="1494320" cy="369332"/>
          </a:xfrm>
          <a:prstGeom prst="rect">
            <a:avLst/>
          </a:prstGeom>
          <a:noFill/>
        </p:spPr>
        <p:txBody>
          <a:bodyPr wrap="none" rtlCol="0">
            <a:spAutoFit/>
          </a:bodyPr>
          <a:lstStyle/>
          <a:p>
            <a:r>
              <a:rPr lang="en-US" dirty="0" smtClean="0"/>
              <a:t>Stall = Bubble</a:t>
            </a:r>
            <a:endParaRPr lang="en-US" dirty="0"/>
          </a:p>
        </p:txBody>
      </p:sp>
      <p:sp>
        <p:nvSpPr>
          <p:cNvPr id="14" name="TextBox 13"/>
          <p:cNvSpPr txBox="1"/>
          <p:nvPr/>
        </p:nvSpPr>
        <p:spPr>
          <a:xfrm>
            <a:off x="144379" y="4854661"/>
            <a:ext cx="1439561" cy="1477328"/>
          </a:xfrm>
          <a:prstGeom prst="rect">
            <a:avLst/>
          </a:prstGeom>
          <a:noFill/>
        </p:spPr>
        <p:txBody>
          <a:bodyPr wrap="none" rtlCol="0">
            <a:spAutoFit/>
          </a:bodyPr>
          <a:lstStyle/>
          <a:p>
            <a:r>
              <a:rPr lang="en-US" b="1" dirty="0" smtClean="0"/>
              <a:t>Another</a:t>
            </a:r>
          </a:p>
          <a:p>
            <a:r>
              <a:rPr lang="en-US" b="1" dirty="0" smtClean="0"/>
              <a:t>Way </a:t>
            </a:r>
          </a:p>
          <a:p>
            <a:r>
              <a:rPr lang="en-US" b="1" dirty="0" smtClean="0"/>
              <a:t>To show the</a:t>
            </a:r>
          </a:p>
          <a:p>
            <a:r>
              <a:rPr lang="en-US" b="1" dirty="0" smtClean="0"/>
              <a:t>Same</a:t>
            </a:r>
          </a:p>
          <a:p>
            <a:r>
              <a:rPr lang="en-US" b="1" dirty="0" smtClean="0"/>
              <a:t>Execution</a:t>
            </a:r>
          </a:p>
        </p:txBody>
      </p:sp>
      <p:cxnSp>
        <p:nvCxnSpPr>
          <p:cNvPr id="15" name="Straight Arrow Connector 14"/>
          <p:cNvCxnSpPr/>
          <p:nvPr/>
        </p:nvCxnSpPr>
        <p:spPr>
          <a:xfrm>
            <a:off x="6991492" y="4022856"/>
            <a:ext cx="235527" cy="139028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43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$s0, 20($t1</a:t>
            </a:r>
            <a:r>
              <a:rPr lang="en-US" dirty="0" smtClean="0"/>
              <a:t>)</a:t>
            </a:r>
          </a:p>
          <a:p>
            <a:pPr marL="0" indent="0">
              <a:buNone/>
            </a:pPr>
            <a:r>
              <a:rPr lang="en-US" dirty="0"/>
              <a:t>sub $t2, $s0, $t3 </a:t>
            </a:r>
          </a:p>
        </p:txBody>
      </p:sp>
      <p:graphicFrame>
        <p:nvGraphicFramePr>
          <p:cNvPr id="4" name="Content Placeholder 3"/>
          <p:cNvGraphicFramePr>
            <a:graphicFrameLocks/>
          </p:cNvGraphicFramePr>
          <p:nvPr>
            <p:extLst>
              <p:ext uri="{D42A27DB-BD31-4B8C-83A1-F6EECF244321}">
                <p14:modId xmlns:p14="http://schemas.microsoft.com/office/powerpoint/2010/main" val="1603364563"/>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a:p>
                  </a:txBody>
                  <a:tcPr/>
                </a:tc>
                <a:extLst>
                  <a:ext uri="{0D108BD9-81ED-4DB2-BD59-A6C34878D82A}">
                    <a16:rowId xmlns:a16="http://schemas.microsoft.com/office/drawing/2014/main" xmlns="" val="10002"/>
                  </a:ext>
                </a:extLst>
              </a:tr>
              <a:tr h="370840">
                <a:tc>
                  <a:txBody>
                    <a:bodyPr/>
                    <a:lstStyle/>
                    <a:p>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252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5 (contd.)</a:t>
            </a:r>
            <a:endParaRPr lang="en-US" dirty="0"/>
          </a:p>
        </p:txBody>
      </p:sp>
      <p:sp>
        <p:nvSpPr>
          <p:cNvPr id="3" name="Content Placeholder 2"/>
          <p:cNvSpPr>
            <a:spLocks noGrp="1"/>
          </p:cNvSpPr>
          <p:nvPr>
            <p:ph idx="1"/>
          </p:nvPr>
        </p:nvSpPr>
        <p:spPr>
          <a:xfrm>
            <a:off x="0" y="13855"/>
            <a:ext cx="2161307" cy="2605580"/>
          </a:xfrm>
          <a:ln>
            <a:solidFill>
              <a:schemeClr val="tx1"/>
            </a:solidFill>
          </a:ln>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3290457810"/>
              </p:ext>
            </p:extLst>
          </p:nvPr>
        </p:nvGraphicFramePr>
        <p:xfrm>
          <a:off x="1925783" y="895927"/>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853440">
                  <a:extLst>
                    <a:ext uri="{9D8B030D-6E8A-4147-A177-3AD203B41FA5}">
                      <a16:colId xmlns:a16="http://schemas.microsoft.com/office/drawing/2014/main" xmlns="" val="20002"/>
                    </a:ext>
                  </a:extLst>
                </a:gridCol>
                <a:gridCol w="853440">
                  <a:extLst>
                    <a:ext uri="{9D8B030D-6E8A-4147-A177-3AD203B41FA5}">
                      <a16:colId xmlns:a16="http://schemas.microsoft.com/office/drawing/2014/main" xmlns="" val="20003"/>
                    </a:ext>
                  </a:extLst>
                </a:gridCol>
                <a:gridCol w="853440">
                  <a:extLst>
                    <a:ext uri="{9D8B030D-6E8A-4147-A177-3AD203B41FA5}">
                      <a16:colId xmlns:a16="http://schemas.microsoft.com/office/drawing/2014/main" xmlns="" val="20004"/>
                    </a:ext>
                  </a:extLst>
                </a:gridCol>
                <a:gridCol w="853440">
                  <a:extLst>
                    <a:ext uri="{9D8B030D-6E8A-4147-A177-3AD203B41FA5}">
                      <a16:colId xmlns:a16="http://schemas.microsoft.com/office/drawing/2014/main" xmlns="" val="20005"/>
                    </a:ext>
                  </a:extLst>
                </a:gridCol>
                <a:gridCol w="853440">
                  <a:extLst>
                    <a:ext uri="{9D8B030D-6E8A-4147-A177-3AD203B41FA5}">
                      <a16:colId xmlns:a16="http://schemas.microsoft.com/office/drawing/2014/main" xmlns="" val="20006"/>
                    </a:ext>
                  </a:extLst>
                </a:gridCol>
                <a:gridCol w="853440">
                  <a:extLst>
                    <a:ext uri="{9D8B030D-6E8A-4147-A177-3AD203B41FA5}">
                      <a16:colId xmlns:a16="http://schemas.microsoft.com/office/drawing/2014/main" xmlns="" val="20007"/>
                    </a:ext>
                  </a:extLst>
                </a:gridCol>
                <a:gridCol w="853440">
                  <a:extLst>
                    <a:ext uri="{9D8B030D-6E8A-4147-A177-3AD203B41FA5}">
                      <a16:colId xmlns:a16="http://schemas.microsoft.com/office/drawing/2014/main" xmlns="" val="20008"/>
                    </a:ext>
                  </a:extLst>
                </a:gridCol>
                <a:gridCol w="853440">
                  <a:extLst>
                    <a:ext uri="{9D8B030D-6E8A-4147-A177-3AD203B41FA5}">
                      <a16:colId xmlns:a16="http://schemas.microsoft.com/office/drawing/2014/main" xmlns="" val="20009"/>
                    </a:ext>
                  </a:extLst>
                </a:gridCol>
                <a:gridCol w="853440">
                  <a:extLst>
                    <a:ext uri="{9D8B030D-6E8A-4147-A177-3AD203B41FA5}">
                      <a16:colId xmlns:a16="http://schemas.microsoft.com/office/drawing/2014/main" xmlns="" val="20010"/>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tc>
                  <a:txBody>
                    <a:bodyPr/>
                    <a:lstStyle/>
                    <a:p>
                      <a:pPr algn="ctr"/>
                      <a:r>
                        <a:rPr lang="en-US" b="1" dirty="0" smtClean="0">
                          <a:solidFill>
                            <a:schemeClr val="bg1"/>
                          </a:solidFill>
                        </a:rPr>
                        <a:t>CC10</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EX</a:t>
                      </a: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5"/>
                  </a:ext>
                </a:extLst>
              </a:tr>
            </a:tbl>
          </a:graphicData>
        </a:graphic>
      </p:graphicFrame>
      <p:cxnSp>
        <p:nvCxnSpPr>
          <p:cNvPr id="7" name="Straight Arrow Connector 6"/>
          <p:cNvCxnSpPr/>
          <p:nvPr/>
        </p:nvCxnSpPr>
        <p:spPr>
          <a:xfrm>
            <a:off x="6839092" y="1313868"/>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83128" y="1935212"/>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83128" y="2283398"/>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3"/>
          <p:cNvGraphicFramePr>
            <a:graphicFrameLocks/>
          </p:cNvGraphicFramePr>
          <p:nvPr>
            <p:extLst>
              <p:ext uri="{D42A27DB-BD31-4B8C-83A1-F6EECF244321}">
                <p14:modId xmlns:p14="http://schemas.microsoft.com/office/powerpoint/2010/main" val="3482345785"/>
              </p:ext>
            </p:extLst>
          </p:nvPr>
        </p:nvGraphicFramePr>
        <p:xfrm>
          <a:off x="1925783" y="3736109"/>
          <a:ext cx="10141526" cy="259588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xmlns="" val="20000"/>
                    </a:ext>
                  </a:extLst>
                </a:gridCol>
                <a:gridCol w="853440">
                  <a:extLst>
                    <a:ext uri="{9D8B030D-6E8A-4147-A177-3AD203B41FA5}">
                      <a16:colId xmlns:a16="http://schemas.microsoft.com/office/drawing/2014/main" xmlns="" val="20001"/>
                    </a:ext>
                  </a:extLst>
                </a:gridCol>
                <a:gridCol w="853440">
                  <a:extLst>
                    <a:ext uri="{9D8B030D-6E8A-4147-A177-3AD203B41FA5}">
                      <a16:colId xmlns:a16="http://schemas.microsoft.com/office/drawing/2014/main" xmlns="" val="20002"/>
                    </a:ext>
                  </a:extLst>
                </a:gridCol>
                <a:gridCol w="853440">
                  <a:extLst>
                    <a:ext uri="{9D8B030D-6E8A-4147-A177-3AD203B41FA5}">
                      <a16:colId xmlns:a16="http://schemas.microsoft.com/office/drawing/2014/main" xmlns="" val="20003"/>
                    </a:ext>
                  </a:extLst>
                </a:gridCol>
                <a:gridCol w="853440">
                  <a:extLst>
                    <a:ext uri="{9D8B030D-6E8A-4147-A177-3AD203B41FA5}">
                      <a16:colId xmlns:a16="http://schemas.microsoft.com/office/drawing/2014/main" xmlns="" val="20004"/>
                    </a:ext>
                  </a:extLst>
                </a:gridCol>
                <a:gridCol w="853440">
                  <a:extLst>
                    <a:ext uri="{9D8B030D-6E8A-4147-A177-3AD203B41FA5}">
                      <a16:colId xmlns:a16="http://schemas.microsoft.com/office/drawing/2014/main" xmlns="" val="20005"/>
                    </a:ext>
                  </a:extLst>
                </a:gridCol>
                <a:gridCol w="853440">
                  <a:extLst>
                    <a:ext uri="{9D8B030D-6E8A-4147-A177-3AD203B41FA5}">
                      <a16:colId xmlns:a16="http://schemas.microsoft.com/office/drawing/2014/main" xmlns="" val="20006"/>
                    </a:ext>
                  </a:extLst>
                </a:gridCol>
                <a:gridCol w="853440">
                  <a:extLst>
                    <a:ext uri="{9D8B030D-6E8A-4147-A177-3AD203B41FA5}">
                      <a16:colId xmlns:a16="http://schemas.microsoft.com/office/drawing/2014/main" xmlns="" val="20007"/>
                    </a:ext>
                  </a:extLst>
                </a:gridCol>
                <a:gridCol w="853440">
                  <a:extLst>
                    <a:ext uri="{9D8B030D-6E8A-4147-A177-3AD203B41FA5}">
                      <a16:colId xmlns:a16="http://schemas.microsoft.com/office/drawing/2014/main" xmlns="" val="20008"/>
                    </a:ext>
                  </a:extLst>
                </a:gridCol>
                <a:gridCol w="853440">
                  <a:extLst>
                    <a:ext uri="{9D8B030D-6E8A-4147-A177-3AD203B41FA5}">
                      <a16:colId xmlns:a16="http://schemas.microsoft.com/office/drawing/2014/main" xmlns="" val="20009"/>
                    </a:ext>
                  </a:extLst>
                </a:gridCol>
                <a:gridCol w="853440">
                  <a:extLst>
                    <a:ext uri="{9D8B030D-6E8A-4147-A177-3AD203B41FA5}">
                      <a16:colId xmlns:a16="http://schemas.microsoft.com/office/drawing/2014/main" xmlns="" val="20010"/>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tc>
                  <a:txBody>
                    <a:bodyPr/>
                    <a:lstStyle/>
                    <a:p>
                      <a:pPr algn="ctr"/>
                      <a:r>
                        <a:rPr lang="en-US" b="1" dirty="0" smtClean="0">
                          <a:solidFill>
                            <a:schemeClr val="bg1"/>
                          </a:solidFill>
                        </a:rPr>
                        <a:t>CC10</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lgn="just">
                        <a:buNone/>
                      </a:pPr>
                      <a:r>
                        <a:rPr lang="en-US" b="1" dirty="0" err="1" smtClean="0"/>
                        <a:t>lw</a:t>
                      </a:r>
                      <a:r>
                        <a:rPr lang="en-US" b="1" dirty="0" smtClean="0"/>
                        <a:t> </a:t>
                      </a:r>
                      <a:r>
                        <a:rPr lang="en-US" b="1" dirty="0" smtClean="0">
                          <a:solidFill>
                            <a:srgbClr val="C00000"/>
                          </a:solidFill>
                        </a:rPr>
                        <a:t>$2</a:t>
                      </a:r>
                      <a:r>
                        <a:rPr lang="en-US" b="1" dirty="0" smtClean="0"/>
                        <a:t>, 20($1)</a:t>
                      </a:r>
                      <a:endParaRPr lang="en-US" b="1" dirty="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solidFill>
                            <a:schemeClr val="tx1"/>
                          </a:solidFill>
                        </a:rPr>
                        <a:t>nop</a:t>
                      </a:r>
                      <a:endParaRPr lang="en-US" b="1" dirty="0" smtClean="0">
                        <a:solidFill>
                          <a:schemeClr val="tx1"/>
                        </a:solidFill>
                      </a:endParaRP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STALL</a:t>
                      </a:r>
                    </a:p>
                  </a:txBody>
                  <a:tcPr/>
                </a:tc>
                <a:tc>
                  <a:txBody>
                    <a:bodyPr/>
                    <a:lstStyle/>
                    <a:p>
                      <a:pPr algn="ctr"/>
                      <a:r>
                        <a:rPr lang="en-US" b="1" dirty="0" smtClean="0">
                          <a:solidFill>
                            <a:srgbClr val="C00000"/>
                          </a:solidFill>
                        </a:rPr>
                        <a:t>STALL</a:t>
                      </a:r>
                      <a:endParaRPr lang="en-US" b="1" dirty="0">
                        <a:solidFill>
                          <a:srgbClr val="C0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STALL</a:t>
                      </a:r>
                    </a:p>
                  </a:txBody>
                  <a:tcPr>
                    <a:solidFill>
                      <a:srgbClr val="FFFF00"/>
                    </a:solidFill>
                  </a:tcPr>
                </a:tc>
                <a:tc>
                  <a:txBody>
                    <a:bodyPr/>
                    <a:lstStyle/>
                    <a:p>
                      <a:pPr algn="ctr"/>
                      <a:r>
                        <a:rPr lang="en-US" b="1" dirty="0" smtClean="0">
                          <a:solidFill>
                            <a:srgbClr val="C00000"/>
                          </a:solidFill>
                        </a:rPr>
                        <a:t>STALL</a:t>
                      </a:r>
                      <a:endParaRPr lang="en-US" b="1" dirty="0">
                        <a:solidFill>
                          <a:srgbClr val="C00000"/>
                        </a:solidFill>
                      </a:endParaRPr>
                    </a:p>
                  </a:txBody>
                  <a:tcPr>
                    <a:solidFill>
                      <a:srgbClr val="FFFF00"/>
                    </a:solidFill>
                  </a:tcPr>
                </a:tc>
                <a:tc>
                  <a:txBody>
                    <a:bodyPr/>
                    <a:lstStyle/>
                    <a:p>
                      <a:pPr algn="ctr"/>
                      <a:r>
                        <a:rPr lang="en-US" b="1" dirty="0" smtClean="0">
                          <a:solidFill>
                            <a:srgbClr val="C00000"/>
                          </a:solidFill>
                        </a:rPr>
                        <a:t>STALL</a:t>
                      </a:r>
                      <a:endParaRPr lang="en-US" b="1" dirty="0">
                        <a:solidFill>
                          <a:srgbClr val="C00000"/>
                        </a:solidFill>
                      </a:endParaRPr>
                    </a:p>
                  </a:txBody>
                  <a:tcPr>
                    <a:solidFill>
                      <a:srgbClr val="FFFF00"/>
                    </a:solidFill>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$4, </a:t>
                      </a:r>
                      <a:r>
                        <a:rPr lang="en-US" b="1" dirty="0" smtClean="0">
                          <a:solidFill>
                            <a:srgbClr val="C00000"/>
                          </a:solidFill>
                        </a:rPr>
                        <a:t>$2</a:t>
                      </a:r>
                      <a:r>
                        <a:rPr lang="en-US" b="1" dirty="0" smtClean="0">
                          <a:solidFill>
                            <a:schemeClr val="tx1"/>
                          </a:solidFill>
                        </a:rPr>
                        <a:t>, $5 </a:t>
                      </a:r>
                      <a:endParaRPr lang="en-US" b="1" dirty="0">
                        <a:solidFill>
                          <a:schemeClr val="tx1"/>
                        </a:solidFill>
                      </a:endParaRP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C00000"/>
                          </a:solidFill>
                        </a:rPr>
                        <a:t>ID</a:t>
                      </a:r>
                    </a:p>
                  </a:txBody>
                  <a:tcPr>
                    <a:solidFill>
                      <a:srgbClr val="FFFF00"/>
                    </a:solidFill>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endParaRPr lang="en-US" dirty="0"/>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indent="0" algn="l">
                        <a:buNone/>
                      </a:pPr>
                      <a:r>
                        <a:rPr lang="en-US" b="1" dirty="0" smtClean="0">
                          <a:solidFill>
                            <a:schemeClr val="tx1"/>
                          </a:solidFill>
                        </a:rPr>
                        <a:t>or $8, $2, $6 </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IF</a:t>
                      </a:r>
                    </a:p>
                  </a:txBody>
                  <a:tcPr>
                    <a:solidFill>
                      <a:srgbClr val="FFFF00"/>
                    </a:solid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smtClean="0"/>
                        <a:t>slt</a:t>
                      </a:r>
                      <a:r>
                        <a:rPr lang="en-US" b="1" dirty="0" smtClean="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algn="ctr"/>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extLst>
                  <a:ext uri="{0D108BD9-81ED-4DB2-BD59-A6C34878D82A}">
                    <a16:rowId xmlns:a16="http://schemas.microsoft.com/office/drawing/2014/main" xmlns="" val="10006"/>
                  </a:ext>
                </a:extLst>
              </a:tr>
            </a:tbl>
          </a:graphicData>
        </a:graphic>
      </p:graphicFrame>
      <p:sp>
        <p:nvSpPr>
          <p:cNvPr id="5" name="TextBox 4"/>
          <p:cNvSpPr txBox="1"/>
          <p:nvPr/>
        </p:nvSpPr>
        <p:spPr>
          <a:xfrm>
            <a:off x="144379" y="4854661"/>
            <a:ext cx="1439561" cy="1477328"/>
          </a:xfrm>
          <a:prstGeom prst="rect">
            <a:avLst/>
          </a:prstGeom>
          <a:noFill/>
        </p:spPr>
        <p:txBody>
          <a:bodyPr wrap="none" rtlCol="0">
            <a:spAutoFit/>
          </a:bodyPr>
          <a:lstStyle/>
          <a:p>
            <a:r>
              <a:rPr lang="en-US" b="1" dirty="0" smtClean="0"/>
              <a:t>Another</a:t>
            </a:r>
          </a:p>
          <a:p>
            <a:r>
              <a:rPr lang="en-US" b="1" dirty="0" smtClean="0"/>
              <a:t>Way </a:t>
            </a:r>
          </a:p>
          <a:p>
            <a:r>
              <a:rPr lang="en-US" b="1" dirty="0" smtClean="0"/>
              <a:t>To show the</a:t>
            </a:r>
          </a:p>
          <a:p>
            <a:r>
              <a:rPr lang="en-US" b="1" dirty="0" smtClean="0"/>
              <a:t>Same</a:t>
            </a:r>
          </a:p>
          <a:p>
            <a:r>
              <a:rPr lang="en-US" b="1" dirty="0" smtClean="0"/>
              <a:t>Sequence</a:t>
            </a:r>
          </a:p>
        </p:txBody>
      </p:sp>
    </p:spTree>
    <p:extLst>
      <p:ext uri="{BB962C8B-B14F-4D97-AF65-F5344CB8AC3E}">
        <p14:creationId xmlns:p14="http://schemas.microsoft.com/office/powerpoint/2010/main" val="3771159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720436"/>
          </a:xfrm>
        </p:spPr>
        <p:txBody>
          <a:bodyPr/>
          <a:lstStyle/>
          <a:p>
            <a:r>
              <a:rPr lang="en-US" dirty="0" smtClean="0"/>
              <a:t>Hazard Detection Unit</a:t>
            </a:r>
            <a:endParaRPr lang="en-US" dirty="0"/>
          </a:p>
        </p:txBody>
      </p:sp>
      <p:sp>
        <p:nvSpPr>
          <p:cNvPr id="3" name="Content Placeholder 2"/>
          <p:cNvSpPr>
            <a:spLocks noGrp="1"/>
          </p:cNvSpPr>
          <p:nvPr>
            <p:ph idx="1"/>
          </p:nvPr>
        </p:nvSpPr>
        <p:spPr>
          <a:xfrm>
            <a:off x="374073" y="720438"/>
            <a:ext cx="11374581" cy="4515716"/>
          </a:xfrm>
        </p:spPr>
        <p:txBody>
          <a:bodyPr/>
          <a:lstStyle/>
          <a:p>
            <a:pPr algn="just"/>
            <a:r>
              <a:rPr lang="en-US" dirty="0" smtClean="0"/>
              <a:t>Operates </a:t>
            </a:r>
            <a:r>
              <a:rPr lang="en-US" dirty="0"/>
              <a:t>during the ID stage so that it can insert the stall between the load and its </a:t>
            </a:r>
            <a:r>
              <a:rPr lang="en-US" dirty="0" smtClean="0"/>
              <a:t>use</a:t>
            </a:r>
          </a:p>
          <a:p>
            <a:pPr algn="just"/>
            <a:r>
              <a:rPr lang="en-US" dirty="0" smtClean="0"/>
              <a:t>Hazard Detection Control</a:t>
            </a:r>
          </a:p>
          <a:p>
            <a:pPr algn="just"/>
            <a:r>
              <a:rPr lang="en-US" dirty="0" smtClean="0"/>
              <a:t>Preventing </a:t>
            </a:r>
            <a:r>
              <a:rPr lang="en-US" dirty="0"/>
              <a:t>the PC register and the IF/ID pipeline register from </a:t>
            </a:r>
            <a:r>
              <a:rPr lang="en-US" dirty="0" smtClean="0"/>
              <a:t>changing</a:t>
            </a:r>
          </a:p>
          <a:p>
            <a:pPr algn="just"/>
            <a:r>
              <a:rPr lang="en-US" dirty="0" smtClean="0"/>
              <a:t>The </a:t>
            </a:r>
            <a:r>
              <a:rPr lang="en-US" dirty="0"/>
              <a:t>instruction in the IF stage will continue to be read using the same </a:t>
            </a:r>
            <a:r>
              <a:rPr lang="en-US" dirty="0" smtClean="0"/>
              <a:t>PC </a:t>
            </a:r>
          </a:p>
          <a:p>
            <a:pPr algn="just"/>
            <a:r>
              <a:rPr lang="en-US" dirty="0" smtClean="0"/>
              <a:t>The </a:t>
            </a:r>
            <a:r>
              <a:rPr lang="en-US" dirty="0"/>
              <a:t>registers in the ID stage will continue to be read using the same instruction </a:t>
            </a:r>
            <a:r>
              <a:rPr lang="en-US" dirty="0" smtClean="0"/>
              <a:t>fields </a:t>
            </a:r>
            <a:r>
              <a:rPr lang="en-US" dirty="0"/>
              <a:t>in the IF/ID pipeline </a:t>
            </a:r>
            <a:r>
              <a:rPr lang="en-US" dirty="0" smtClean="0"/>
              <a:t>register</a:t>
            </a:r>
          </a:p>
          <a:p>
            <a:pPr algn="just"/>
            <a:r>
              <a:rPr lang="en-US" b="1" dirty="0" smtClean="0"/>
              <a:t>Setting all </a:t>
            </a:r>
            <a:r>
              <a:rPr lang="en-US" b="1" dirty="0"/>
              <a:t>nine control signals </a:t>
            </a:r>
            <a:r>
              <a:rPr lang="en-US" b="1" dirty="0" smtClean="0"/>
              <a:t>in </a:t>
            </a:r>
            <a:r>
              <a:rPr lang="en-US" b="1" dirty="0"/>
              <a:t>the EX, MEM, and WB stages will create a “do nothing” or </a:t>
            </a:r>
            <a:r>
              <a:rPr lang="en-US" b="1" dirty="0" err="1"/>
              <a:t>nop</a:t>
            </a:r>
            <a:r>
              <a:rPr lang="en-US" b="1" dirty="0"/>
              <a:t> </a:t>
            </a:r>
            <a:r>
              <a:rPr lang="en-US" b="1" dirty="0" smtClean="0"/>
              <a:t>instruction</a:t>
            </a:r>
            <a:endParaRPr lang="en-US" b="1" dirty="0"/>
          </a:p>
          <a:p>
            <a:pPr algn="just"/>
            <a:r>
              <a:rPr lang="en-US" b="1" u="sng" dirty="0" smtClean="0"/>
              <a:t>No </a:t>
            </a:r>
            <a:r>
              <a:rPr lang="en-US" b="1" u="sng" dirty="0"/>
              <a:t>registers or memories are written if the control values are all 0</a:t>
            </a:r>
            <a:endParaRPr lang="en-US" b="1" u="sng" dirty="0" smtClean="0"/>
          </a:p>
        </p:txBody>
      </p:sp>
      <p:pic>
        <p:nvPicPr>
          <p:cNvPr id="4" name="Picture 3"/>
          <p:cNvPicPr>
            <a:picLocks noChangeAspect="1"/>
          </p:cNvPicPr>
          <p:nvPr/>
        </p:nvPicPr>
        <p:blipFill>
          <a:blip r:embed="rId2"/>
          <a:stretch>
            <a:fillRect/>
          </a:stretch>
        </p:blipFill>
        <p:spPr>
          <a:xfrm>
            <a:off x="4435630" y="5236154"/>
            <a:ext cx="7313024" cy="1483302"/>
          </a:xfrm>
          <a:prstGeom prst="rect">
            <a:avLst/>
          </a:prstGeom>
        </p:spPr>
      </p:pic>
      <p:sp>
        <p:nvSpPr>
          <p:cNvPr id="5" name="TextBox 4"/>
          <p:cNvSpPr txBox="1"/>
          <p:nvPr/>
        </p:nvSpPr>
        <p:spPr>
          <a:xfrm>
            <a:off x="374073" y="5767369"/>
            <a:ext cx="2719591" cy="369332"/>
          </a:xfrm>
          <a:prstGeom prst="rect">
            <a:avLst/>
          </a:prstGeom>
          <a:noFill/>
        </p:spPr>
        <p:txBody>
          <a:bodyPr wrap="none" rtlCol="0">
            <a:spAutoFit/>
          </a:bodyPr>
          <a:lstStyle/>
          <a:p>
            <a:r>
              <a:rPr lang="en-US" b="1" dirty="0" smtClean="0"/>
              <a:t>Hazard Detection Control</a:t>
            </a:r>
            <a:endParaRPr lang="en-US" b="1" dirty="0"/>
          </a:p>
        </p:txBody>
      </p:sp>
      <p:sp>
        <p:nvSpPr>
          <p:cNvPr id="6" name="Right Arrow 5"/>
          <p:cNvSpPr/>
          <p:nvPr/>
        </p:nvSpPr>
        <p:spPr>
          <a:xfrm>
            <a:off x="3275443" y="57097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4262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534468" cy="3297382"/>
          </a:xfrm>
        </p:spPr>
        <p:txBody>
          <a:bodyPr>
            <a:normAutofit/>
          </a:bodyPr>
          <a:lstStyle/>
          <a:p>
            <a:r>
              <a:rPr lang="en-US" dirty="0" smtClean="0"/>
              <a:t>Data Hazards –</a:t>
            </a:r>
            <a:br>
              <a:rPr lang="en-US" dirty="0" smtClean="0"/>
            </a:br>
            <a:r>
              <a:rPr lang="en-US" dirty="0" smtClean="0"/>
              <a:t>Example 5</a:t>
            </a:r>
            <a:br>
              <a:rPr lang="en-US" dirty="0" smtClean="0"/>
            </a:br>
            <a:r>
              <a:rPr lang="en-US" dirty="0" smtClean="0"/>
              <a:t>Pipeline</a:t>
            </a:r>
            <a:br>
              <a:rPr lang="en-US" dirty="0" smtClean="0"/>
            </a:br>
            <a:r>
              <a:rPr lang="en-US" dirty="0" smtClean="0"/>
              <a:t>Diagram </a:t>
            </a:r>
            <a:endParaRPr lang="en-US" dirty="0"/>
          </a:p>
        </p:txBody>
      </p:sp>
      <p:pic>
        <p:nvPicPr>
          <p:cNvPr id="4" name="Content Placeholder 3"/>
          <p:cNvPicPr>
            <a:picLocks noGrp="1" noChangeAspect="1"/>
          </p:cNvPicPr>
          <p:nvPr>
            <p:ph idx="1"/>
          </p:nvPr>
        </p:nvPicPr>
        <p:blipFill>
          <a:blip r:embed="rId2"/>
          <a:stretch>
            <a:fillRect/>
          </a:stretch>
        </p:blipFill>
        <p:spPr>
          <a:xfrm>
            <a:off x="2534468" y="55420"/>
            <a:ext cx="9619725" cy="6762642"/>
          </a:xfrm>
          <a:prstGeom prst="rect">
            <a:avLst/>
          </a:prstGeom>
        </p:spPr>
      </p:pic>
    </p:spTree>
    <p:extLst>
      <p:ext uri="{BB962C8B-B14F-4D97-AF65-F5344CB8AC3E}">
        <p14:creationId xmlns:p14="http://schemas.microsoft.com/office/powerpoint/2010/main" val="952958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2534468" cy="3297382"/>
          </a:xfrm>
        </p:spPr>
        <p:txBody>
          <a:bodyPr>
            <a:normAutofit/>
          </a:bodyPr>
          <a:lstStyle/>
          <a:p>
            <a:r>
              <a:rPr lang="en-US" dirty="0" smtClean="0"/>
              <a:t>Data Hazards –</a:t>
            </a:r>
            <a:br>
              <a:rPr lang="en-US" dirty="0" smtClean="0"/>
            </a:br>
            <a:r>
              <a:rPr lang="en-US" dirty="0" smtClean="0"/>
              <a:t>Example 5</a:t>
            </a:r>
            <a:br>
              <a:rPr lang="en-US" dirty="0" smtClean="0"/>
            </a:br>
            <a:r>
              <a:rPr lang="en-US" dirty="0" smtClean="0"/>
              <a:t>Pipeline</a:t>
            </a:r>
            <a:br>
              <a:rPr lang="en-US" dirty="0" smtClean="0"/>
            </a:br>
            <a:r>
              <a:rPr lang="en-US" dirty="0" smtClean="0"/>
              <a:t>Diagram </a:t>
            </a:r>
            <a:endParaRPr lang="en-US" dirty="0"/>
          </a:p>
        </p:txBody>
      </p:sp>
      <p:pic>
        <p:nvPicPr>
          <p:cNvPr id="4" name="Content Placeholder 3"/>
          <p:cNvPicPr>
            <a:picLocks noGrp="1" noChangeAspect="1"/>
          </p:cNvPicPr>
          <p:nvPr>
            <p:ph idx="1"/>
          </p:nvPr>
        </p:nvPicPr>
        <p:blipFill>
          <a:blip r:embed="rId2"/>
          <a:stretch>
            <a:fillRect/>
          </a:stretch>
        </p:blipFill>
        <p:spPr>
          <a:xfrm>
            <a:off x="2534468" y="55420"/>
            <a:ext cx="9619725" cy="6762642"/>
          </a:xfrm>
          <a:prstGeom prst="rect">
            <a:avLst/>
          </a:prstGeom>
        </p:spPr>
      </p:pic>
      <p:cxnSp>
        <p:nvCxnSpPr>
          <p:cNvPr id="5" name="Straight Arrow Connector 4"/>
          <p:cNvCxnSpPr/>
          <p:nvPr/>
        </p:nvCxnSpPr>
        <p:spPr>
          <a:xfrm flipH="1">
            <a:off x="6998678" y="2313709"/>
            <a:ext cx="801431" cy="8104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7800109" y="2313709"/>
            <a:ext cx="152400" cy="1773382"/>
          </a:xfrm>
          <a:prstGeom prst="straightConnector1">
            <a:avLst/>
          </a:prstGeom>
          <a:ln w="28575">
            <a:solidFill>
              <a:srgbClr val="FC24F2"/>
            </a:solidFill>
            <a:tailEnd type="triangle"/>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477489" y="3006436"/>
            <a:ext cx="304800" cy="4303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325089" y="4010890"/>
            <a:ext cx="304800" cy="430305"/>
          </a:xfrm>
          <a:prstGeom prst="ellipse">
            <a:avLst/>
          </a:prstGeom>
          <a:noFill/>
          <a:ln w="38100">
            <a:solidFill>
              <a:srgbClr val="FC2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782289" y="5022272"/>
            <a:ext cx="304800" cy="430305"/>
          </a:xfrm>
          <a:prstGeom prst="ellipse">
            <a:avLst/>
          </a:prstGeom>
          <a:noFill/>
          <a:ln w="38100">
            <a:solidFill>
              <a:srgbClr val="1AC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8257309" y="2313709"/>
            <a:ext cx="0" cy="2799024"/>
          </a:xfrm>
          <a:prstGeom prst="straightConnector1">
            <a:avLst/>
          </a:prstGeom>
          <a:ln w="28575">
            <a:solidFill>
              <a:srgbClr val="1AC8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9968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40959" y="225815"/>
            <a:ext cx="10034794" cy="6465934"/>
          </a:xfrm>
          <a:prstGeom prst="rect">
            <a:avLst/>
          </a:prstGeom>
        </p:spPr>
      </p:pic>
      <p:sp>
        <p:nvSpPr>
          <p:cNvPr id="5" name="Title 1"/>
          <p:cNvSpPr>
            <a:spLocks noGrp="1"/>
          </p:cNvSpPr>
          <p:nvPr>
            <p:ph type="title"/>
          </p:nvPr>
        </p:nvSpPr>
        <p:spPr>
          <a:xfrm>
            <a:off x="-69274" y="0"/>
            <a:ext cx="2341417" cy="3297382"/>
          </a:xfrm>
        </p:spPr>
        <p:txBody>
          <a:bodyPr>
            <a:normAutofit fontScale="90000"/>
          </a:bodyPr>
          <a:lstStyle/>
          <a:p>
            <a:r>
              <a:rPr lang="en-US" dirty="0" smtClean="0"/>
              <a:t>Data Hazards –</a:t>
            </a:r>
            <a:br>
              <a:rPr lang="en-US" dirty="0" smtClean="0"/>
            </a:br>
            <a:r>
              <a:rPr lang="en-US" dirty="0" smtClean="0"/>
              <a:t>Example 5</a:t>
            </a:r>
            <a:br>
              <a:rPr lang="en-US" dirty="0" smtClean="0"/>
            </a:br>
            <a:r>
              <a:rPr lang="en-US" dirty="0" smtClean="0"/>
              <a:t>Solution</a:t>
            </a:r>
            <a:br>
              <a:rPr lang="en-US" dirty="0" smtClean="0"/>
            </a:br>
            <a:r>
              <a:rPr lang="en-US" dirty="0" smtClean="0"/>
              <a:t>Stall</a:t>
            </a:r>
            <a:endParaRPr lang="en-US" dirty="0"/>
          </a:p>
        </p:txBody>
      </p:sp>
      <p:sp>
        <p:nvSpPr>
          <p:cNvPr id="6" name="TextBox 5"/>
          <p:cNvSpPr txBox="1"/>
          <p:nvPr/>
        </p:nvSpPr>
        <p:spPr>
          <a:xfrm>
            <a:off x="1" y="3837710"/>
            <a:ext cx="1828800" cy="2308324"/>
          </a:xfrm>
          <a:prstGeom prst="rect">
            <a:avLst/>
          </a:prstGeom>
          <a:noFill/>
        </p:spPr>
        <p:txBody>
          <a:bodyPr wrap="square" rtlCol="0">
            <a:spAutoFit/>
          </a:bodyPr>
          <a:lstStyle/>
          <a:p>
            <a:r>
              <a:rPr lang="en-US" sz="2400" b="1" dirty="0" err="1" smtClean="0"/>
              <a:t>Nop</a:t>
            </a:r>
            <a:r>
              <a:rPr lang="en-US" sz="2400" b="1" dirty="0" smtClean="0"/>
              <a:t>:</a:t>
            </a:r>
            <a:r>
              <a:rPr lang="en-US" sz="2400" dirty="0" smtClean="0"/>
              <a:t> </a:t>
            </a:r>
            <a:r>
              <a:rPr lang="en-US" sz="2400" dirty="0"/>
              <a:t>An instruction that does no operation to change state</a:t>
            </a:r>
          </a:p>
          <a:p>
            <a:endParaRPr lang="en-US" sz="2400" dirty="0"/>
          </a:p>
        </p:txBody>
      </p:sp>
      <p:cxnSp>
        <p:nvCxnSpPr>
          <p:cNvPr id="7" name="Straight Arrow Connector 6"/>
          <p:cNvCxnSpPr/>
          <p:nvPr/>
        </p:nvCxnSpPr>
        <p:spPr>
          <a:xfrm>
            <a:off x="7192566" y="2313709"/>
            <a:ext cx="164197" cy="18428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92721" y="2410691"/>
            <a:ext cx="76200" cy="2702042"/>
          </a:xfrm>
          <a:prstGeom prst="straightConnector1">
            <a:avLst/>
          </a:prstGeom>
          <a:ln w="28575">
            <a:solidFill>
              <a:srgbClr val="FC24F2"/>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075697" y="3977805"/>
            <a:ext cx="304800" cy="4303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23297" y="4943388"/>
            <a:ext cx="304800" cy="430305"/>
          </a:xfrm>
          <a:prstGeom prst="ellipse">
            <a:avLst/>
          </a:prstGeom>
          <a:noFill/>
          <a:ln w="38100">
            <a:solidFill>
              <a:srgbClr val="FC2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80497" y="5908971"/>
            <a:ext cx="304800" cy="430305"/>
          </a:xfrm>
          <a:prstGeom prst="ellipse">
            <a:avLst/>
          </a:prstGeom>
          <a:noFill/>
          <a:ln w="38100">
            <a:solidFill>
              <a:srgbClr val="1AC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5697" y="5908971"/>
            <a:ext cx="304800" cy="430305"/>
          </a:xfrm>
          <a:prstGeom prst="ellipse">
            <a:avLst/>
          </a:prstGeom>
          <a:noFill/>
          <a:ln w="38100">
            <a:solidFill>
              <a:srgbClr val="650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8936182" y="4192957"/>
            <a:ext cx="103894" cy="1912333"/>
          </a:xfrm>
          <a:prstGeom prst="straightConnector1">
            <a:avLst/>
          </a:prstGeom>
          <a:ln w="28575">
            <a:solidFill>
              <a:srgbClr val="650FE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08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
            <a:ext cx="10018713" cy="969818"/>
          </a:xfrm>
        </p:spPr>
        <p:txBody>
          <a:bodyPr/>
          <a:lstStyle/>
          <a:p>
            <a:r>
              <a:rPr lang="en-US" b="1" dirty="0" smtClean="0"/>
              <a:t>Data Hazard – Practice Problems</a:t>
            </a:r>
            <a:endParaRPr lang="en-US" b="1" dirty="0"/>
          </a:p>
        </p:txBody>
      </p:sp>
      <p:sp>
        <p:nvSpPr>
          <p:cNvPr id="3" name="Content Placeholder 2"/>
          <p:cNvSpPr>
            <a:spLocks noGrp="1"/>
          </p:cNvSpPr>
          <p:nvPr>
            <p:ph idx="1"/>
          </p:nvPr>
        </p:nvSpPr>
        <p:spPr>
          <a:xfrm>
            <a:off x="1484310" y="969819"/>
            <a:ext cx="10018713" cy="1122217"/>
          </a:xfrm>
        </p:spPr>
        <p:txBody>
          <a:bodyPr>
            <a:normAutofit/>
          </a:bodyPr>
          <a:lstStyle/>
          <a:p>
            <a:pPr marL="0" indent="0">
              <a:buNone/>
            </a:pPr>
            <a:r>
              <a:rPr lang="en-US" dirty="0"/>
              <a:t>Make pipeline diagram for the code segment given below, and identify </a:t>
            </a:r>
            <a:r>
              <a:rPr lang="en-US" dirty="0" smtClean="0"/>
              <a:t>data dependences and hazards.</a:t>
            </a:r>
          </a:p>
        </p:txBody>
      </p:sp>
      <p:sp>
        <p:nvSpPr>
          <p:cNvPr id="4" name="TextBox 3"/>
          <p:cNvSpPr txBox="1"/>
          <p:nvPr/>
        </p:nvSpPr>
        <p:spPr>
          <a:xfrm>
            <a:off x="1484310" y="2410691"/>
            <a:ext cx="2242986" cy="3108543"/>
          </a:xfrm>
          <a:prstGeom prst="rect">
            <a:avLst/>
          </a:prstGeom>
          <a:noFill/>
          <a:ln>
            <a:solidFill>
              <a:schemeClr val="tx1"/>
            </a:solidFill>
          </a:ln>
        </p:spPr>
        <p:txBody>
          <a:bodyPr wrap="none" rtlCol="0">
            <a:spAutoFit/>
          </a:bodyPr>
          <a:lstStyle/>
          <a:p>
            <a:pPr algn="ctr"/>
            <a:r>
              <a:rPr lang="en-US" sz="2800" dirty="0" smtClean="0"/>
              <a:t>(a)</a:t>
            </a:r>
          </a:p>
          <a:p>
            <a:r>
              <a:rPr lang="en-US" sz="2800" dirty="0" err="1" smtClean="0"/>
              <a:t>lw</a:t>
            </a:r>
            <a:r>
              <a:rPr lang="en-US" sz="2800" dirty="0" smtClean="0"/>
              <a:t> </a:t>
            </a:r>
            <a:r>
              <a:rPr lang="en-US" sz="2800" dirty="0"/>
              <a:t>$2, 20($1)</a:t>
            </a:r>
          </a:p>
          <a:p>
            <a:r>
              <a:rPr lang="en-US" sz="2800" dirty="0"/>
              <a:t>and $4, $2, $5</a:t>
            </a:r>
          </a:p>
          <a:p>
            <a:r>
              <a:rPr lang="en-US" sz="2800" b="1" dirty="0"/>
              <a:t>or $8, $2, $4</a:t>
            </a:r>
            <a:r>
              <a:rPr lang="en-US" sz="2800" dirty="0"/>
              <a:t> </a:t>
            </a:r>
          </a:p>
          <a:p>
            <a:r>
              <a:rPr lang="en-US" sz="2800" dirty="0"/>
              <a:t>add $9, $4, $2</a:t>
            </a:r>
          </a:p>
          <a:p>
            <a:r>
              <a:rPr lang="en-US" sz="2800" dirty="0" err="1"/>
              <a:t>slt</a:t>
            </a:r>
            <a:r>
              <a:rPr lang="en-US" sz="2800" dirty="0"/>
              <a:t> $1, $6, $7</a:t>
            </a:r>
          </a:p>
          <a:p>
            <a:endParaRPr lang="en-US" sz="2800" dirty="0"/>
          </a:p>
        </p:txBody>
      </p:sp>
      <p:sp>
        <p:nvSpPr>
          <p:cNvPr id="5" name="TextBox 4"/>
          <p:cNvSpPr txBox="1"/>
          <p:nvPr/>
        </p:nvSpPr>
        <p:spPr>
          <a:xfrm>
            <a:off x="4105381" y="2410690"/>
            <a:ext cx="2311915" cy="3539430"/>
          </a:xfrm>
          <a:prstGeom prst="rect">
            <a:avLst/>
          </a:prstGeom>
          <a:noFill/>
          <a:ln>
            <a:solidFill>
              <a:schemeClr val="tx1"/>
            </a:solidFill>
          </a:ln>
        </p:spPr>
        <p:txBody>
          <a:bodyPr wrap="none" rtlCol="0">
            <a:spAutoFit/>
          </a:bodyPr>
          <a:lstStyle/>
          <a:p>
            <a:pPr algn="ctr"/>
            <a:r>
              <a:rPr lang="en-US" sz="2800" dirty="0" smtClean="0"/>
              <a:t>(b)</a:t>
            </a:r>
          </a:p>
          <a:p>
            <a:r>
              <a:rPr lang="en-US" sz="2800" dirty="0" err="1" smtClean="0"/>
              <a:t>lw</a:t>
            </a:r>
            <a:r>
              <a:rPr lang="en-US" sz="2800" dirty="0" smtClean="0"/>
              <a:t> </a:t>
            </a:r>
            <a:r>
              <a:rPr lang="en-US" sz="2800" dirty="0"/>
              <a:t>$2, 20($1</a:t>
            </a:r>
            <a:r>
              <a:rPr lang="en-US" sz="2800" dirty="0" smtClean="0"/>
              <a:t>)</a:t>
            </a:r>
          </a:p>
          <a:p>
            <a:r>
              <a:rPr lang="en-US" sz="2800" dirty="0" smtClean="0"/>
              <a:t>add $3, $4,$5</a:t>
            </a:r>
            <a:endParaRPr lang="en-US" sz="2800" dirty="0"/>
          </a:p>
          <a:p>
            <a:r>
              <a:rPr lang="en-US" sz="2800" b="1" dirty="0"/>
              <a:t>and $4, $2, $5</a:t>
            </a:r>
          </a:p>
          <a:p>
            <a:r>
              <a:rPr lang="en-US" sz="2800" b="1" dirty="0"/>
              <a:t>or $8, $2, $4</a:t>
            </a:r>
            <a:r>
              <a:rPr lang="en-US" sz="2800" dirty="0"/>
              <a:t> </a:t>
            </a:r>
          </a:p>
          <a:p>
            <a:r>
              <a:rPr lang="en-US" sz="2800" b="1" dirty="0"/>
              <a:t>add $9, $4, $2</a:t>
            </a:r>
          </a:p>
          <a:p>
            <a:r>
              <a:rPr lang="en-US" sz="2800" dirty="0" err="1"/>
              <a:t>slt</a:t>
            </a:r>
            <a:r>
              <a:rPr lang="en-US" sz="2800" dirty="0"/>
              <a:t> $1, $6, $7</a:t>
            </a:r>
          </a:p>
          <a:p>
            <a:endParaRPr lang="en-US" sz="2800" dirty="0"/>
          </a:p>
        </p:txBody>
      </p:sp>
    </p:spTree>
    <p:extLst>
      <p:ext uri="{BB962C8B-B14F-4D97-AF65-F5344CB8AC3E}">
        <p14:creationId xmlns:p14="http://schemas.microsoft.com/office/powerpoint/2010/main" val="16658930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886691"/>
          </a:xfrm>
        </p:spPr>
        <p:txBody>
          <a:bodyPr/>
          <a:lstStyle/>
          <a:p>
            <a:r>
              <a:rPr lang="en-US" dirty="0" smtClean="0"/>
              <a:t>Pipeline Stall</a:t>
            </a:r>
            <a:endParaRPr lang="en-US" dirty="0"/>
          </a:p>
        </p:txBody>
      </p:sp>
      <p:sp>
        <p:nvSpPr>
          <p:cNvPr id="3" name="Content Placeholder 2"/>
          <p:cNvSpPr>
            <a:spLocks noGrp="1"/>
          </p:cNvSpPr>
          <p:nvPr>
            <p:ph idx="1"/>
          </p:nvPr>
        </p:nvSpPr>
        <p:spPr>
          <a:xfrm>
            <a:off x="1484310" y="886691"/>
            <a:ext cx="10018713" cy="4904509"/>
          </a:xfrm>
        </p:spPr>
        <p:txBody>
          <a:bodyPr>
            <a:normAutofit lnSpcReduction="10000"/>
          </a:bodyPr>
          <a:lstStyle/>
          <a:p>
            <a:pPr marL="0" indent="0" algn="just">
              <a:buNone/>
            </a:pPr>
            <a:r>
              <a:rPr lang="en-US" b="1" dirty="0"/>
              <a:t>Pipeline Stall (Bubble):</a:t>
            </a:r>
            <a:r>
              <a:rPr lang="en-US" dirty="0"/>
              <a:t> A stall initiated in order to resolve a hazard</a:t>
            </a:r>
            <a:r>
              <a:rPr lang="en-US" dirty="0" smtClean="0"/>
              <a:t>.</a:t>
            </a:r>
          </a:p>
          <a:p>
            <a:pPr marL="0" indent="0" algn="just">
              <a:buNone/>
            </a:pPr>
            <a:r>
              <a:rPr lang="en-US" b="1" dirty="0" smtClean="0"/>
              <a:t>Load-use </a:t>
            </a:r>
            <a:r>
              <a:rPr lang="en-US" b="1" dirty="0"/>
              <a:t>data hazard:</a:t>
            </a:r>
            <a:r>
              <a:rPr lang="en-US" dirty="0"/>
              <a:t> A specific form of data hazard in which the data being loaded by a load instruction has not yet become available when it is needed by another instruction.</a:t>
            </a:r>
          </a:p>
          <a:p>
            <a:pPr marL="0" indent="0" algn="just">
              <a:buNone/>
            </a:pPr>
            <a:r>
              <a:rPr lang="en-US" b="1" dirty="0" smtClean="0"/>
              <a:t>Bubbling </a:t>
            </a:r>
            <a:r>
              <a:rPr lang="en-US" b="1" dirty="0"/>
              <a:t>the pipeline</a:t>
            </a:r>
            <a:r>
              <a:rPr lang="en-US" dirty="0"/>
              <a:t>, also termed a pipeline break or pipeline stall, is a method to preclude data, structural, and branch hazards. As instructions are fetched, control logic determines whether a hazard could/will occur. If this is true, then the control logic inserts no operations (NOPs) into the pipeline. Thus, before the next instruction (which would cause the hazard) executes, the prior one will have had sufficient time to finish and prevent the hazard. If the number of NOPs equals the number of stages in the pipeline, the processor has been cleared of all instructions and can proceed free from hazards. All forms of stalling introduce a delay before the processor can resume execution.</a:t>
            </a:r>
          </a:p>
        </p:txBody>
      </p:sp>
    </p:spTree>
    <p:extLst>
      <p:ext uri="{BB962C8B-B14F-4D97-AF65-F5344CB8AC3E}">
        <p14:creationId xmlns:p14="http://schemas.microsoft.com/office/powerpoint/2010/main" val="1901998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1" y="0"/>
            <a:ext cx="11018112" cy="685800"/>
          </a:xfrm>
        </p:spPr>
        <p:txBody>
          <a:bodyPr>
            <a:normAutofit fontScale="90000"/>
          </a:bodyPr>
          <a:lstStyle/>
          <a:p>
            <a:r>
              <a:rPr lang="en-US" dirty="0" smtClean="0"/>
              <a:t>Example 6 -Reordering </a:t>
            </a:r>
            <a:r>
              <a:rPr lang="en-US" dirty="0"/>
              <a:t>Code to Avoid Pipeline Stalls</a:t>
            </a:r>
          </a:p>
        </p:txBody>
      </p:sp>
      <p:sp>
        <p:nvSpPr>
          <p:cNvPr id="3" name="Content Placeholder 2"/>
          <p:cNvSpPr>
            <a:spLocks noGrp="1"/>
          </p:cNvSpPr>
          <p:nvPr>
            <p:ph idx="1"/>
          </p:nvPr>
        </p:nvSpPr>
        <p:spPr>
          <a:xfrm>
            <a:off x="484910" y="685800"/>
            <a:ext cx="11018114" cy="6172199"/>
          </a:xfrm>
        </p:spPr>
        <p:txBody>
          <a:bodyPr>
            <a:normAutofit fontScale="92500" lnSpcReduction="10000"/>
          </a:bodyPr>
          <a:lstStyle/>
          <a:p>
            <a:pPr marL="0" indent="0" algn="just">
              <a:buNone/>
            </a:pPr>
            <a:r>
              <a:rPr lang="en-US" dirty="0"/>
              <a:t>Consider the following code segment in C:</a:t>
            </a:r>
          </a:p>
          <a:p>
            <a:pPr marL="0" indent="0" algn="just">
              <a:buNone/>
            </a:pPr>
            <a:r>
              <a:rPr lang="en-US" b="1" dirty="0" smtClean="0"/>
              <a:t>a = b + e;</a:t>
            </a:r>
          </a:p>
          <a:p>
            <a:pPr marL="0" indent="0" algn="just">
              <a:buNone/>
            </a:pPr>
            <a:r>
              <a:rPr lang="en-US" b="1" dirty="0" smtClean="0"/>
              <a:t>c = b + f;</a:t>
            </a:r>
          </a:p>
          <a:p>
            <a:pPr marL="0" indent="0" algn="just">
              <a:buNone/>
            </a:pPr>
            <a:r>
              <a:rPr lang="en-US" dirty="0" smtClean="0"/>
              <a:t>Here is the generated MIPS code for this segment, assuming all variables are in</a:t>
            </a:r>
          </a:p>
          <a:p>
            <a:pPr marL="0" indent="0" algn="just">
              <a:buNone/>
            </a:pPr>
            <a:r>
              <a:rPr lang="en-US" dirty="0" smtClean="0"/>
              <a:t>memory </a:t>
            </a:r>
            <a:r>
              <a:rPr lang="en-US" dirty="0"/>
              <a:t>and are addressable as off sets from $t0:</a:t>
            </a:r>
          </a:p>
          <a:p>
            <a:pPr marL="0" indent="0" algn="just">
              <a:buNone/>
            </a:pPr>
            <a:r>
              <a:rPr lang="en-US" b="1" dirty="0" err="1"/>
              <a:t>lw</a:t>
            </a:r>
            <a:r>
              <a:rPr lang="en-US" b="1" dirty="0"/>
              <a:t> $t1, 0($</a:t>
            </a:r>
            <a:r>
              <a:rPr lang="en-US" b="1" dirty="0" smtClean="0"/>
              <a:t>t0)</a:t>
            </a:r>
            <a:endParaRPr lang="en-US" b="1" dirty="0"/>
          </a:p>
          <a:p>
            <a:pPr marL="0" indent="0" algn="just">
              <a:buNone/>
            </a:pPr>
            <a:r>
              <a:rPr lang="en-US" b="1" dirty="0" err="1"/>
              <a:t>lw</a:t>
            </a:r>
            <a:r>
              <a:rPr lang="en-US" b="1" dirty="0"/>
              <a:t> $t2, 4($</a:t>
            </a:r>
            <a:r>
              <a:rPr lang="en-US" b="1" dirty="0" smtClean="0"/>
              <a:t>t0)</a:t>
            </a:r>
            <a:endParaRPr lang="en-US" b="1" dirty="0"/>
          </a:p>
          <a:p>
            <a:pPr marL="0" indent="0" algn="just">
              <a:buNone/>
            </a:pPr>
            <a:r>
              <a:rPr lang="en-US" b="1" dirty="0"/>
              <a:t>add $t3, $t1,$t2</a:t>
            </a:r>
          </a:p>
          <a:p>
            <a:pPr marL="0" indent="0" algn="just">
              <a:buNone/>
            </a:pPr>
            <a:r>
              <a:rPr lang="en-US" b="1" dirty="0" err="1"/>
              <a:t>sw</a:t>
            </a:r>
            <a:r>
              <a:rPr lang="en-US" b="1" dirty="0"/>
              <a:t> $t3, 12($t0)</a:t>
            </a:r>
          </a:p>
          <a:p>
            <a:pPr marL="0" indent="0" algn="just">
              <a:buNone/>
            </a:pPr>
            <a:r>
              <a:rPr lang="en-US" b="1" dirty="0" err="1"/>
              <a:t>lw</a:t>
            </a:r>
            <a:r>
              <a:rPr lang="en-US" b="1" dirty="0"/>
              <a:t> $t4, 8($t0)</a:t>
            </a:r>
          </a:p>
          <a:p>
            <a:pPr marL="0" indent="0" algn="just">
              <a:buNone/>
            </a:pPr>
            <a:r>
              <a:rPr lang="en-US" b="1" dirty="0"/>
              <a:t>add $t5, $t1,$t4</a:t>
            </a:r>
          </a:p>
          <a:p>
            <a:pPr marL="0" indent="0" algn="just">
              <a:buNone/>
            </a:pPr>
            <a:r>
              <a:rPr lang="en-US" b="1" dirty="0" err="1"/>
              <a:t>sw</a:t>
            </a:r>
            <a:r>
              <a:rPr lang="en-US" b="1" dirty="0"/>
              <a:t> $t5, 16($t0</a:t>
            </a:r>
            <a:r>
              <a:rPr lang="en-US" b="1" dirty="0" smtClean="0"/>
              <a:t>)</a:t>
            </a:r>
          </a:p>
          <a:p>
            <a:pPr marL="0" indent="0" algn="just">
              <a:buNone/>
            </a:pPr>
            <a:r>
              <a:rPr lang="en-US" b="1" dirty="0">
                <a:solidFill>
                  <a:srgbClr val="C00000"/>
                </a:solidFill>
              </a:rPr>
              <a:t>Find the hazards in the preceding code segment and reorder the instructions to avoid any pipeline stalls</a:t>
            </a:r>
          </a:p>
        </p:txBody>
      </p:sp>
      <p:sp>
        <p:nvSpPr>
          <p:cNvPr id="4" name="TextBox 3"/>
          <p:cNvSpPr txBox="1"/>
          <p:nvPr/>
        </p:nvSpPr>
        <p:spPr>
          <a:xfrm>
            <a:off x="7529804" y="3769567"/>
            <a:ext cx="4348065" cy="923330"/>
          </a:xfrm>
          <a:prstGeom prst="rect">
            <a:avLst/>
          </a:prstGeom>
          <a:noFill/>
        </p:spPr>
        <p:txBody>
          <a:bodyPr wrap="square" rtlCol="0">
            <a:spAutoFit/>
          </a:bodyPr>
          <a:lstStyle/>
          <a:p>
            <a:r>
              <a:rPr lang="en-US" b="1" dirty="0" smtClean="0"/>
              <a:t>Practice Question: Make Pipeline Execution for following code, properly show hazards fixes. </a:t>
            </a:r>
            <a:endParaRPr lang="en-US" b="1" dirty="0"/>
          </a:p>
        </p:txBody>
      </p:sp>
    </p:spTree>
    <p:extLst>
      <p:ext uri="{BB962C8B-B14F-4D97-AF65-F5344CB8AC3E}">
        <p14:creationId xmlns:p14="http://schemas.microsoft.com/office/powerpoint/2010/main" val="2049298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10" y="685800"/>
            <a:ext cx="11018114" cy="6172199"/>
          </a:xfrm>
        </p:spPr>
        <p:txBody>
          <a:bodyPr>
            <a:normAutofit/>
          </a:bodyPr>
          <a:lstStyle/>
          <a:p>
            <a:pPr marL="0" indent="0" algn="just">
              <a:buNone/>
            </a:pPr>
            <a:r>
              <a:rPr lang="en-US" sz="2800" b="1" dirty="0" smtClean="0"/>
              <a:t>Solution:</a:t>
            </a:r>
          </a:p>
          <a:p>
            <a:pPr marL="0" indent="0" algn="just">
              <a:buNone/>
            </a:pPr>
            <a:r>
              <a:rPr lang="en-US" sz="2800" b="1" dirty="0" err="1" smtClean="0"/>
              <a:t>lw</a:t>
            </a:r>
            <a:r>
              <a:rPr lang="en-US" sz="2800" b="1" dirty="0" smtClean="0"/>
              <a:t> </a:t>
            </a:r>
            <a:r>
              <a:rPr lang="en-US" sz="2800" b="1" dirty="0"/>
              <a:t>$t1, 0($t0)</a:t>
            </a:r>
          </a:p>
          <a:p>
            <a:pPr marL="0" indent="0" algn="just">
              <a:buNone/>
            </a:pPr>
            <a:r>
              <a:rPr lang="en-US" sz="2800" b="1" dirty="0" err="1"/>
              <a:t>lw</a:t>
            </a:r>
            <a:r>
              <a:rPr lang="en-US" sz="2800" b="1" dirty="0"/>
              <a:t> $t2, 4($t0)</a:t>
            </a:r>
          </a:p>
          <a:p>
            <a:pPr marL="0" indent="0" algn="just">
              <a:buNone/>
            </a:pPr>
            <a:r>
              <a:rPr lang="en-US" sz="2800" b="1" dirty="0" err="1">
                <a:solidFill>
                  <a:srgbClr val="C00000"/>
                </a:solidFill>
              </a:rPr>
              <a:t>lw</a:t>
            </a:r>
            <a:r>
              <a:rPr lang="en-US" sz="2800" b="1" dirty="0">
                <a:solidFill>
                  <a:srgbClr val="C00000"/>
                </a:solidFill>
              </a:rPr>
              <a:t> $t4, 8($t0)</a:t>
            </a:r>
          </a:p>
          <a:p>
            <a:pPr marL="0" indent="0" algn="just">
              <a:buNone/>
            </a:pPr>
            <a:r>
              <a:rPr lang="en-US" sz="2800" b="1" dirty="0"/>
              <a:t>add $t3, $t1,$t2</a:t>
            </a:r>
          </a:p>
          <a:p>
            <a:pPr marL="0" indent="0" algn="just">
              <a:buNone/>
            </a:pPr>
            <a:r>
              <a:rPr lang="en-US" sz="2800" b="1" dirty="0" err="1"/>
              <a:t>sw</a:t>
            </a:r>
            <a:r>
              <a:rPr lang="en-US" sz="2800" b="1" dirty="0"/>
              <a:t> $t3, 12($t0)</a:t>
            </a:r>
          </a:p>
          <a:p>
            <a:pPr marL="0" indent="0" algn="just">
              <a:buNone/>
            </a:pPr>
            <a:r>
              <a:rPr lang="en-US" sz="2800" b="1" dirty="0"/>
              <a:t>add $t5, $t1,$t4</a:t>
            </a:r>
          </a:p>
          <a:p>
            <a:pPr marL="0" indent="0" algn="just">
              <a:buNone/>
            </a:pPr>
            <a:r>
              <a:rPr lang="en-US" sz="2800" b="1" dirty="0" err="1"/>
              <a:t>sw</a:t>
            </a:r>
            <a:r>
              <a:rPr lang="en-US" sz="2800" b="1" dirty="0"/>
              <a:t> $t5, 16($t0</a:t>
            </a:r>
            <a:r>
              <a:rPr lang="en-US" sz="2800" b="1" dirty="0" smtClean="0"/>
              <a:t>)</a:t>
            </a:r>
          </a:p>
          <a:p>
            <a:pPr marL="0" indent="0" algn="just">
              <a:buNone/>
            </a:pPr>
            <a:r>
              <a:rPr lang="en-US" sz="2800" dirty="0"/>
              <a:t>On a pipelined processor with forwarding, the reordered sequence will complete in two fewer cycles than the original version.</a:t>
            </a:r>
            <a:endParaRPr lang="en-US" sz="2800" b="1" dirty="0">
              <a:solidFill>
                <a:srgbClr val="C00000"/>
              </a:solidFill>
            </a:endParaRPr>
          </a:p>
        </p:txBody>
      </p:sp>
      <p:sp>
        <p:nvSpPr>
          <p:cNvPr id="5" name="Title 1"/>
          <p:cNvSpPr>
            <a:spLocks noGrp="1"/>
          </p:cNvSpPr>
          <p:nvPr>
            <p:ph type="title"/>
          </p:nvPr>
        </p:nvSpPr>
        <p:spPr>
          <a:xfrm>
            <a:off x="193964" y="0"/>
            <a:ext cx="11665527" cy="685800"/>
          </a:xfrm>
        </p:spPr>
        <p:txBody>
          <a:bodyPr>
            <a:normAutofit fontScale="90000"/>
          </a:bodyPr>
          <a:lstStyle/>
          <a:p>
            <a:r>
              <a:rPr lang="en-US" dirty="0" smtClean="0"/>
              <a:t>Example 6 -Reordering </a:t>
            </a:r>
            <a:r>
              <a:rPr lang="en-US" dirty="0"/>
              <a:t>Code to Avoid Pipeline </a:t>
            </a:r>
            <a:r>
              <a:rPr lang="en-US" dirty="0" smtClean="0"/>
              <a:t>Stalls (Contd.)</a:t>
            </a:r>
            <a:endParaRPr lang="en-US" dirty="0"/>
          </a:p>
        </p:txBody>
      </p:sp>
      <p:sp>
        <p:nvSpPr>
          <p:cNvPr id="4" name="TextBox 3"/>
          <p:cNvSpPr txBox="1"/>
          <p:nvPr/>
        </p:nvSpPr>
        <p:spPr>
          <a:xfrm>
            <a:off x="7212563" y="3536302"/>
            <a:ext cx="4348065" cy="923330"/>
          </a:xfrm>
          <a:prstGeom prst="rect">
            <a:avLst/>
          </a:prstGeom>
          <a:noFill/>
        </p:spPr>
        <p:txBody>
          <a:bodyPr wrap="square" rtlCol="0">
            <a:spAutoFit/>
          </a:bodyPr>
          <a:lstStyle/>
          <a:p>
            <a:r>
              <a:rPr lang="en-US" b="1" dirty="0" smtClean="0"/>
              <a:t>Practice Question: Make Pipeline Execution for following code, properly show hazards fixes. </a:t>
            </a:r>
            <a:endParaRPr lang="en-US" b="1" dirty="0"/>
          </a:p>
        </p:txBody>
      </p:sp>
    </p:spTree>
    <p:extLst>
      <p:ext uri="{BB962C8B-B14F-4D97-AF65-F5344CB8AC3E}">
        <p14:creationId xmlns:p14="http://schemas.microsoft.com/office/powerpoint/2010/main" val="31011162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12" y="3721"/>
            <a:ext cx="2656661" cy="2531659"/>
          </a:xfrm>
        </p:spPr>
        <p:txBody>
          <a:bodyPr>
            <a:normAutofit fontScale="90000"/>
          </a:bodyPr>
          <a:lstStyle/>
          <a:p>
            <a:pPr algn="l"/>
            <a:r>
              <a:rPr lang="en-US" dirty="0" smtClean="0"/>
              <a:t>Branch</a:t>
            </a:r>
            <a:br>
              <a:rPr lang="en-US" dirty="0" smtClean="0"/>
            </a:br>
            <a:r>
              <a:rPr lang="en-US" dirty="0" smtClean="0"/>
              <a:t>Instruction</a:t>
            </a:r>
            <a:br>
              <a:rPr lang="en-US" dirty="0" smtClean="0"/>
            </a:br>
            <a:r>
              <a:rPr lang="en-US" dirty="0" smtClean="0"/>
              <a:t>Operation</a:t>
            </a:r>
            <a:br>
              <a:rPr lang="en-US" dirty="0" smtClean="0"/>
            </a:br>
            <a:r>
              <a:rPr lang="en-US" dirty="0" smtClean="0"/>
              <a:t>on </a:t>
            </a:r>
            <a:r>
              <a:rPr lang="en-US" dirty="0" err="1" smtClean="0"/>
              <a:t>Datapath</a:t>
            </a:r>
            <a:endParaRPr lang="en-US" dirty="0"/>
          </a:p>
        </p:txBody>
      </p:sp>
      <p:pic>
        <p:nvPicPr>
          <p:cNvPr id="4" name="Picture 3"/>
          <p:cNvPicPr>
            <a:picLocks noChangeAspect="1"/>
          </p:cNvPicPr>
          <p:nvPr/>
        </p:nvPicPr>
        <p:blipFill>
          <a:blip r:embed="rId2"/>
          <a:stretch>
            <a:fillRect/>
          </a:stretch>
        </p:blipFill>
        <p:spPr>
          <a:xfrm>
            <a:off x="3586316" y="55420"/>
            <a:ext cx="8564119" cy="6766560"/>
          </a:xfrm>
          <a:prstGeom prst="rect">
            <a:avLst/>
          </a:prstGeom>
        </p:spPr>
      </p:pic>
      <p:pic>
        <p:nvPicPr>
          <p:cNvPr id="6" name="Picture 5"/>
          <p:cNvPicPr>
            <a:picLocks noChangeAspect="1"/>
          </p:cNvPicPr>
          <p:nvPr/>
        </p:nvPicPr>
        <p:blipFill>
          <a:blip r:embed="rId3"/>
          <a:stretch>
            <a:fillRect/>
          </a:stretch>
        </p:blipFill>
        <p:spPr>
          <a:xfrm>
            <a:off x="155812" y="6218700"/>
            <a:ext cx="5581650" cy="466725"/>
          </a:xfrm>
          <a:prstGeom prst="rect">
            <a:avLst/>
          </a:prstGeom>
        </p:spPr>
      </p:pic>
    </p:spTree>
    <p:extLst>
      <p:ext uri="{BB962C8B-B14F-4D97-AF65-F5344CB8AC3E}">
        <p14:creationId xmlns:p14="http://schemas.microsoft.com/office/powerpoint/2010/main" val="1819034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a:t>
            </a:r>
            <a:r>
              <a:rPr lang="en-US" dirty="0">
                <a:solidFill>
                  <a:srgbClr val="C00000"/>
                </a:solidFill>
              </a:rPr>
              <a:t>$s0</a:t>
            </a:r>
            <a:r>
              <a:rPr lang="en-US" dirty="0"/>
              <a:t>, 20($t1</a:t>
            </a:r>
            <a:r>
              <a:rPr lang="en-US" dirty="0" smtClean="0"/>
              <a:t>)</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2008585437"/>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solidFill>
                            <a:srgbClr val="C00000"/>
                          </a:solidFill>
                        </a:rPr>
                        <a:t>MEM</a:t>
                      </a:r>
                      <a:endParaRPr lang="en-US" b="1" dirty="0">
                        <a:solidFill>
                          <a:srgbClr val="C00000"/>
                        </a:solidFill>
                      </a:endParaRPr>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EX</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a:p>
                  </a:txBody>
                  <a:tcPr/>
                </a:tc>
                <a:extLst>
                  <a:ext uri="{0D108BD9-81ED-4DB2-BD59-A6C34878D82A}">
                    <a16:rowId xmlns:a16="http://schemas.microsoft.com/office/drawing/2014/main" xmlns="" val="10002"/>
                  </a:ext>
                </a:extLst>
              </a:tr>
              <a:tr h="370840">
                <a:tc>
                  <a:txBody>
                    <a:bodyPr/>
                    <a:lstStyle/>
                    <a:p>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smtClean="0">
                <a:solidFill>
                  <a:srgbClr val="C00000"/>
                </a:solidFill>
              </a:rPr>
              <a:t>Find Dependences</a:t>
            </a:r>
            <a:endParaRPr lang="en-US" b="1" dirty="0">
              <a:solidFill>
                <a:srgbClr val="C00000"/>
              </a:solidFill>
            </a:endParaRPr>
          </a:p>
        </p:txBody>
      </p:sp>
      <p:sp>
        <p:nvSpPr>
          <p:cNvPr id="6" name="TextBox 5"/>
          <p:cNvSpPr txBox="1"/>
          <p:nvPr/>
        </p:nvSpPr>
        <p:spPr>
          <a:xfrm>
            <a:off x="1066800" y="5860473"/>
            <a:ext cx="2501006" cy="369332"/>
          </a:xfrm>
          <a:prstGeom prst="rect">
            <a:avLst/>
          </a:prstGeom>
          <a:noFill/>
        </p:spPr>
        <p:txBody>
          <a:bodyPr wrap="none" rtlCol="0">
            <a:spAutoFit/>
          </a:bodyPr>
          <a:lstStyle/>
          <a:p>
            <a:r>
              <a:rPr lang="en-US" b="1" dirty="0" smtClean="0">
                <a:solidFill>
                  <a:srgbClr val="C00000"/>
                </a:solidFill>
              </a:rPr>
              <a:t>Is Forwarding possible?</a:t>
            </a:r>
            <a:endParaRPr lang="en-US" b="1" dirty="0">
              <a:solidFill>
                <a:srgbClr val="C00000"/>
              </a:solidFill>
            </a:endParaRPr>
          </a:p>
        </p:txBody>
      </p:sp>
    </p:spTree>
    <p:extLst>
      <p:ext uri="{BB962C8B-B14F-4D97-AF65-F5344CB8AC3E}">
        <p14:creationId xmlns:p14="http://schemas.microsoft.com/office/powerpoint/2010/main" val="25710973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6316" y="55420"/>
            <a:ext cx="8564119" cy="6766560"/>
          </a:xfrm>
          <a:prstGeom prst="rect">
            <a:avLst/>
          </a:prstGeom>
        </p:spPr>
      </p:pic>
      <p:sp>
        <p:nvSpPr>
          <p:cNvPr id="3" name="Oval 2"/>
          <p:cNvSpPr/>
          <p:nvPr/>
        </p:nvSpPr>
        <p:spPr>
          <a:xfrm>
            <a:off x="5486400" y="914396"/>
            <a:ext cx="2854036" cy="3871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869382" y="1482439"/>
            <a:ext cx="1510145" cy="25630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55812" y="6218700"/>
            <a:ext cx="5581650" cy="466725"/>
          </a:xfrm>
          <a:prstGeom prst="rect">
            <a:avLst/>
          </a:prstGeom>
        </p:spPr>
      </p:pic>
      <p:sp>
        <p:nvSpPr>
          <p:cNvPr id="7" name="Oval 6"/>
          <p:cNvSpPr/>
          <p:nvPr/>
        </p:nvSpPr>
        <p:spPr>
          <a:xfrm>
            <a:off x="5084617" y="5403273"/>
            <a:ext cx="4087091" cy="8312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836727" y="1218443"/>
            <a:ext cx="1510145" cy="5549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97382" y="2976226"/>
            <a:ext cx="1510145" cy="14849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88076" y="651156"/>
            <a:ext cx="311304" cy="400110"/>
          </a:xfrm>
          <a:prstGeom prst="rect">
            <a:avLst/>
          </a:prstGeom>
          <a:noFill/>
        </p:spPr>
        <p:txBody>
          <a:bodyPr wrap="none" rtlCol="0">
            <a:spAutoFit/>
          </a:bodyPr>
          <a:lstStyle/>
          <a:p>
            <a:r>
              <a:rPr lang="en-US" sz="2000" b="1" dirty="0" smtClean="0">
                <a:solidFill>
                  <a:srgbClr val="FF0000"/>
                </a:solidFill>
              </a:rPr>
              <a:t>1</a:t>
            </a:r>
            <a:endParaRPr lang="en-US" sz="2000" b="1" dirty="0">
              <a:solidFill>
                <a:srgbClr val="FF0000"/>
              </a:solidFill>
            </a:endParaRPr>
          </a:p>
        </p:txBody>
      </p:sp>
      <p:sp>
        <p:nvSpPr>
          <p:cNvPr id="11" name="TextBox 10"/>
          <p:cNvSpPr txBox="1"/>
          <p:nvPr/>
        </p:nvSpPr>
        <p:spPr>
          <a:xfrm>
            <a:off x="6355653" y="5792129"/>
            <a:ext cx="312906" cy="400110"/>
          </a:xfrm>
          <a:prstGeom prst="rect">
            <a:avLst/>
          </a:prstGeom>
          <a:noFill/>
        </p:spPr>
        <p:txBody>
          <a:bodyPr wrap="none" rtlCol="0">
            <a:spAutoFit/>
          </a:bodyPr>
          <a:lstStyle/>
          <a:p>
            <a:r>
              <a:rPr lang="en-US" sz="2000" b="1" dirty="0">
                <a:solidFill>
                  <a:srgbClr val="FF0000"/>
                </a:solidFill>
              </a:rPr>
              <a:t>2</a:t>
            </a:r>
          </a:p>
        </p:txBody>
      </p:sp>
      <p:sp>
        <p:nvSpPr>
          <p:cNvPr id="12" name="TextBox 11"/>
          <p:cNvSpPr txBox="1"/>
          <p:nvPr/>
        </p:nvSpPr>
        <p:spPr>
          <a:xfrm>
            <a:off x="8934140" y="3187097"/>
            <a:ext cx="309700" cy="400110"/>
          </a:xfrm>
          <a:prstGeom prst="rect">
            <a:avLst/>
          </a:prstGeom>
          <a:noFill/>
        </p:spPr>
        <p:txBody>
          <a:bodyPr wrap="none" rtlCol="0">
            <a:spAutoFit/>
          </a:bodyPr>
          <a:lstStyle/>
          <a:p>
            <a:r>
              <a:rPr lang="en-US" sz="2000" b="1" dirty="0" smtClean="0">
                <a:solidFill>
                  <a:srgbClr val="FF0000"/>
                </a:solidFill>
              </a:rPr>
              <a:t>3</a:t>
            </a:r>
            <a:endParaRPr lang="en-US" sz="2000" b="1" dirty="0">
              <a:solidFill>
                <a:srgbClr val="FF0000"/>
              </a:solidFill>
            </a:endParaRPr>
          </a:p>
        </p:txBody>
      </p:sp>
      <p:sp>
        <p:nvSpPr>
          <p:cNvPr id="13" name="TextBox 12"/>
          <p:cNvSpPr txBox="1"/>
          <p:nvPr/>
        </p:nvSpPr>
        <p:spPr>
          <a:xfrm>
            <a:off x="10300431" y="1373269"/>
            <a:ext cx="319318" cy="400110"/>
          </a:xfrm>
          <a:prstGeom prst="rect">
            <a:avLst/>
          </a:prstGeom>
          <a:noFill/>
        </p:spPr>
        <p:txBody>
          <a:bodyPr wrap="none" rtlCol="0">
            <a:spAutoFit/>
          </a:bodyPr>
          <a:lstStyle/>
          <a:p>
            <a:r>
              <a:rPr lang="en-US" sz="2000" b="1" dirty="0">
                <a:solidFill>
                  <a:srgbClr val="FF0000"/>
                </a:solidFill>
              </a:rPr>
              <a:t>4</a:t>
            </a:r>
          </a:p>
        </p:txBody>
      </p:sp>
      <p:sp>
        <p:nvSpPr>
          <p:cNvPr id="14" name="TextBox 13"/>
          <p:cNvSpPr txBox="1"/>
          <p:nvPr/>
        </p:nvSpPr>
        <p:spPr>
          <a:xfrm>
            <a:off x="3586316" y="3721118"/>
            <a:ext cx="309700" cy="400110"/>
          </a:xfrm>
          <a:prstGeom prst="rect">
            <a:avLst/>
          </a:prstGeom>
          <a:noFill/>
        </p:spPr>
        <p:txBody>
          <a:bodyPr wrap="none" rtlCol="0">
            <a:spAutoFit/>
          </a:bodyPr>
          <a:lstStyle/>
          <a:p>
            <a:r>
              <a:rPr lang="en-US" sz="2000" b="1" dirty="0" smtClean="0">
                <a:solidFill>
                  <a:srgbClr val="FF0000"/>
                </a:solidFill>
              </a:rPr>
              <a:t>5</a:t>
            </a:r>
            <a:endParaRPr lang="en-US" sz="2000" b="1" dirty="0">
              <a:solidFill>
                <a:srgbClr val="FF0000"/>
              </a:solidFill>
            </a:endParaRPr>
          </a:p>
        </p:txBody>
      </p:sp>
      <p:sp>
        <p:nvSpPr>
          <p:cNvPr id="15" name="Oval 14"/>
          <p:cNvSpPr/>
          <p:nvPr/>
        </p:nvSpPr>
        <p:spPr>
          <a:xfrm>
            <a:off x="9337965" y="3732920"/>
            <a:ext cx="898535" cy="5549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709459" y="3665692"/>
            <a:ext cx="316112" cy="400110"/>
          </a:xfrm>
          <a:prstGeom prst="rect">
            <a:avLst/>
          </a:prstGeom>
          <a:noFill/>
        </p:spPr>
        <p:txBody>
          <a:bodyPr wrap="none" rtlCol="0">
            <a:spAutoFit/>
          </a:bodyPr>
          <a:lstStyle/>
          <a:p>
            <a:r>
              <a:rPr lang="en-US" sz="2000" b="1" dirty="0">
                <a:solidFill>
                  <a:srgbClr val="FF0000"/>
                </a:solidFill>
              </a:rPr>
              <a:t>0</a:t>
            </a:r>
          </a:p>
        </p:txBody>
      </p:sp>
      <p:sp>
        <p:nvSpPr>
          <p:cNvPr id="20" name="Title 1"/>
          <p:cNvSpPr>
            <a:spLocks noGrp="1"/>
          </p:cNvSpPr>
          <p:nvPr>
            <p:ph type="title"/>
          </p:nvPr>
        </p:nvSpPr>
        <p:spPr>
          <a:xfrm>
            <a:off x="155812" y="3721"/>
            <a:ext cx="2656661" cy="2531659"/>
          </a:xfrm>
        </p:spPr>
        <p:txBody>
          <a:bodyPr>
            <a:normAutofit fontScale="90000"/>
          </a:bodyPr>
          <a:lstStyle/>
          <a:p>
            <a:pPr algn="l"/>
            <a:r>
              <a:rPr lang="en-US" dirty="0" smtClean="0"/>
              <a:t>Branch</a:t>
            </a:r>
            <a:br>
              <a:rPr lang="en-US" dirty="0" smtClean="0"/>
            </a:br>
            <a:r>
              <a:rPr lang="en-US" dirty="0" smtClean="0"/>
              <a:t>Instruction</a:t>
            </a:r>
            <a:br>
              <a:rPr lang="en-US" dirty="0" smtClean="0"/>
            </a:br>
            <a:r>
              <a:rPr lang="en-US" dirty="0" smtClean="0"/>
              <a:t>Operation</a:t>
            </a:r>
            <a:br>
              <a:rPr lang="en-US" dirty="0" smtClean="0"/>
            </a:br>
            <a:r>
              <a:rPr lang="en-US" dirty="0" smtClean="0"/>
              <a:t>on </a:t>
            </a:r>
            <a:r>
              <a:rPr lang="en-US" dirty="0" err="1" smtClean="0"/>
              <a:t>Datapath</a:t>
            </a:r>
            <a:endParaRPr lang="en-US" dirty="0"/>
          </a:p>
        </p:txBody>
      </p:sp>
    </p:spTree>
    <p:extLst>
      <p:ext uri="{BB962C8B-B14F-4D97-AF65-F5344CB8AC3E}">
        <p14:creationId xmlns:p14="http://schemas.microsoft.com/office/powerpoint/2010/main" val="6067436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87776" y="0"/>
            <a:ext cx="9578424" cy="6858000"/>
          </a:xfrm>
          <a:prstGeom prst="rect">
            <a:avLst/>
          </a:prstGeom>
        </p:spPr>
      </p:pic>
      <p:sp>
        <p:nvSpPr>
          <p:cNvPr id="8" name="Title 1"/>
          <p:cNvSpPr>
            <a:spLocks noGrp="1"/>
          </p:cNvSpPr>
          <p:nvPr>
            <p:ph type="title"/>
          </p:nvPr>
        </p:nvSpPr>
        <p:spPr>
          <a:xfrm>
            <a:off x="17262" y="3721"/>
            <a:ext cx="2656661" cy="2531659"/>
          </a:xfrm>
        </p:spPr>
        <p:txBody>
          <a:bodyPr>
            <a:normAutofit fontScale="90000"/>
          </a:bodyPr>
          <a:lstStyle/>
          <a:p>
            <a:pPr algn="l"/>
            <a:r>
              <a:rPr lang="en-US" dirty="0" smtClean="0"/>
              <a:t>Branch</a:t>
            </a:r>
            <a:br>
              <a:rPr lang="en-US" dirty="0" smtClean="0"/>
            </a:br>
            <a:r>
              <a:rPr lang="en-US" dirty="0" smtClean="0"/>
              <a:t>Instruction</a:t>
            </a:r>
            <a:br>
              <a:rPr lang="en-US" dirty="0" smtClean="0"/>
            </a:br>
            <a:r>
              <a:rPr lang="en-US" dirty="0" smtClean="0"/>
              <a:t>Operation</a:t>
            </a:r>
            <a:br>
              <a:rPr lang="en-US" dirty="0" smtClean="0"/>
            </a:br>
            <a:r>
              <a:rPr lang="en-US" dirty="0" smtClean="0"/>
              <a:t>on Pipelined</a:t>
            </a:r>
            <a:br>
              <a:rPr lang="en-US" dirty="0" smtClean="0"/>
            </a:br>
            <a:r>
              <a:rPr lang="en-US" dirty="0" err="1" smtClean="0"/>
              <a:t>Datapath</a:t>
            </a:r>
            <a:endParaRPr lang="en-US" dirty="0"/>
          </a:p>
        </p:txBody>
      </p:sp>
    </p:spTree>
    <p:extLst>
      <p:ext uri="{BB962C8B-B14F-4D97-AF65-F5344CB8AC3E}">
        <p14:creationId xmlns:p14="http://schemas.microsoft.com/office/powerpoint/2010/main" val="2519440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87776" y="0"/>
            <a:ext cx="9578424" cy="6858000"/>
          </a:xfrm>
          <a:prstGeom prst="rect">
            <a:avLst/>
          </a:prstGeom>
        </p:spPr>
      </p:pic>
      <p:sp>
        <p:nvSpPr>
          <p:cNvPr id="8" name="Title 1"/>
          <p:cNvSpPr>
            <a:spLocks noGrp="1"/>
          </p:cNvSpPr>
          <p:nvPr>
            <p:ph type="title"/>
          </p:nvPr>
        </p:nvSpPr>
        <p:spPr>
          <a:xfrm>
            <a:off x="17262" y="3721"/>
            <a:ext cx="2656661" cy="2531659"/>
          </a:xfrm>
        </p:spPr>
        <p:txBody>
          <a:bodyPr>
            <a:normAutofit fontScale="90000"/>
          </a:bodyPr>
          <a:lstStyle/>
          <a:p>
            <a:pPr algn="l"/>
            <a:r>
              <a:rPr lang="en-US" dirty="0" smtClean="0"/>
              <a:t>Branch</a:t>
            </a:r>
            <a:br>
              <a:rPr lang="en-US" dirty="0" smtClean="0"/>
            </a:br>
            <a:r>
              <a:rPr lang="en-US" dirty="0" smtClean="0"/>
              <a:t>Instruction</a:t>
            </a:r>
            <a:br>
              <a:rPr lang="en-US" dirty="0" smtClean="0"/>
            </a:br>
            <a:r>
              <a:rPr lang="en-US" dirty="0" smtClean="0"/>
              <a:t>Operation</a:t>
            </a:r>
            <a:br>
              <a:rPr lang="en-US" dirty="0" smtClean="0"/>
            </a:br>
            <a:r>
              <a:rPr lang="en-US" dirty="0" smtClean="0"/>
              <a:t>on Pipelined</a:t>
            </a:r>
            <a:br>
              <a:rPr lang="en-US" dirty="0" smtClean="0"/>
            </a:br>
            <a:r>
              <a:rPr lang="en-US" dirty="0" err="1" smtClean="0"/>
              <a:t>Datapath</a:t>
            </a:r>
            <a:endParaRPr lang="en-US" dirty="0"/>
          </a:p>
        </p:txBody>
      </p:sp>
      <p:sp>
        <p:nvSpPr>
          <p:cNvPr id="4" name="Oval 3"/>
          <p:cNvSpPr/>
          <p:nvPr/>
        </p:nvSpPr>
        <p:spPr>
          <a:xfrm>
            <a:off x="8769927" y="3671455"/>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240982" y="2708564"/>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34292" y="0"/>
            <a:ext cx="1510145" cy="4156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93673" y="1634836"/>
            <a:ext cx="1039091" cy="5223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10912" y="3831618"/>
            <a:ext cx="311304" cy="400110"/>
          </a:xfrm>
          <a:prstGeom prst="rect">
            <a:avLst/>
          </a:prstGeom>
          <a:noFill/>
        </p:spPr>
        <p:txBody>
          <a:bodyPr wrap="none" rtlCol="0">
            <a:spAutoFit/>
          </a:bodyPr>
          <a:lstStyle/>
          <a:p>
            <a:r>
              <a:rPr lang="en-US" sz="2000" b="1" dirty="0" smtClean="0">
                <a:solidFill>
                  <a:srgbClr val="FF0000"/>
                </a:solidFill>
              </a:rPr>
              <a:t>1</a:t>
            </a:r>
            <a:endParaRPr lang="en-US" sz="2000" b="1" dirty="0">
              <a:solidFill>
                <a:srgbClr val="FF0000"/>
              </a:solidFill>
            </a:endParaRPr>
          </a:p>
        </p:txBody>
      </p:sp>
      <p:sp>
        <p:nvSpPr>
          <p:cNvPr id="11" name="TextBox 10"/>
          <p:cNvSpPr txBox="1"/>
          <p:nvPr/>
        </p:nvSpPr>
        <p:spPr>
          <a:xfrm>
            <a:off x="9996054" y="2950063"/>
            <a:ext cx="312906" cy="400110"/>
          </a:xfrm>
          <a:prstGeom prst="rect">
            <a:avLst/>
          </a:prstGeom>
          <a:noFill/>
        </p:spPr>
        <p:txBody>
          <a:bodyPr wrap="none" rtlCol="0">
            <a:spAutoFit/>
          </a:bodyPr>
          <a:lstStyle/>
          <a:p>
            <a:r>
              <a:rPr lang="en-US" sz="2000" b="1" dirty="0">
                <a:solidFill>
                  <a:srgbClr val="FF0000"/>
                </a:solidFill>
              </a:rPr>
              <a:t>2</a:t>
            </a:r>
          </a:p>
        </p:txBody>
      </p:sp>
      <p:sp>
        <p:nvSpPr>
          <p:cNvPr id="12" name="TextBox 11"/>
          <p:cNvSpPr txBox="1"/>
          <p:nvPr/>
        </p:nvSpPr>
        <p:spPr>
          <a:xfrm>
            <a:off x="4333712" y="395690"/>
            <a:ext cx="309700" cy="400110"/>
          </a:xfrm>
          <a:prstGeom prst="rect">
            <a:avLst/>
          </a:prstGeom>
          <a:noFill/>
        </p:spPr>
        <p:txBody>
          <a:bodyPr wrap="none" rtlCol="0">
            <a:spAutoFit/>
          </a:bodyPr>
          <a:lstStyle/>
          <a:p>
            <a:r>
              <a:rPr lang="en-US" sz="2000" b="1" dirty="0">
                <a:solidFill>
                  <a:srgbClr val="FF0000"/>
                </a:solidFill>
              </a:rPr>
              <a:t>3</a:t>
            </a:r>
          </a:p>
        </p:txBody>
      </p:sp>
      <p:sp>
        <p:nvSpPr>
          <p:cNvPr id="13" name="TextBox 12"/>
          <p:cNvSpPr txBox="1"/>
          <p:nvPr/>
        </p:nvSpPr>
        <p:spPr>
          <a:xfrm>
            <a:off x="5158368" y="3339781"/>
            <a:ext cx="309700" cy="400110"/>
          </a:xfrm>
          <a:prstGeom prst="rect">
            <a:avLst/>
          </a:prstGeom>
          <a:noFill/>
        </p:spPr>
        <p:txBody>
          <a:bodyPr wrap="none" rtlCol="0">
            <a:spAutoFit/>
          </a:bodyPr>
          <a:lstStyle/>
          <a:p>
            <a:r>
              <a:rPr lang="en-US" sz="2000" b="1" dirty="0" smtClean="0">
                <a:solidFill>
                  <a:srgbClr val="FF0000"/>
                </a:solidFill>
              </a:rPr>
              <a:t>5</a:t>
            </a:r>
            <a:endParaRPr lang="en-US" sz="2000" b="1" dirty="0">
              <a:solidFill>
                <a:srgbClr val="FF0000"/>
              </a:solidFill>
            </a:endParaRPr>
          </a:p>
        </p:txBody>
      </p:sp>
      <p:sp>
        <p:nvSpPr>
          <p:cNvPr id="14" name="Oval 13"/>
          <p:cNvSpPr/>
          <p:nvPr/>
        </p:nvSpPr>
        <p:spPr>
          <a:xfrm>
            <a:off x="3020291" y="3061855"/>
            <a:ext cx="955964" cy="1330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53566" y="3846308"/>
            <a:ext cx="319318" cy="400110"/>
          </a:xfrm>
          <a:prstGeom prst="rect">
            <a:avLst/>
          </a:prstGeom>
          <a:noFill/>
        </p:spPr>
        <p:txBody>
          <a:bodyPr wrap="none" rtlCol="0">
            <a:spAutoFit/>
          </a:bodyPr>
          <a:lstStyle/>
          <a:p>
            <a:r>
              <a:rPr lang="en-US" sz="2000" b="1" dirty="0" smtClean="0">
                <a:solidFill>
                  <a:srgbClr val="FF0000"/>
                </a:solidFill>
              </a:rPr>
              <a:t>4</a:t>
            </a:r>
            <a:endParaRPr lang="en-US" sz="2000" b="1" dirty="0">
              <a:solidFill>
                <a:srgbClr val="FF0000"/>
              </a:solidFill>
            </a:endParaRPr>
          </a:p>
        </p:txBody>
      </p:sp>
    </p:spTree>
    <p:extLst>
      <p:ext uri="{BB962C8B-B14F-4D97-AF65-F5344CB8AC3E}">
        <p14:creationId xmlns:p14="http://schemas.microsoft.com/office/powerpoint/2010/main" val="38579864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415636"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dirty="0"/>
              <a:t>40 </a:t>
            </a:r>
            <a:r>
              <a:rPr lang="en-US" dirty="0" err="1"/>
              <a:t>beq</a:t>
            </a:r>
            <a:r>
              <a:rPr lang="en-US" dirty="0"/>
              <a:t> $1, $3, 7 		# PC-relative branch to 40 + 4 + 7 * 4 = 72 </a:t>
            </a:r>
          </a:p>
          <a:p>
            <a:pPr marL="0" indent="0">
              <a:buNone/>
            </a:pPr>
            <a:r>
              <a:rPr lang="en-US" dirty="0"/>
              <a:t>44 and $12, $2, $5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dirty="0"/>
              <a:t>72 </a:t>
            </a:r>
            <a:r>
              <a:rPr lang="en-US" dirty="0" err="1"/>
              <a:t>lw</a:t>
            </a:r>
            <a:r>
              <a:rPr lang="en-US" dirty="0"/>
              <a:t> $4, 50($7)</a:t>
            </a:r>
          </a:p>
        </p:txBody>
      </p:sp>
    </p:spTree>
    <p:extLst>
      <p:ext uri="{BB962C8B-B14F-4D97-AF65-F5344CB8AC3E}">
        <p14:creationId xmlns:p14="http://schemas.microsoft.com/office/powerpoint/2010/main" val="4886289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b="1" dirty="0"/>
              <a:t>36 sub $10, $4, $8</a:t>
            </a:r>
            <a:r>
              <a:rPr lang="en-US" dirty="0"/>
              <a:t> </a:t>
            </a:r>
          </a:p>
          <a:p>
            <a:pPr marL="0" indent="0">
              <a:buNone/>
            </a:pPr>
            <a:r>
              <a:rPr lang="en-US" dirty="0"/>
              <a:t>40 </a:t>
            </a:r>
            <a:r>
              <a:rPr lang="en-US" dirty="0" err="1"/>
              <a:t>beq</a:t>
            </a:r>
            <a:r>
              <a:rPr lang="en-US" dirty="0"/>
              <a:t> $1, $3, 7 		# PC-relative branch to 40 + 4 + 7 * 4 = 72 </a:t>
            </a:r>
          </a:p>
          <a:p>
            <a:pPr marL="0" indent="0">
              <a:buNone/>
            </a:pPr>
            <a:r>
              <a:rPr lang="en-US" dirty="0"/>
              <a:t>44 and $12, $2, $5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dirty="0"/>
              <a:t>72 </a:t>
            </a:r>
            <a:r>
              <a:rPr lang="en-US" dirty="0" err="1"/>
              <a:t>lw</a:t>
            </a:r>
            <a:r>
              <a:rPr lang="en-US" dirty="0"/>
              <a:t> $4, 50($7)</a:t>
            </a:r>
          </a:p>
        </p:txBody>
      </p:sp>
      <p:graphicFrame>
        <p:nvGraphicFramePr>
          <p:cNvPr id="4" name="Content Placeholder 3"/>
          <p:cNvGraphicFramePr>
            <a:graphicFrameLocks/>
          </p:cNvGraphicFramePr>
          <p:nvPr>
            <p:extLst>
              <p:ext uri="{D42A27DB-BD31-4B8C-83A1-F6EECF244321}">
                <p14:modId xmlns:p14="http://schemas.microsoft.com/office/powerpoint/2010/main" val="701743220"/>
              </p:ext>
            </p:extLst>
          </p:nvPr>
        </p:nvGraphicFramePr>
        <p:xfrm>
          <a:off x="2495697" y="3944390"/>
          <a:ext cx="9670469" cy="148336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endParaRPr lang="en-US" b="1" dirty="0" smtClean="0"/>
                    </a:p>
                  </a:txBody>
                  <a:tcPr/>
                </a:tc>
                <a:tc>
                  <a:txBody>
                    <a:bodyPr/>
                    <a:lstStyle/>
                    <a:p>
                      <a:pPr algn="ctr"/>
                      <a:endParaRPr lang="en-US" b="1">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buNone/>
                      </a:pPr>
                      <a:endParaRPr lang="en-US" b="1" dirty="0" smtClean="0"/>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478302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t>40 </a:t>
            </a:r>
            <a:r>
              <a:rPr lang="en-US" b="1" dirty="0" err="1"/>
              <a:t>beq</a:t>
            </a:r>
            <a:r>
              <a:rPr lang="en-US" b="1" dirty="0"/>
              <a:t> $1, $3, 7 </a:t>
            </a:r>
            <a:r>
              <a:rPr lang="en-US" dirty="0"/>
              <a:t>		# PC-relative branch to 40 + 4 + 7 * 4 = 72 </a:t>
            </a:r>
          </a:p>
          <a:p>
            <a:pPr marL="0" indent="0">
              <a:buNone/>
            </a:pPr>
            <a:r>
              <a:rPr lang="en-US" dirty="0"/>
              <a:t>44 and $12, $2, $5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dirty="0"/>
              <a:t>72 </a:t>
            </a:r>
            <a:r>
              <a:rPr lang="en-US" dirty="0" err="1"/>
              <a:t>lw</a:t>
            </a:r>
            <a:r>
              <a:rPr lang="en-US" dirty="0"/>
              <a:t> $4, 50($7)</a:t>
            </a:r>
          </a:p>
        </p:txBody>
      </p:sp>
      <p:graphicFrame>
        <p:nvGraphicFramePr>
          <p:cNvPr id="4" name="Content Placeholder 3"/>
          <p:cNvGraphicFramePr>
            <a:graphicFrameLocks/>
          </p:cNvGraphicFramePr>
          <p:nvPr>
            <p:extLst/>
          </p:nvPr>
        </p:nvGraphicFramePr>
        <p:xfrm>
          <a:off x="2495697" y="3944390"/>
          <a:ext cx="9670469" cy="148336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t>beq</a:t>
                      </a:r>
                      <a:r>
                        <a:rPr lang="en-US" b="1" dirty="0" smtClean="0"/>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buNone/>
                      </a:pPr>
                      <a:endParaRPr lang="en-US" b="1" dirty="0" smtClean="0"/>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597725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1743237811"/>
              </p:ext>
            </p:extLst>
          </p:nvPr>
        </p:nvGraphicFramePr>
        <p:xfrm>
          <a:off x="2495697" y="3944390"/>
          <a:ext cx="9670469" cy="148336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t>beq</a:t>
                      </a:r>
                      <a:r>
                        <a:rPr lang="en-US" b="1" dirty="0" smtClean="0"/>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indent="0">
                        <a:buNone/>
                      </a:pPr>
                      <a:r>
                        <a:rPr lang="en-US" b="1" dirty="0" smtClean="0"/>
                        <a:t>???</a:t>
                      </a:r>
                    </a:p>
                  </a:txBody>
                  <a:tcPr>
                    <a:solidFill>
                      <a:srgbClr val="FFFF00"/>
                    </a:solidFill>
                  </a:tcPr>
                </a:tc>
                <a:tc>
                  <a:txBody>
                    <a:bodyPr/>
                    <a:lstStyle/>
                    <a:p>
                      <a:pPr algn="ctr"/>
                      <a:endParaRPr lang="en-US" b="1" dirty="0">
                        <a:solidFill>
                          <a:srgbClr val="C00000"/>
                        </a:solidFill>
                      </a:endParaRPr>
                    </a:p>
                  </a:txBody>
                  <a:tcPr/>
                </a:tc>
                <a:tc>
                  <a:txBody>
                    <a:bodyPr/>
                    <a:lstStyle/>
                    <a:p>
                      <a:endParaRPr lang="en-US" b="1" dirty="0">
                        <a:solidFill>
                          <a:srgbClr val="C00000"/>
                        </a:solidFill>
                      </a:endParaRPr>
                    </a:p>
                  </a:txBody>
                  <a:tcPr/>
                </a:tc>
                <a:tc>
                  <a:txBody>
                    <a:bodyPr/>
                    <a:lstStyle/>
                    <a:p>
                      <a:pPr algn="ctr"/>
                      <a:r>
                        <a:rPr lang="en-US" b="1" dirty="0" smtClean="0">
                          <a:solidFill>
                            <a:srgbClr val="C00000"/>
                          </a:solidFill>
                        </a:rPr>
                        <a:t>IF?</a:t>
                      </a:r>
                      <a:endParaRPr lang="en-US" b="1" dirty="0">
                        <a:solidFill>
                          <a:srgbClr val="C00000"/>
                        </a:solidFill>
                      </a:endParaRPr>
                    </a:p>
                  </a:txBody>
                  <a:tcPr>
                    <a:solidFill>
                      <a:srgbClr val="FFFF00"/>
                    </a:solidFill>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28357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720436"/>
          </a:xfrm>
        </p:spPr>
        <p:txBody>
          <a:bodyPr/>
          <a:lstStyle/>
          <a:p>
            <a:r>
              <a:rPr lang="en-US" dirty="0" smtClean="0"/>
              <a:t>Branch Prediction</a:t>
            </a:r>
            <a:endParaRPr lang="en-US" dirty="0"/>
          </a:p>
        </p:txBody>
      </p:sp>
      <p:sp>
        <p:nvSpPr>
          <p:cNvPr id="3" name="Content Placeholder 2"/>
          <p:cNvSpPr>
            <a:spLocks noGrp="1"/>
          </p:cNvSpPr>
          <p:nvPr>
            <p:ph idx="1"/>
          </p:nvPr>
        </p:nvSpPr>
        <p:spPr>
          <a:xfrm>
            <a:off x="457200" y="720437"/>
            <a:ext cx="11263745" cy="5902036"/>
          </a:xfrm>
        </p:spPr>
        <p:txBody>
          <a:bodyPr>
            <a:normAutofit fontScale="85000" lnSpcReduction="10000"/>
          </a:bodyPr>
          <a:lstStyle/>
          <a:p>
            <a:pPr marL="0" indent="0" algn="just">
              <a:buNone/>
            </a:pPr>
            <a:r>
              <a:rPr lang="en-US" sz="3200" dirty="0"/>
              <a:t>How to handle </a:t>
            </a:r>
            <a:r>
              <a:rPr lang="en-US" sz="3200" dirty="0" smtClean="0"/>
              <a:t>Branches? Solution: Branch Prediction</a:t>
            </a:r>
          </a:p>
          <a:p>
            <a:pPr marL="0" indent="0" algn="just">
              <a:buNone/>
            </a:pPr>
            <a:r>
              <a:rPr lang="en-US" sz="3200" b="1" dirty="0" smtClean="0"/>
              <a:t>Branch Prediction Strategies:</a:t>
            </a:r>
          </a:p>
          <a:p>
            <a:pPr marL="514350" indent="-514350" algn="just">
              <a:buFont typeface="+mj-lt"/>
              <a:buAutoNum type="arabicPeriod"/>
            </a:pPr>
            <a:r>
              <a:rPr lang="en-US" sz="3200" b="1" dirty="0" smtClean="0"/>
              <a:t>Always Untaken</a:t>
            </a:r>
            <a:r>
              <a:rPr lang="en-US" sz="3200" dirty="0" smtClean="0"/>
              <a:t> i.e. fetch instruction at PC + 4</a:t>
            </a:r>
          </a:p>
          <a:p>
            <a:pPr marL="514350" indent="-514350" algn="just">
              <a:buFont typeface="+mj-lt"/>
              <a:buAutoNum type="arabicPeriod"/>
            </a:pPr>
            <a:r>
              <a:rPr lang="en-US" sz="3200" b="1" dirty="0" smtClean="0"/>
              <a:t>Always Taken</a:t>
            </a:r>
            <a:r>
              <a:rPr lang="en-US" sz="3200" dirty="0" smtClean="0"/>
              <a:t> i.e. PC = PC + 4 + Offset</a:t>
            </a:r>
          </a:p>
          <a:p>
            <a:pPr marL="514350" indent="-514350" algn="just">
              <a:buFont typeface="+mj-lt"/>
              <a:buAutoNum type="arabicPeriod"/>
            </a:pPr>
            <a:r>
              <a:rPr lang="en-US" sz="3200" b="1" dirty="0"/>
              <a:t>Delayed </a:t>
            </a:r>
            <a:r>
              <a:rPr lang="en-US" sz="3200" b="1" dirty="0" smtClean="0"/>
              <a:t>Branch</a:t>
            </a:r>
            <a:r>
              <a:rPr lang="en-US" sz="3200" dirty="0" smtClean="0"/>
              <a:t> i.e. add some code between branch instruction and target instruction</a:t>
            </a:r>
          </a:p>
          <a:p>
            <a:pPr marL="514350" indent="-514350" algn="just">
              <a:buFont typeface="+mj-lt"/>
              <a:buAutoNum type="arabicPeriod"/>
            </a:pPr>
            <a:r>
              <a:rPr lang="en-US" sz="3200" dirty="0" smtClean="0"/>
              <a:t>Some branches always taken and some </a:t>
            </a:r>
            <a:r>
              <a:rPr lang="en-US" sz="3200" dirty="0"/>
              <a:t>branches always not taken e.g. </a:t>
            </a:r>
            <a:r>
              <a:rPr lang="en-US" sz="3200" dirty="0" smtClean="0"/>
              <a:t>at </a:t>
            </a:r>
            <a:r>
              <a:rPr lang="en-US" sz="3200" dirty="0"/>
              <a:t>the bottom of loops are branches that jump back to the top of the </a:t>
            </a:r>
            <a:r>
              <a:rPr lang="en-US" sz="3200" dirty="0" smtClean="0"/>
              <a:t>loop</a:t>
            </a:r>
          </a:p>
          <a:p>
            <a:pPr marL="514350" indent="-514350" algn="just">
              <a:buFont typeface="+mj-lt"/>
              <a:buAutoNum type="arabicPeriod"/>
            </a:pPr>
            <a:r>
              <a:rPr lang="en-US" sz="3200" b="1" dirty="0" smtClean="0"/>
              <a:t>Dynamic Prediction</a:t>
            </a:r>
            <a:r>
              <a:rPr lang="en-US" sz="3200" dirty="0" smtClean="0"/>
              <a:t> on the basis of history of a branch</a:t>
            </a:r>
          </a:p>
          <a:p>
            <a:pPr marL="0" indent="0" algn="just">
              <a:buNone/>
            </a:pPr>
            <a:r>
              <a:rPr lang="en-US" sz="3200" i="1" u="sng" dirty="0" smtClean="0"/>
              <a:t>When </a:t>
            </a:r>
            <a:r>
              <a:rPr lang="en-US" sz="3200" i="1" u="sng" dirty="0"/>
              <a:t>the guess is wrong, the pipeline control must ensure that the instructions following the wrongly guessed branch have no </a:t>
            </a:r>
            <a:r>
              <a:rPr lang="en-US" sz="3200" i="1" u="sng" dirty="0" smtClean="0"/>
              <a:t>effect </a:t>
            </a:r>
            <a:r>
              <a:rPr lang="en-US" sz="3200" i="1" u="sng" dirty="0"/>
              <a:t>and must restart the pipeline from the proper branch address.</a:t>
            </a:r>
          </a:p>
        </p:txBody>
      </p:sp>
    </p:spTree>
    <p:extLst>
      <p:ext uri="{BB962C8B-B14F-4D97-AF65-F5344CB8AC3E}">
        <p14:creationId xmlns:p14="http://schemas.microsoft.com/office/powerpoint/2010/main" val="9747930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1544744163"/>
              </p:ext>
            </p:extLst>
          </p:nvPr>
        </p:nvGraphicFramePr>
        <p:xfrm>
          <a:off x="2495697" y="3944390"/>
          <a:ext cx="9670469" cy="148336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t>beq</a:t>
                      </a:r>
                      <a:r>
                        <a:rPr lang="en-US" b="1" dirty="0" smtClean="0"/>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$12, $2, $5</a:t>
                      </a:r>
                      <a:r>
                        <a:rPr lang="en-US" dirty="0" smtClean="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noFill/>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5388402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2870039448"/>
              </p:ext>
            </p:extLst>
          </p:nvPr>
        </p:nvGraphicFramePr>
        <p:xfrm>
          <a:off x="2495697" y="3944390"/>
          <a:ext cx="9670469" cy="185420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t>beq</a:t>
                      </a:r>
                      <a:r>
                        <a:rPr lang="en-US" b="1" dirty="0" smtClean="0"/>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$12, $2, $5</a:t>
                      </a:r>
                      <a:r>
                        <a:rPr lang="en-US" dirty="0" smtClean="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noFill/>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or $13, $2, $6 </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smtClean="0">
                          <a:solidFill>
                            <a:schemeClr val="tx1"/>
                          </a:solidFill>
                          <a:latin typeface="+mn-lt"/>
                          <a:ea typeface="+mn-ea"/>
                          <a:cs typeface="+mn-cs"/>
                        </a:rPr>
                        <a:t>IF</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xmlns="" val="10004"/>
                  </a:ext>
                </a:extLst>
              </a:tr>
            </a:tbl>
          </a:graphicData>
        </a:graphic>
      </p:graphicFrame>
      <p:sp>
        <p:nvSpPr>
          <p:cNvPr id="5" name="TextBox 4"/>
          <p:cNvSpPr txBox="1"/>
          <p:nvPr/>
        </p:nvSpPr>
        <p:spPr>
          <a:xfrm>
            <a:off x="4765965" y="2299855"/>
            <a:ext cx="7135090" cy="1569660"/>
          </a:xfrm>
          <a:prstGeom prst="rect">
            <a:avLst/>
          </a:prstGeom>
          <a:noFill/>
        </p:spPr>
        <p:txBody>
          <a:bodyPr wrap="square" rtlCol="0">
            <a:spAutoFit/>
          </a:bodyPr>
          <a:lstStyle/>
          <a:p>
            <a:r>
              <a:rPr lang="en-US" sz="2400" b="1" dirty="0" smtClean="0">
                <a:solidFill>
                  <a:srgbClr val="C00000"/>
                </a:solidFill>
              </a:rPr>
              <a:t>Have you noticed any problem?</a:t>
            </a:r>
          </a:p>
          <a:p>
            <a:r>
              <a:rPr lang="en-US" sz="2400" b="1" dirty="0" smtClean="0">
                <a:solidFill>
                  <a:srgbClr val="C00000"/>
                </a:solidFill>
              </a:rPr>
              <a:t>Is our prediction Correct?</a:t>
            </a:r>
          </a:p>
          <a:p>
            <a:r>
              <a:rPr lang="en-US" sz="2400" b="1" dirty="0" smtClean="0">
                <a:solidFill>
                  <a:srgbClr val="C00000"/>
                </a:solidFill>
              </a:rPr>
              <a:t>When will we get to know if the prediction was correct or not?</a:t>
            </a:r>
            <a:endParaRPr lang="en-US" sz="2400" b="1" dirty="0">
              <a:solidFill>
                <a:srgbClr val="C00000"/>
              </a:solidFill>
            </a:endParaRPr>
          </a:p>
        </p:txBody>
      </p:sp>
    </p:spTree>
    <p:extLst>
      <p:ext uri="{BB962C8B-B14F-4D97-AF65-F5344CB8AC3E}">
        <p14:creationId xmlns:p14="http://schemas.microsoft.com/office/powerpoint/2010/main" val="3833325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a:t>
            </a:r>
            <a:r>
              <a:rPr lang="en-US" dirty="0">
                <a:solidFill>
                  <a:srgbClr val="C00000"/>
                </a:solidFill>
              </a:rPr>
              <a:t>$s0</a:t>
            </a:r>
            <a:r>
              <a:rPr lang="en-US" dirty="0"/>
              <a:t>, 20($t1</a:t>
            </a:r>
            <a:r>
              <a:rPr lang="en-US" dirty="0" smtClean="0"/>
              <a:t>)</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4147377379"/>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solidFill>
                            <a:srgbClr val="C00000"/>
                          </a:solidFill>
                        </a:rPr>
                        <a:t>MEM</a:t>
                      </a:r>
                      <a:endParaRPr lang="en-US" b="1" dirty="0">
                        <a:solidFill>
                          <a:srgbClr val="C00000"/>
                        </a:solidFill>
                      </a:endParaRPr>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EX</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tc>
                  <a:txBody>
                    <a:bodyPr/>
                    <a:lstStyle/>
                    <a:p>
                      <a:pPr algn="ctr"/>
                      <a:endParaRPr lang="en-US" b="1"/>
                    </a:p>
                  </a:txBody>
                  <a:tcPr/>
                </a:tc>
                <a:extLst>
                  <a:ext uri="{0D108BD9-81ED-4DB2-BD59-A6C34878D82A}">
                    <a16:rowId xmlns:a16="http://schemas.microsoft.com/office/drawing/2014/main" xmlns=""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smtClean="0">
                <a:solidFill>
                  <a:srgbClr val="C00000"/>
                </a:solidFill>
              </a:rPr>
              <a:t>Find Dependences</a:t>
            </a:r>
            <a:endParaRPr lang="en-US" b="1" dirty="0">
              <a:solidFill>
                <a:srgbClr val="C00000"/>
              </a:solidFill>
            </a:endParaRP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smtClean="0">
                <a:solidFill>
                  <a:srgbClr val="C00000"/>
                </a:solidFill>
              </a:rPr>
              <a:t>Solution: Stall the pipeline</a:t>
            </a:r>
            <a:endParaRPr lang="en-US" b="1" dirty="0">
              <a:solidFill>
                <a:srgbClr val="C00000"/>
              </a:solidFill>
            </a:endParaRPr>
          </a:p>
        </p:txBody>
      </p:sp>
    </p:spTree>
    <p:extLst>
      <p:ext uri="{BB962C8B-B14F-4D97-AF65-F5344CB8AC3E}">
        <p14:creationId xmlns:p14="http://schemas.microsoft.com/office/powerpoint/2010/main" val="18534071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87776" y="0"/>
            <a:ext cx="9578424" cy="6858000"/>
          </a:xfrm>
          <a:prstGeom prst="rect">
            <a:avLst/>
          </a:prstGeom>
        </p:spPr>
      </p:pic>
      <p:sp>
        <p:nvSpPr>
          <p:cNvPr id="8" name="Title 1"/>
          <p:cNvSpPr>
            <a:spLocks noGrp="1"/>
          </p:cNvSpPr>
          <p:nvPr>
            <p:ph type="title"/>
          </p:nvPr>
        </p:nvSpPr>
        <p:spPr>
          <a:xfrm>
            <a:off x="17262" y="3721"/>
            <a:ext cx="2656661" cy="2531659"/>
          </a:xfrm>
        </p:spPr>
        <p:txBody>
          <a:bodyPr>
            <a:normAutofit fontScale="90000"/>
          </a:bodyPr>
          <a:lstStyle/>
          <a:p>
            <a:pPr algn="l"/>
            <a:r>
              <a:rPr lang="en-US" dirty="0" smtClean="0"/>
              <a:t>Branch</a:t>
            </a:r>
            <a:br>
              <a:rPr lang="en-US" dirty="0" smtClean="0"/>
            </a:br>
            <a:r>
              <a:rPr lang="en-US" dirty="0" smtClean="0"/>
              <a:t>Instruction</a:t>
            </a:r>
            <a:br>
              <a:rPr lang="en-US" dirty="0" smtClean="0"/>
            </a:br>
            <a:r>
              <a:rPr lang="en-US" dirty="0" smtClean="0"/>
              <a:t>Operation</a:t>
            </a:r>
            <a:br>
              <a:rPr lang="en-US" dirty="0" smtClean="0"/>
            </a:br>
            <a:r>
              <a:rPr lang="en-US" dirty="0" smtClean="0"/>
              <a:t>on Pipelined</a:t>
            </a:r>
            <a:br>
              <a:rPr lang="en-US" dirty="0" smtClean="0"/>
            </a:br>
            <a:r>
              <a:rPr lang="en-US" dirty="0" err="1" smtClean="0"/>
              <a:t>Datapath</a:t>
            </a:r>
            <a:endParaRPr lang="en-US" dirty="0"/>
          </a:p>
        </p:txBody>
      </p:sp>
      <p:sp>
        <p:nvSpPr>
          <p:cNvPr id="4" name="Oval 3"/>
          <p:cNvSpPr/>
          <p:nvPr/>
        </p:nvSpPr>
        <p:spPr>
          <a:xfrm>
            <a:off x="8769927" y="3671455"/>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240982" y="2708564"/>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34292" y="0"/>
            <a:ext cx="1510145" cy="4156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93673" y="1634836"/>
            <a:ext cx="1039091" cy="5223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10912" y="3831618"/>
            <a:ext cx="311304" cy="400110"/>
          </a:xfrm>
          <a:prstGeom prst="rect">
            <a:avLst/>
          </a:prstGeom>
          <a:noFill/>
        </p:spPr>
        <p:txBody>
          <a:bodyPr wrap="none" rtlCol="0">
            <a:spAutoFit/>
          </a:bodyPr>
          <a:lstStyle/>
          <a:p>
            <a:r>
              <a:rPr lang="en-US" sz="2000" b="1" dirty="0" smtClean="0">
                <a:solidFill>
                  <a:srgbClr val="FF0000"/>
                </a:solidFill>
              </a:rPr>
              <a:t>1</a:t>
            </a:r>
            <a:endParaRPr lang="en-US" sz="2000" b="1" dirty="0">
              <a:solidFill>
                <a:srgbClr val="FF0000"/>
              </a:solidFill>
            </a:endParaRPr>
          </a:p>
        </p:txBody>
      </p:sp>
      <p:sp>
        <p:nvSpPr>
          <p:cNvPr id="11" name="TextBox 10"/>
          <p:cNvSpPr txBox="1"/>
          <p:nvPr/>
        </p:nvSpPr>
        <p:spPr>
          <a:xfrm>
            <a:off x="9996054" y="2950063"/>
            <a:ext cx="312906" cy="400110"/>
          </a:xfrm>
          <a:prstGeom prst="rect">
            <a:avLst/>
          </a:prstGeom>
          <a:noFill/>
        </p:spPr>
        <p:txBody>
          <a:bodyPr wrap="none" rtlCol="0">
            <a:spAutoFit/>
          </a:bodyPr>
          <a:lstStyle/>
          <a:p>
            <a:r>
              <a:rPr lang="en-US" sz="2000" b="1" dirty="0">
                <a:solidFill>
                  <a:srgbClr val="FF0000"/>
                </a:solidFill>
              </a:rPr>
              <a:t>2</a:t>
            </a:r>
          </a:p>
        </p:txBody>
      </p:sp>
      <p:sp>
        <p:nvSpPr>
          <p:cNvPr id="12" name="TextBox 11"/>
          <p:cNvSpPr txBox="1"/>
          <p:nvPr/>
        </p:nvSpPr>
        <p:spPr>
          <a:xfrm>
            <a:off x="4333712" y="395690"/>
            <a:ext cx="309700" cy="400110"/>
          </a:xfrm>
          <a:prstGeom prst="rect">
            <a:avLst/>
          </a:prstGeom>
          <a:noFill/>
        </p:spPr>
        <p:txBody>
          <a:bodyPr wrap="none" rtlCol="0">
            <a:spAutoFit/>
          </a:bodyPr>
          <a:lstStyle/>
          <a:p>
            <a:r>
              <a:rPr lang="en-US" sz="2000" b="1" dirty="0">
                <a:solidFill>
                  <a:srgbClr val="FF0000"/>
                </a:solidFill>
              </a:rPr>
              <a:t>3</a:t>
            </a:r>
          </a:p>
        </p:txBody>
      </p:sp>
      <p:sp>
        <p:nvSpPr>
          <p:cNvPr id="13" name="TextBox 12"/>
          <p:cNvSpPr txBox="1"/>
          <p:nvPr/>
        </p:nvSpPr>
        <p:spPr>
          <a:xfrm>
            <a:off x="5158368" y="3339781"/>
            <a:ext cx="309700" cy="400110"/>
          </a:xfrm>
          <a:prstGeom prst="rect">
            <a:avLst/>
          </a:prstGeom>
          <a:noFill/>
        </p:spPr>
        <p:txBody>
          <a:bodyPr wrap="none" rtlCol="0">
            <a:spAutoFit/>
          </a:bodyPr>
          <a:lstStyle/>
          <a:p>
            <a:r>
              <a:rPr lang="en-US" sz="2000" b="1" dirty="0" smtClean="0">
                <a:solidFill>
                  <a:srgbClr val="FF0000"/>
                </a:solidFill>
              </a:rPr>
              <a:t>5</a:t>
            </a:r>
            <a:endParaRPr lang="en-US" sz="2000" b="1" dirty="0">
              <a:solidFill>
                <a:srgbClr val="FF0000"/>
              </a:solidFill>
            </a:endParaRPr>
          </a:p>
        </p:txBody>
      </p:sp>
      <p:sp>
        <p:nvSpPr>
          <p:cNvPr id="14" name="Oval 13"/>
          <p:cNvSpPr/>
          <p:nvPr/>
        </p:nvSpPr>
        <p:spPr>
          <a:xfrm>
            <a:off x="3020291" y="3061855"/>
            <a:ext cx="955964" cy="1330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53566" y="3846308"/>
            <a:ext cx="319318" cy="400110"/>
          </a:xfrm>
          <a:prstGeom prst="rect">
            <a:avLst/>
          </a:prstGeom>
          <a:noFill/>
        </p:spPr>
        <p:txBody>
          <a:bodyPr wrap="none" rtlCol="0">
            <a:spAutoFit/>
          </a:bodyPr>
          <a:lstStyle/>
          <a:p>
            <a:r>
              <a:rPr lang="en-US" sz="2000" b="1" dirty="0" smtClean="0">
                <a:solidFill>
                  <a:srgbClr val="FF0000"/>
                </a:solidFill>
              </a:rPr>
              <a:t>4</a:t>
            </a:r>
            <a:endParaRPr lang="en-US" sz="2000" b="1" dirty="0">
              <a:solidFill>
                <a:srgbClr val="FF0000"/>
              </a:solidFill>
            </a:endParaRPr>
          </a:p>
        </p:txBody>
      </p:sp>
      <p:sp>
        <p:nvSpPr>
          <p:cNvPr id="16" name="TextBox 15"/>
          <p:cNvSpPr txBox="1"/>
          <p:nvPr/>
        </p:nvSpPr>
        <p:spPr>
          <a:xfrm>
            <a:off x="9410912" y="6337917"/>
            <a:ext cx="417102" cy="400110"/>
          </a:xfrm>
          <a:prstGeom prst="rect">
            <a:avLst/>
          </a:prstGeom>
          <a:solidFill>
            <a:srgbClr val="FFFF00"/>
          </a:solidFill>
        </p:spPr>
        <p:txBody>
          <a:bodyPr wrap="none" rtlCol="0">
            <a:spAutoFit/>
          </a:bodyPr>
          <a:lstStyle/>
          <a:p>
            <a:r>
              <a:rPr lang="en-US" sz="2000" b="1" dirty="0" smtClean="0">
                <a:solidFill>
                  <a:srgbClr val="FF0000"/>
                </a:solidFill>
              </a:rPr>
              <a:t>t4</a:t>
            </a:r>
            <a:endParaRPr lang="en-US" sz="2000" b="1" dirty="0">
              <a:solidFill>
                <a:srgbClr val="FF0000"/>
              </a:solidFill>
            </a:endParaRPr>
          </a:p>
        </p:txBody>
      </p:sp>
      <p:sp>
        <p:nvSpPr>
          <p:cNvPr id="17" name="TextBox 16"/>
          <p:cNvSpPr txBox="1"/>
          <p:nvPr/>
        </p:nvSpPr>
        <p:spPr>
          <a:xfrm>
            <a:off x="3146618" y="4670951"/>
            <a:ext cx="407484" cy="400110"/>
          </a:xfrm>
          <a:prstGeom prst="rect">
            <a:avLst/>
          </a:prstGeom>
          <a:solidFill>
            <a:srgbClr val="FFFF00"/>
          </a:solidFill>
        </p:spPr>
        <p:txBody>
          <a:bodyPr wrap="none" rtlCol="0">
            <a:spAutoFit/>
          </a:bodyPr>
          <a:lstStyle/>
          <a:p>
            <a:r>
              <a:rPr lang="en-US" sz="2000" b="1" dirty="0" smtClean="0">
                <a:solidFill>
                  <a:srgbClr val="FF0000"/>
                </a:solidFill>
              </a:rPr>
              <a:t>t5</a:t>
            </a:r>
            <a:endParaRPr lang="en-US" sz="2000" b="1" dirty="0">
              <a:solidFill>
                <a:srgbClr val="FF0000"/>
              </a:solidFill>
            </a:endParaRPr>
          </a:p>
        </p:txBody>
      </p:sp>
      <p:sp>
        <p:nvSpPr>
          <p:cNvPr id="18" name="TextBox 17"/>
          <p:cNvSpPr txBox="1"/>
          <p:nvPr/>
        </p:nvSpPr>
        <p:spPr>
          <a:xfrm>
            <a:off x="5058982" y="5244781"/>
            <a:ext cx="423514" cy="400110"/>
          </a:xfrm>
          <a:prstGeom prst="rect">
            <a:avLst/>
          </a:prstGeom>
          <a:solidFill>
            <a:srgbClr val="FFFF00"/>
          </a:solidFill>
        </p:spPr>
        <p:txBody>
          <a:bodyPr wrap="none" rtlCol="0">
            <a:spAutoFit/>
          </a:bodyPr>
          <a:lstStyle/>
          <a:p>
            <a:r>
              <a:rPr lang="en-US" sz="2000" b="1" dirty="0" smtClean="0">
                <a:solidFill>
                  <a:srgbClr val="FF0000"/>
                </a:solidFill>
              </a:rPr>
              <a:t>t6</a:t>
            </a:r>
            <a:endParaRPr lang="en-US" sz="2000" b="1" dirty="0">
              <a:solidFill>
                <a:srgbClr val="FF0000"/>
              </a:solidFill>
            </a:endParaRPr>
          </a:p>
        </p:txBody>
      </p:sp>
      <p:cxnSp>
        <p:nvCxnSpPr>
          <p:cNvPr id="3" name="Straight Arrow Connector 2"/>
          <p:cNvCxnSpPr/>
          <p:nvPr/>
        </p:nvCxnSpPr>
        <p:spPr>
          <a:xfrm>
            <a:off x="3477526" y="5896781"/>
            <a:ext cx="1786801" cy="1507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47709" y="6633282"/>
            <a:ext cx="1776747" cy="304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296492" y="6433227"/>
            <a:ext cx="608565" cy="400110"/>
          </a:xfrm>
          <a:prstGeom prst="rect">
            <a:avLst/>
          </a:prstGeom>
          <a:solidFill>
            <a:srgbClr val="FFFF00"/>
          </a:solidFill>
        </p:spPr>
        <p:txBody>
          <a:bodyPr wrap="none" rtlCol="0">
            <a:spAutoFit/>
          </a:bodyPr>
          <a:lstStyle/>
          <a:p>
            <a:r>
              <a:rPr lang="en-US" sz="2000" b="1" dirty="0" smtClean="0">
                <a:solidFill>
                  <a:srgbClr val="FF0000"/>
                </a:solidFill>
              </a:rPr>
              <a:t>CC3</a:t>
            </a:r>
            <a:endParaRPr lang="en-US" sz="2000" b="1" dirty="0">
              <a:solidFill>
                <a:srgbClr val="FF0000"/>
              </a:solidFill>
            </a:endParaRPr>
          </a:p>
        </p:txBody>
      </p:sp>
      <p:sp>
        <p:nvSpPr>
          <p:cNvPr id="25" name="TextBox 24"/>
          <p:cNvSpPr txBox="1"/>
          <p:nvPr/>
        </p:nvSpPr>
        <p:spPr>
          <a:xfrm>
            <a:off x="4164999" y="6019262"/>
            <a:ext cx="608565" cy="400110"/>
          </a:xfrm>
          <a:prstGeom prst="rect">
            <a:avLst/>
          </a:prstGeom>
          <a:solidFill>
            <a:srgbClr val="FFFF00"/>
          </a:solidFill>
        </p:spPr>
        <p:txBody>
          <a:bodyPr wrap="none" rtlCol="0">
            <a:spAutoFit/>
          </a:bodyPr>
          <a:lstStyle/>
          <a:p>
            <a:r>
              <a:rPr lang="en-US" sz="2000" b="1" dirty="0" smtClean="0">
                <a:solidFill>
                  <a:srgbClr val="FF0000"/>
                </a:solidFill>
              </a:rPr>
              <a:t>CC5</a:t>
            </a:r>
            <a:endParaRPr lang="en-US" sz="2000" b="1" dirty="0">
              <a:solidFill>
                <a:srgbClr val="FF0000"/>
              </a:solidFill>
            </a:endParaRPr>
          </a:p>
        </p:txBody>
      </p:sp>
      <p:sp>
        <p:nvSpPr>
          <p:cNvPr id="21" name="TextBox 20"/>
          <p:cNvSpPr txBox="1"/>
          <p:nvPr/>
        </p:nvSpPr>
        <p:spPr>
          <a:xfrm>
            <a:off x="9828014" y="622039"/>
            <a:ext cx="618183" cy="400110"/>
          </a:xfrm>
          <a:prstGeom prst="rect">
            <a:avLst/>
          </a:prstGeom>
          <a:solidFill>
            <a:srgbClr val="FFFF00"/>
          </a:solidFill>
        </p:spPr>
        <p:txBody>
          <a:bodyPr wrap="none" rtlCol="0">
            <a:spAutoFit/>
          </a:bodyPr>
          <a:lstStyle/>
          <a:p>
            <a:r>
              <a:rPr lang="en-US" sz="2000" b="1" dirty="0" smtClean="0">
                <a:solidFill>
                  <a:srgbClr val="FF0000"/>
                </a:solidFill>
              </a:rPr>
              <a:t>CC4</a:t>
            </a:r>
            <a:endParaRPr lang="en-US" sz="2000" b="1" dirty="0">
              <a:solidFill>
                <a:srgbClr val="FF0000"/>
              </a:solidFill>
            </a:endParaRPr>
          </a:p>
        </p:txBody>
      </p:sp>
      <p:sp>
        <p:nvSpPr>
          <p:cNvPr id="23" name="TextBox 22"/>
          <p:cNvSpPr txBox="1"/>
          <p:nvPr/>
        </p:nvSpPr>
        <p:spPr>
          <a:xfrm>
            <a:off x="2678383" y="2614385"/>
            <a:ext cx="618183" cy="400110"/>
          </a:xfrm>
          <a:prstGeom prst="rect">
            <a:avLst/>
          </a:prstGeom>
          <a:solidFill>
            <a:srgbClr val="FFFF00"/>
          </a:solidFill>
        </p:spPr>
        <p:txBody>
          <a:bodyPr wrap="none" rtlCol="0">
            <a:spAutoFit/>
          </a:bodyPr>
          <a:lstStyle/>
          <a:p>
            <a:r>
              <a:rPr lang="en-US" sz="2000" b="1" dirty="0" smtClean="0">
                <a:solidFill>
                  <a:srgbClr val="FF0000"/>
                </a:solidFill>
              </a:rPr>
              <a:t>CC4</a:t>
            </a:r>
            <a:endParaRPr lang="en-US" sz="2000" b="1" dirty="0">
              <a:solidFill>
                <a:srgbClr val="FF0000"/>
              </a:solidFill>
            </a:endParaRPr>
          </a:p>
        </p:txBody>
      </p:sp>
    </p:spTree>
    <p:extLst>
      <p:ext uri="{BB962C8B-B14F-4D97-AF65-F5344CB8AC3E}">
        <p14:creationId xmlns:p14="http://schemas.microsoft.com/office/powerpoint/2010/main" val="33718984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6331" y="637309"/>
            <a:ext cx="10185681" cy="6220691"/>
          </a:xfrm>
          <a:prstGeom prst="rect">
            <a:avLst/>
          </a:prstGeom>
        </p:spPr>
      </p:pic>
      <p:sp>
        <p:nvSpPr>
          <p:cNvPr id="2" name="Title 1"/>
          <p:cNvSpPr>
            <a:spLocks noGrp="1"/>
          </p:cNvSpPr>
          <p:nvPr>
            <p:ph type="title"/>
          </p:nvPr>
        </p:nvSpPr>
        <p:spPr>
          <a:xfrm>
            <a:off x="0" y="0"/>
            <a:ext cx="12192000" cy="637309"/>
          </a:xfrm>
        </p:spPr>
        <p:txBody>
          <a:bodyPr>
            <a:normAutofit fontScale="90000"/>
          </a:bodyPr>
          <a:lstStyle/>
          <a:p>
            <a:r>
              <a:rPr lang="en-US" dirty="0"/>
              <a:t>Example </a:t>
            </a:r>
            <a:r>
              <a:rPr lang="en-US" dirty="0" smtClean="0"/>
              <a:t>7 –  </a:t>
            </a:r>
            <a:r>
              <a:rPr lang="en-US" dirty="0"/>
              <a:t>Strategy: Always </a:t>
            </a:r>
            <a:r>
              <a:rPr lang="en-US" dirty="0" smtClean="0"/>
              <a:t>NOT Taken</a:t>
            </a:r>
            <a:endParaRPr lang="en-US" dirty="0"/>
          </a:p>
        </p:txBody>
      </p:sp>
      <p:sp>
        <p:nvSpPr>
          <p:cNvPr id="5" name="TextBox 4"/>
          <p:cNvSpPr txBox="1"/>
          <p:nvPr/>
        </p:nvSpPr>
        <p:spPr>
          <a:xfrm>
            <a:off x="-1" y="2593492"/>
            <a:ext cx="2006331" cy="3970318"/>
          </a:xfrm>
          <a:prstGeom prst="rect">
            <a:avLst/>
          </a:prstGeom>
          <a:noFill/>
        </p:spPr>
        <p:txBody>
          <a:bodyPr wrap="square" rtlCol="0">
            <a:spAutoFit/>
          </a:bodyPr>
          <a:lstStyle/>
          <a:p>
            <a:r>
              <a:rPr lang="en-US" sz="2800" b="1" dirty="0"/>
              <a:t>F</a:t>
            </a:r>
            <a:r>
              <a:rPr lang="en-US" sz="2800" b="1" dirty="0" smtClean="0"/>
              <a:t>lush: </a:t>
            </a:r>
            <a:r>
              <a:rPr lang="en-US" sz="2800" dirty="0"/>
              <a:t>To discard instructions in a pipeline, usually due to an unexpected event</a:t>
            </a:r>
          </a:p>
        </p:txBody>
      </p:sp>
      <p:sp>
        <p:nvSpPr>
          <p:cNvPr id="6" name="TextBox 5"/>
          <p:cNvSpPr txBox="1"/>
          <p:nvPr/>
        </p:nvSpPr>
        <p:spPr>
          <a:xfrm>
            <a:off x="4120316" y="878454"/>
            <a:ext cx="565539" cy="369332"/>
          </a:xfrm>
          <a:prstGeom prst="rect">
            <a:avLst/>
          </a:prstGeom>
          <a:noFill/>
        </p:spPr>
        <p:txBody>
          <a:bodyPr wrap="none" rtlCol="0">
            <a:spAutoFit/>
          </a:bodyPr>
          <a:lstStyle/>
          <a:p>
            <a:r>
              <a:rPr lang="en-US" b="1" dirty="0" smtClean="0"/>
              <a:t>CC1</a:t>
            </a:r>
            <a:endParaRPr lang="en-US" b="1" dirty="0"/>
          </a:p>
        </p:txBody>
      </p:sp>
      <p:sp>
        <p:nvSpPr>
          <p:cNvPr id="7" name="TextBox 6"/>
          <p:cNvSpPr txBox="1"/>
          <p:nvPr/>
        </p:nvSpPr>
        <p:spPr>
          <a:xfrm>
            <a:off x="5065134" y="897049"/>
            <a:ext cx="567143" cy="369332"/>
          </a:xfrm>
          <a:prstGeom prst="rect">
            <a:avLst/>
          </a:prstGeom>
          <a:noFill/>
        </p:spPr>
        <p:txBody>
          <a:bodyPr wrap="none" rtlCol="0">
            <a:spAutoFit/>
          </a:bodyPr>
          <a:lstStyle/>
          <a:p>
            <a:r>
              <a:rPr lang="en-US" b="1" dirty="0" smtClean="0"/>
              <a:t>CC2</a:t>
            </a:r>
            <a:endParaRPr lang="en-US" b="1" dirty="0"/>
          </a:p>
        </p:txBody>
      </p:sp>
      <p:sp>
        <p:nvSpPr>
          <p:cNvPr id="8" name="TextBox 7"/>
          <p:cNvSpPr txBox="1"/>
          <p:nvPr/>
        </p:nvSpPr>
        <p:spPr>
          <a:xfrm>
            <a:off x="5962995" y="905286"/>
            <a:ext cx="563937" cy="369332"/>
          </a:xfrm>
          <a:prstGeom prst="rect">
            <a:avLst/>
          </a:prstGeom>
          <a:noFill/>
        </p:spPr>
        <p:txBody>
          <a:bodyPr wrap="none" rtlCol="0">
            <a:spAutoFit/>
          </a:bodyPr>
          <a:lstStyle/>
          <a:p>
            <a:r>
              <a:rPr lang="en-US" b="1" dirty="0" smtClean="0"/>
              <a:t>CC3</a:t>
            </a:r>
            <a:endParaRPr lang="en-US" b="1" dirty="0"/>
          </a:p>
        </p:txBody>
      </p:sp>
      <p:sp>
        <p:nvSpPr>
          <p:cNvPr id="9" name="TextBox 8"/>
          <p:cNvSpPr txBox="1"/>
          <p:nvPr/>
        </p:nvSpPr>
        <p:spPr>
          <a:xfrm>
            <a:off x="6882823" y="905286"/>
            <a:ext cx="573555" cy="369332"/>
          </a:xfrm>
          <a:prstGeom prst="rect">
            <a:avLst/>
          </a:prstGeom>
          <a:noFill/>
        </p:spPr>
        <p:txBody>
          <a:bodyPr wrap="none" rtlCol="0">
            <a:spAutoFit/>
          </a:bodyPr>
          <a:lstStyle/>
          <a:p>
            <a:r>
              <a:rPr lang="en-US" b="1" dirty="0" smtClean="0"/>
              <a:t>CC4</a:t>
            </a:r>
            <a:endParaRPr lang="en-US" b="1" dirty="0"/>
          </a:p>
        </p:txBody>
      </p:sp>
      <p:sp>
        <p:nvSpPr>
          <p:cNvPr id="10" name="TextBox 9"/>
          <p:cNvSpPr txBox="1"/>
          <p:nvPr/>
        </p:nvSpPr>
        <p:spPr>
          <a:xfrm>
            <a:off x="7812269" y="905286"/>
            <a:ext cx="563937" cy="369332"/>
          </a:xfrm>
          <a:prstGeom prst="rect">
            <a:avLst/>
          </a:prstGeom>
          <a:noFill/>
        </p:spPr>
        <p:txBody>
          <a:bodyPr wrap="none" rtlCol="0">
            <a:spAutoFit/>
          </a:bodyPr>
          <a:lstStyle/>
          <a:p>
            <a:r>
              <a:rPr lang="en-US" b="1" dirty="0" smtClean="0"/>
              <a:t>CC5</a:t>
            </a:r>
            <a:endParaRPr lang="en-US" b="1" dirty="0"/>
          </a:p>
        </p:txBody>
      </p:sp>
      <p:sp>
        <p:nvSpPr>
          <p:cNvPr id="11" name="TextBox 10"/>
          <p:cNvSpPr txBox="1"/>
          <p:nvPr/>
        </p:nvSpPr>
        <p:spPr>
          <a:xfrm>
            <a:off x="8760323" y="910904"/>
            <a:ext cx="578363" cy="369332"/>
          </a:xfrm>
          <a:prstGeom prst="rect">
            <a:avLst/>
          </a:prstGeom>
          <a:noFill/>
        </p:spPr>
        <p:txBody>
          <a:bodyPr wrap="none" rtlCol="0">
            <a:spAutoFit/>
          </a:bodyPr>
          <a:lstStyle/>
          <a:p>
            <a:r>
              <a:rPr lang="en-US" b="1" dirty="0" smtClean="0"/>
              <a:t>CC6</a:t>
            </a:r>
            <a:endParaRPr lang="en-US" b="1" dirty="0"/>
          </a:p>
        </p:txBody>
      </p:sp>
      <p:sp>
        <p:nvSpPr>
          <p:cNvPr id="12" name="TextBox 11"/>
          <p:cNvSpPr txBox="1"/>
          <p:nvPr/>
        </p:nvSpPr>
        <p:spPr>
          <a:xfrm>
            <a:off x="9662637" y="905286"/>
            <a:ext cx="563937" cy="369332"/>
          </a:xfrm>
          <a:prstGeom prst="rect">
            <a:avLst/>
          </a:prstGeom>
          <a:noFill/>
        </p:spPr>
        <p:txBody>
          <a:bodyPr wrap="none" rtlCol="0">
            <a:spAutoFit/>
          </a:bodyPr>
          <a:lstStyle/>
          <a:p>
            <a:r>
              <a:rPr lang="en-US" b="1" dirty="0" smtClean="0"/>
              <a:t>CC7</a:t>
            </a:r>
            <a:endParaRPr lang="en-US" b="1" dirty="0"/>
          </a:p>
        </p:txBody>
      </p:sp>
      <p:sp>
        <p:nvSpPr>
          <p:cNvPr id="13" name="Rectangle 12"/>
          <p:cNvSpPr/>
          <p:nvPr/>
        </p:nvSpPr>
        <p:spPr>
          <a:xfrm>
            <a:off x="6584922" y="1434352"/>
            <a:ext cx="981290" cy="10757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954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072" y="27710"/>
            <a:ext cx="10340447" cy="6766560"/>
          </a:xfrm>
          <a:prstGeom prst="rect">
            <a:avLst/>
          </a:prstGeom>
        </p:spPr>
      </p:pic>
      <p:sp>
        <p:nvSpPr>
          <p:cNvPr id="2" name="Title 1"/>
          <p:cNvSpPr>
            <a:spLocks noGrp="1"/>
          </p:cNvSpPr>
          <p:nvPr>
            <p:ph type="title"/>
          </p:nvPr>
        </p:nvSpPr>
        <p:spPr>
          <a:xfrm>
            <a:off x="0" y="4322618"/>
            <a:ext cx="2743200" cy="2535381"/>
          </a:xfrm>
        </p:spPr>
        <p:txBody>
          <a:bodyPr>
            <a:normAutofit fontScale="90000"/>
          </a:bodyPr>
          <a:lstStyle/>
          <a:p>
            <a:r>
              <a:rPr lang="en-US" dirty="0" smtClean="0"/>
              <a:t>Branch  </a:t>
            </a:r>
            <a:br>
              <a:rPr lang="en-US" dirty="0" smtClean="0"/>
            </a:br>
            <a:r>
              <a:rPr lang="en-US" dirty="0" smtClean="0"/>
              <a:t>with </a:t>
            </a:r>
            <a:r>
              <a:rPr lang="en-US" dirty="0" err="1" smtClean="0"/>
              <a:t>Datapath</a:t>
            </a:r>
            <a:r>
              <a:rPr lang="en-US" dirty="0" smtClean="0"/>
              <a:t> Optimization</a:t>
            </a:r>
            <a:endParaRPr lang="en-US" dirty="0"/>
          </a:p>
        </p:txBody>
      </p:sp>
      <p:sp>
        <p:nvSpPr>
          <p:cNvPr id="5" name="TextBox 4"/>
          <p:cNvSpPr txBox="1"/>
          <p:nvPr/>
        </p:nvSpPr>
        <p:spPr>
          <a:xfrm>
            <a:off x="-89129" y="0"/>
            <a:ext cx="2006331" cy="3970318"/>
          </a:xfrm>
          <a:prstGeom prst="rect">
            <a:avLst/>
          </a:prstGeom>
          <a:noFill/>
        </p:spPr>
        <p:txBody>
          <a:bodyPr wrap="square" rtlCol="0">
            <a:spAutoFit/>
          </a:bodyPr>
          <a:lstStyle/>
          <a:p>
            <a:r>
              <a:rPr lang="en-US" sz="2800" b="1" dirty="0"/>
              <a:t>F</a:t>
            </a:r>
            <a:r>
              <a:rPr lang="en-US" sz="2800" b="1" dirty="0" smtClean="0"/>
              <a:t>lush: </a:t>
            </a:r>
            <a:r>
              <a:rPr lang="en-US" sz="2800" dirty="0"/>
              <a:t>To discard instructions in a pipeline, usually due to an unexpected event</a:t>
            </a:r>
          </a:p>
        </p:txBody>
      </p:sp>
      <p:sp>
        <p:nvSpPr>
          <p:cNvPr id="8" name="TextBox 7"/>
          <p:cNvSpPr txBox="1"/>
          <p:nvPr/>
        </p:nvSpPr>
        <p:spPr>
          <a:xfrm>
            <a:off x="2160495" y="4682394"/>
            <a:ext cx="731290" cy="307777"/>
          </a:xfrm>
          <a:prstGeom prst="rect">
            <a:avLst/>
          </a:prstGeom>
          <a:noFill/>
        </p:spPr>
        <p:txBody>
          <a:bodyPr wrap="none" rtlCol="0">
            <a:spAutoFit/>
          </a:bodyPr>
          <a:lstStyle/>
          <a:p>
            <a:r>
              <a:rPr lang="en-US" sz="1400" b="1" dirty="0" smtClean="0">
                <a:solidFill>
                  <a:srgbClr val="C00000"/>
                </a:solidFill>
              </a:rPr>
              <a:t>Branch</a:t>
            </a:r>
            <a:endParaRPr lang="en-US" sz="1400" b="1" dirty="0">
              <a:solidFill>
                <a:srgbClr val="C00000"/>
              </a:solidFill>
            </a:endParaRPr>
          </a:p>
        </p:txBody>
      </p:sp>
      <p:sp>
        <p:nvSpPr>
          <p:cNvPr id="10" name="TextBox 9"/>
          <p:cNvSpPr txBox="1"/>
          <p:nvPr/>
        </p:nvSpPr>
        <p:spPr>
          <a:xfrm>
            <a:off x="6322026" y="4330094"/>
            <a:ext cx="731290" cy="307777"/>
          </a:xfrm>
          <a:prstGeom prst="rect">
            <a:avLst/>
          </a:prstGeom>
          <a:noFill/>
        </p:spPr>
        <p:txBody>
          <a:bodyPr wrap="none" rtlCol="0">
            <a:spAutoFit/>
          </a:bodyPr>
          <a:lstStyle/>
          <a:p>
            <a:r>
              <a:rPr lang="en-US" sz="1400" b="1" dirty="0" smtClean="0">
                <a:solidFill>
                  <a:srgbClr val="C00000"/>
                </a:solidFill>
              </a:rPr>
              <a:t>Branch</a:t>
            </a:r>
            <a:endParaRPr lang="en-US" sz="1400" b="1" dirty="0">
              <a:solidFill>
                <a:srgbClr val="C00000"/>
              </a:solidFill>
            </a:endParaRPr>
          </a:p>
        </p:txBody>
      </p:sp>
      <p:cxnSp>
        <p:nvCxnSpPr>
          <p:cNvPr id="12" name="Straight Arrow Connector 11"/>
          <p:cNvCxnSpPr/>
          <p:nvPr/>
        </p:nvCxnSpPr>
        <p:spPr>
          <a:xfrm flipH="1">
            <a:off x="6605081" y="3898741"/>
            <a:ext cx="82590" cy="43135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355810" y="4402557"/>
            <a:ext cx="19837" cy="23531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676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0118" y="651163"/>
            <a:ext cx="9921882" cy="6082145"/>
          </a:xfrm>
          <a:prstGeom prst="rect">
            <a:avLst/>
          </a:prstGeom>
        </p:spPr>
      </p:pic>
      <p:sp>
        <p:nvSpPr>
          <p:cNvPr id="5" name="TextBox 4"/>
          <p:cNvSpPr txBox="1"/>
          <p:nvPr/>
        </p:nvSpPr>
        <p:spPr>
          <a:xfrm>
            <a:off x="0" y="27708"/>
            <a:ext cx="2006331" cy="4401205"/>
          </a:xfrm>
          <a:prstGeom prst="rect">
            <a:avLst/>
          </a:prstGeom>
          <a:noFill/>
        </p:spPr>
        <p:txBody>
          <a:bodyPr wrap="square" rtlCol="0">
            <a:spAutoFit/>
          </a:bodyPr>
          <a:lstStyle/>
          <a:p>
            <a:r>
              <a:rPr lang="en-US" sz="2800" b="1" dirty="0"/>
              <a:t>F</a:t>
            </a:r>
            <a:r>
              <a:rPr lang="en-US" sz="2800" b="1" dirty="0" smtClean="0"/>
              <a:t>lush: </a:t>
            </a:r>
            <a:r>
              <a:rPr lang="en-US" sz="2800" dirty="0"/>
              <a:t>To discard instructions in a pipeline, usually due to an unexpected </a:t>
            </a:r>
            <a:r>
              <a:rPr lang="en-US" sz="2800" dirty="0" smtClean="0"/>
              <a:t>event</a:t>
            </a:r>
          </a:p>
          <a:p>
            <a:r>
              <a:rPr lang="en-US" sz="2800" b="1" dirty="0"/>
              <a:t>$0, $0, </a:t>
            </a:r>
            <a:r>
              <a:rPr lang="en-US" sz="2800" b="1" dirty="0" smtClean="0"/>
              <a:t>0</a:t>
            </a:r>
            <a:endParaRPr lang="en-US" sz="2800" b="1" dirty="0"/>
          </a:p>
        </p:txBody>
      </p:sp>
      <p:sp>
        <p:nvSpPr>
          <p:cNvPr id="7" name="Title 1"/>
          <p:cNvSpPr txBox="1">
            <a:spLocks/>
          </p:cNvSpPr>
          <p:nvPr/>
        </p:nvSpPr>
        <p:spPr>
          <a:xfrm>
            <a:off x="0" y="4322618"/>
            <a:ext cx="2743200" cy="2535381"/>
          </a:xfrm>
          <a:prstGeom prst="rect">
            <a:avLst/>
          </a:prstGeom>
          <a:effectLst/>
        </p:spPr>
        <p:txBody>
          <a:bodyPr vert="horz" lIns="91440" tIns="45720" rIns="91440" bIns="45720" rtlCol="0" anchor="ctr">
            <a:normAutofit fontScale="9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mtClean="0"/>
              <a:t>Branch  </a:t>
            </a:r>
            <a:br>
              <a:rPr lang="en-US" smtClean="0"/>
            </a:br>
            <a:r>
              <a:rPr lang="en-US" smtClean="0"/>
              <a:t>with Datapath Optimization</a:t>
            </a:r>
            <a:endParaRPr lang="en-US" dirty="0"/>
          </a:p>
        </p:txBody>
      </p:sp>
    </p:spTree>
    <p:extLst>
      <p:ext uri="{BB962C8B-B14F-4D97-AF65-F5344CB8AC3E}">
        <p14:creationId xmlns:p14="http://schemas.microsoft.com/office/powerpoint/2010/main" val="40950799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242562" cy="1752599"/>
          </a:xfrm>
        </p:spPr>
        <p:txBody>
          <a:bodyPr>
            <a:normAutofit/>
          </a:bodyPr>
          <a:lstStyle/>
          <a:p>
            <a:r>
              <a:rPr lang="en-US" dirty="0" smtClean="0"/>
              <a:t>Pipelined</a:t>
            </a:r>
            <a:br>
              <a:rPr lang="en-US" dirty="0" smtClean="0"/>
            </a:br>
            <a:r>
              <a:rPr lang="en-US" dirty="0" err="1" smtClean="0"/>
              <a:t>Datapath</a:t>
            </a:r>
            <a:endParaRPr lang="en-US" dirty="0"/>
          </a:p>
        </p:txBody>
      </p:sp>
      <p:pic>
        <p:nvPicPr>
          <p:cNvPr id="4" name="Picture 3"/>
          <p:cNvPicPr>
            <a:picLocks noChangeAspect="1"/>
          </p:cNvPicPr>
          <p:nvPr/>
        </p:nvPicPr>
        <p:blipFill>
          <a:blip r:embed="rId2"/>
          <a:stretch>
            <a:fillRect/>
          </a:stretch>
        </p:blipFill>
        <p:spPr>
          <a:xfrm>
            <a:off x="2242562" y="374076"/>
            <a:ext cx="9923356" cy="6179127"/>
          </a:xfrm>
          <a:prstGeom prst="rect">
            <a:avLst/>
          </a:prstGeom>
        </p:spPr>
      </p:pic>
    </p:spTree>
    <p:extLst>
      <p:ext uri="{BB962C8B-B14F-4D97-AF65-F5344CB8AC3E}">
        <p14:creationId xmlns:p14="http://schemas.microsoft.com/office/powerpoint/2010/main" val="1957949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3211533572"/>
              </p:ext>
            </p:extLst>
          </p:nvPr>
        </p:nvGraphicFramePr>
        <p:xfrm>
          <a:off x="2495697" y="3944390"/>
          <a:ext cx="9670469" cy="185420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solidFill>
                            <a:srgbClr val="C00000"/>
                          </a:solidFill>
                        </a:rPr>
                        <a:t>beq</a:t>
                      </a:r>
                      <a:r>
                        <a:rPr lang="en-US" b="1" dirty="0" smtClean="0">
                          <a:solidFill>
                            <a:srgbClr val="C00000"/>
                          </a:solidFill>
                        </a:rPr>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$12, $2, $5</a:t>
                      </a:r>
                      <a:r>
                        <a:rPr lang="en-US" dirty="0" smtClean="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noFill/>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indent="0">
                        <a:buNone/>
                      </a:pPr>
                      <a:r>
                        <a:rPr lang="en-US" b="1" dirty="0" err="1" smtClean="0">
                          <a:solidFill>
                            <a:srgbClr val="3C8047"/>
                          </a:solidFill>
                        </a:rPr>
                        <a:t>lw</a:t>
                      </a:r>
                      <a:r>
                        <a:rPr lang="en-US" b="1" dirty="0" smtClean="0">
                          <a:solidFill>
                            <a:srgbClr val="3C8047"/>
                          </a:solidFill>
                        </a:rPr>
                        <a:t> $4, 50($7)</a:t>
                      </a:r>
                      <a:endParaRPr lang="en-US" b="1" dirty="0">
                        <a:solidFill>
                          <a:srgbClr val="3C8047"/>
                        </a:solidFill>
                      </a:endParaRP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smtClean="0">
                          <a:solidFill>
                            <a:srgbClr val="3C8047"/>
                          </a:solidFill>
                          <a:latin typeface="+mn-lt"/>
                          <a:ea typeface="+mn-ea"/>
                          <a:cs typeface="+mn-cs"/>
                        </a:rPr>
                        <a:t>IF</a:t>
                      </a:r>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671306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3946002888"/>
              </p:ext>
            </p:extLst>
          </p:nvPr>
        </p:nvGraphicFramePr>
        <p:xfrm>
          <a:off x="2495697" y="3944390"/>
          <a:ext cx="9670469" cy="222504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xmlns="" val="20000"/>
                    </a:ext>
                  </a:extLst>
                </a:gridCol>
                <a:gridCol w="1104064">
                  <a:extLst>
                    <a:ext uri="{9D8B030D-6E8A-4147-A177-3AD203B41FA5}">
                      <a16:colId xmlns:a16="http://schemas.microsoft.com/office/drawing/2014/main" xmlns="" val="20001"/>
                    </a:ext>
                  </a:extLst>
                </a:gridCol>
                <a:gridCol w="1104064">
                  <a:extLst>
                    <a:ext uri="{9D8B030D-6E8A-4147-A177-3AD203B41FA5}">
                      <a16:colId xmlns:a16="http://schemas.microsoft.com/office/drawing/2014/main" xmlns="" val="20002"/>
                    </a:ext>
                  </a:extLst>
                </a:gridCol>
                <a:gridCol w="1104064">
                  <a:extLst>
                    <a:ext uri="{9D8B030D-6E8A-4147-A177-3AD203B41FA5}">
                      <a16:colId xmlns:a16="http://schemas.microsoft.com/office/drawing/2014/main" xmlns="" val="20003"/>
                    </a:ext>
                  </a:extLst>
                </a:gridCol>
                <a:gridCol w="1104064">
                  <a:extLst>
                    <a:ext uri="{9D8B030D-6E8A-4147-A177-3AD203B41FA5}">
                      <a16:colId xmlns:a16="http://schemas.microsoft.com/office/drawing/2014/main" xmlns="" val="20004"/>
                    </a:ext>
                  </a:extLst>
                </a:gridCol>
                <a:gridCol w="1104064">
                  <a:extLst>
                    <a:ext uri="{9D8B030D-6E8A-4147-A177-3AD203B41FA5}">
                      <a16:colId xmlns:a16="http://schemas.microsoft.com/office/drawing/2014/main" xmlns="" val="20005"/>
                    </a:ext>
                  </a:extLst>
                </a:gridCol>
                <a:gridCol w="1104064">
                  <a:extLst>
                    <a:ext uri="{9D8B030D-6E8A-4147-A177-3AD203B41FA5}">
                      <a16:colId xmlns:a16="http://schemas.microsoft.com/office/drawing/2014/main" xmlns="" val="20006"/>
                    </a:ext>
                  </a:extLst>
                </a:gridCol>
                <a:gridCol w="1104064">
                  <a:extLst>
                    <a:ext uri="{9D8B030D-6E8A-4147-A177-3AD203B41FA5}">
                      <a16:colId xmlns:a16="http://schemas.microsoft.com/office/drawing/2014/main" xmlns="" val="20007"/>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solidFill>
                            <a:srgbClr val="C00000"/>
                          </a:solidFill>
                        </a:rPr>
                        <a:t>beq</a:t>
                      </a:r>
                      <a:r>
                        <a:rPr lang="en-US" b="1" dirty="0" smtClean="0">
                          <a:solidFill>
                            <a:srgbClr val="C00000"/>
                          </a:solidFill>
                        </a:rPr>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$12, $2, $5</a:t>
                      </a:r>
                      <a:r>
                        <a:rPr lang="en-US" dirty="0" smtClean="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noFill/>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indent="0">
                        <a:buNone/>
                      </a:pPr>
                      <a:r>
                        <a:rPr lang="en-US" b="1" dirty="0" err="1" smtClean="0">
                          <a:solidFill>
                            <a:srgbClr val="3C8047"/>
                          </a:solidFill>
                        </a:rPr>
                        <a:t>lw</a:t>
                      </a:r>
                      <a:r>
                        <a:rPr lang="en-US" b="1" dirty="0" smtClean="0">
                          <a:solidFill>
                            <a:srgbClr val="3C8047"/>
                          </a:solidFill>
                        </a:rPr>
                        <a:t> $4, 50($7)</a:t>
                      </a:r>
                      <a:endParaRPr lang="en-US" b="1" dirty="0">
                        <a:solidFill>
                          <a:srgbClr val="3C8047"/>
                        </a:solidFill>
                      </a:endParaRP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smtClean="0">
                          <a:solidFill>
                            <a:srgbClr val="3C8047"/>
                          </a:solidFill>
                          <a:latin typeface="+mn-lt"/>
                          <a:ea typeface="+mn-ea"/>
                          <a:cs typeface="+mn-cs"/>
                        </a:rPr>
                        <a:t>IF</a:t>
                      </a:r>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ID</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marL="0" indent="0">
                        <a:buNone/>
                      </a:pPr>
                      <a:r>
                        <a:rPr lang="en-US" b="1" dirty="0" smtClean="0">
                          <a:solidFill>
                            <a:schemeClr val="tx1"/>
                          </a:solidFill>
                        </a:rPr>
                        <a:t>Next Instruction</a:t>
                      </a:r>
                      <a:endParaRPr lang="en-US" b="1" dirty="0">
                        <a:solidFill>
                          <a:schemeClr val="tx1"/>
                        </a:solidFill>
                      </a:endParaRP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IF</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552849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smtClean="0"/>
              <a:t>Example 7 – Pipeline Branch</a:t>
            </a:r>
            <a:endParaRPr lang="en-US" dirty="0"/>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smtClean="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366062614"/>
              </p:ext>
            </p:extLst>
          </p:nvPr>
        </p:nvGraphicFramePr>
        <p:xfrm>
          <a:off x="2495697" y="3944390"/>
          <a:ext cx="9670468" cy="2225040"/>
        </p:xfrm>
        <a:graphic>
          <a:graphicData uri="http://schemas.openxmlformats.org/drawingml/2006/table">
            <a:tbl>
              <a:tblPr firstRow="1" bandRow="1">
                <a:tableStyleId>{073A0DAA-6AF3-43AB-8588-CEC1D06C72B9}</a:tableStyleId>
              </a:tblPr>
              <a:tblGrid>
                <a:gridCol w="1840776">
                  <a:extLst>
                    <a:ext uri="{9D8B030D-6E8A-4147-A177-3AD203B41FA5}">
                      <a16:colId xmlns:a16="http://schemas.microsoft.com/office/drawing/2014/main" xmlns="" val="20000"/>
                    </a:ext>
                  </a:extLst>
                </a:gridCol>
                <a:gridCol w="639068">
                  <a:extLst>
                    <a:ext uri="{9D8B030D-6E8A-4147-A177-3AD203B41FA5}">
                      <a16:colId xmlns:a16="http://schemas.microsoft.com/office/drawing/2014/main" xmlns="" val="20001"/>
                    </a:ext>
                  </a:extLst>
                </a:gridCol>
                <a:gridCol w="898828">
                  <a:extLst>
                    <a:ext uri="{9D8B030D-6E8A-4147-A177-3AD203B41FA5}">
                      <a16:colId xmlns:a16="http://schemas.microsoft.com/office/drawing/2014/main" xmlns="" val="20002"/>
                    </a:ext>
                  </a:extLst>
                </a:gridCol>
                <a:gridCol w="898828">
                  <a:extLst>
                    <a:ext uri="{9D8B030D-6E8A-4147-A177-3AD203B41FA5}">
                      <a16:colId xmlns:a16="http://schemas.microsoft.com/office/drawing/2014/main" xmlns="" val="20003"/>
                    </a:ext>
                  </a:extLst>
                </a:gridCol>
                <a:gridCol w="898828">
                  <a:extLst>
                    <a:ext uri="{9D8B030D-6E8A-4147-A177-3AD203B41FA5}">
                      <a16:colId xmlns:a16="http://schemas.microsoft.com/office/drawing/2014/main" xmlns="" val="20004"/>
                    </a:ext>
                  </a:extLst>
                </a:gridCol>
                <a:gridCol w="898828">
                  <a:extLst>
                    <a:ext uri="{9D8B030D-6E8A-4147-A177-3AD203B41FA5}">
                      <a16:colId xmlns:a16="http://schemas.microsoft.com/office/drawing/2014/main" xmlns="" val="20005"/>
                    </a:ext>
                  </a:extLst>
                </a:gridCol>
                <a:gridCol w="898828">
                  <a:extLst>
                    <a:ext uri="{9D8B030D-6E8A-4147-A177-3AD203B41FA5}">
                      <a16:colId xmlns:a16="http://schemas.microsoft.com/office/drawing/2014/main" xmlns="" val="20006"/>
                    </a:ext>
                  </a:extLst>
                </a:gridCol>
                <a:gridCol w="898828">
                  <a:extLst>
                    <a:ext uri="{9D8B030D-6E8A-4147-A177-3AD203B41FA5}">
                      <a16:colId xmlns:a16="http://schemas.microsoft.com/office/drawing/2014/main" xmlns="" val="20007"/>
                    </a:ext>
                  </a:extLst>
                </a:gridCol>
                <a:gridCol w="898828">
                  <a:extLst>
                    <a:ext uri="{9D8B030D-6E8A-4147-A177-3AD203B41FA5}">
                      <a16:colId xmlns:a16="http://schemas.microsoft.com/office/drawing/2014/main" xmlns="" val="20008"/>
                    </a:ext>
                  </a:extLst>
                </a:gridCol>
                <a:gridCol w="898828">
                  <a:extLst>
                    <a:ext uri="{9D8B030D-6E8A-4147-A177-3AD203B41FA5}">
                      <a16:colId xmlns:a16="http://schemas.microsoft.com/office/drawing/2014/main" xmlns="" val="20009"/>
                    </a:ext>
                  </a:extLst>
                </a:gridCol>
              </a:tblGrid>
              <a:tr h="370840">
                <a:tc>
                  <a:txBody>
                    <a:bodyPr/>
                    <a:lstStyle/>
                    <a:p>
                      <a:endParaRPr lang="en-US" b="1" dirty="0">
                        <a:solidFill>
                          <a:schemeClr val="bg1"/>
                        </a:solidFill>
                      </a:endParaRPr>
                    </a:p>
                  </a:txBody>
                  <a:tcPr/>
                </a:tc>
                <a:tc>
                  <a:txBody>
                    <a:bodyPr/>
                    <a:lstStyle/>
                    <a:p>
                      <a:pPr algn="ctr"/>
                      <a:r>
                        <a:rPr lang="en-US" b="1" dirty="0" smtClean="0">
                          <a:solidFill>
                            <a:schemeClr val="bg1"/>
                          </a:solidFill>
                        </a:rPr>
                        <a:t>CC1</a:t>
                      </a:r>
                      <a:endParaRPr lang="en-US" b="1" dirty="0">
                        <a:solidFill>
                          <a:schemeClr val="bg1"/>
                        </a:solidFill>
                      </a:endParaRPr>
                    </a:p>
                  </a:txBody>
                  <a:tcPr/>
                </a:tc>
                <a:tc>
                  <a:txBody>
                    <a:bodyPr/>
                    <a:lstStyle/>
                    <a:p>
                      <a:pPr algn="ctr"/>
                      <a:r>
                        <a:rPr lang="en-US" b="1" dirty="0" smtClean="0">
                          <a:solidFill>
                            <a:schemeClr val="bg1"/>
                          </a:solidFill>
                        </a:rPr>
                        <a:t>CC2</a:t>
                      </a:r>
                      <a:endParaRPr lang="en-US" b="1" dirty="0">
                        <a:solidFill>
                          <a:schemeClr val="bg1"/>
                        </a:solidFill>
                      </a:endParaRPr>
                    </a:p>
                  </a:txBody>
                  <a:tcPr/>
                </a:tc>
                <a:tc>
                  <a:txBody>
                    <a:bodyPr/>
                    <a:lstStyle/>
                    <a:p>
                      <a:pPr algn="ctr"/>
                      <a:r>
                        <a:rPr lang="en-US" b="1" dirty="0" smtClean="0">
                          <a:solidFill>
                            <a:schemeClr val="bg1"/>
                          </a:solidFill>
                        </a:rPr>
                        <a:t>CC3</a:t>
                      </a:r>
                      <a:endParaRPr lang="en-US" b="1" dirty="0">
                        <a:solidFill>
                          <a:schemeClr val="bg1"/>
                        </a:solidFill>
                      </a:endParaRPr>
                    </a:p>
                  </a:txBody>
                  <a:tcPr/>
                </a:tc>
                <a:tc>
                  <a:txBody>
                    <a:bodyPr/>
                    <a:lstStyle/>
                    <a:p>
                      <a:pPr algn="ctr"/>
                      <a:r>
                        <a:rPr lang="en-US" b="1" dirty="0" smtClean="0">
                          <a:solidFill>
                            <a:schemeClr val="bg1"/>
                          </a:solidFill>
                        </a:rPr>
                        <a:t>CC4</a:t>
                      </a:r>
                      <a:endParaRPr lang="en-US" b="1" dirty="0">
                        <a:solidFill>
                          <a:schemeClr val="bg1"/>
                        </a:solidFill>
                      </a:endParaRPr>
                    </a:p>
                  </a:txBody>
                  <a:tcPr/>
                </a:tc>
                <a:tc>
                  <a:txBody>
                    <a:bodyPr/>
                    <a:lstStyle/>
                    <a:p>
                      <a:pPr algn="ctr"/>
                      <a:r>
                        <a:rPr lang="en-US" b="1" dirty="0" smtClean="0">
                          <a:solidFill>
                            <a:schemeClr val="bg1"/>
                          </a:solidFill>
                        </a:rPr>
                        <a:t>CC5</a:t>
                      </a:r>
                      <a:endParaRPr lang="en-US" b="1" dirty="0">
                        <a:solidFill>
                          <a:schemeClr val="bg1"/>
                        </a:solidFill>
                      </a:endParaRPr>
                    </a:p>
                  </a:txBody>
                  <a:tcPr/>
                </a:tc>
                <a:tc>
                  <a:txBody>
                    <a:bodyPr/>
                    <a:lstStyle/>
                    <a:p>
                      <a:pPr algn="ctr"/>
                      <a:r>
                        <a:rPr lang="en-US" b="1" dirty="0" smtClean="0">
                          <a:solidFill>
                            <a:schemeClr val="bg1"/>
                          </a:solidFill>
                        </a:rPr>
                        <a:t>CC6</a:t>
                      </a:r>
                      <a:endParaRPr lang="en-US" b="1" dirty="0">
                        <a:solidFill>
                          <a:schemeClr val="bg1"/>
                        </a:solidFill>
                      </a:endParaRPr>
                    </a:p>
                  </a:txBody>
                  <a:tcPr/>
                </a:tc>
                <a:tc>
                  <a:txBody>
                    <a:bodyPr/>
                    <a:lstStyle/>
                    <a:p>
                      <a:pPr algn="ctr"/>
                      <a:r>
                        <a:rPr lang="en-US" b="1" dirty="0" smtClean="0">
                          <a:solidFill>
                            <a:schemeClr val="bg1"/>
                          </a:solidFill>
                        </a:rPr>
                        <a:t>CC7</a:t>
                      </a:r>
                      <a:endParaRPr lang="en-US" b="1" dirty="0">
                        <a:solidFill>
                          <a:schemeClr val="bg1"/>
                        </a:solidFill>
                      </a:endParaRPr>
                    </a:p>
                  </a:txBody>
                  <a:tcPr/>
                </a:tc>
                <a:tc>
                  <a:txBody>
                    <a:bodyPr/>
                    <a:lstStyle/>
                    <a:p>
                      <a:pPr algn="ctr"/>
                      <a:r>
                        <a:rPr lang="en-US" b="1" dirty="0" smtClean="0">
                          <a:solidFill>
                            <a:schemeClr val="bg1"/>
                          </a:solidFill>
                        </a:rPr>
                        <a:t>CC8</a:t>
                      </a:r>
                      <a:endParaRPr lang="en-US" b="1" dirty="0">
                        <a:solidFill>
                          <a:schemeClr val="bg1"/>
                        </a:solidFill>
                      </a:endParaRPr>
                    </a:p>
                  </a:txBody>
                  <a:tcPr/>
                </a:tc>
                <a:tc>
                  <a:txBody>
                    <a:bodyPr/>
                    <a:lstStyle/>
                    <a:p>
                      <a:pPr algn="ctr"/>
                      <a:r>
                        <a:rPr lang="en-US" b="1" dirty="0" smtClean="0">
                          <a:solidFill>
                            <a:schemeClr val="bg1"/>
                          </a:solidFill>
                        </a:rPr>
                        <a:t>CC9</a:t>
                      </a:r>
                      <a:endParaRPr lang="en-US" b="1" dirty="0">
                        <a:solidFill>
                          <a:schemeClr val="bg1"/>
                        </a:solidFill>
                      </a:endParaRPr>
                    </a:p>
                  </a:txBody>
                  <a:tcPr/>
                </a:tc>
                <a:extLst>
                  <a:ext uri="{0D108BD9-81ED-4DB2-BD59-A6C34878D82A}">
                    <a16:rowId xmlns:a16="http://schemas.microsoft.com/office/drawing/2014/main" xmlns="" val="10000"/>
                  </a:ext>
                </a:extLst>
              </a:tr>
              <a:tr h="370840">
                <a:tc>
                  <a:txBody>
                    <a:bodyPr/>
                    <a:lstStyle/>
                    <a:p>
                      <a:pPr marL="0" indent="0">
                        <a:buNone/>
                      </a:pPr>
                      <a:r>
                        <a:rPr lang="en-US" b="1" dirty="0" smtClean="0"/>
                        <a:t>sub $10, $4, $8</a:t>
                      </a:r>
                      <a:r>
                        <a:rPr lang="en-US" dirty="0" smtClean="0"/>
                        <a:t> </a:t>
                      </a:r>
                      <a:endParaRPr lang="en-US" b="1" dirty="0" smtClean="0"/>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chemeClr val="tx1"/>
                          </a:solidFill>
                        </a:rPr>
                        <a:t>ID</a:t>
                      </a:r>
                      <a:endParaRPr lang="en-US" b="1" dirty="0">
                        <a:solidFill>
                          <a:schemeClr val="tx1"/>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1"/>
                  </a:ext>
                </a:extLst>
              </a:tr>
              <a:tr h="370840">
                <a:tc>
                  <a:txBody>
                    <a:bodyPr/>
                    <a:lstStyle/>
                    <a:p>
                      <a:pPr marL="0" indent="0">
                        <a:buNone/>
                      </a:pPr>
                      <a:r>
                        <a:rPr lang="en-US" b="1" dirty="0" err="1" smtClean="0">
                          <a:solidFill>
                            <a:srgbClr val="C00000"/>
                          </a:solidFill>
                        </a:rPr>
                        <a:t>beq</a:t>
                      </a:r>
                      <a:r>
                        <a:rPr lang="en-US" b="1" dirty="0" smtClean="0">
                          <a:solidFill>
                            <a:srgbClr val="C00000"/>
                          </a:solidFill>
                        </a:rPr>
                        <a:t> $1, $3, 7 </a:t>
                      </a:r>
                    </a:p>
                  </a:txBody>
                  <a:tcPr/>
                </a:tc>
                <a:tc>
                  <a:txBody>
                    <a:bodyPr/>
                    <a:lstStyle/>
                    <a:p>
                      <a:pPr algn="ctr"/>
                      <a:endParaRPr lang="en-US" b="1">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chemeClr val="tx1"/>
                          </a:solidFill>
                        </a:rPr>
                        <a:t>EX</a:t>
                      </a:r>
                      <a:endParaRPr lang="en-US" b="1" dirty="0">
                        <a:solidFill>
                          <a:schemeClr val="tx1"/>
                        </a:solidFill>
                      </a:endParaRPr>
                    </a:p>
                  </a:txBody>
                  <a:tcPr/>
                </a:tc>
                <a:tc>
                  <a:txBody>
                    <a:bodyPr/>
                    <a:lstStyle/>
                    <a:p>
                      <a:pPr algn="ctr"/>
                      <a:r>
                        <a:rPr lang="en-US" b="1" dirty="0" smtClean="0">
                          <a:solidFill>
                            <a:schemeClr val="tx1"/>
                          </a:solidFill>
                        </a:rPr>
                        <a:t>MEM</a:t>
                      </a:r>
                      <a:endParaRPr lang="en-US" b="1" dirty="0">
                        <a:solidFill>
                          <a:schemeClr val="tx1"/>
                        </a:solidFill>
                      </a:endParaRPr>
                    </a:p>
                  </a:txBody>
                  <a:tcPr/>
                </a:tc>
                <a:tc>
                  <a:txBody>
                    <a:bodyPr/>
                    <a:lstStyle/>
                    <a:p>
                      <a:pPr algn="ctr"/>
                      <a:r>
                        <a:rPr lang="en-US" b="1" dirty="0" smtClean="0">
                          <a:solidFill>
                            <a:schemeClr val="tx1"/>
                          </a:solidFill>
                        </a:rPr>
                        <a:t>WB</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and $12, $2, $5</a:t>
                      </a:r>
                      <a:r>
                        <a:rPr lang="en-US" dirty="0" smtClean="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smtClean="0">
                          <a:solidFill>
                            <a:schemeClr val="tx1"/>
                          </a:solidFill>
                        </a:rPr>
                        <a:t>IF</a:t>
                      </a:r>
                      <a:endParaRPr lang="en-US" b="1" dirty="0">
                        <a:solidFill>
                          <a:schemeClr val="tx1"/>
                        </a:solidFill>
                      </a:endParaRPr>
                    </a:p>
                  </a:txBody>
                  <a:tcPr>
                    <a:noFill/>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r>
                        <a:rPr lang="en-US" b="1" dirty="0" smtClean="0">
                          <a:solidFill>
                            <a:schemeClr val="tx1"/>
                          </a:solidFill>
                        </a:rPr>
                        <a:t>Bubble</a:t>
                      </a: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xmlns="" val="10003"/>
                  </a:ext>
                </a:extLst>
              </a:tr>
              <a:tr h="370840">
                <a:tc>
                  <a:txBody>
                    <a:bodyPr/>
                    <a:lstStyle/>
                    <a:p>
                      <a:pPr marL="0" indent="0">
                        <a:buNone/>
                      </a:pPr>
                      <a:r>
                        <a:rPr lang="en-US" b="1" dirty="0" err="1" smtClean="0">
                          <a:solidFill>
                            <a:srgbClr val="3C8047"/>
                          </a:solidFill>
                        </a:rPr>
                        <a:t>lw</a:t>
                      </a:r>
                      <a:r>
                        <a:rPr lang="en-US" b="1" dirty="0" smtClean="0">
                          <a:solidFill>
                            <a:srgbClr val="3C8047"/>
                          </a:solidFill>
                        </a:rPr>
                        <a:t> $4, 50($7)</a:t>
                      </a:r>
                      <a:endParaRPr lang="en-US" b="1" dirty="0">
                        <a:solidFill>
                          <a:srgbClr val="3C8047"/>
                        </a:solidFill>
                      </a:endParaRP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smtClean="0">
                          <a:solidFill>
                            <a:srgbClr val="3C8047"/>
                          </a:solidFill>
                          <a:latin typeface="+mn-lt"/>
                          <a:ea typeface="+mn-ea"/>
                          <a:cs typeface="+mn-cs"/>
                        </a:rPr>
                        <a:t>IF</a:t>
                      </a:r>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ID</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EX</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MEM</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WB</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xmlns="" val="10004"/>
                  </a:ext>
                </a:extLst>
              </a:tr>
              <a:tr h="370840">
                <a:tc>
                  <a:txBody>
                    <a:bodyPr/>
                    <a:lstStyle/>
                    <a:p>
                      <a:pPr marL="0" indent="0">
                        <a:buNone/>
                      </a:pPr>
                      <a:r>
                        <a:rPr lang="en-US" b="1" dirty="0" smtClean="0">
                          <a:solidFill>
                            <a:schemeClr val="tx1"/>
                          </a:solidFill>
                        </a:rPr>
                        <a:t>Next Instruction</a:t>
                      </a:r>
                      <a:endParaRPr lang="en-US" b="1" dirty="0">
                        <a:solidFill>
                          <a:schemeClr val="tx1"/>
                        </a:solidFill>
                      </a:endParaRP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IF</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ID</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EX</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MEM</a:t>
                      </a:r>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r>
                        <a:rPr lang="en-US" sz="1800" b="1" kern="1200" dirty="0" smtClean="0">
                          <a:solidFill>
                            <a:schemeClr val="tx1"/>
                          </a:solidFill>
                          <a:latin typeface="+mn-lt"/>
                          <a:ea typeface="+mn-ea"/>
                          <a:cs typeface="+mn-cs"/>
                        </a:rPr>
                        <a:t>WB</a:t>
                      </a:r>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6220251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886691"/>
          </a:xfrm>
        </p:spPr>
        <p:txBody>
          <a:bodyPr/>
          <a:lstStyle/>
          <a:p>
            <a:r>
              <a:rPr lang="en-US" dirty="0"/>
              <a:t>Control </a:t>
            </a:r>
            <a:r>
              <a:rPr lang="en-US" dirty="0" smtClean="0"/>
              <a:t>Hazards (Branch Hazards)</a:t>
            </a:r>
            <a:endParaRPr lang="en-US" dirty="0"/>
          </a:p>
        </p:txBody>
      </p:sp>
      <p:sp>
        <p:nvSpPr>
          <p:cNvPr id="3" name="Content Placeholder 2"/>
          <p:cNvSpPr>
            <a:spLocks noGrp="1"/>
          </p:cNvSpPr>
          <p:nvPr>
            <p:ph idx="1"/>
          </p:nvPr>
        </p:nvSpPr>
        <p:spPr>
          <a:xfrm>
            <a:off x="789710" y="886691"/>
            <a:ext cx="10713314" cy="4904509"/>
          </a:xfrm>
        </p:spPr>
        <p:txBody>
          <a:bodyPr>
            <a:normAutofit/>
          </a:bodyPr>
          <a:lstStyle/>
          <a:p>
            <a:pPr algn="just"/>
            <a:r>
              <a:rPr lang="en-US" dirty="0" smtClean="0"/>
              <a:t>Hazard arising </a:t>
            </a:r>
            <a:r>
              <a:rPr lang="en-US" dirty="0"/>
              <a:t>from the need to make </a:t>
            </a:r>
            <a:r>
              <a:rPr lang="en-US" dirty="0" smtClean="0"/>
              <a:t>a decision </a:t>
            </a:r>
            <a:r>
              <a:rPr lang="en-US" dirty="0"/>
              <a:t>based on the results of one instruction while others are executing.</a:t>
            </a:r>
          </a:p>
          <a:p>
            <a:pPr algn="just"/>
            <a:r>
              <a:rPr lang="en-US" dirty="0" smtClean="0"/>
              <a:t>Control </a:t>
            </a:r>
            <a:r>
              <a:rPr lang="en-US" dirty="0"/>
              <a:t>hazard occurs when the pipeline makes wrong decisions on branch prediction and therefore brings instructions into the pipeline that must subsequently be discarded</a:t>
            </a:r>
            <a:r>
              <a:rPr lang="en-US"/>
              <a:t>. </a:t>
            </a:r>
            <a:endParaRPr lang="en-US" smtClean="0"/>
          </a:p>
          <a:p>
            <a:pPr algn="just"/>
            <a:r>
              <a:rPr lang="en-US" smtClean="0"/>
              <a:t>The </a:t>
            </a:r>
            <a:r>
              <a:rPr lang="en-US" dirty="0"/>
              <a:t>term branch hazard also refers to a control hazard</a:t>
            </a:r>
            <a:r>
              <a:rPr lang="en-US" dirty="0" smtClean="0"/>
              <a:t>.</a:t>
            </a:r>
          </a:p>
          <a:p>
            <a:pPr algn="just"/>
            <a:r>
              <a:rPr lang="en-US" dirty="0"/>
              <a:t>W</a:t>
            </a:r>
            <a:r>
              <a:rPr lang="en-US" dirty="0" smtClean="0"/>
              <a:t>e </a:t>
            </a:r>
            <a:r>
              <a:rPr lang="en-US" dirty="0"/>
              <a:t>must begin fetching the instruction following the branch on the very next </a:t>
            </a:r>
            <a:r>
              <a:rPr lang="en-US" dirty="0" smtClean="0"/>
              <a:t>clock cycle</a:t>
            </a:r>
            <a:r>
              <a:rPr lang="en-US" dirty="0"/>
              <a:t>. Nevertheless, the pipeline cannot possibly know what the next </a:t>
            </a:r>
            <a:r>
              <a:rPr lang="en-US" dirty="0" smtClean="0"/>
              <a:t>instruction should </a:t>
            </a:r>
            <a:r>
              <a:rPr lang="en-US" dirty="0"/>
              <a:t>be, since it only just received the branch instruction from memory!</a:t>
            </a:r>
          </a:p>
        </p:txBody>
      </p:sp>
    </p:spTree>
    <p:extLst>
      <p:ext uri="{BB962C8B-B14F-4D97-AF65-F5344CB8AC3E}">
        <p14:creationId xmlns:p14="http://schemas.microsoft.com/office/powerpoint/2010/main" val="1682052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smtClean="0"/>
              <a:t>Summary – Pipeline Hazards</a:t>
            </a:r>
            <a:endParaRPr lang="en-US" dirty="0"/>
          </a:p>
        </p:txBody>
      </p:sp>
      <p:sp>
        <p:nvSpPr>
          <p:cNvPr id="3" name="Content Placeholder 2"/>
          <p:cNvSpPr>
            <a:spLocks noGrp="1"/>
          </p:cNvSpPr>
          <p:nvPr>
            <p:ph idx="1"/>
          </p:nvPr>
        </p:nvSpPr>
        <p:spPr>
          <a:xfrm>
            <a:off x="810778" y="734291"/>
            <a:ext cx="10867015" cy="5250873"/>
          </a:xfrm>
        </p:spPr>
        <p:txBody>
          <a:bodyPr>
            <a:normAutofit fontScale="92500" lnSpcReduction="20000"/>
          </a:bodyPr>
          <a:lstStyle/>
          <a:p>
            <a:pPr marL="0" indent="0" algn="just">
              <a:buNone/>
            </a:pPr>
            <a:r>
              <a:rPr lang="en-US" sz="3600" dirty="0" smtClean="0"/>
              <a:t>Three </a:t>
            </a:r>
            <a:r>
              <a:rPr lang="en-US" sz="3600" dirty="0"/>
              <a:t>type of Pipeline Hazards</a:t>
            </a:r>
          </a:p>
          <a:p>
            <a:pPr marL="742950" indent="-742950" algn="just">
              <a:buFont typeface="+mj-lt"/>
              <a:buAutoNum type="arabicPeriod"/>
            </a:pPr>
            <a:r>
              <a:rPr lang="en-US" sz="3600" dirty="0" smtClean="0"/>
              <a:t>Structural Hazard </a:t>
            </a:r>
          </a:p>
          <a:p>
            <a:pPr lvl="1" algn="just"/>
            <a:r>
              <a:rPr lang="en-US" sz="3200" smtClean="0"/>
              <a:t>Add Resource</a:t>
            </a:r>
            <a:endParaRPr lang="en-US" sz="3200" dirty="0" smtClean="0"/>
          </a:p>
          <a:p>
            <a:pPr lvl="1" algn="just"/>
            <a:r>
              <a:rPr lang="en-US" sz="3200" dirty="0" smtClean="0"/>
              <a:t>Stall</a:t>
            </a:r>
          </a:p>
          <a:p>
            <a:pPr marL="742950" indent="-742950" algn="just">
              <a:buFont typeface="+mj-lt"/>
              <a:buAutoNum type="arabicPeriod"/>
            </a:pPr>
            <a:r>
              <a:rPr lang="en-US" sz="3600" dirty="0"/>
              <a:t>Data </a:t>
            </a:r>
            <a:r>
              <a:rPr lang="en-US" sz="3600" dirty="0" smtClean="0"/>
              <a:t>Hazard</a:t>
            </a:r>
          </a:p>
          <a:p>
            <a:pPr lvl="1" algn="just"/>
            <a:r>
              <a:rPr lang="en-US" sz="3200" dirty="0" smtClean="0"/>
              <a:t>Forwarding</a:t>
            </a:r>
          </a:p>
          <a:p>
            <a:pPr lvl="1" algn="just"/>
            <a:r>
              <a:rPr lang="en-US" sz="3200" dirty="0" smtClean="0"/>
              <a:t>Stall the Pipeline</a:t>
            </a:r>
          </a:p>
          <a:p>
            <a:pPr marL="742950" indent="-742950" algn="just">
              <a:buFont typeface="+mj-lt"/>
              <a:buAutoNum type="arabicPeriod"/>
            </a:pPr>
            <a:r>
              <a:rPr lang="en-US" sz="3600" dirty="0"/>
              <a:t>Control </a:t>
            </a:r>
            <a:r>
              <a:rPr lang="en-US" sz="3600" dirty="0" smtClean="0"/>
              <a:t>Hazard</a:t>
            </a:r>
          </a:p>
          <a:p>
            <a:pPr lvl="1" algn="just"/>
            <a:r>
              <a:rPr lang="en-US" sz="3200" dirty="0" smtClean="0"/>
              <a:t>Stall </a:t>
            </a:r>
            <a:endParaRPr lang="en-US" sz="3200" dirty="0"/>
          </a:p>
        </p:txBody>
      </p:sp>
    </p:spTree>
    <p:extLst>
      <p:ext uri="{BB962C8B-B14F-4D97-AF65-F5344CB8AC3E}">
        <p14:creationId xmlns:p14="http://schemas.microsoft.com/office/powerpoint/2010/main" val="2327981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a:t>
            </a:r>
            <a:r>
              <a:rPr lang="en-US" dirty="0">
                <a:solidFill>
                  <a:srgbClr val="C00000"/>
                </a:solidFill>
              </a:rPr>
              <a:t>$s0</a:t>
            </a:r>
            <a:r>
              <a:rPr lang="en-US" dirty="0"/>
              <a:t>, 20($t1</a:t>
            </a:r>
            <a:r>
              <a:rPr lang="en-US" dirty="0" smtClean="0"/>
              <a:t>)</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3186753693"/>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solidFill>
                            <a:srgbClr val="C00000"/>
                          </a:solidFill>
                        </a:rPr>
                        <a:t>MEM</a:t>
                      </a:r>
                      <a:endParaRPr lang="en-US" b="1" dirty="0">
                        <a:solidFill>
                          <a:srgbClr val="C00000"/>
                        </a:solidFill>
                      </a:endParaRPr>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endParaRPr lang="en-US" dirty="0"/>
                    </a:p>
                  </a:txBody>
                  <a:tcPr>
                    <a:solidFill>
                      <a:srgbClr val="FFFF00"/>
                    </a:solidFill>
                  </a:tcPr>
                </a:tc>
                <a:tc>
                  <a:txBody>
                    <a:bodyPr/>
                    <a:lstStyle/>
                    <a:p>
                      <a:pPr algn="ctr"/>
                      <a:r>
                        <a:rPr lang="en-US" b="1" dirty="0" smtClean="0">
                          <a:solidFill>
                            <a:srgbClr val="C00000"/>
                          </a:solidFill>
                        </a:rPr>
                        <a:t>EX</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extLst>
                  <a:ext uri="{0D108BD9-81ED-4DB2-BD59-A6C34878D82A}">
                    <a16:rowId xmlns:a16="http://schemas.microsoft.com/office/drawing/2014/main" xmlns=""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smtClean="0">
                <a:solidFill>
                  <a:srgbClr val="C00000"/>
                </a:solidFill>
              </a:rPr>
              <a:t>Find Dependences</a:t>
            </a:r>
            <a:endParaRPr lang="en-US" b="1" dirty="0">
              <a:solidFill>
                <a:srgbClr val="C00000"/>
              </a:solidFill>
            </a:endParaRP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smtClean="0">
                <a:solidFill>
                  <a:srgbClr val="C00000"/>
                </a:solidFill>
              </a:rPr>
              <a:t>Solution: Stall the pipeline</a:t>
            </a:r>
            <a:endParaRPr lang="en-US" b="1" dirty="0">
              <a:solidFill>
                <a:srgbClr val="C00000"/>
              </a:solidFill>
            </a:endParaRPr>
          </a:p>
        </p:txBody>
      </p:sp>
      <p:cxnSp>
        <p:nvCxnSpPr>
          <p:cNvPr id="7" name="Straight Arrow Connector 6"/>
          <p:cNvCxnSpPr/>
          <p:nvPr/>
        </p:nvCxnSpPr>
        <p:spPr>
          <a:xfrm>
            <a:off x="7620001" y="4343863"/>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6886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4" y="1"/>
            <a:ext cx="10018713" cy="720436"/>
          </a:xfrm>
        </p:spPr>
        <p:txBody>
          <a:bodyPr/>
          <a:lstStyle/>
          <a:p>
            <a:r>
              <a:rPr lang="en-US" dirty="0" smtClean="0"/>
              <a:t>Reference</a:t>
            </a:r>
            <a:endParaRPr lang="en-US" dirty="0"/>
          </a:p>
        </p:txBody>
      </p:sp>
      <p:sp>
        <p:nvSpPr>
          <p:cNvPr id="3" name="Content Placeholder 2"/>
          <p:cNvSpPr>
            <a:spLocks noGrp="1"/>
          </p:cNvSpPr>
          <p:nvPr>
            <p:ph idx="1"/>
          </p:nvPr>
        </p:nvSpPr>
        <p:spPr>
          <a:xfrm>
            <a:off x="1373474" y="720438"/>
            <a:ext cx="10018713" cy="5999018"/>
          </a:xfrm>
        </p:spPr>
        <p:txBody>
          <a:bodyPr>
            <a:normAutofit/>
          </a:bodyPr>
          <a:lstStyle/>
          <a:p>
            <a:pPr algn="just"/>
            <a:r>
              <a:rPr lang="en-US" sz="3600" dirty="0" smtClean="0"/>
              <a:t>David </a:t>
            </a:r>
            <a:r>
              <a:rPr lang="en-US" sz="3600" dirty="0"/>
              <a:t>A. Patterson, John L. Hennessy, </a:t>
            </a:r>
            <a:r>
              <a:rPr lang="en-US" sz="3600" i="1" dirty="0"/>
              <a:t>Computer Organization and Design: The hardware/software </a:t>
            </a:r>
            <a:r>
              <a:rPr lang="en-US" sz="3600" i="1" dirty="0" smtClean="0"/>
              <a:t>interface – Chapter 4.</a:t>
            </a:r>
          </a:p>
          <a:p>
            <a:pPr algn="just"/>
            <a:r>
              <a:rPr lang="en-US" sz="3600" dirty="0">
                <a:hlinkClick r:id="rId2"/>
              </a:rPr>
              <a:t>https://en.wikipedia.org/wiki/Hazard_(computer_architecture)</a:t>
            </a:r>
            <a:endParaRPr lang="en-US" sz="3600" dirty="0"/>
          </a:p>
          <a:p>
            <a:pPr algn="just"/>
            <a:endParaRPr lang="en-US" sz="3600" dirty="0"/>
          </a:p>
        </p:txBody>
      </p:sp>
    </p:spTree>
    <p:extLst>
      <p:ext uri="{BB962C8B-B14F-4D97-AF65-F5344CB8AC3E}">
        <p14:creationId xmlns:p14="http://schemas.microsoft.com/office/powerpoint/2010/main" val="777842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a:t>
            </a:r>
            <a:r>
              <a:rPr lang="en-US" dirty="0">
                <a:solidFill>
                  <a:srgbClr val="C00000"/>
                </a:solidFill>
              </a:rPr>
              <a:t>$s0</a:t>
            </a:r>
            <a:r>
              <a:rPr lang="en-US" dirty="0"/>
              <a:t>, 20($t1</a:t>
            </a:r>
            <a:r>
              <a:rPr lang="en-US" dirty="0" smtClean="0"/>
              <a:t>)</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113010530"/>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solidFill>
                            <a:srgbClr val="C00000"/>
                          </a:solidFill>
                        </a:rPr>
                        <a:t>MEM</a:t>
                      </a:r>
                      <a:endParaRPr lang="en-US" b="1" dirty="0">
                        <a:solidFill>
                          <a:srgbClr val="C00000"/>
                        </a:solidFill>
                      </a:endParaRPr>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algn="ctr"/>
                      <a:endParaRPr lang="en-US" b="1" dirty="0"/>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endParaRPr lang="en-US" dirty="0"/>
                    </a:p>
                  </a:txBody>
                  <a:tcPr/>
                </a:tc>
                <a:tc>
                  <a:txBody>
                    <a:bodyPr/>
                    <a:lstStyle/>
                    <a:p>
                      <a:pPr algn="ctr"/>
                      <a:endParaRPr lang="en-US" b="1" dirty="0"/>
                    </a:p>
                  </a:txBody>
                  <a:tcPr/>
                </a:tc>
                <a:tc>
                  <a:txBody>
                    <a:bodyPr/>
                    <a:lstStyle/>
                    <a:p>
                      <a:pPr algn="ctr"/>
                      <a:endParaRPr lang="en-US" b="1" dirty="0">
                        <a:solidFill>
                          <a:srgbClr val="C00000"/>
                        </a:solidFill>
                      </a:endParaRPr>
                    </a:p>
                  </a:txBody>
                  <a:tcPr/>
                </a:tc>
                <a:tc>
                  <a:txBody>
                    <a:bodyPr/>
                    <a:lstStyle/>
                    <a:p>
                      <a:pPr algn="ctr"/>
                      <a:r>
                        <a:rPr lang="en-US" b="1" dirty="0" smtClean="0">
                          <a:solidFill>
                            <a:srgbClr val="C00000"/>
                          </a:solidFill>
                        </a:rPr>
                        <a:t>EX</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smtClean="0">
                <a:solidFill>
                  <a:srgbClr val="C00000"/>
                </a:solidFill>
              </a:rPr>
              <a:t>Find Dependences</a:t>
            </a:r>
            <a:endParaRPr lang="en-US" b="1" dirty="0">
              <a:solidFill>
                <a:srgbClr val="C00000"/>
              </a:solidFill>
            </a:endParaRP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smtClean="0">
                <a:solidFill>
                  <a:srgbClr val="C00000"/>
                </a:solidFill>
              </a:rPr>
              <a:t>Solution: Stall the pipeline</a:t>
            </a:r>
            <a:endParaRPr lang="en-US" b="1" dirty="0">
              <a:solidFill>
                <a:srgbClr val="C00000"/>
              </a:solidFill>
            </a:endParaRPr>
          </a:p>
        </p:txBody>
      </p:sp>
      <p:cxnSp>
        <p:nvCxnSpPr>
          <p:cNvPr id="9" name="Straight Arrow Connector 8"/>
          <p:cNvCxnSpPr/>
          <p:nvPr/>
        </p:nvCxnSpPr>
        <p:spPr>
          <a:xfrm>
            <a:off x="7675419" y="4488872"/>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314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a:t>
            </a:r>
            <a:r>
              <a:rPr lang="en-US" dirty="0">
                <a:solidFill>
                  <a:srgbClr val="C00000"/>
                </a:solidFill>
              </a:rPr>
              <a:t>$s0</a:t>
            </a:r>
            <a:r>
              <a:rPr lang="en-US" dirty="0"/>
              <a:t>, 20($t1</a:t>
            </a:r>
            <a:r>
              <a:rPr lang="en-US" dirty="0" smtClean="0"/>
              <a:t>)</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132708590"/>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solidFill>
                            <a:srgbClr val="C00000"/>
                          </a:solidFill>
                        </a:rPr>
                        <a:t>MEM</a:t>
                      </a:r>
                      <a:endParaRPr lang="en-US" b="1" dirty="0">
                        <a:solidFill>
                          <a:srgbClr val="C00000"/>
                        </a:solidFill>
                      </a:endParaRPr>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a:p>
                  </a:txBody>
                  <a:tcPr/>
                </a:tc>
                <a:tc>
                  <a:txBody>
                    <a:bodyPr/>
                    <a:lstStyle/>
                    <a:p>
                      <a:pPr algn="ctr"/>
                      <a:r>
                        <a:rPr lang="en-US" b="1" dirty="0" smtClean="0"/>
                        <a:t>IF</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algn="ctr"/>
                      <a:endParaRPr lang="en-US" b="1" dirty="0"/>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pPr algn="ctr"/>
                      <a:r>
                        <a:rPr lang="en-US" dirty="0" smtClean="0"/>
                        <a:t>IF</a:t>
                      </a:r>
                      <a:endParaRPr lang="en-US" dirty="0"/>
                    </a:p>
                  </a:txBody>
                  <a:tcPr/>
                </a:tc>
                <a:tc>
                  <a:txBody>
                    <a:bodyPr/>
                    <a:lstStyle/>
                    <a:p>
                      <a:pPr algn="ctr"/>
                      <a:r>
                        <a:rPr lang="en-US" b="1" dirty="0" smtClean="0"/>
                        <a:t>ID</a:t>
                      </a:r>
                      <a:endParaRPr lang="en-US" b="1" dirty="0"/>
                    </a:p>
                  </a:txBody>
                  <a:tcPr/>
                </a:tc>
                <a:tc>
                  <a:txBody>
                    <a:bodyPr/>
                    <a:lstStyle/>
                    <a:p>
                      <a:pPr algn="ctr"/>
                      <a:r>
                        <a:rPr lang="en-US" b="1" dirty="0" smtClean="0">
                          <a:solidFill>
                            <a:srgbClr val="C00000"/>
                          </a:solidFill>
                        </a:rPr>
                        <a:t>ID</a:t>
                      </a:r>
                      <a:endParaRPr lang="en-US" b="1" dirty="0">
                        <a:solidFill>
                          <a:srgbClr val="C00000"/>
                        </a:solidFill>
                      </a:endParaRPr>
                    </a:p>
                  </a:txBody>
                  <a:tcPr/>
                </a:tc>
                <a:tc>
                  <a:txBody>
                    <a:bodyPr/>
                    <a:lstStyle/>
                    <a:p>
                      <a:pPr algn="ctr"/>
                      <a:r>
                        <a:rPr lang="en-US" b="1" dirty="0" smtClean="0">
                          <a:solidFill>
                            <a:srgbClr val="C00000"/>
                          </a:solidFill>
                        </a:rPr>
                        <a:t>EX</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smtClean="0">
                <a:solidFill>
                  <a:srgbClr val="C00000"/>
                </a:solidFill>
              </a:rPr>
              <a:t>Find Dependences</a:t>
            </a:r>
            <a:endParaRPr lang="en-US" b="1" dirty="0">
              <a:solidFill>
                <a:srgbClr val="C00000"/>
              </a:solidFill>
            </a:endParaRP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smtClean="0">
                <a:solidFill>
                  <a:srgbClr val="C00000"/>
                </a:solidFill>
              </a:rPr>
              <a:t>Solution: Stall the pipeline</a:t>
            </a:r>
            <a:endParaRPr lang="en-US" b="1" dirty="0">
              <a:solidFill>
                <a:srgbClr val="C00000"/>
              </a:solidFill>
            </a:endParaRPr>
          </a:p>
        </p:txBody>
      </p:sp>
      <p:cxnSp>
        <p:nvCxnSpPr>
          <p:cNvPr id="9" name="Straight Arrow Connector 8"/>
          <p:cNvCxnSpPr/>
          <p:nvPr/>
        </p:nvCxnSpPr>
        <p:spPr>
          <a:xfrm>
            <a:off x="7675419" y="4488872"/>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579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smtClean="0"/>
              <a:t>Data Hazard – Example 4 (contd.)</a:t>
            </a:r>
            <a:endParaRPr lang="en-US" dirty="0"/>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smtClean="0"/>
              <a:t>Make pipeline diagram for the code segment given below, and identify data hazards</a:t>
            </a:r>
          </a:p>
          <a:p>
            <a:pPr marL="0" indent="0">
              <a:buNone/>
            </a:pPr>
            <a:r>
              <a:rPr lang="en-US" b="1" dirty="0" smtClean="0"/>
              <a:t>Solution:</a:t>
            </a:r>
          </a:p>
          <a:p>
            <a:pPr marL="0" indent="0">
              <a:buNone/>
            </a:pPr>
            <a:r>
              <a:rPr lang="en-US" dirty="0" err="1"/>
              <a:t>lw</a:t>
            </a:r>
            <a:r>
              <a:rPr lang="en-US" dirty="0"/>
              <a:t> </a:t>
            </a:r>
            <a:r>
              <a:rPr lang="en-US" dirty="0">
                <a:solidFill>
                  <a:srgbClr val="C00000"/>
                </a:solidFill>
              </a:rPr>
              <a:t>$s0</a:t>
            </a:r>
            <a:r>
              <a:rPr lang="en-US" dirty="0"/>
              <a:t>, 20($t1</a:t>
            </a:r>
            <a:r>
              <a:rPr lang="en-US" dirty="0" smtClean="0"/>
              <a:t>)</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886920296"/>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xmlns="" val="20000"/>
                    </a:ext>
                  </a:extLst>
                </a:gridCol>
                <a:gridCol w="1229632">
                  <a:extLst>
                    <a:ext uri="{9D8B030D-6E8A-4147-A177-3AD203B41FA5}">
                      <a16:colId xmlns:a16="http://schemas.microsoft.com/office/drawing/2014/main" xmlns="" val="20001"/>
                    </a:ext>
                  </a:extLst>
                </a:gridCol>
                <a:gridCol w="1229632">
                  <a:extLst>
                    <a:ext uri="{9D8B030D-6E8A-4147-A177-3AD203B41FA5}">
                      <a16:colId xmlns:a16="http://schemas.microsoft.com/office/drawing/2014/main" xmlns="" val="20002"/>
                    </a:ext>
                  </a:extLst>
                </a:gridCol>
                <a:gridCol w="1229632">
                  <a:extLst>
                    <a:ext uri="{9D8B030D-6E8A-4147-A177-3AD203B41FA5}">
                      <a16:colId xmlns:a16="http://schemas.microsoft.com/office/drawing/2014/main" xmlns="" val="20003"/>
                    </a:ext>
                  </a:extLst>
                </a:gridCol>
                <a:gridCol w="1229632">
                  <a:extLst>
                    <a:ext uri="{9D8B030D-6E8A-4147-A177-3AD203B41FA5}">
                      <a16:colId xmlns:a16="http://schemas.microsoft.com/office/drawing/2014/main" xmlns="" val="20004"/>
                    </a:ext>
                  </a:extLst>
                </a:gridCol>
                <a:gridCol w="1229632">
                  <a:extLst>
                    <a:ext uri="{9D8B030D-6E8A-4147-A177-3AD203B41FA5}">
                      <a16:colId xmlns:a16="http://schemas.microsoft.com/office/drawing/2014/main" xmlns="" val="20005"/>
                    </a:ext>
                  </a:extLst>
                </a:gridCol>
                <a:gridCol w="1229632">
                  <a:extLst>
                    <a:ext uri="{9D8B030D-6E8A-4147-A177-3AD203B41FA5}">
                      <a16:colId xmlns:a16="http://schemas.microsoft.com/office/drawing/2014/main" xmlns="" val="20006"/>
                    </a:ext>
                  </a:extLst>
                </a:gridCol>
                <a:gridCol w="1229632">
                  <a:extLst>
                    <a:ext uri="{9D8B030D-6E8A-4147-A177-3AD203B41FA5}">
                      <a16:colId xmlns:a16="http://schemas.microsoft.com/office/drawing/2014/main" xmlns="" val="20007"/>
                    </a:ext>
                  </a:extLst>
                </a:gridCol>
              </a:tblGrid>
              <a:tr h="370840">
                <a:tc>
                  <a:txBody>
                    <a:bodyPr/>
                    <a:lstStyle/>
                    <a:p>
                      <a:endParaRPr lang="en-US" b="1" dirty="0"/>
                    </a:p>
                  </a:txBody>
                  <a:tcPr/>
                </a:tc>
                <a:tc>
                  <a:txBody>
                    <a:bodyPr/>
                    <a:lstStyle/>
                    <a:p>
                      <a:pPr algn="ctr"/>
                      <a:r>
                        <a:rPr lang="en-US" b="1" dirty="0" smtClean="0"/>
                        <a:t>CC1</a:t>
                      </a:r>
                      <a:endParaRPr lang="en-US" b="1" dirty="0"/>
                    </a:p>
                  </a:txBody>
                  <a:tcPr/>
                </a:tc>
                <a:tc>
                  <a:txBody>
                    <a:bodyPr/>
                    <a:lstStyle/>
                    <a:p>
                      <a:pPr algn="ctr"/>
                      <a:r>
                        <a:rPr lang="en-US" b="1" dirty="0" smtClean="0"/>
                        <a:t>CC2</a:t>
                      </a:r>
                      <a:endParaRPr lang="en-US" b="1" dirty="0"/>
                    </a:p>
                  </a:txBody>
                  <a:tcPr/>
                </a:tc>
                <a:tc>
                  <a:txBody>
                    <a:bodyPr/>
                    <a:lstStyle/>
                    <a:p>
                      <a:pPr algn="ctr"/>
                      <a:r>
                        <a:rPr lang="en-US" b="1" dirty="0" smtClean="0"/>
                        <a:t>CC3</a:t>
                      </a:r>
                      <a:endParaRPr lang="en-US" b="1" dirty="0"/>
                    </a:p>
                  </a:txBody>
                  <a:tcPr/>
                </a:tc>
                <a:tc>
                  <a:txBody>
                    <a:bodyPr/>
                    <a:lstStyle/>
                    <a:p>
                      <a:pPr algn="ctr"/>
                      <a:r>
                        <a:rPr lang="en-US" b="1" dirty="0" smtClean="0"/>
                        <a:t>CC4</a:t>
                      </a:r>
                      <a:endParaRPr lang="en-US" b="1" dirty="0"/>
                    </a:p>
                  </a:txBody>
                  <a:tcPr/>
                </a:tc>
                <a:tc>
                  <a:txBody>
                    <a:bodyPr/>
                    <a:lstStyle/>
                    <a:p>
                      <a:pPr algn="ctr"/>
                      <a:r>
                        <a:rPr lang="en-US" b="1" dirty="0" smtClean="0"/>
                        <a:t>CC5</a:t>
                      </a:r>
                      <a:endParaRPr lang="en-US" b="1" dirty="0"/>
                    </a:p>
                  </a:txBody>
                  <a:tcPr/>
                </a:tc>
                <a:tc>
                  <a:txBody>
                    <a:bodyPr/>
                    <a:lstStyle/>
                    <a:p>
                      <a:pPr algn="ctr"/>
                      <a:r>
                        <a:rPr lang="en-US" b="1" dirty="0" smtClean="0"/>
                        <a:t>CC6</a:t>
                      </a:r>
                      <a:endParaRPr lang="en-US" b="1" dirty="0"/>
                    </a:p>
                  </a:txBody>
                  <a:tcPr/>
                </a:tc>
                <a:tc>
                  <a:txBody>
                    <a:bodyPr/>
                    <a:lstStyle/>
                    <a:p>
                      <a:pPr algn="ctr"/>
                      <a:r>
                        <a:rPr lang="en-US" b="1" dirty="0" smtClean="0"/>
                        <a:t>CC7</a:t>
                      </a:r>
                      <a:endParaRPr lang="en-US" b="1" dirty="0"/>
                    </a:p>
                  </a:txBody>
                  <a:tcPr/>
                </a:tc>
                <a:extLst>
                  <a:ext uri="{0D108BD9-81ED-4DB2-BD59-A6C34878D82A}">
                    <a16:rowId xmlns:a16="http://schemas.microsoft.com/office/drawing/2014/main" xmlns="" val="10000"/>
                  </a:ext>
                </a:extLst>
              </a:tr>
              <a:tr h="370840">
                <a:tc>
                  <a:txBody>
                    <a:bodyPr/>
                    <a:lstStyle/>
                    <a:p>
                      <a:pPr marL="0" indent="0">
                        <a:buNone/>
                      </a:pPr>
                      <a:r>
                        <a:rPr lang="en-US" b="1" dirty="0" err="1" smtClean="0"/>
                        <a:t>lw</a:t>
                      </a:r>
                      <a:r>
                        <a:rPr lang="en-US" b="1" dirty="0" smtClean="0"/>
                        <a:t> $s0, 20($t1)</a:t>
                      </a:r>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t>EX</a:t>
                      </a:r>
                      <a:endParaRPr lang="en-US" b="1" dirty="0"/>
                    </a:p>
                  </a:txBody>
                  <a:tcPr/>
                </a:tc>
                <a:tc>
                  <a:txBody>
                    <a:bodyPr/>
                    <a:lstStyle/>
                    <a:p>
                      <a:pPr algn="ctr"/>
                      <a:r>
                        <a:rPr lang="en-US" b="1" dirty="0" smtClean="0">
                          <a:solidFill>
                            <a:srgbClr val="C00000"/>
                          </a:solidFill>
                        </a:rPr>
                        <a:t>MEM</a:t>
                      </a:r>
                      <a:endParaRPr lang="en-US" b="1" dirty="0">
                        <a:solidFill>
                          <a:srgbClr val="C00000"/>
                        </a:solidFill>
                      </a:endParaRPr>
                    </a:p>
                  </a:txBody>
                  <a:tcPr/>
                </a:tc>
                <a:tc>
                  <a:txBody>
                    <a:bodyPr/>
                    <a:lstStyle/>
                    <a:p>
                      <a:pPr algn="ctr"/>
                      <a:r>
                        <a:rPr lang="en-US" b="1" dirty="0" smtClean="0">
                          <a:solidFill>
                            <a:srgbClr val="C00000"/>
                          </a:solidFill>
                        </a:rPr>
                        <a:t>WB</a:t>
                      </a:r>
                      <a:endParaRPr lang="en-US" b="1" dirty="0">
                        <a:solidFill>
                          <a:srgbClr val="C00000"/>
                        </a:solidFill>
                      </a:endParaRP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xmlns="" val="10001"/>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1" dirty="0" smtClean="0"/>
                    </a:p>
                  </a:txBody>
                  <a:tcPr/>
                </a:tc>
                <a:tc>
                  <a:txBody>
                    <a:bodyPr/>
                    <a:lstStyle/>
                    <a:p>
                      <a:pPr algn="ctr"/>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t>Stall</a:t>
                      </a:r>
                    </a:p>
                  </a:txBody>
                  <a:tcPr/>
                </a:tc>
                <a:tc>
                  <a:txBody>
                    <a:bodyPr/>
                    <a:lstStyle/>
                    <a:p>
                      <a:pPr algn="ctr"/>
                      <a:endParaRPr lang="en-US" b="1" dirty="0"/>
                    </a:p>
                  </a:txBody>
                  <a:tcPr/>
                </a:tc>
                <a:extLst>
                  <a:ext uri="{0D108BD9-81ED-4DB2-BD59-A6C34878D82A}">
                    <a16:rowId xmlns:a16="http://schemas.microsoft.com/office/drawing/2014/main" xmlns=""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sub $t2, $s0, $t3</a:t>
                      </a:r>
                      <a:endParaRPr lang="en-US" sz="1800" b="1" dirty="0" smtClean="0"/>
                    </a:p>
                  </a:txBody>
                  <a:tcPr/>
                </a:tc>
                <a:tc>
                  <a:txBody>
                    <a:bodyPr/>
                    <a:lstStyle/>
                    <a:p>
                      <a:pPr algn="ctr"/>
                      <a:endParaRPr lang="en-US" b="1" dirty="0"/>
                    </a:p>
                  </a:txBody>
                  <a:tcPr/>
                </a:tc>
                <a:tc>
                  <a:txBody>
                    <a:bodyPr/>
                    <a:lstStyle/>
                    <a:p>
                      <a:endParaRPr lang="en-US" dirty="0"/>
                    </a:p>
                  </a:txBody>
                  <a:tcPr/>
                </a:tc>
                <a:tc>
                  <a:txBody>
                    <a:bodyPr/>
                    <a:lstStyle/>
                    <a:p>
                      <a:pPr algn="ctr"/>
                      <a:r>
                        <a:rPr lang="en-US" b="1" dirty="0" smtClean="0"/>
                        <a:t>IF</a:t>
                      </a:r>
                      <a:endParaRPr lang="en-US" b="1" dirty="0"/>
                    </a:p>
                  </a:txBody>
                  <a:tcPr/>
                </a:tc>
                <a:tc>
                  <a:txBody>
                    <a:bodyPr/>
                    <a:lstStyle/>
                    <a:p>
                      <a:pPr algn="ctr"/>
                      <a:r>
                        <a:rPr lang="en-US" b="1" dirty="0" smtClean="0"/>
                        <a:t>ID</a:t>
                      </a:r>
                      <a:endParaRPr lang="en-US" b="1" dirty="0"/>
                    </a:p>
                  </a:txBody>
                  <a:tcPr/>
                </a:tc>
                <a:tc>
                  <a:txBody>
                    <a:bodyPr/>
                    <a:lstStyle/>
                    <a:p>
                      <a:pPr algn="ctr"/>
                      <a:r>
                        <a:rPr lang="en-US" b="1" dirty="0" smtClean="0">
                          <a:solidFill>
                            <a:srgbClr val="C00000"/>
                          </a:solidFill>
                        </a:rPr>
                        <a:t>EX</a:t>
                      </a:r>
                      <a:endParaRPr lang="en-US" b="1" dirty="0">
                        <a:solidFill>
                          <a:srgbClr val="C00000"/>
                        </a:solidFill>
                      </a:endParaRPr>
                    </a:p>
                  </a:txBody>
                  <a:tcPr/>
                </a:tc>
                <a:tc>
                  <a:txBody>
                    <a:bodyPr/>
                    <a:lstStyle/>
                    <a:p>
                      <a:pPr algn="ctr"/>
                      <a:r>
                        <a:rPr lang="en-US" b="1" dirty="0" smtClean="0"/>
                        <a:t>MEM</a:t>
                      </a:r>
                      <a:endParaRPr lang="en-US" b="1" dirty="0"/>
                    </a:p>
                  </a:txBody>
                  <a:tcPr/>
                </a:tc>
                <a:tc>
                  <a:txBody>
                    <a:bodyPr/>
                    <a:lstStyle/>
                    <a:p>
                      <a:pPr algn="ctr"/>
                      <a:r>
                        <a:rPr lang="en-US" b="1" dirty="0" smtClean="0"/>
                        <a:t>WB</a:t>
                      </a:r>
                      <a:endParaRPr lang="en-US" b="1" dirty="0"/>
                    </a:p>
                  </a:txBody>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smtClean="0">
                <a:solidFill>
                  <a:srgbClr val="C00000"/>
                </a:solidFill>
              </a:rPr>
              <a:t>Find Dependences</a:t>
            </a:r>
            <a:endParaRPr lang="en-US" b="1" dirty="0">
              <a:solidFill>
                <a:srgbClr val="C00000"/>
              </a:solidFill>
            </a:endParaRP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smtClean="0">
                <a:solidFill>
                  <a:srgbClr val="C00000"/>
                </a:solidFill>
              </a:rPr>
              <a:t>Solution: Stall the pipeline</a:t>
            </a:r>
            <a:endParaRPr lang="en-US" b="1" dirty="0">
              <a:solidFill>
                <a:srgbClr val="C00000"/>
              </a:solidFill>
            </a:endParaRPr>
          </a:p>
        </p:txBody>
      </p:sp>
      <p:cxnSp>
        <p:nvCxnSpPr>
          <p:cNvPr id="9" name="Straight Arrow Connector 8"/>
          <p:cNvCxnSpPr/>
          <p:nvPr/>
        </p:nvCxnSpPr>
        <p:spPr>
          <a:xfrm>
            <a:off x="7675419" y="4488872"/>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9025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4484</TotalTime>
  <Words>5324</Words>
  <Application>Microsoft Office PowerPoint</Application>
  <PresentationFormat>Custom</PresentationFormat>
  <Paragraphs>1211</Paragraphs>
  <Slides>60</Slides>
  <Notes>8</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Parallax</vt:lpstr>
      <vt:lpstr>Pipeline Hazards</vt:lpstr>
      <vt:lpstr>Data Hazard – Example 4</vt:lpstr>
      <vt:lpstr>Data Hazard – Example 4 (contd.)</vt:lpstr>
      <vt:lpstr>Data Hazard – Example 4 (contd.)</vt:lpstr>
      <vt:lpstr>Data Hazard – Example 4 (contd.)</vt:lpstr>
      <vt:lpstr>Data Hazard – Example 4 (contd.)</vt:lpstr>
      <vt:lpstr>Data Hazard – Example 4 (contd.)</vt:lpstr>
      <vt:lpstr>Data Hazard – Example 4 (contd.)</vt:lpstr>
      <vt:lpstr>Data Hazard – Example 4 (contd.)</vt:lpstr>
      <vt:lpstr>Data Hazard – Example 4 Pipeline Stall (Bubble)</vt:lpstr>
      <vt:lpstr>Data Hazard – Example 5</vt:lpstr>
      <vt:lpstr>Data Hazard – Example 5</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Data Hazard – Example 5 (contd.)</vt:lpstr>
      <vt:lpstr>PowerPoint Presentation</vt:lpstr>
      <vt:lpstr>PowerPoint Presentation</vt:lpstr>
      <vt:lpstr>PowerPoint Presentation</vt:lpstr>
      <vt:lpstr>Data Hazard – Example 5 (contd.)</vt:lpstr>
      <vt:lpstr>Data Hazard – Example 5 (contd.)</vt:lpstr>
      <vt:lpstr>Hazard Detection Unit</vt:lpstr>
      <vt:lpstr>Data Hazards – Example 5 Pipeline Diagram </vt:lpstr>
      <vt:lpstr>Data Hazards – Example 5 Pipeline Diagram </vt:lpstr>
      <vt:lpstr>Data Hazards – Example 5 Solution Stall</vt:lpstr>
      <vt:lpstr>Data Hazard – Practice Problems</vt:lpstr>
      <vt:lpstr>Pipeline Stall</vt:lpstr>
      <vt:lpstr>Example 6 -Reordering Code to Avoid Pipeline Stalls</vt:lpstr>
      <vt:lpstr>Example 6 -Reordering Code to Avoid Pipeline Stalls (Contd.)</vt:lpstr>
      <vt:lpstr>Branch Instruction Operation on Datapath</vt:lpstr>
      <vt:lpstr>Branch Instruction Operation on Datapath</vt:lpstr>
      <vt:lpstr>Branch Instruction Operation on Pipelined Datapath</vt:lpstr>
      <vt:lpstr>Branch Instruction Operation on Pipelined Datapath</vt:lpstr>
      <vt:lpstr>Example 7 – Pipeline Branch</vt:lpstr>
      <vt:lpstr>Example 7 – Pipeline Branch</vt:lpstr>
      <vt:lpstr>Example 7 – Pipeline Branch</vt:lpstr>
      <vt:lpstr>Example 7 – Pipeline Branch</vt:lpstr>
      <vt:lpstr>Branch Prediction</vt:lpstr>
      <vt:lpstr>Example 7 – Pipeline Branch</vt:lpstr>
      <vt:lpstr>Example 7 – Pipeline Branch</vt:lpstr>
      <vt:lpstr>Branch Instruction Operation on Pipelined Datapath</vt:lpstr>
      <vt:lpstr>Example 7 –  Strategy: Always NOT Taken</vt:lpstr>
      <vt:lpstr>Branch   with Datapath Optimization</vt:lpstr>
      <vt:lpstr>PowerPoint Presentation</vt:lpstr>
      <vt:lpstr>Pipelined Datapath</vt:lpstr>
      <vt:lpstr>Example 7 – Pipeline Branch</vt:lpstr>
      <vt:lpstr>Example 7 – Pipeline Branch</vt:lpstr>
      <vt:lpstr>Example 7 – Pipeline Branch</vt:lpstr>
      <vt:lpstr>Control Hazards (Branch Hazards)</vt:lpstr>
      <vt:lpstr>Summary – Pipeline Hazards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Admin</cp:lastModifiedBy>
  <cp:revision>1338</cp:revision>
  <dcterms:created xsi:type="dcterms:W3CDTF">2020-04-08T10:39:46Z</dcterms:created>
  <dcterms:modified xsi:type="dcterms:W3CDTF">2022-11-03T08:36:19Z</dcterms:modified>
</cp:coreProperties>
</file>