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37" r:id="rId1"/>
  </p:sldMasterIdLst>
  <p:notesMasterIdLst>
    <p:notesMasterId r:id="rId30"/>
  </p:notesMasterIdLst>
  <p:sldIdLst>
    <p:sldId id="256" r:id="rId2"/>
    <p:sldId id="258" r:id="rId3"/>
    <p:sldId id="279" r:id="rId4"/>
    <p:sldId id="262" r:id="rId5"/>
    <p:sldId id="304" r:id="rId6"/>
    <p:sldId id="305" r:id="rId7"/>
    <p:sldId id="306" r:id="rId8"/>
    <p:sldId id="263" r:id="rId9"/>
    <p:sldId id="308" r:id="rId10"/>
    <p:sldId id="307" r:id="rId11"/>
    <p:sldId id="280" r:id="rId12"/>
    <p:sldId id="283" r:id="rId13"/>
    <p:sldId id="302" r:id="rId14"/>
    <p:sldId id="284" r:id="rId15"/>
    <p:sldId id="285" r:id="rId16"/>
    <p:sldId id="287" r:id="rId17"/>
    <p:sldId id="289" r:id="rId18"/>
    <p:sldId id="303" r:id="rId19"/>
    <p:sldId id="291" r:id="rId20"/>
    <p:sldId id="292" r:id="rId21"/>
    <p:sldId id="294" r:id="rId22"/>
    <p:sldId id="295" r:id="rId23"/>
    <p:sldId id="296" r:id="rId24"/>
    <p:sldId id="297" r:id="rId25"/>
    <p:sldId id="298" r:id="rId26"/>
    <p:sldId id="300" r:id="rId27"/>
    <p:sldId id="299" r:id="rId28"/>
    <p:sldId id="257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C8047"/>
    <a:srgbClr val="FF3300"/>
    <a:srgbClr val="FC24F2"/>
    <a:srgbClr val="650FE3"/>
    <a:srgbClr val="1AC8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88" autoAdjust="0"/>
    <p:restoredTop sz="92639" autoAdjust="0"/>
  </p:normalViewPr>
  <p:slideViewPr>
    <p:cSldViewPr snapToGrid="0">
      <p:cViewPr varScale="1">
        <p:scale>
          <a:sx n="98" d="100"/>
          <a:sy n="98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7" d="100"/>
          <a:sy n="57" d="100"/>
        </p:scale>
        <p:origin x="2832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2F52F-7B97-4932-B18A-685C5E4B3ECE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CB6D5-8ECE-4A5E-8CE8-44072D540B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046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Th</a:t>
            </a:r>
            <a:r>
              <a:rPr lang="en-US" dirty="0" smtClean="0"/>
              <a:t> is formula makes it clear that the hardware designer can improve performance by reducing the number of clock cycles required for a program or the length of the clock cycle. As we will see in later chapters, the designer oft </a:t>
            </a:r>
            <a:r>
              <a:rPr lang="en-US" dirty="0" err="1" smtClean="0"/>
              <a:t>en</a:t>
            </a:r>
            <a:r>
              <a:rPr lang="en-US" dirty="0" smtClean="0"/>
              <a:t> faces a trade-off between the number of clock cycles needed for a program and the length of each cycle. Many techniques that decrease the number of clock cycles may also increase the clock cycle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CB6D5-8ECE-4A5E-8CE8-44072D540BE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36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CB6D5-8ECE-4A5E-8CE8-44072D540B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65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CB6D5-8ECE-4A5E-8CE8-44072D540B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7359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Th</a:t>
            </a:r>
            <a:r>
              <a:rPr lang="en-US" dirty="0" smtClean="0"/>
              <a:t> is formula makes it clear that the hardware designer can improve performance by reducing the number of clock cycles required for a program or the length of the clock cycle. As we will see in later chapters, the designer oft </a:t>
            </a:r>
            <a:r>
              <a:rPr lang="en-US" dirty="0" err="1" smtClean="0"/>
              <a:t>en</a:t>
            </a:r>
            <a:r>
              <a:rPr lang="en-US" dirty="0" smtClean="0"/>
              <a:t> faces a trade-off between the number of clock cycles needed for a program and the length of each cycle. Many techniques that decrease the number of clock cycles may also increase the clock cycle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CB6D5-8ECE-4A5E-8CE8-44072D540B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987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CB6D5-8ECE-4A5E-8CE8-44072D540B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403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Page 34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CB6D5-8ECE-4A5E-8CE8-44072D540B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5291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Th</a:t>
            </a:r>
            <a:r>
              <a:rPr lang="en-US" dirty="0" smtClean="0"/>
              <a:t> is formula makes it clear that the hardware designer can improve performance by reducing the number of clock cycles required for a program or the length of the clock cycle. As we will see in later chapters, the designer oft </a:t>
            </a:r>
            <a:r>
              <a:rPr lang="en-US" dirty="0" err="1" smtClean="0"/>
              <a:t>en</a:t>
            </a:r>
            <a:r>
              <a:rPr lang="en-US" dirty="0" smtClean="0"/>
              <a:t> faces a trade-off between the number of clock cycles needed for a program and the length of each cycle. Many techniques that decrease the number of clock cycles may also increase the clock cycle time.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CB6D5-8ECE-4A5E-8CE8-44072D540BE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175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093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901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136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19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5436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4349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8604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276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1190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027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953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6388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52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940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195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7147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673E0-E058-411B-BEF8-1CA36D2DE1A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8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7C673E0-E058-411B-BEF8-1CA36D2DE1A5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DF3EC1-F20E-49F4-81D8-A0D277DA81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883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338" r:id="rId1"/>
    <p:sldLayoutId id="2147484339" r:id="rId2"/>
    <p:sldLayoutId id="2147484340" r:id="rId3"/>
    <p:sldLayoutId id="2147484341" r:id="rId4"/>
    <p:sldLayoutId id="2147484342" r:id="rId5"/>
    <p:sldLayoutId id="2147484343" r:id="rId6"/>
    <p:sldLayoutId id="2147484344" r:id="rId7"/>
    <p:sldLayoutId id="2147484345" r:id="rId8"/>
    <p:sldLayoutId id="2147484346" r:id="rId9"/>
    <p:sldLayoutId id="2147484347" r:id="rId10"/>
    <p:sldLayoutId id="2147484348" r:id="rId11"/>
    <p:sldLayoutId id="2147484349" r:id="rId12"/>
    <p:sldLayoutId id="2147484350" r:id="rId13"/>
    <p:sldLayoutId id="2147484351" r:id="rId14"/>
    <p:sldLayoutId id="2147484352" r:id="rId15"/>
    <p:sldLayoutId id="2147484353" r:id="rId16"/>
    <p:sldLayoutId id="214748435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CPU Performance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Textbook – Chapter 1</a:t>
            </a:r>
          </a:p>
          <a:p>
            <a:r>
              <a:rPr lang="en-US" dirty="0" smtClean="0"/>
              <a:t>Lecture 28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442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9527"/>
          </a:xfrm>
        </p:spPr>
        <p:txBody>
          <a:bodyPr/>
          <a:lstStyle/>
          <a:p>
            <a:r>
              <a:rPr lang="en-US" dirty="0" smtClean="0"/>
              <a:t>Relative Performance</a:t>
            </a:r>
            <a:br>
              <a:rPr lang="en-US" dirty="0" smtClean="0"/>
            </a:br>
            <a:r>
              <a:rPr lang="en-US" dirty="0" smtClean="0"/>
              <a:t>Example-1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394" y="1510145"/>
            <a:ext cx="9876545" cy="5126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809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09" y="0"/>
            <a:ext cx="10018713" cy="1752599"/>
          </a:xfrm>
        </p:spPr>
        <p:txBody>
          <a:bodyPr/>
          <a:lstStyle/>
          <a:p>
            <a:r>
              <a:rPr lang="en-US" dirty="0" smtClean="0"/>
              <a:t>Improving Performance</a:t>
            </a:r>
            <a:br>
              <a:rPr lang="en-US" dirty="0" smtClean="0"/>
            </a:br>
            <a:r>
              <a:rPr lang="en-US" dirty="0" smtClean="0"/>
              <a:t>Example-2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201" y="1863435"/>
            <a:ext cx="11012490" cy="45927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/>
              <a:t>Our favorite program runs in 10 seconds on computer A, which has a 2 GHz clock. We are trying to help a computer designer build a computer, B, which will run this program in 6 seconds. </a:t>
            </a:r>
            <a:r>
              <a:rPr lang="en-US" sz="3200" dirty="0" smtClean="0"/>
              <a:t>The </a:t>
            </a:r>
            <a:r>
              <a:rPr lang="en-US" sz="3200" dirty="0"/>
              <a:t>designer has determined that a substantial increase in the clock rate is possible, but this increase will </a:t>
            </a:r>
            <a:r>
              <a:rPr lang="en-US" sz="3200" dirty="0" smtClean="0"/>
              <a:t>affect </a:t>
            </a:r>
            <a:r>
              <a:rPr lang="en-US" sz="3200" dirty="0"/>
              <a:t>the rest of the CPU design, causing computer B to require 1.2 times as many clock cycles as computer A for this program. What clock rate should we tell the designer to target?</a:t>
            </a:r>
          </a:p>
        </p:txBody>
      </p:sp>
    </p:spTree>
    <p:extLst>
      <p:ext uri="{BB962C8B-B14F-4D97-AF65-F5344CB8AC3E}">
        <p14:creationId xmlns:p14="http://schemas.microsoft.com/office/powerpoint/2010/main" val="2862039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09" y="0"/>
            <a:ext cx="10018713" cy="1752599"/>
          </a:xfrm>
        </p:spPr>
        <p:txBody>
          <a:bodyPr/>
          <a:lstStyle/>
          <a:p>
            <a:r>
              <a:rPr lang="en-US" dirty="0" smtClean="0"/>
              <a:t>Improving Performance</a:t>
            </a:r>
            <a:br>
              <a:rPr lang="en-US" dirty="0" smtClean="0"/>
            </a:br>
            <a:r>
              <a:rPr lang="en-US" dirty="0" smtClean="0"/>
              <a:t>Example-2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2201" y="1863435"/>
            <a:ext cx="11012490" cy="459278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200" dirty="0"/>
              <a:t>Our favorite program runs in </a:t>
            </a:r>
            <a:r>
              <a:rPr lang="en-US" sz="3200" b="1" u="sng" dirty="0"/>
              <a:t>10 seconds </a:t>
            </a:r>
            <a:r>
              <a:rPr lang="en-US" sz="3200" dirty="0"/>
              <a:t>on computer A, which has a </a:t>
            </a:r>
            <a:r>
              <a:rPr lang="en-US" sz="3200" b="1" u="sng" dirty="0"/>
              <a:t>2 GHz clock</a:t>
            </a:r>
            <a:r>
              <a:rPr lang="en-US" sz="3200" dirty="0"/>
              <a:t>. We are trying to help a computer designer build a computer, B, which will run this program in </a:t>
            </a:r>
            <a:r>
              <a:rPr lang="en-US" sz="3200" b="1" u="sng" dirty="0"/>
              <a:t>6 seconds</a:t>
            </a:r>
            <a:r>
              <a:rPr lang="en-US" sz="3200" dirty="0"/>
              <a:t>. </a:t>
            </a:r>
            <a:r>
              <a:rPr lang="en-US" sz="3200" dirty="0" smtClean="0"/>
              <a:t>The </a:t>
            </a:r>
            <a:r>
              <a:rPr lang="en-US" sz="3200" dirty="0"/>
              <a:t>designer has determined that a substantial increase in the clock rate is possible, but this increase will </a:t>
            </a:r>
            <a:r>
              <a:rPr lang="en-US" sz="3200" dirty="0" smtClean="0"/>
              <a:t>affect </a:t>
            </a:r>
            <a:r>
              <a:rPr lang="en-US" sz="3200" dirty="0"/>
              <a:t>the rest of the CPU design, causing computer B to require </a:t>
            </a:r>
            <a:r>
              <a:rPr lang="en-US" sz="3200" b="1" u="sng" dirty="0"/>
              <a:t>1.2 times </a:t>
            </a:r>
            <a:r>
              <a:rPr lang="en-US" sz="3200" b="1" dirty="0"/>
              <a:t>as many clock cycles as computer A</a:t>
            </a:r>
            <a:r>
              <a:rPr lang="en-US" sz="3200" dirty="0"/>
              <a:t> for this program. </a:t>
            </a:r>
            <a:r>
              <a:rPr lang="en-US" sz="3200" b="1" u="sng" dirty="0"/>
              <a:t>What clock rate should we tell the designer to target?</a:t>
            </a:r>
          </a:p>
        </p:txBody>
      </p:sp>
    </p:spTree>
    <p:extLst>
      <p:ext uri="{BB962C8B-B14F-4D97-AF65-F5344CB8AC3E}">
        <p14:creationId xmlns:p14="http://schemas.microsoft.com/office/powerpoint/2010/main" val="861882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00545"/>
          </a:xfrm>
        </p:spPr>
        <p:txBody>
          <a:bodyPr/>
          <a:lstStyle/>
          <a:p>
            <a:r>
              <a:rPr lang="en-US" dirty="0" smtClean="0"/>
              <a:t>CPU Execution Time for a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4309" y="1632888"/>
            <a:ext cx="9579120" cy="957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09" y="3323143"/>
            <a:ext cx="9579120" cy="12016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84309" y="5708073"/>
            <a:ext cx="4433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Clock Cycle Time = 1 / Clock Rate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559842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09" y="1"/>
            <a:ext cx="10018713" cy="13023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Improving Performance</a:t>
            </a:r>
            <a:br>
              <a:rPr lang="en-US" dirty="0" smtClean="0"/>
            </a:br>
            <a:r>
              <a:rPr lang="en-US" dirty="0" smtClean="0"/>
              <a:t>Example-2 (Contd.)</a:t>
            </a:r>
            <a:endParaRPr lang="en-US" dirty="0"/>
          </a:p>
        </p:txBody>
      </p:sp>
      <p:pic>
        <p:nvPicPr>
          <p:cNvPr id="5" name="Content Placeholder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00" y="1302327"/>
            <a:ext cx="11658372" cy="511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17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09" y="1"/>
            <a:ext cx="10018713" cy="130232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Improving Performance</a:t>
            </a:r>
            <a:br>
              <a:rPr lang="en-US" dirty="0" smtClean="0"/>
            </a:br>
            <a:r>
              <a:rPr lang="en-US" dirty="0" smtClean="0"/>
              <a:t>Example-2 (Contd.)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72531" y="1302327"/>
            <a:ext cx="11870219" cy="498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51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402" y="1"/>
            <a:ext cx="10018713" cy="1468582"/>
          </a:xfrm>
        </p:spPr>
        <p:txBody>
          <a:bodyPr/>
          <a:lstStyle/>
          <a:p>
            <a:r>
              <a:rPr lang="en-US" dirty="0" smtClean="0"/>
              <a:t>Using the Performance Equation</a:t>
            </a:r>
            <a:br>
              <a:rPr lang="en-US" dirty="0" smtClean="0"/>
            </a:br>
            <a:r>
              <a:rPr lang="en-US" dirty="0" smtClean="0"/>
              <a:t>Example-3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746" y="1371601"/>
            <a:ext cx="10907278" cy="4419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Suppose we have two implementations of the same instruction set architecture. Computer A has a clock cycle time of 250 </a:t>
            </a:r>
            <a:r>
              <a:rPr lang="en-US" sz="3600" dirty="0" err="1"/>
              <a:t>ps</a:t>
            </a:r>
            <a:r>
              <a:rPr lang="en-US" sz="3600" dirty="0"/>
              <a:t> and a CPI of 2.0 for some program, and computer B has a clock cycle time of 500 </a:t>
            </a:r>
            <a:r>
              <a:rPr lang="en-US" sz="3600" dirty="0" err="1"/>
              <a:t>ps</a:t>
            </a:r>
            <a:r>
              <a:rPr lang="en-US" sz="3600" dirty="0"/>
              <a:t> and a CPI of 1.2 for the same program. Which computer is faster for this program and by how much?</a:t>
            </a:r>
          </a:p>
        </p:txBody>
      </p:sp>
    </p:spTree>
    <p:extLst>
      <p:ext uri="{BB962C8B-B14F-4D97-AF65-F5344CB8AC3E}">
        <p14:creationId xmlns:p14="http://schemas.microsoft.com/office/powerpoint/2010/main" val="38474496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9402" y="1"/>
            <a:ext cx="10018713" cy="1468582"/>
          </a:xfrm>
        </p:spPr>
        <p:txBody>
          <a:bodyPr/>
          <a:lstStyle/>
          <a:p>
            <a:r>
              <a:rPr lang="en-US" dirty="0" smtClean="0"/>
              <a:t>Using the Performance Equation</a:t>
            </a:r>
            <a:br>
              <a:rPr lang="en-US" dirty="0" smtClean="0"/>
            </a:br>
            <a:r>
              <a:rPr lang="en-US" dirty="0" smtClean="0"/>
              <a:t>Example-3 (Contd.)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746" y="1371601"/>
            <a:ext cx="10907278" cy="44196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Suppose we have two implementations of the same instruction set architecture. Computer A has a clock cycle time of </a:t>
            </a:r>
            <a:r>
              <a:rPr lang="en-US" sz="3600" b="1" u="sng" dirty="0"/>
              <a:t>250 </a:t>
            </a:r>
            <a:r>
              <a:rPr lang="en-US" sz="3600" b="1" u="sng" dirty="0" err="1"/>
              <a:t>ps</a:t>
            </a:r>
            <a:r>
              <a:rPr lang="en-US" sz="3600" dirty="0"/>
              <a:t> and a </a:t>
            </a:r>
            <a:r>
              <a:rPr lang="en-US" sz="3600" b="1" u="sng" dirty="0"/>
              <a:t>CPI of 2.0</a:t>
            </a:r>
            <a:r>
              <a:rPr lang="en-US" sz="3600" dirty="0"/>
              <a:t> for some program, and computer B has a clock cycle time of </a:t>
            </a:r>
            <a:r>
              <a:rPr lang="en-US" sz="3600" b="1" u="sng" dirty="0"/>
              <a:t>500 </a:t>
            </a:r>
            <a:r>
              <a:rPr lang="en-US" sz="3600" b="1" u="sng" dirty="0" err="1"/>
              <a:t>ps</a:t>
            </a:r>
            <a:r>
              <a:rPr lang="en-US" sz="3600" b="1" dirty="0"/>
              <a:t> </a:t>
            </a:r>
            <a:r>
              <a:rPr lang="en-US" sz="3600" dirty="0"/>
              <a:t>and a </a:t>
            </a:r>
            <a:r>
              <a:rPr lang="en-US" sz="3600" b="1" u="sng" dirty="0"/>
              <a:t>CPI of 1.2</a:t>
            </a:r>
            <a:r>
              <a:rPr lang="en-US" sz="3600" dirty="0"/>
              <a:t> for the same program. </a:t>
            </a:r>
            <a:r>
              <a:rPr lang="en-US" sz="3600" b="1" u="sng" dirty="0"/>
              <a:t>Which computer is faster for this program and by how much?</a:t>
            </a:r>
          </a:p>
        </p:txBody>
      </p:sp>
    </p:spTree>
    <p:extLst>
      <p:ext uri="{BB962C8B-B14F-4D97-AF65-F5344CB8AC3E}">
        <p14:creationId xmlns:p14="http://schemas.microsoft.com/office/powerpoint/2010/main" val="12186153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00545"/>
          </a:xfrm>
        </p:spPr>
        <p:txBody>
          <a:bodyPr/>
          <a:lstStyle/>
          <a:p>
            <a:r>
              <a:rPr lang="en-US" dirty="0" smtClean="0"/>
              <a:t>CPU Execution Time for a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4309" y="1632888"/>
            <a:ext cx="9579120" cy="957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09" y="3323143"/>
            <a:ext cx="9579120" cy="120168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9223" y="5393199"/>
            <a:ext cx="10169292" cy="77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125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" y="0"/>
            <a:ext cx="2673926" cy="2840182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 smtClean="0"/>
              <a:t>Using the Performance Equation</a:t>
            </a:r>
            <a:br>
              <a:rPr lang="en-US" dirty="0" smtClean="0"/>
            </a:br>
            <a:r>
              <a:rPr lang="en-US" dirty="0" smtClean="0"/>
              <a:t>Example-3 (Contd.)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640" y="0"/>
            <a:ext cx="8546521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834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</p:spPr>
        <p:txBody>
          <a:bodyPr/>
          <a:lstStyle/>
          <a:p>
            <a:r>
              <a:rPr lang="en-US" dirty="0" smtClean="0"/>
              <a:t>Measures of Performance</a:t>
            </a:r>
            <a:br>
              <a:rPr lang="en-US" dirty="0" smtClean="0"/>
            </a:br>
            <a:r>
              <a:rPr lang="en-US" dirty="0" smtClean="0"/>
              <a:t>Response Time or Execution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77290"/>
            <a:ext cx="10893421" cy="4191001"/>
          </a:xfrm>
        </p:spPr>
        <p:txBody>
          <a:bodyPr>
            <a:normAutofit/>
          </a:bodyPr>
          <a:lstStyle/>
          <a:p>
            <a:pPr algn="just"/>
            <a:r>
              <a:rPr lang="en-US" sz="3200" dirty="0" smtClean="0"/>
              <a:t>The </a:t>
            </a:r>
            <a:r>
              <a:rPr lang="en-US" sz="3200" dirty="0"/>
              <a:t>time between the start and completion of a </a:t>
            </a:r>
            <a:r>
              <a:rPr lang="en-US" sz="3200" dirty="0" smtClean="0"/>
              <a:t>task.</a:t>
            </a:r>
          </a:p>
          <a:p>
            <a:pPr algn="just"/>
            <a:r>
              <a:rPr lang="en-US" sz="3200" dirty="0"/>
              <a:t>The total time required for the computer to complete a task, including disk accesses, memory accesses, I/O activities, operating system overhead, CPU execution time, and so on.</a:t>
            </a:r>
          </a:p>
          <a:p>
            <a:pPr algn="just"/>
            <a:r>
              <a:rPr lang="en-US" sz="3200" dirty="0" smtClean="0"/>
              <a:t>A Personal Computer User is interested in reducing the </a:t>
            </a:r>
            <a:r>
              <a:rPr lang="en-US" sz="3200" dirty="0"/>
              <a:t>R</a:t>
            </a:r>
            <a:r>
              <a:rPr lang="en-US" sz="3200" dirty="0" smtClean="0"/>
              <a:t>esponse Time.</a:t>
            </a:r>
          </a:p>
          <a:p>
            <a:pPr marL="0" indent="0" algn="just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646411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2" y="0"/>
            <a:ext cx="10018713" cy="921327"/>
          </a:xfrm>
        </p:spPr>
        <p:txBody>
          <a:bodyPr/>
          <a:lstStyle/>
          <a:p>
            <a:r>
              <a:rPr lang="en-US" dirty="0"/>
              <a:t>The Classic CPU Performance Equation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298" y="5099974"/>
            <a:ext cx="11201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/>
              <a:t>Instruction </a:t>
            </a:r>
            <a:r>
              <a:rPr lang="en-US" sz="3600" b="1" dirty="0"/>
              <a:t>c</a:t>
            </a:r>
            <a:r>
              <a:rPr lang="en-US" sz="3600" b="1" dirty="0" smtClean="0"/>
              <a:t>ount:</a:t>
            </a:r>
            <a:r>
              <a:rPr lang="en-US" sz="3600" dirty="0" smtClean="0"/>
              <a:t> The </a:t>
            </a:r>
            <a:r>
              <a:rPr lang="en-US" sz="3600" dirty="0"/>
              <a:t>number of instructions executed by the program.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72" y="1648137"/>
            <a:ext cx="9654452" cy="218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3284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3" y="0"/>
            <a:ext cx="10598726" cy="1524000"/>
          </a:xfrm>
        </p:spPr>
        <p:txBody>
          <a:bodyPr>
            <a:normAutofit/>
          </a:bodyPr>
          <a:lstStyle/>
          <a:p>
            <a:r>
              <a:rPr lang="en-US" dirty="0"/>
              <a:t>Comparing Code </a:t>
            </a:r>
            <a:r>
              <a:rPr lang="en-US" dirty="0" smtClean="0"/>
              <a:t>Segments</a:t>
            </a:r>
            <a:br>
              <a:rPr lang="en-US" dirty="0" smtClean="0"/>
            </a:br>
            <a:r>
              <a:rPr lang="en-US" dirty="0" smtClean="0"/>
              <a:t>Example-4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073" y="1634835"/>
            <a:ext cx="8929126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1513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3" y="0"/>
            <a:ext cx="10598726" cy="1524000"/>
          </a:xfrm>
        </p:spPr>
        <p:txBody>
          <a:bodyPr>
            <a:normAutofit/>
          </a:bodyPr>
          <a:lstStyle/>
          <a:p>
            <a:r>
              <a:rPr lang="en-US" dirty="0"/>
              <a:t>Comparing Code </a:t>
            </a:r>
            <a:r>
              <a:rPr lang="en-US" dirty="0" smtClean="0"/>
              <a:t>Segments</a:t>
            </a:r>
            <a:br>
              <a:rPr lang="en-US" dirty="0" smtClean="0"/>
            </a:br>
            <a:r>
              <a:rPr lang="en-US" dirty="0" smtClean="0"/>
              <a:t>Example-4 (Contd.)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66073" y="1634835"/>
            <a:ext cx="8929126" cy="5181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666073" y="6123709"/>
            <a:ext cx="6341854" cy="3463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666073" y="6470070"/>
            <a:ext cx="4138982" cy="3463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007927" y="6123709"/>
            <a:ext cx="2587272" cy="346364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936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3" y="0"/>
            <a:ext cx="10598726" cy="1524000"/>
          </a:xfrm>
        </p:spPr>
        <p:txBody>
          <a:bodyPr>
            <a:normAutofit/>
          </a:bodyPr>
          <a:lstStyle/>
          <a:p>
            <a:r>
              <a:rPr lang="en-US" dirty="0"/>
              <a:t>Comparing Code </a:t>
            </a:r>
            <a:r>
              <a:rPr lang="en-US" dirty="0" smtClean="0"/>
              <a:t>Segments</a:t>
            </a:r>
            <a:br>
              <a:rPr lang="en-US" dirty="0" smtClean="0"/>
            </a:br>
            <a:r>
              <a:rPr lang="en-US" dirty="0" smtClean="0"/>
              <a:t>Example-4 (Contd.)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1892" y="1524001"/>
            <a:ext cx="10921132" cy="42672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b="1" dirty="0" err="1" smtClean="0"/>
              <a:t>i</a:t>
            </a:r>
            <a:r>
              <a:rPr lang="en-US" sz="3600" b="1" dirty="0" smtClean="0"/>
              <a:t>) Which </a:t>
            </a:r>
            <a:r>
              <a:rPr lang="en-US" sz="3600" b="1" dirty="0"/>
              <a:t>code sequence executes the most instructions? </a:t>
            </a:r>
            <a:endParaRPr lang="en-US" sz="3600" b="1" dirty="0" smtClean="0"/>
          </a:p>
          <a:p>
            <a:pPr marL="0" indent="0" algn="just">
              <a:buNone/>
            </a:pPr>
            <a:r>
              <a:rPr lang="en-US" sz="3600" b="1" dirty="0" smtClean="0"/>
              <a:t>Answer:</a:t>
            </a:r>
          </a:p>
          <a:p>
            <a:pPr marL="0" indent="0" algn="just">
              <a:buNone/>
            </a:pPr>
            <a:r>
              <a:rPr lang="en-US" sz="3600" dirty="0"/>
              <a:t>Sequence 1 executes 2 </a:t>
            </a:r>
            <a:r>
              <a:rPr lang="en-US" sz="3600" dirty="0" smtClean="0"/>
              <a:t>+ 1 + 2 = 5 </a:t>
            </a:r>
            <a:r>
              <a:rPr lang="en-US" sz="3600" dirty="0"/>
              <a:t>instructions. </a:t>
            </a:r>
            <a:endParaRPr lang="en-US" sz="3600" dirty="0" smtClean="0"/>
          </a:p>
          <a:p>
            <a:pPr marL="0" indent="0" algn="just">
              <a:buNone/>
            </a:pPr>
            <a:r>
              <a:rPr lang="en-US" sz="3600" dirty="0" smtClean="0"/>
              <a:t>Sequence </a:t>
            </a:r>
            <a:r>
              <a:rPr lang="en-US" sz="3600" dirty="0"/>
              <a:t>2 executes 4 </a:t>
            </a:r>
            <a:r>
              <a:rPr lang="en-US" sz="3600" dirty="0" smtClean="0"/>
              <a:t>+ 1 + 1 = </a:t>
            </a:r>
            <a:r>
              <a:rPr lang="en-US" sz="3600" dirty="0"/>
              <a:t>6 instructions. </a:t>
            </a:r>
            <a:endParaRPr lang="en-US" sz="3600" dirty="0" smtClean="0"/>
          </a:p>
          <a:p>
            <a:pPr marL="0" indent="0" algn="just">
              <a:buNone/>
            </a:pPr>
            <a:r>
              <a:rPr lang="en-US" sz="3600" b="1" dirty="0" smtClean="0"/>
              <a:t>Therefore</a:t>
            </a:r>
            <a:r>
              <a:rPr lang="en-US" sz="3600" b="1" dirty="0"/>
              <a:t>, sequence 1 executes fewer instructions.</a:t>
            </a:r>
          </a:p>
        </p:txBody>
      </p:sp>
    </p:spTree>
    <p:extLst>
      <p:ext uri="{BB962C8B-B14F-4D97-AF65-F5344CB8AC3E}">
        <p14:creationId xmlns:p14="http://schemas.microsoft.com/office/powerpoint/2010/main" val="3130621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3" y="0"/>
            <a:ext cx="10598726" cy="1524000"/>
          </a:xfrm>
        </p:spPr>
        <p:txBody>
          <a:bodyPr>
            <a:normAutofit/>
          </a:bodyPr>
          <a:lstStyle/>
          <a:p>
            <a:r>
              <a:rPr lang="en-US" dirty="0"/>
              <a:t>Comparing Code </a:t>
            </a:r>
            <a:r>
              <a:rPr lang="en-US" dirty="0" smtClean="0"/>
              <a:t>Segments</a:t>
            </a:r>
            <a:br>
              <a:rPr lang="en-US" dirty="0" smtClean="0"/>
            </a:br>
            <a:r>
              <a:rPr lang="en-US" dirty="0" smtClean="0"/>
              <a:t>Example-4 (Contd.)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1892" y="1524001"/>
            <a:ext cx="10921132" cy="8174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 smtClean="0"/>
              <a:t>ii) Which </a:t>
            </a:r>
            <a:r>
              <a:rPr lang="en-US" sz="3600" b="1" dirty="0"/>
              <a:t>will be faster</a:t>
            </a:r>
            <a:r>
              <a:rPr lang="en-US" sz="3600" b="1" dirty="0" smtClean="0"/>
              <a:t>?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4510" y="2198974"/>
            <a:ext cx="9352252" cy="34707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81892" y="5867656"/>
            <a:ext cx="1084810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b="1" dirty="0"/>
              <a:t>So code sequence 2 is faster, even though it executes one extra instruction.</a:t>
            </a:r>
          </a:p>
        </p:txBody>
      </p:sp>
    </p:spTree>
    <p:extLst>
      <p:ext uri="{BB962C8B-B14F-4D97-AF65-F5344CB8AC3E}">
        <p14:creationId xmlns:p14="http://schemas.microsoft.com/office/powerpoint/2010/main" val="37766164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273" y="0"/>
            <a:ext cx="10598726" cy="1524000"/>
          </a:xfrm>
        </p:spPr>
        <p:txBody>
          <a:bodyPr>
            <a:normAutofit/>
          </a:bodyPr>
          <a:lstStyle/>
          <a:p>
            <a:r>
              <a:rPr lang="en-US" dirty="0"/>
              <a:t>Comparing Code </a:t>
            </a:r>
            <a:r>
              <a:rPr lang="en-US" dirty="0" smtClean="0"/>
              <a:t>Segments</a:t>
            </a:r>
            <a:br>
              <a:rPr lang="en-US" dirty="0" smtClean="0"/>
            </a:br>
            <a:r>
              <a:rPr lang="en-US" dirty="0" smtClean="0"/>
              <a:t>Example-4 (Contd.)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81892" y="1524001"/>
            <a:ext cx="10921132" cy="1523999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en-US" sz="3600" b="1" dirty="0" smtClean="0"/>
              <a:t>iii) </a:t>
            </a:r>
            <a:r>
              <a:rPr lang="en-US" sz="3600" b="1" dirty="0"/>
              <a:t>What is the CPI for each sequence</a:t>
            </a:r>
            <a:r>
              <a:rPr lang="en-US" sz="3600" b="1" dirty="0" smtClean="0"/>
              <a:t>?</a:t>
            </a:r>
          </a:p>
          <a:p>
            <a:pPr marL="0" indent="0" algn="just">
              <a:buNone/>
            </a:pPr>
            <a:r>
              <a:rPr lang="en-US" sz="3600" dirty="0"/>
              <a:t>Since code sequence 2 takes fewer overall clock cycles but has more instructions, it must have a lower CPI. </a:t>
            </a:r>
            <a:r>
              <a:rPr lang="en-US" sz="3600" dirty="0" smtClean="0"/>
              <a:t>The </a:t>
            </a:r>
            <a:r>
              <a:rPr lang="en-US" sz="3600" dirty="0"/>
              <a:t>CPI values can be computed by</a:t>
            </a:r>
            <a:endParaRPr lang="en-US" sz="36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710" y="3048000"/>
            <a:ext cx="6223145" cy="370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36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7111" y="602673"/>
            <a:ext cx="10018713" cy="1752599"/>
          </a:xfrm>
        </p:spPr>
        <p:txBody>
          <a:bodyPr/>
          <a:lstStyle/>
          <a:p>
            <a:r>
              <a:rPr lang="en-US" dirty="0" smtClean="0"/>
              <a:t>Program Execution Time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215" y="3075276"/>
            <a:ext cx="10700982" cy="103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1633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052" y="477981"/>
            <a:ext cx="10018713" cy="1752599"/>
          </a:xfrm>
        </p:spPr>
        <p:txBody>
          <a:bodyPr/>
          <a:lstStyle/>
          <a:p>
            <a:r>
              <a:rPr lang="en-US" dirty="0" smtClean="0"/>
              <a:t>Units of Measurement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794" y="2875683"/>
            <a:ext cx="10753230" cy="2860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6030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3473" y="720438"/>
            <a:ext cx="10018713" cy="1357744"/>
          </a:xfrm>
        </p:spPr>
        <p:txBody>
          <a:bodyPr/>
          <a:lstStyle/>
          <a:p>
            <a:r>
              <a:rPr lang="en-US" dirty="0" smtClean="0"/>
              <a:t>Reference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6" y="720438"/>
            <a:ext cx="10519351" cy="5999018"/>
          </a:xfrm>
        </p:spPr>
        <p:txBody>
          <a:bodyPr>
            <a:normAutofit/>
          </a:bodyPr>
          <a:lstStyle/>
          <a:p>
            <a:pPr algn="just"/>
            <a:r>
              <a:rPr lang="en-US" sz="3600" dirty="0" smtClean="0"/>
              <a:t>David </a:t>
            </a:r>
            <a:r>
              <a:rPr lang="en-US" sz="3600" dirty="0"/>
              <a:t>A. Patterson, John L. Hennessy, </a:t>
            </a:r>
            <a:r>
              <a:rPr lang="en-US" sz="3600" i="1" dirty="0"/>
              <a:t>Computer Organization and Design: The hardware/software interface – Chapter </a:t>
            </a:r>
            <a:r>
              <a:rPr lang="en-US" sz="3600" i="1" dirty="0" smtClean="0"/>
              <a:t>1 (1.6 - Performance)</a:t>
            </a:r>
            <a:endParaRPr lang="en-US" sz="3600" i="1" dirty="0"/>
          </a:p>
          <a:p>
            <a:pPr algn="just"/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77842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039091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1" y="886691"/>
            <a:ext cx="6831790" cy="5708073"/>
          </a:xfrm>
        </p:spPr>
        <p:txBody>
          <a:bodyPr>
            <a:normAutofit/>
          </a:bodyPr>
          <a:lstStyle/>
          <a:p>
            <a:pPr algn="just"/>
            <a:r>
              <a:rPr lang="en-US" sz="3200" dirty="0"/>
              <a:t>To maximize performance, we want to minimize response time or execution time for some task</a:t>
            </a:r>
            <a:r>
              <a:rPr lang="en-US" sz="3200" dirty="0" smtClean="0"/>
              <a:t>.</a:t>
            </a:r>
          </a:p>
          <a:p>
            <a:pPr algn="just"/>
            <a:r>
              <a:rPr lang="en-US" sz="3200" dirty="0" smtClean="0"/>
              <a:t>This </a:t>
            </a:r>
            <a:r>
              <a:rPr lang="en-US" sz="3200" dirty="0"/>
              <a:t>means that for two computers X and Y, if the performance of X is greater than the performance of Y, we </a:t>
            </a:r>
            <a:r>
              <a:rPr lang="en-US" sz="3200" dirty="0" smtClean="0"/>
              <a:t>have:</a:t>
            </a:r>
          </a:p>
          <a:p>
            <a:pPr algn="just"/>
            <a:r>
              <a:rPr lang="en-US" sz="3200" dirty="0" smtClean="0"/>
              <a:t>That </a:t>
            </a:r>
            <a:r>
              <a:rPr lang="en-US" sz="3200" dirty="0"/>
              <a:t>is, the execution time on Y is longer than that on X, if X is faster than </a:t>
            </a:r>
            <a:r>
              <a:rPr lang="en-US" sz="3200" dirty="0" smtClean="0"/>
              <a:t>Y.</a:t>
            </a:r>
          </a:p>
          <a:p>
            <a:pPr algn="just"/>
            <a:endParaRPr lang="en-US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633" y="1039091"/>
            <a:ext cx="4061632" cy="8472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8655" y="2515261"/>
            <a:ext cx="3940610" cy="147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38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10018713" cy="914400"/>
          </a:xfrm>
        </p:spPr>
        <p:txBody>
          <a:bodyPr/>
          <a:lstStyle/>
          <a:p>
            <a:r>
              <a:rPr lang="en-US" dirty="0" smtClean="0"/>
              <a:t>Relative Performance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874" y="914401"/>
            <a:ext cx="10824150" cy="5735781"/>
          </a:xfrm>
        </p:spPr>
        <p:txBody>
          <a:bodyPr>
            <a:normAutofit/>
          </a:bodyPr>
          <a:lstStyle/>
          <a:p>
            <a:r>
              <a:rPr lang="en-US" sz="3200" dirty="0" smtClean="0"/>
              <a:t>“</a:t>
            </a:r>
            <a:r>
              <a:rPr lang="en-US" sz="3200" dirty="0"/>
              <a:t>X is n times faster than Y”—or equivalently “X is n times as fast as Y</a:t>
            </a:r>
            <a:r>
              <a:rPr lang="en-US" sz="3200" dirty="0" smtClean="0"/>
              <a:t>”— means</a:t>
            </a:r>
          </a:p>
          <a:p>
            <a:endParaRPr lang="en-US" sz="3200" dirty="0" smtClean="0"/>
          </a:p>
          <a:p>
            <a:r>
              <a:rPr lang="en-US" sz="3200" dirty="0"/>
              <a:t>If X is n times as fast as Y, then the execution time on Y is n times as long as it is on X:</a:t>
            </a:r>
          </a:p>
          <a:p>
            <a:endParaRPr lang="en-US" sz="3200" dirty="0" smtClean="0"/>
          </a:p>
          <a:p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122" y="2402895"/>
            <a:ext cx="3380077" cy="109092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9223" y="4691801"/>
            <a:ext cx="5655877" cy="988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3003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900545"/>
          </a:xfrm>
        </p:spPr>
        <p:txBody>
          <a:bodyPr/>
          <a:lstStyle/>
          <a:p>
            <a:r>
              <a:rPr lang="en-US" dirty="0" smtClean="0"/>
              <a:t>CPU Execution Time for a Program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4309" y="1632888"/>
            <a:ext cx="9579120" cy="95791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4309" y="3323143"/>
            <a:ext cx="9579120" cy="1201682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484309" y="5708073"/>
            <a:ext cx="44339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Clock Cycle Time = 1 / Clock Rate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68311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2" y="0"/>
            <a:ext cx="10018713" cy="1773382"/>
          </a:xfrm>
        </p:spPr>
        <p:txBody>
          <a:bodyPr/>
          <a:lstStyle/>
          <a:p>
            <a:r>
              <a:rPr lang="en-US" dirty="0"/>
              <a:t>Instruction Performance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6642" y="2788545"/>
            <a:ext cx="10169292" cy="77672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5298" y="4213284"/>
            <a:ext cx="1120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dirty="0"/>
              <a:t>Since </a:t>
            </a:r>
            <a:r>
              <a:rPr lang="en-US" sz="3600" dirty="0" smtClean="0"/>
              <a:t>different </a:t>
            </a:r>
            <a:r>
              <a:rPr lang="en-US" sz="3600" dirty="0"/>
              <a:t>instructions may take </a:t>
            </a:r>
            <a:r>
              <a:rPr lang="en-US" sz="3600" dirty="0" smtClean="0"/>
              <a:t>different </a:t>
            </a:r>
            <a:r>
              <a:rPr lang="en-US" sz="3600" dirty="0"/>
              <a:t>amounts of time depending on what they do, CPI is an average of all the instructions executed in the program.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1454998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642" y="0"/>
            <a:ext cx="10018713" cy="921327"/>
          </a:xfrm>
        </p:spPr>
        <p:txBody>
          <a:bodyPr/>
          <a:lstStyle/>
          <a:p>
            <a:r>
              <a:rPr lang="en-US" dirty="0"/>
              <a:t>The Classic CPU Performance Equation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95298" y="4487131"/>
            <a:ext cx="11201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600" b="1" dirty="0" smtClean="0"/>
              <a:t>Instruction </a:t>
            </a:r>
            <a:r>
              <a:rPr lang="en-US" sz="3600" b="1" dirty="0"/>
              <a:t>c</a:t>
            </a:r>
            <a:r>
              <a:rPr lang="en-US" sz="3600" b="1" dirty="0" smtClean="0"/>
              <a:t>ount:</a:t>
            </a:r>
            <a:r>
              <a:rPr lang="en-US" sz="3600" dirty="0" smtClean="0"/>
              <a:t> The </a:t>
            </a:r>
            <a:r>
              <a:rPr lang="en-US" sz="3600" dirty="0"/>
              <a:t>number of instructions executed by the program</a:t>
            </a:r>
            <a:r>
              <a:rPr lang="en-US" sz="3600" dirty="0" smtClean="0"/>
              <a:t>.</a:t>
            </a:r>
          </a:p>
          <a:p>
            <a:pPr algn="just"/>
            <a:r>
              <a:rPr lang="en-US" sz="3600" b="1" dirty="0" smtClean="0"/>
              <a:t>CPI: </a:t>
            </a:r>
            <a:r>
              <a:rPr lang="en-US" sz="3600" dirty="0" smtClean="0"/>
              <a:t>Average Clock Cycles per Instruction</a:t>
            </a:r>
            <a:endParaRPr lang="en-US" sz="3600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772" y="1648137"/>
            <a:ext cx="9654452" cy="2184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39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9527"/>
          </a:xfrm>
        </p:spPr>
        <p:txBody>
          <a:bodyPr/>
          <a:lstStyle/>
          <a:p>
            <a:r>
              <a:rPr lang="en-US" dirty="0" smtClean="0"/>
              <a:t>Relative Performance</a:t>
            </a:r>
            <a:br>
              <a:rPr lang="en-US" dirty="0" smtClean="0"/>
            </a:br>
            <a:r>
              <a:rPr lang="en-US" dirty="0" smtClean="0"/>
              <a:t>Example-1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2001981"/>
            <a:ext cx="10741023" cy="31242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If computer A runs a program in 10 seconds and computer B runs the same program in 15 seconds, how much faster is A than B?</a:t>
            </a:r>
          </a:p>
        </p:txBody>
      </p:sp>
    </p:spTree>
    <p:extLst>
      <p:ext uri="{BB962C8B-B14F-4D97-AF65-F5344CB8AC3E}">
        <p14:creationId xmlns:p14="http://schemas.microsoft.com/office/powerpoint/2010/main" val="1984492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9527"/>
          </a:xfrm>
        </p:spPr>
        <p:txBody>
          <a:bodyPr/>
          <a:lstStyle/>
          <a:p>
            <a:r>
              <a:rPr lang="en-US" dirty="0" smtClean="0"/>
              <a:t>Relative Performance</a:t>
            </a:r>
            <a:br>
              <a:rPr lang="en-US" dirty="0" smtClean="0"/>
            </a:br>
            <a:r>
              <a:rPr lang="en-US" dirty="0" smtClean="0"/>
              <a:t>Example-1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1" y="2001981"/>
            <a:ext cx="10741023" cy="312420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/>
              <a:t>If computer A runs a program in </a:t>
            </a:r>
            <a:r>
              <a:rPr lang="en-US" sz="3600" b="1" u="sng" dirty="0"/>
              <a:t>10 seconds</a:t>
            </a:r>
            <a:r>
              <a:rPr lang="en-US" sz="3600" dirty="0"/>
              <a:t> and computer B runs the same program in </a:t>
            </a:r>
            <a:r>
              <a:rPr lang="en-US" sz="3600" b="1" u="sng" dirty="0"/>
              <a:t>15 seconds</a:t>
            </a:r>
            <a:r>
              <a:rPr lang="en-US" sz="3600" dirty="0"/>
              <a:t>, </a:t>
            </a:r>
            <a:r>
              <a:rPr lang="en-US" sz="3600" b="1" u="sng" dirty="0"/>
              <a:t>how much faster is A than B?</a:t>
            </a:r>
          </a:p>
        </p:txBody>
      </p:sp>
    </p:spTree>
    <p:extLst>
      <p:ext uri="{BB962C8B-B14F-4D97-AF65-F5344CB8AC3E}">
        <p14:creationId xmlns:p14="http://schemas.microsoft.com/office/powerpoint/2010/main" val="390979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4366</TotalTime>
  <Words>1104</Words>
  <Application>Microsoft Office PowerPoint</Application>
  <PresentationFormat>Widescreen</PresentationFormat>
  <Paragraphs>75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2" baseType="lpstr">
      <vt:lpstr>Arial</vt:lpstr>
      <vt:lpstr>Calibri</vt:lpstr>
      <vt:lpstr>Corbel</vt:lpstr>
      <vt:lpstr>Parallax</vt:lpstr>
      <vt:lpstr>CPU Performance</vt:lpstr>
      <vt:lpstr>Measures of Performance Response Time or Execution Time</vt:lpstr>
      <vt:lpstr>Performance</vt:lpstr>
      <vt:lpstr>Relative Performance</vt:lpstr>
      <vt:lpstr>CPU Execution Time for a Program</vt:lpstr>
      <vt:lpstr>Instruction Performance</vt:lpstr>
      <vt:lpstr>The Classic CPU Performance Equation</vt:lpstr>
      <vt:lpstr>Relative Performance Example-1</vt:lpstr>
      <vt:lpstr>Relative Performance Example-1</vt:lpstr>
      <vt:lpstr>Relative Performance Example-1</vt:lpstr>
      <vt:lpstr>Improving Performance Example-2</vt:lpstr>
      <vt:lpstr>Improving Performance Example-2 (Contd.)</vt:lpstr>
      <vt:lpstr>CPU Execution Time for a Program</vt:lpstr>
      <vt:lpstr>Improving Performance Example-2 (Contd.)</vt:lpstr>
      <vt:lpstr>Improving Performance Example-2 (Contd.)</vt:lpstr>
      <vt:lpstr>Using the Performance Equation Example-3</vt:lpstr>
      <vt:lpstr>Using the Performance Equation Example-3 (Contd.)</vt:lpstr>
      <vt:lpstr>CPU Execution Time for a Program</vt:lpstr>
      <vt:lpstr>Using the Performance Equation Example-3 (Contd.)</vt:lpstr>
      <vt:lpstr>The Classic CPU Performance Equation</vt:lpstr>
      <vt:lpstr>Comparing Code Segments Example-4</vt:lpstr>
      <vt:lpstr>Comparing Code Segments Example-4 (Contd.)</vt:lpstr>
      <vt:lpstr>Comparing Code Segments Example-4 (Contd.)</vt:lpstr>
      <vt:lpstr>Comparing Code Segments Example-4 (Contd.)</vt:lpstr>
      <vt:lpstr>Comparing Code Segments Example-4 (Contd.)</vt:lpstr>
      <vt:lpstr>Program Execution Time</vt:lpstr>
      <vt:lpstr>Units of Measurement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Multitasking</dc:title>
  <dc:creator>Samin Iftikhar</dc:creator>
  <cp:lastModifiedBy>samin iftikhar</cp:lastModifiedBy>
  <cp:revision>1414</cp:revision>
  <dcterms:created xsi:type="dcterms:W3CDTF">2020-04-08T10:39:46Z</dcterms:created>
  <dcterms:modified xsi:type="dcterms:W3CDTF">2020-12-23T07:51:37Z</dcterms:modified>
</cp:coreProperties>
</file>