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4"/>
  </p:notesMasterIdLst>
  <p:sldIdLst>
    <p:sldId id="256" r:id="rId6"/>
    <p:sldId id="278" r:id="rId7"/>
    <p:sldId id="279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7" r:id="rId18"/>
    <p:sldId id="260" r:id="rId19"/>
    <p:sldId id="261" r:id="rId20"/>
    <p:sldId id="266" r:id="rId21"/>
    <p:sldId id="265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91913-9C68-42D0-8D0B-845E3810EC9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E002-8FF5-4956-9483-CC58C2A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537C2D-1AE6-45AC-B885-AB5960E2527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2233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</a:rPr>
              <a:t>Princess Sumaya University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</a:rPr>
              <a:t>4241 - Digital Logic Design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</a:rPr>
              <a:t>Dr. Bassam Kahhaleh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BA87895-3BEC-461D-AB44-AE31EA484330}" type="slidenum">
              <a:rPr lang="en-US" altLang="en-US">
                <a:solidFill>
                  <a:srgbClr val="000000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150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</a:rPr>
              <a:t>Princess Sumaya University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</a:rPr>
              <a:t>4241 - Digital Logic Design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</a:rPr>
              <a:t>Dr. Bassam Kahhaleh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8A0F6B4-8C2A-4E90-86E6-73CA4E3CAD30}" type="slidenum">
              <a:rPr lang="en-US" altLang="en-US">
                <a:solidFill>
                  <a:srgbClr val="000000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7220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Princess Sumaya University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4241 - Digital Logic Design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Dr. Bassam Kahhaleh</a:t>
            </a:r>
          </a:p>
        </p:txBody>
      </p:sp>
      <p:sp>
        <p:nvSpPr>
          <p:cNvPr id="8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7CF152-E7AA-4B8C-BE20-C6EDC4645FA8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222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B4D781-6304-42CA-8234-8FF2DECB152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37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A9EA85-EEE6-4B77-B8CF-9568EE132E3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694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013811-F1CA-4862-A838-08FA694E4D1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098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C01C72-3F1E-4EFC-A018-C4A6FD9AF15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556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01C552-ADC9-489C-AD19-61A659FF52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38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1A048D-7A84-48F9-BDD8-0AD533A4D58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668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815F2F-9220-462B-A188-4C248465B16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854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Princess Sumaya University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4241 - Digital Logic Design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Dr. Bassam Kahhaleh</a:t>
            </a: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D86BE6A-DEA9-4377-9D43-E633A116633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789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"/>
          <p:cNvSpPr>
            <a:spLocks noChangeArrowheads="1"/>
          </p:cNvSpPr>
          <p:nvPr userDrawn="1"/>
        </p:nvSpPr>
        <p:spPr bwMode="auto">
          <a:xfrm>
            <a:off x="4464051" y="5019084"/>
            <a:ext cx="6815667" cy="275820"/>
          </a:xfrm>
          <a:prstGeom prst="roundRect">
            <a:avLst>
              <a:gd name="adj" fmla="val 16667"/>
            </a:avLst>
          </a:prstGeom>
          <a:solidFill>
            <a:srgbClr val="99CCFF">
              <a:alpha val="36862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716434" y="6437313"/>
            <a:ext cx="296756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rgbClr val="FC0128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 userDrawn="1"/>
        </p:nvSpPr>
        <p:spPr bwMode="auto">
          <a:xfrm>
            <a:off x="1991750" y="2328039"/>
            <a:ext cx="6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2111342" y="2382014"/>
            <a:ext cx="65" cy="249299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7" y="1052514"/>
            <a:ext cx="152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7"/>
          <p:cNvSpPr>
            <a:spLocks noChangeArrowheads="1"/>
          </p:cNvSpPr>
          <p:nvPr userDrawn="1"/>
        </p:nvSpPr>
        <p:spPr bwMode="auto">
          <a:xfrm>
            <a:off x="3119967" y="2013153"/>
            <a:ext cx="8881533" cy="27582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3407833" y="1268414"/>
            <a:ext cx="8113184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r>
              <a:rPr lang="tr-TR" altLang="en-US" sz="4800">
                <a:solidFill>
                  <a:srgbClr val="000000"/>
                </a:solidFill>
              </a:rPr>
              <a:t>Digital Logic Design</a:t>
            </a:r>
          </a:p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r>
              <a:rPr lang="tr-TR" altLang="en-US" sz="4800">
                <a:solidFill>
                  <a:srgbClr val="000000"/>
                </a:solidFill>
              </a:rPr>
              <a:t>Combinational Logic</a:t>
            </a:r>
            <a:endParaRPr lang="en-US" altLang="en-US" sz="4800">
              <a:solidFill>
                <a:srgbClr val="000000"/>
              </a:solidFill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 userDrawn="1"/>
        </p:nvSpPr>
        <p:spPr bwMode="auto">
          <a:xfrm>
            <a:off x="4222752" y="4905375"/>
            <a:ext cx="710564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r>
              <a:rPr lang="tr-TR" altLang="en-US" sz="3200">
                <a:solidFill>
                  <a:srgbClr val="000000"/>
                </a:solidFill>
              </a:rPr>
              <a:t>Mustafa Kemal Uyguroğlu</a:t>
            </a:r>
            <a:endParaRPr lang="en-US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2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18" y="1089026"/>
            <a:ext cx="11040533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D1BC9-43B1-4530-91DD-5092E4FB1F8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226290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707883"/>
            <a:ext cx="10515600" cy="85459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42062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BBF46C-66B1-49AD-8EE0-F011DDE304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1050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17" y="1089026"/>
            <a:ext cx="5418667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6784" y="1089026"/>
            <a:ext cx="5418667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89914-2B53-4D46-8627-F5CD51F32E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29054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4797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2084447"/>
            <a:ext cx="5158316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84447"/>
            <a:ext cx="51837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77C7-F483-4AFF-9E8A-C07901E813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29785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FC8E8-9DE4-453B-BA4A-11102E5F6A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240907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4662F-B49E-407E-B1F2-33E75B73DB2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46905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1149203"/>
            <a:ext cx="3932767" cy="9081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4827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975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85E9B-10C8-4A20-91D4-6FBAF2FF09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78757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6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1149203"/>
            <a:ext cx="3932767" cy="9081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975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AD113-AE48-42F2-9BBE-132F64A52E9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056472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3333" y="1089026"/>
            <a:ext cx="3052118" cy="3159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E3F46-4620-4A64-BBA8-AC30DCCC14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2042345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72426" y="188914"/>
            <a:ext cx="985141" cy="402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49893" y="188914"/>
            <a:ext cx="2744341" cy="402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AB3A4-F3B5-4FCA-B9FF-44A20536581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219170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"/>
          <p:cNvSpPr>
            <a:spLocks noChangeArrowheads="1"/>
          </p:cNvSpPr>
          <p:nvPr userDrawn="1"/>
        </p:nvSpPr>
        <p:spPr bwMode="auto">
          <a:xfrm>
            <a:off x="4464051" y="5019084"/>
            <a:ext cx="6815667" cy="275820"/>
          </a:xfrm>
          <a:prstGeom prst="roundRect">
            <a:avLst>
              <a:gd name="adj" fmla="val 16667"/>
            </a:avLst>
          </a:prstGeom>
          <a:solidFill>
            <a:srgbClr val="99CCFF">
              <a:alpha val="36862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716434" y="6437313"/>
            <a:ext cx="296756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rgbClr val="FC0128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 userDrawn="1"/>
        </p:nvSpPr>
        <p:spPr bwMode="auto">
          <a:xfrm>
            <a:off x="1991750" y="2328039"/>
            <a:ext cx="6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2111342" y="2382014"/>
            <a:ext cx="65" cy="249299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7" y="1052514"/>
            <a:ext cx="152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7"/>
          <p:cNvSpPr>
            <a:spLocks noChangeArrowheads="1"/>
          </p:cNvSpPr>
          <p:nvPr userDrawn="1"/>
        </p:nvSpPr>
        <p:spPr bwMode="auto">
          <a:xfrm>
            <a:off x="3119967" y="2013153"/>
            <a:ext cx="8881533" cy="27582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3407833" y="1268414"/>
            <a:ext cx="8113184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r>
              <a:rPr lang="tr-TR" altLang="en-US" sz="4800">
                <a:solidFill>
                  <a:srgbClr val="000000"/>
                </a:solidFill>
              </a:rPr>
              <a:t>Digital Logic Design</a:t>
            </a:r>
          </a:p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r>
              <a:rPr lang="tr-TR" altLang="en-US" sz="4800">
                <a:solidFill>
                  <a:srgbClr val="000000"/>
                </a:solidFill>
              </a:rPr>
              <a:t>Combinational Logic</a:t>
            </a:r>
            <a:endParaRPr lang="en-US" altLang="en-US" sz="4800">
              <a:solidFill>
                <a:srgbClr val="000000"/>
              </a:solidFill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 userDrawn="1"/>
        </p:nvSpPr>
        <p:spPr bwMode="auto">
          <a:xfrm>
            <a:off x="4222752" y="4905375"/>
            <a:ext cx="7105649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r>
              <a:rPr lang="tr-TR" altLang="en-US" sz="3200">
                <a:solidFill>
                  <a:srgbClr val="000000"/>
                </a:solidFill>
              </a:rPr>
              <a:t>Mustafa Kemal Uyguroğlu</a:t>
            </a:r>
            <a:endParaRPr lang="en-US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34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18" y="1089026"/>
            <a:ext cx="11040533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D1BC9-43B1-4530-91DD-5092E4FB1F8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044299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707883"/>
            <a:ext cx="10515600" cy="85459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42062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BBF46C-66B1-49AD-8EE0-F011DDE304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4024547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17" y="1089026"/>
            <a:ext cx="5418667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6784" y="1089026"/>
            <a:ext cx="5418667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89914-2B53-4D46-8627-F5CD51F32E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087788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4797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2084447"/>
            <a:ext cx="5158316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84447"/>
            <a:ext cx="51837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77C7-F483-4AFF-9E8A-C07901E813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62612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FC8E8-9DE4-453B-BA4A-11102E5F6A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807652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4662F-B49E-407E-B1F2-33E75B73DB2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55809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0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1149203"/>
            <a:ext cx="3932767" cy="9081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4827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975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85E9B-10C8-4A20-91D4-6FBAF2FF09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100600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1149203"/>
            <a:ext cx="3932767" cy="9081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975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AD113-AE48-42F2-9BBE-132F64A52E9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26764775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3333" y="1089026"/>
            <a:ext cx="3052118" cy="3159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E3F46-4620-4A64-BBA8-AC30DCCC14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228842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72426" y="188914"/>
            <a:ext cx="985141" cy="402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49893" y="188914"/>
            <a:ext cx="2744341" cy="402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AB3A4-F3B5-4FCA-B9FF-44A20536581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099532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"/>
          <p:cNvSpPr>
            <a:spLocks noChangeArrowheads="1"/>
          </p:cNvSpPr>
          <p:nvPr userDrawn="1"/>
        </p:nvSpPr>
        <p:spPr bwMode="auto">
          <a:xfrm>
            <a:off x="4464051" y="5019084"/>
            <a:ext cx="6815667" cy="275820"/>
          </a:xfrm>
          <a:prstGeom prst="roundRect">
            <a:avLst>
              <a:gd name="adj" fmla="val 16667"/>
            </a:avLst>
          </a:prstGeom>
          <a:solidFill>
            <a:srgbClr val="99CCFF">
              <a:alpha val="36862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716434" y="6437313"/>
            <a:ext cx="296756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en-US" sz="1800">
              <a:solidFill>
                <a:srgbClr val="FC0128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 userDrawn="1"/>
        </p:nvSpPr>
        <p:spPr bwMode="auto">
          <a:xfrm>
            <a:off x="1991750" y="2328039"/>
            <a:ext cx="65" cy="2492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2111342" y="2382014"/>
            <a:ext cx="65" cy="249299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7" y="1052514"/>
            <a:ext cx="152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7"/>
          <p:cNvSpPr>
            <a:spLocks noChangeArrowheads="1"/>
          </p:cNvSpPr>
          <p:nvPr userDrawn="1"/>
        </p:nvSpPr>
        <p:spPr bwMode="auto">
          <a:xfrm>
            <a:off x="3119967" y="2013153"/>
            <a:ext cx="8881533" cy="27582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3407833" y="1268414"/>
            <a:ext cx="8113184" cy="16843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r>
              <a:rPr lang="tr-TR" altLang="en-US" sz="4800">
                <a:solidFill>
                  <a:srgbClr val="000000"/>
                </a:solidFill>
              </a:rPr>
              <a:t>Digital Logic Design</a:t>
            </a:r>
          </a:p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r>
              <a:rPr lang="tr-TR" altLang="en-US" sz="4800">
                <a:solidFill>
                  <a:srgbClr val="000000"/>
                </a:solidFill>
              </a:rPr>
              <a:t>Combinational Logic</a:t>
            </a:r>
            <a:endParaRPr lang="en-US" altLang="en-US" sz="4800">
              <a:solidFill>
                <a:srgbClr val="000000"/>
              </a:solidFill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 userDrawn="1"/>
        </p:nvSpPr>
        <p:spPr bwMode="auto">
          <a:xfrm>
            <a:off x="4222752" y="4905375"/>
            <a:ext cx="7105649" cy="44319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r>
              <a:rPr lang="tr-TR" altLang="en-US" sz="3200">
                <a:solidFill>
                  <a:srgbClr val="000000"/>
                </a:solidFill>
              </a:rPr>
              <a:t>Mustafa Kemal Uyguroğlu</a:t>
            </a:r>
            <a:endParaRPr lang="en-US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152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18" y="1089026"/>
            <a:ext cx="11040533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93C31-2FE4-4297-84A0-8F8889450B7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690884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707883"/>
            <a:ext cx="10515600" cy="85459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42062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ADB7B-A884-4A57-BFE0-DC71F2F879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474583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17" y="1089026"/>
            <a:ext cx="5418667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6784" y="1089026"/>
            <a:ext cx="5418667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3460D-C3A4-4737-925B-C2B29AF565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2856079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4797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2084447"/>
            <a:ext cx="5158316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84447"/>
            <a:ext cx="51837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22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FD013-F57C-4FDA-B7BA-1D7FED33707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37281825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6E3D7-E55C-4DED-A919-C26578E8AF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59328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2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115AF-C05B-4E90-8AFD-85916895B09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3528904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1149203"/>
            <a:ext cx="3932767" cy="9081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4827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975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357BD-5C92-4E55-9299-8ABE83273E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24579945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1149203"/>
            <a:ext cx="3932767" cy="9081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975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CD13D-95E6-408F-9F44-789F26E9AD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20998592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3333" y="1089026"/>
            <a:ext cx="3052118" cy="3159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B0CC0-6203-42BB-875C-3B077EB5D8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12143883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72426" y="188914"/>
            <a:ext cx="985141" cy="402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49893" y="188914"/>
            <a:ext cx="2744341" cy="402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>
                <a:solidFill>
                  <a:srgbClr val="000000"/>
                </a:solidFill>
              </a:rPr>
              <a:t>Eastern Mediterranean University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99F16-07CB-4502-BF0D-CD282D56EF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en-US">
                <a:solidFill>
                  <a:srgbClr val="000000"/>
                </a:solidFill>
              </a:rPr>
              <a:t> / 65</a:t>
            </a:r>
          </a:p>
        </p:txBody>
      </p:sp>
    </p:spTree>
    <p:extLst>
      <p:ext uri="{BB962C8B-B14F-4D97-AF65-F5344CB8AC3E}">
        <p14:creationId xmlns:p14="http://schemas.microsoft.com/office/powerpoint/2010/main" val="26332134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 userDrawn="1"/>
        </p:nvSpPr>
        <p:spPr bwMode="auto">
          <a:xfrm>
            <a:off x="2444751" y="5167313"/>
            <a:ext cx="7884583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200" b="1">
                <a:solidFill>
                  <a:srgbClr val="000000"/>
                </a:solidFill>
              </a:rPr>
              <a:t>Charles Kime &amp; Thomas Kaminski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© 2008 Pearson Education, Inc.</a:t>
            </a:r>
            <a:b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1800">
                <a:solidFill>
                  <a:srgbClr val="000000"/>
                </a:solidFill>
                <a:cs typeface="Times New Roman" panose="02020603050405020304" pitchFamily="18" charset="0"/>
              </a:rPr>
              <a:t>(Hyperlinks are active in View Show mode)</a:t>
            </a:r>
          </a:p>
        </p:txBody>
      </p:sp>
      <p:sp>
        <p:nvSpPr>
          <p:cNvPr id="2051" name="Text Box 3"/>
          <p:cNvSpPr txBox="1">
            <a:spLocks noChangeArrowheads="1"/>
          </p:cNvSpPr>
          <p:nvPr userDrawn="1"/>
        </p:nvSpPr>
        <p:spPr bwMode="auto">
          <a:xfrm>
            <a:off x="1735667" y="2847976"/>
            <a:ext cx="9304867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3333CC"/>
                </a:solidFill>
                <a:latin typeface="Helvetica" panose="020B0604020202020204" pitchFamily="34" charset="0"/>
              </a:rPr>
              <a:t>Chapter 3 – Combinational</a:t>
            </a:r>
            <a:r>
              <a:rPr lang="en-US" altLang="en-US" sz="4000" b="1">
                <a:solidFill>
                  <a:srgbClr val="009999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4000" b="1">
                <a:solidFill>
                  <a:srgbClr val="3333CC"/>
                </a:solidFill>
                <a:latin typeface="Helvetica" panose="020B0604020202020204" pitchFamily="34" charset="0"/>
              </a:rPr>
              <a:t>Logic Design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3200" b="1" baseline="-25000">
                <a:solidFill>
                  <a:srgbClr val="3333FF"/>
                </a:solidFill>
              </a:rPr>
              <a:t>Part 2 – Combinational Logic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 sz="4000" b="1">
              <a:solidFill>
                <a:srgbClr val="009999"/>
              </a:solidFill>
              <a:latin typeface="Helvetica" panose="020B0604020202020204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 userDrawn="1"/>
        </p:nvSpPr>
        <p:spPr bwMode="auto">
          <a:xfrm>
            <a:off x="1206500" y="2179639"/>
            <a:ext cx="1036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</a:rPr>
              <a:t>Logic and Computer Design Fundamentals</a:t>
            </a:r>
          </a:p>
        </p:txBody>
      </p:sp>
      <p:sp>
        <p:nvSpPr>
          <p:cNvPr id="2053" name="Line 5"/>
          <p:cNvSpPr>
            <a:spLocks noChangeShapeType="1"/>
          </p:cNvSpPr>
          <p:nvPr userDrawn="1"/>
        </p:nvSpPr>
        <p:spPr bwMode="auto">
          <a:xfrm>
            <a:off x="772585" y="1935163"/>
            <a:ext cx="10687049" cy="0"/>
          </a:xfrm>
          <a:prstGeom prst="line">
            <a:avLst/>
          </a:prstGeom>
          <a:noFill/>
          <a:ln w="762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3200" u="sng" baseline="-25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3272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9EE4815E-5A47-42C6-BAB4-B768C8DEDA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8057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0556CCA0-38B6-4C6E-9C10-B219BAE6286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436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25A003FB-2171-4114-B704-C2306A4039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7512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9957552F-C554-491F-8E8D-BC84F9BEA9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597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18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81FD0EF2-40E2-410D-8883-17A7F70BAD5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6543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C120F683-DECD-4A03-A406-9E0284B4CB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2095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FEB22F89-F125-48B7-8CBF-5090F78CC3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1066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77F59A25-FDF3-4E35-9466-41E9D1ABD6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5732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7BC0D4B6-8BA5-427D-8FB3-9C8EE078A84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0602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1251" y="1"/>
            <a:ext cx="25908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4618" y="1"/>
            <a:ext cx="7573433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3DD60958-CAC5-49C7-A91F-CC482B02F5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275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8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8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8379-E4D6-40D1-84E8-EDDF3CF2265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BFE2-BBE2-44B9-A048-0736BEBB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575733" y="257939"/>
            <a:ext cx="11616267" cy="249299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27" name="Rectangle 16"/>
          <p:cNvSpPr>
            <a:spLocks noChangeArrowheads="1"/>
          </p:cNvSpPr>
          <p:nvPr userDrawn="1"/>
        </p:nvSpPr>
        <p:spPr bwMode="auto">
          <a:xfrm>
            <a:off x="287834" y="2220089"/>
            <a:ext cx="65" cy="249299"/>
          </a:xfrm>
          <a:prstGeom prst="rect">
            <a:avLst/>
          </a:prstGeom>
          <a:solidFill>
            <a:srgbClr val="0000FF"/>
          </a:solidFill>
          <a:ln w="57150" cmpd="thinThick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1" y="188913"/>
            <a:ext cx="10562167" cy="4797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089026"/>
            <a:ext cx="11040533" cy="315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This is our 1st Level Bullet</a:t>
            </a:r>
          </a:p>
          <a:p>
            <a:pPr lvl="1"/>
            <a:r>
              <a:rPr lang="en-US" altLang="en-US" smtClean="0"/>
              <a:t>This is our 2nd level bullet</a:t>
            </a:r>
          </a:p>
          <a:p>
            <a:pPr lvl="2"/>
            <a:r>
              <a:rPr lang="en-US" altLang="en-US" smtClean="0"/>
              <a:t>This is our 3rd level bullet</a:t>
            </a:r>
          </a:p>
          <a:p>
            <a:pPr lvl="0"/>
            <a:r>
              <a:rPr lang="en-US" altLang="en-US" smtClean="0"/>
              <a:t>This is our next 1st Level Bullet</a:t>
            </a:r>
          </a:p>
          <a:p>
            <a:pPr lvl="1"/>
            <a:r>
              <a:rPr lang="en-US" altLang="en-US" smtClean="0"/>
              <a:t>This is our 2nd level bullet</a:t>
            </a:r>
          </a:p>
          <a:p>
            <a:pPr lvl="2"/>
            <a:r>
              <a:rPr lang="en-US" altLang="en-US" smtClean="0"/>
              <a:t>This is our 3rd level bullet</a:t>
            </a:r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 flipV="1">
            <a:off x="575733" y="800100"/>
            <a:ext cx="11616267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 userDrawn="1"/>
        </p:nvSpPr>
        <p:spPr bwMode="auto">
          <a:xfrm>
            <a:off x="8716434" y="6437313"/>
            <a:ext cx="296756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rgbClr val="FC0128"/>
              </a:solidFill>
            </a:endParaRPr>
          </a:p>
        </p:txBody>
      </p:sp>
      <p:sp>
        <p:nvSpPr>
          <p:cNvPr id="176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433" y="6489701"/>
            <a:ext cx="3361267" cy="288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489701"/>
            <a:ext cx="4415367" cy="288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tr-T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Eastern Mediterranean University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93917" y="6489701"/>
            <a:ext cx="1598083" cy="288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2DF8ED-3F45-44CB-82A1-DA8C7482663C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65</a:t>
            </a:r>
          </a:p>
        </p:txBody>
      </p:sp>
      <p:pic>
        <p:nvPicPr>
          <p:cNvPr id="1035" name="Picture 1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63084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5"/>
          <p:cNvSpPr>
            <a:spLocks noChangeArrowheads="1"/>
          </p:cNvSpPr>
          <p:nvPr userDrawn="1"/>
        </p:nvSpPr>
        <p:spPr bwMode="auto">
          <a:xfrm>
            <a:off x="287834" y="2129601"/>
            <a:ext cx="6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37" name="Rectangle 17"/>
          <p:cNvSpPr>
            <a:spLocks noChangeArrowheads="1"/>
          </p:cNvSpPr>
          <p:nvPr userDrawn="1"/>
        </p:nvSpPr>
        <p:spPr bwMode="auto">
          <a:xfrm>
            <a:off x="5808101" y="329376"/>
            <a:ext cx="6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8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«"/>
        <a:defRPr sz="28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anose="02020603050405020304" pitchFamily="18" charset="0"/>
        <a:buChar char="●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panose="020B0604020202020204" pitchFamily="34" charset="0"/>
        <a:buChar char="♦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868488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390775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575733" y="257939"/>
            <a:ext cx="11616267" cy="249299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27" name="Rectangle 16"/>
          <p:cNvSpPr>
            <a:spLocks noChangeArrowheads="1"/>
          </p:cNvSpPr>
          <p:nvPr userDrawn="1"/>
        </p:nvSpPr>
        <p:spPr bwMode="auto">
          <a:xfrm>
            <a:off x="287834" y="2220089"/>
            <a:ext cx="65" cy="249299"/>
          </a:xfrm>
          <a:prstGeom prst="rect">
            <a:avLst/>
          </a:prstGeom>
          <a:solidFill>
            <a:srgbClr val="0000FF"/>
          </a:solidFill>
          <a:ln w="57150" cmpd="thinThick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1" y="188913"/>
            <a:ext cx="10562167" cy="4797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089026"/>
            <a:ext cx="11040533" cy="315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This is our 1st Level Bullet</a:t>
            </a:r>
          </a:p>
          <a:p>
            <a:pPr lvl="1"/>
            <a:r>
              <a:rPr lang="en-US" altLang="en-US" smtClean="0"/>
              <a:t>This is our 2nd level bullet</a:t>
            </a:r>
          </a:p>
          <a:p>
            <a:pPr lvl="2"/>
            <a:r>
              <a:rPr lang="en-US" altLang="en-US" smtClean="0"/>
              <a:t>This is our 3rd level bullet</a:t>
            </a:r>
          </a:p>
          <a:p>
            <a:pPr lvl="0"/>
            <a:r>
              <a:rPr lang="en-US" altLang="en-US" smtClean="0"/>
              <a:t>This is our next 1st Level Bullet</a:t>
            </a:r>
          </a:p>
          <a:p>
            <a:pPr lvl="1"/>
            <a:r>
              <a:rPr lang="en-US" altLang="en-US" smtClean="0"/>
              <a:t>This is our 2nd level bullet</a:t>
            </a:r>
          </a:p>
          <a:p>
            <a:pPr lvl="2"/>
            <a:r>
              <a:rPr lang="en-US" altLang="en-US" smtClean="0"/>
              <a:t>This is our 3rd level bullet</a:t>
            </a:r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 flipV="1">
            <a:off x="575733" y="800100"/>
            <a:ext cx="11616267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 userDrawn="1"/>
        </p:nvSpPr>
        <p:spPr bwMode="auto">
          <a:xfrm>
            <a:off x="8716434" y="6437313"/>
            <a:ext cx="296756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>
              <a:solidFill>
                <a:srgbClr val="FC0128"/>
              </a:solidFill>
            </a:endParaRPr>
          </a:p>
        </p:txBody>
      </p:sp>
      <p:sp>
        <p:nvSpPr>
          <p:cNvPr id="176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433" y="6489701"/>
            <a:ext cx="3361267" cy="288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489701"/>
            <a:ext cx="4415367" cy="288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tr-T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Eastern Mediterranean University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93917" y="6489701"/>
            <a:ext cx="1598083" cy="288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2DF8ED-3F45-44CB-82A1-DA8C7482663C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65</a:t>
            </a:r>
          </a:p>
        </p:txBody>
      </p:sp>
      <p:pic>
        <p:nvPicPr>
          <p:cNvPr id="1035" name="Picture 1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63084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5"/>
          <p:cNvSpPr>
            <a:spLocks noChangeArrowheads="1"/>
          </p:cNvSpPr>
          <p:nvPr userDrawn="1"/>
        </p:nvSpPr>
        <p:spPr bwMode="auto">
          <a:xfrm>
            <a:off x="287834" y="2129601"/>
            <a:ext cx="6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37" name="Rectangle 17"/>
          <p:cNvSpPr>
            <a:spLocks noChangeArrowheads="1"/>
          </p:cNvSpPr>
          <p:nvPr userDrawn="1"/>
        </p:nvSpPr>
        <p:spPr bwMode="auto">
          <a:xfrm>
            <a:off x="5808101" y="329376"/>
            <a:ext cx="6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3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«"/>
        <a:defRPr sz="28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anose="02020603050405020304" pitchFamily="18" charset="0"/>
        <a:buChar char="●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panose="020B0604020202020204" pitchFamily="34" charset="0"/>
        <a:buChar char="♦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868488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390775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575733" y="257939"/>
            <a:ext cx="11616267" cy="249299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27" name="Rectangle 16"/>
          <p:cNvSpPr>
            <a:spLocks noChangeArrowheads="1"/>
          </p:cNvSpPr>
          <p:nvPr userDrawn="1"/>
        </p:nvSpPr>
        <p:spPr bwMode="auto">
          <a:xfrm>
            <a:off x="287834" y="2220089"/>
            <a:ext cx="65" cy="249299"/>
          </a:xfrm>
          <a:prstGeom prst="rect">
            <a:avLst/>
          </a:prstGeom>
          <a:solidFill>
            <a:srgbClr val="0000FF"/>
          </a:solidFill>
          <a:ln w="57150" cmpd="thinThick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1" y="188913"/>
            <a:ext cx="10562167" cy="4797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089026"/>
            <a:ext cx="11040533" cy="315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This is our 1st Level Bullet</a:t>
            </a:r>
          </a:p>
          <a:p>
            <a:pPr lvl="1"/>
            <a:r>
              <a:rPr lang="en-US" altLang="en-US" smtClean="0"/>
              <a:t>This is our 2nd level bullet</a:t>
            </a:r>
          </a:p>
          <a:p>
            <a:pPr lvl="2"/>
            <a:r>
              <a:rPr lang="en-US" altLang="en-US" smtClean="0"/>
              <a:t>This is our 3rd level bullet</a:t>
            </a:r>
          </a:p>
          <a:p>
            <a:pPr lvl="0"/>
            <a:r>
              <a:rPr lang="en-US" altLang="en-US" smtClean="0"/>
              <a:t>This is our next 1st Level Bullet</a:t>
            </a:r>
          </a:p>
          <a:p>
            <a:pPr lvl="1"/>
            <a:r>
              <a:rPr lang="en-US" altLang="en-US" smtClean="0"/>
              <a:t>This is our 2nd level bullet</a:t>
            </a:r>
          </a:p>
          <a:p>
            <a:pPr lvl="2"/>
            <a:r>
              <a:rPr lang="en-US" altLang="en-US" smtClean="0"/>
              <a:t>This is our 3rd level bullet</a:t>
            </a:r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 flipV="1">
            <a:off x="575733" y="800100"/>
            <a:ext cx="11616267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 userDrawn="1"/>
        </p:nvSpPr>
        <p:spPr bwMode="auto">
          <a:xfrm>
            <a:off x="8716434" y="6437313"/>
            <a:ext cx="296756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en-US" sz="1800">
              <a:solidFill>
                <a:srgbClr val="FC0128"/>
              </a:solidFill>
            </a:endParaRPr>
          </a:p>
        </p:txBody>
      </p:sp>
      <p:sp>
        <p:nvSpPr>
          <p:cNvPr id="176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433" y="6489701"/>
            <a:ext cx="3361267" cy="288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489701"/>
            <a:ext cx="4415367" cy="288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tr-T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Eastern Mediterranean University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93917" y="6489701"/>
            <a:ext cx="1598083" cy="288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AC8568-0D55-421A-A26C-A471F00DBCBB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65</a:t>
            </a:r>
          </a:p>
        </p:txBody>
      </p:sp>
      <p:pic>
        <p:nvPicPr>
          <p:cNvPr id="1035" name="Picture 1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63084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5"/>
          <p:cNvSpPr>
            <a:spLocks noChangeArrowheads="1"/>
          </p:cNvSpPr>
          <p:nvPr userDrawn="1"/>
        </p:nvSpPr>
        <p:spPr bwMode="auto">
          <a:xfrm>
            <a:off x="287834" y="2129601"/>
            <a:ext cx="65" cy="2492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37" name="Rectangle 17"/>
          <p:cNvSpPr>
            <a:spLocks noChangeArrowheads="1"/>
          </p:cNvSpPr>
          <p:nvPr userDrawn="1"/>
        </p:nvSpPr>
        <p:spPr bwMode="auto">
          <a:xfrm>
            <a:off x="5808101" y="329376"/>
            <a:ext cx="65" cy="2492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FFFF"/>
              </a:buClr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7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«"/>
        <a:defRPr sz="28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anose="02020603050405020304" pitchFamily="18" charset="0"/>
        <a:buChar char="●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panose="020B0604020202020204" pitchFamily="34" charset="0"/>
        <a:buChar char="♦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868488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390775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 userDrawn="1"/>
        </p:nvSpPr>
        <p:spPr bwMode="auto">
          <a:xfrm>
            <a:off x="929218" y="6338888"/>
            <a:ext cx="363854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 sz="2800" b="1">
              <a:solidFill>
                <a:srgbClr val="3333CC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05485" y="651510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u="none" baseline="0">
                <a:cs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00"/>
                </a:solidFill>
              </a:rPr>
              <a:t>Chapter 3    </a:t>
            </a:r>
            <a:fld id="{61D35E32-16F4-46DA-B4CB-24ED62E2E8BD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54617" y="1"/>
            <a:ext cx="103632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314451"/>
            <a:ext cx="103632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30" name="Picture 6" descr="watermar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6489700"/>
            <a:ext cx="2628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842433" y="1147763"/>
            <a:ext cx="10687051" cy="0"/>
          </a:xfrm>
          <a:prstGeom prst="line">
            <a:avLst/>
          </a:prstGeom>
          <a:noFill/>
          <a:ln w="762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3200" u="sng" baseline="-25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9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0528"/>
            <a:ext cx="9144000" cy="53208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Lecture 13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8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2135188" y="1628776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4" imgW="3237708" imgH="1725900" progId="Visio.Drawing.11">
                  <p:embed/>
                </p:oleObj>
              </mc:Choice>
              <mc:Fallback>
                <p:oleObj name="Visio" r:id="rId4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628776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Analysis Procedure</a:t>
            </a: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5188" y="1089025"/>
            <a:ext cx="8280400" cy="477838"/>
          </a:xfrm>
        </p:spPr>
        <p:txBody>
          <a:bodyPr/>
          <a:lstStyle/>
          <a:p>
            <a:r>
              <a:rPr lang="en-US" altLang="en-US" smtClean="0"/>
              <a:t>Truth Table Approach</a:t>
            </a:r>
          </a:p>
        </p:txBody>
      </p:sp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2314576" y="1704975"/>
            <a:ext cx="360363" cy="28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8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6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3395664" y="1770063"/>
            <a:ext cx="179387" cy="261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22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20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4295775" y="36083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4360" name="Text Box 8"/>
          <p:cNvSpPr txBox="1">
            <a:spLocks noChangeArrowheads="1"/>
          </p:cNvSpPr>
          <p:nvPr/>
        </p:nvSpPr>
        <p:spPr bwMode="auto">
          <a:xfrm>
            <a:off x="5246689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6019800" y="25034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4362" name="Text Box 10"/>
          <p:cNvSpPr txBox="1">
            <a:spLocks noChangeArrowheads="1"/>
          </p:cNvSpPr>
          <p:nvPr/>
        </p:nvSpPr>
        <p:spPr bwMode="auto">
          <a:xfrm>
            <a:off x="6996114" y="1808164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48436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60283"/>
              </p:ext>
            </p:extLst>
          </p:nvPr>
        </p:nvGraphicFramePr>
        <p:xfrm>
          <a:off x="8075614" y="1268414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/>
                <a:gridCol w="539750"/>
                <a:gridCol w="539750"/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4406" name="Text Box 54"/>
          <p:cNvSpPr txBox="1">
            <a:spLocks noChangeArrowheads="1"/>
          </p:cNvSpPr>
          <p:nvPr/>
        </p:nvSpPr>
        <p:spPr bwMode="auto">
          <a:xfrm>
            <a:off x="9156700" y="3119439"/>
            <a:ext cx="1079500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99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/>
      <p:bldP spid="484358" grpId="0"/>
      <p:bldP spid="484359" grpId="0"/>
      <p:bldP spid="484360" grpId="0"/>
      <p:bldP spid="484361" grpId="0"/>
      <p:bldP spid="484362" grpId="0"/>
      <p:bldP spid="4844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2135188" y="1628776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4" imgW="3237708" imgH="1725900" progId="Visio.Drawing.11">
                  <p:embed/>
                </p:oleObj>
              </mc:Choice>
              <mc:Fallback>
                <p:oleObj name="Visio" r:id="rId4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628776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8514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Analysis Procedure</a:t>
            </a: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5188" y="1089025"/>
            <a:ext cx="8280400" cy="477838"/>
          </a:xfrm>
        </p:spPr>
        <p:txBody>
          <a:bodyPr/>
          <a:lstStyle/>
          <a:p>
            <a:r>
              <a:rPr lang="en-US" altLang="en-US" smtClean="0"/>
              <a:t>Truth Table Approach</a:t>
            </a:r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2314576" y="1704975"/>
            <a:ext cx="360363" cy="28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5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8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6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3395664" y="1770063"/>
            <a:ext cx="179387" cy="261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22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20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4295775" y="36083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5246689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6019800" y="25034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6996114" y="1808164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485388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08476"/>
              </p:ext>
            </p:extLst>
          </p:nvPr>
        </p:nvGraphicFramePr>
        <p:xfrm>
          <a:off x="8075614" y="1268414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/>
                <a:gridCol w="539750"/>
                <a:gridCol w="539750"/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5430" name="Text Box 54"/>
          <p:cNvSpPr txBox="1">
            <a:spLocks noChangeArrowheads="1"/>
          </p:cNvSpPr>
          <p:nvPr/>
        </p:nvSpPr>
        <p:spPr bwMode="auto">
          <a:xfrm>
            <a:off x="9156700" y="3429001"/>
            <a:ext cx="1079500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5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1" grpId="0"/>
      <p:bldP spid="485382" grpId="0"/>
      <p:bldP spid="485383" grpId="0"/>
      <p:bldP spid="485384" grpId="0"/>
      <p:bldP spid="485385" grpId="0"/>
      <p:bldP spid="485386" grpId="0"/>
      <p:bldP spid="4854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2135188" y="1628776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4" imgW="3237708" imgH="1725900" progId="Visio.Drawing.11">
                  <p:embed/>
                </p:oleObj>
              </mc:Choice>
              <mc:Fallback>
                <p:oleObj name="Visio" r:id="rId4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628776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0482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Analysis Procedure</a:t>
            </a:r>
          </a:p>
        </p:txBody>
      </p:sp>
      <p:sp>
        <p:nvSpPr>
          <p:cNvPr id="276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5188" y="1089025"/>
            <a:ext cx="8280400" cy="477838"/>
          </a:xfrm>
        </p:spPr>
        <p:txBody>
          <a:bodyPr/>
          <a:lstStyle/>
          <a:p>
            <a:r>
              <a:rPr lang="en-US" altLang="en-US" smtClean="0"/>
              <a:t>Truth Table Approach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2314576" y="1704975"/>
            <a:ext cx="360363" cy="28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8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6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3395664" y="1770063"/>
            <a:ext cx="179387" cy="261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22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20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295775" y="36083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5246689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6019800" y="25034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6996114" y="1808164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6412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27095"/>
              </p:ext>
            </p:extLst>
          </p:nvPr>
        </p:nvGraphicFramePr>
        <p:xfrm>
          <a:off x="8075614" y="1268414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/>
                <a:gridCol w="539750"/>
                <a:gridCol w="539750"/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6454" name="Text Box 54"/>
          <p:cNvSpPr txBox="1">
            <a:spLocks noChangeArrowheads="1"/>
          </p:cNvSpPr>
          <p:nvPr/>
        </p:nvSpPr>
        <p:spPr bwMode="auto">
          <a:xfrm>
            <a:off x="9156700" y="3724276"/>
            <a:ext cx="1079500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486503" name="Group 103"/>
          <p:cNvGraphicFramePr>
            <a:graphicFrameLocks noGrp="1"/>
          </p:cNvGraphicFramePr>
          <p:nvPr/>
        </p:nvGraphicFramePr>
        <p:xfrm>
          <a:off x="3756025" y="4329113"/>
          <a:ext cx="2700338" cy="1439862"/>
        </p:xfrm>
        <a:graphic>
          <a:graphicData uri="http://schemas.openxmlformats.org/drawingml/2006/table">
            <a:tbl>
              <a:tblPr/>
              <a:tblGrid>
                <a:gridCol w="163513"/>
                <a:gridCol w="163512"/>
                <a:gridCol w="593725"/>
                <a:gridCol w="593725"/>
                <a:gridCol w="592138"/>
                <a:gridCol w="593725"/>
              </a:tblGrid>
              <a:tr h="1524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6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7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6504" name="Group 104"/>
          <p:cNvGraphicFramePr>
            <a:graphicFrameLocks noGrp="1"/>
          </p:cNvGraphicFramePr>
          <p:nvPr/>
        </p:nvGraphicFramePr>
        <p:xfrm>
          <a:off x="6996114" y="4329113"/>
          <a:ext cx="2700337" cy="1439862"/>
        </p:xfrm>
        <a:graphic>
          <a:graphicData uri="http://schemas.openxmlformats.org/drawingml/2006/table">
            <a:tbl>
              <a:tblPr/>
              <a:tblGrid>
                <a:gridCol w="163512"/>
                <a:gridCol w="163513"/>
                <a:gridCol w="593725"/>
                <a:gridCol w="593725"/>
                <a:gridCol w="592137"/>
                <a:gridCol w="593725"/>
              </a:tblGrid>
              <a:tr h="1524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6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7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6551" name="Oval 151"/>
          <p:cNvSpPr>
            <a:spLocks noChangeArrowheads="1"/>
          </p:cNvSpPr>
          <p:nvPr/>
        </p:nvSpPr>
        <p:spPr bwMode="auto">
          <a:xfrm>
            <a:off x="7972425" y="5060295"/>
            <a:ext cx="1079500" cy="350562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86552" name="Oval 152"/>
          <p:cNvSpPr>
            <a:spLocks noChangeArrowheads="1"/>
          </p:cNvSpPr>
          <p:nvPr/>
        </p:nvSpPr>
        <p:spPr bwMode="auto">
          <a:xfrm>
            <a:off x="8558213" y="5061882"/>
            <a:ext cx="1079500" cy="350562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86553" name="Oval 153"/>
          <p:cNvSpPr>
            <a:spLocks noChangeArrowheads="1"/>
          </p:cNvSpPr>
          <p:nvPr/>
        </p:nvSpPr>
        <p:spPr bwMode="auto">
          <a:xfrm>
            <a:off x="8623301" y="4862650"/>
            <a:ext cx="373063" cy="350562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86554" name="Text Box 154"/>
          <p:cNvSpPr txBox="1">
            <a:spLocks noChangeArrowheads="1"/>
          </p:cNvSpPr>
          <p:nvPr/>
        </p:nvSpPr>
        <p:spPr bwMode="auto">
          <a:xfrm>
            <a:off x="2855913" y="5949950"/>
            <a:ext cx="414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AB'C'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</p:txBody>
      </p:sp>
      <p:sp>
        <p:nvSpPr>
          <p:cNvPr id="486555" name="Text Box 155"/>
          <p:cNvSpPr txBox="1">
            <a:spLocks noChangeArrowheads="1"/>
          </p:cNvSpPr>
          <p:nvPr/>
        </p:nvSpPr>
        <p:spPr bwMode="auto">
          <a:xfrm>
            <a:off x="7356475" y="5943600"/>
            <a:ext cx="215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</p:spTree>
    <p:extLst>
      <p:ext uri="{BB962C8B-B14F-4D97-AF65-F5344CB8AC3E}">
        <p14:creationId xmlns:p14="http://schemas.microsoft.com/office/powerpoint/2010/main" val="314671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5" grpId="0"/>
      <p:bldP spid="486406" grpId="0"/>
      <p:bldP spid="486407" grpId="0"/>
      <p:bldP spid="486408" grpId="0"/>
      <p:bldP spid="486409" grpId="0"/>
      <p:bldP spid="486410" grpId="0"/>
      <p:bldP spid="486454" grpId="0"/>
      <p:bldP spid="486554" grpId="0"/>
      <p:bldP spid="4865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Design Procedure: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9"/>
            <a:ext cx="10515600" cy="497922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Given a problem statement: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Determine the number of </a:t>
            </a:r>
            <a:r>
              <a:rPr lang="en-US" altLang="en-US" i="1" dirty="0" smtClean="0">
                <a:solidFill>
                  <a:schemeClr val="accent1"/>
                </a:solidFill>
              </a:rPr>
              <a:t>inputs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chemeClr val="accent1"/>
                </a:solidFill>
              </a:rPr>
              <a:t>outputs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Derive the truth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Simplify the Boolean expression for each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Produce the required circuit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    Design a circuit to convert a “BCD” code to “Excess 3” code</a:t>
            </a:r>
          </a:p>
          <a:p>
            <a:endParaRPr 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742254" y="4984594"/>
            <a:ext cx="1800225" cy="720725"/>
          </a:xfrm>
          <a:prstGeom prst="wedgeRoundRectCallout">
            <a:avLst>
              <a:gd name="adj1" fmla="val 66139"/>
              <a:gd name="adj2" fmla="val -120704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65113" indent="-265113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«"/>
              <a:defRPr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9625" indent="-277813">
              <a:spcBef>
                <a:spcPct val="50000"/>
              </a:spcBef>
              <a:buClr>
                <a:schemeClr val="accent2"/>
              </a:buClr>
              <a:buSzPct val="100000"/>
              <a:buFont typeface="Times New Roman" panose="02020603050405020304" pitchFamily="18" charset="0"/>
              <a:buChar char="●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4125" indent="-265113">
              <a:spcBef>
                <a:spcPct val="50000"/>
              </a:spcBef>
              <a:buClr>
                <a:srgbClr val="CC3300"/>
              </a:buClr>
              <a:buSzPct val="100000"/>
              <a:buFont typeface="Arial" panose="020B0604020202020204" pitchFamily="34" charset="0"/>
              <a:buChar char="♦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6848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39077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8479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3051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7623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2195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accent1"/>
                </a:solidFill>
              </a:rPr>
              <a:t>4-bits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accent1"/>
                </a:solidFill>
              </a:rPr>
              <a:t>0-9 values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273987" y="4959350"/>
            <a:ext cx="1619250" cy="720725"/>
          </a:xfrm>
          <a:prstGeom prst="wedgeRoundRectCallout">
            <a:avLst>
              <a:gd name="adj1" fmla="val -44903"/>
              <a:gd name="adj2" fmla="val -116079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65113" indent="-265113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«"/>
              <a:defRPr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9625" indent="-277813">
              <a:spcBef>
                <a:spcPct val="50000"/>
              </a:spcBef>
              <a:buClr>
                <a:schemeClr val="accent2"/>
              </a:buClr>
              <a:buSzPct val="100000"/>
              <a:buFont typeface="Times New Roman" panose="02020603050405020304" pitchFamily="18" charset="0"/>
              <a:buChar char="●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4125" indent="-265113">
              <a:spcBef>
                <a:spcPct val="50000"/>
              </a:spcBef>
              <a:buClr>
                <a:srgbClr val="CC3300"/>
              </a:buClr>
              <a:buSzPct val="100000"/>
              <a:buFont typeface="Arial" panose="020B0604020202020204" pitchFamily="34" charset="0"/>
              <a:buChar char="♦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6848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39077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8479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3051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7623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2195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accent1"/>
                </a:solidFill>
              </a:rPr>
              <a:t>4-bits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accent1"/>
                </a:solidFill>
              </a:rPr>
              <a:t>Value+3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950472" y="4868863"/>
            <a:ext cx="1806575" cy="900112"/>
            <a:chOff x="3049" y="3407"/>
            <a:chExt cx="1138" cy="567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220" y="3407"/>
              <a:ext cx="794" cy="56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049" y="374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049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049" y="3635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016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016" y="363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504" y="3521"/>
              <a:ext cx="22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9" y="386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015" y="3747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014" y="386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78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075" y="431746"/>
            <a:ext cx="8280400" cy="47783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BCD-to-Excess 3 Converter</a:t>
            </a:r>
          </a:p>
        </p:txBody>
      </p:sp>
      <p:graphicFrame>
        <p:nvGraphicFramePr>
          <p:cNvPr id="488980" name="Group 532"/>
          <p:cNvGraphicFramePr>
            <a:graphicFrameLocks noGrp="1"/>
          </p:cNvGraphicFramePr>
          <p:nvPr/>
        </p:nvGraphicFramePr>
        <p:xfrm>
          <a:off x="2495551" y="1630364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/>
                <a:gridCol w="1081087"/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8956" name="Group 508"/>
          <p:cNvGraphicFramePr>
            <a:graphicFrameLocks noGrp="1"/>
          </p:cNvGraphicFramePr>
          <p:nvPr/>
        </p:nvGraphicFramePr>
        <p:xfrm>
          <a:off x="5195889" y="1449389"/>
          <a:ext cx="2339975" cy="1811679"/>
        </p:xfrm>
        <a:graphic>
          <a:graphicData uri="http://schemas.openxmlformats.org/drawingml/2006/table">
            <a:tbl>
              <a:tblPr/>
              <a:tblGrid>
                <a:gridCol w="128587"/>
                <a:gridCol w="130175"/>
                <a:gridCol w="466725"/>
                <a:gridCol w="466725"/>
                <a:gridCol w="466725"/>
                <a:gridCol w="466725"/>
                <a:gridCol w="107950"/>
                <a:gridCol w="106363"/>
              </a:tblGrid>
              <a:tr h="182816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693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71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30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95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7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8958" name="Group 5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48263"/>
              </p:ext>
            </p:extLst>
          </p:nvPr>
        </p:nvGraphicFramePr>
        <p:xfrm>
          <a:off x="7896226" y="1449389"/>
          <a:ext cx="2339975" cy="1811679"/>
        </p:xfrm>
        <a:graphic>
          <a:graphicData uri="http://schemas.openxmlformats.org/drawingml/2006/table">
            <a:tbl>
              <a:tblPr/>
              <a:tblGrid>
                <a:gridCol w="128588"/>
                <a:gridCol w="130175"/>
                <a:gridCol w="466725"/>
                <a:gridCol w="466725"/>
                <a:gridCol w="377533"/>
                <a:gridCol w="555917"/>
                <a:gridCol w="107950"/>
                <a:gridCol w="106362"/>
              </a:tblGrid>
              <a:tr h="182816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693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71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30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95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7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8960" name="Group 512"/>
          <p:cNvGraphicFramePr>
            <a:graphicFrameLocks noGrp="1"/>
          </p:cNvGraphicFramePr>
          <p:nvPr/>
        </p:nvGraphicFramePr>
        <p:xfrm>
          <a:off x="5195889" y="3957639"/>
          <a:ext cx="2339975" cy="1811679"/>
        </p:xfrm>
        <a:graphic>
          <a:graphicData uri="http://schemas.openxmlformats.org/drawingml/2006/table">
            <a:tbl>
              <a:tblPr/>
              <a:tblGrid>
                <a:gridCol w="128587"/>
                <a:gridCol w="130175"/>
                <a:gridCol w="466725"/>
                <a:gridCol w="466725"/>
                <a:gridCol w="466725"/>
                <a:gridCol w="466725"/>
                <a:gridCol w="107950"/>
                <a:gridCol w="106363"/>
              </a:tblGrid>
              <a:tr h="182816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693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71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30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95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7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8962" name="Group 514"/>
          <p:cNvGraphicFramePr>
            <a:graphicFrameLocks noGrp="1"/>
          </p:cNvGraphicFramePr>
          <p:nvPr/>
        </p:nvGraphicFramePr>
        <p:xfrm>
          <a:off x="7896226" y="3957639"/>
          <a:ext cx="2339975" cy="1811679"/>
        </p:xfrm>
        <a:graphic>
          <a:graphicData uri="http://schemas.openxmlformats.org/drawingml/2006/table">
            <a:tbl>
              <a:tblPr/>
              <a:tblGrid>
                <a:gridCol w="128588"/>
                <a:gridCol w="130175"/>
                <a:gridCol w="466725"/>
                <a:gridCol w="466725"/>
                <a:gridCol w="466725"/>
                <a:gridCol w="466725"/>
                <a:gridCol w="107950"/>
                <a:gridCol w="106362"/>
              </a:tblGrid>
              <a:tr h="182816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693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0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71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30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95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7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8975" name="Text Box 527"/>
          <p:cNvSpPr txBox="1">
            <a:spLocks noChangeArrowheads="1"/>
          </p:cNvSpPr>
          <p:nvPr/>
        </p:nvSpPr>
        <p:spPr bwMode="auto">
          <a:xfrm>
            <a:off x="5375275" y="342900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BC+BD</a:t>
            </a:r>
          </a:p>
        </p:txBody>
      </p:sp>
      <p:sp>
        <p:nvSpPr>
          <p:cNvPr id="488976" name="Text Box 528"/>
          <p:cNvSpPr txBox="1">
            <a:spLocks noChangeArrowheads="1"/>
          </p:cNvSpPr>
          <p:nvPr/>
        </p:nvSpPr>
        <p:spPr bwMode="auto">
          <a:xfrm>
            <a:off x="8075613" y="3429000"/>
            <a:ext cx="2341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B’C+B’D+BC’D’</a:t>
            </a:r>
          </a:p>
        </p:txBody>
      </p:sp>
      <p:sp>
        <p:nvSpPr>
          <p:cNvPr id="488977" name="Text Box 529"/>
          <p:cNvSpPr txBox="1">
            <a:spLocks noChangeArrowheads="1"/>
          </p:cNvSpPr>
          <p:nvPr/>
        </p:nvSpPr>
        <p:spPr bwMode="auto">
          <a:xfrm>
            <a:off x="5375275" y="594995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C’D’+CD</a:t>
            </a:r>
          </a:p>
        </p:txBody>
      </p:sp>
      <p:sp>
        <p:nvSpPr>
          <p:cNvPr id="488978" name="Text Box 530"/>
          <p:cNvSpPr txBox="1">
            <a:spLocks noChangeArrowheads="1"/>
          </p:cNvSpPr>
          <p:nvPr/>
        </p:nvSpPr>
        <p:spPr bwMode="auto">
          <a:xfrm>
            <a:off x="8075613" y="594995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6026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975" grpId="0"/>
      <p:bldP spid="488976" grpId="0"/>
      <p:bldP spid="488977" grpId="0"/>
      <p:bldP spid="4889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6051" y="456407"/>
            <a:ext cx="8280400" cy="47783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BCD-to-Excess 3 Converter</a:t>
            </a:r>
          </a:p>
        </p:txBody>
      </p:sp>
      <p:graphicFrame>
        <p:nvGraphicFramePr>
          <p:cNvPr id="489552" name="Group 80"/>
          <p:cNvGraphicFramePr>
            <a:graphicFrameLocks noGrp="1"/>
          </p:cNvGraphicFramePr>
          <p:nvPr/>
        </p:nvGraphicFramePr>
        <p:xfrm>
          <a:off x="2495551" y="1630364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/>
                <a:gridCol w="1081087"/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04" name="Object 74"/>
          <p:cNvGraphicFramePr>
            <a:graphicFrameLocks noChangeAspect="1"/>
          </p:cNvGraphicFramePr>
          <p:nvPr/>
        </p:nvGraphicFramePr>
        <p:xfrm>
          <a:off x="4879976" y="1679576"/>
          <a:ext cx="5656263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3196742" imgH="2201144" progId="Visio.Drawing.11">
                  <p:embed/>
                </p:oleObj>
              </mc:Choice>
              <mc:Fallback>
                <p:oleObj name="Visio" r:id="rId4" imgW="3196742" imgH="22011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6" y="1679576"/>
                        <a:ext cx="5656263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5" name="Text Box 75"/>
          <p:cNvSpPr txBox="1">
            <a:spLocks noChangeArrowheads="1"/>
          </p:cNvSpPr>
          <p:nvPr/>
        </p:nvSpPr>
        <p:spPr bwMode="auto">
          <a:xfrm>
            <a:off x="5195888" y="5768975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306" name="Text Box 76"/>
          <p:cNvSpPr txBox="1">
            <a:spLocks noChangeArrowheads="1"/>
          </p:cNvSpPr>
          <p:nvPr/>
        </p:nvSpPr>
        <p:spPr bwMode="auto">
          <a:xfrm>
            <a:off x="5195889" y="6129338"/>
            <a:ext cx="2700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10307" name="Text Box 77"/>
          <p:cNvSpPr txBox="1">
            <a:spLocks noChangeArrowheads="1"/>
          </p:cNvSpPr>
          <p:nvPr/>
        </p:nvSpPr>
        <p:spPr bwMode="auto">
          <a:xfrm>
            <a:off x="8075614" y="57689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10308" name="Text Box 78"/>
          <p:cNvSpPr txBox="1">
            <a:spLocks noChangeArrowheads="1"/>
          </p:cNvSpPr>
          <p:nvPr/>
        </p:nvSpPr>
        <p:spPr bwMode="auto">
          <a:xfrm>
            <a:off x="8075614" y="6129338"/>
            <a:ext cx="1620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352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70745" y="-14464"/>
            <a:ext cx="8051800" cy="1020763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Gray </a:t>
            </a:r>
            <a:r>
              <a:rPr lang="en-US" altLang="en-US" dirty="0">
                <a:solidFill>
                  <a:schemeClr val="tx1"/>
                </a:solidFill>
              </a:rPr>
              <a:t>to Binary Code</a:t>
            </a:r>
            <a:r>
              <a:rPr lang="en-US" altLang="en-US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Design a circuit to </a:t>
            </a:r>
            <a:br>
              <a:rPr lang="en-US" altLang="en-US" dirty="0"/>
            </a:br>
            <a:r>
              <a:rPr lang="en-US" altLang="en-US" dirty="0"/>
              <a:t>convert a 3-bit Gray </a:t>
            </a:r>
            <a:br>
              <a:rPr lang="en-US" altLang="en-US" dirty="0"/>
            </a:br>
            <a:r>
              <a:rPr lang="en-US" altLang="en-US" dirty="0"/>
              <a:t>code to a binary code</a:t>
            </a:r>
          </a:p>
          <a:p>
            <a:r>
              <a:rPr lang="en-US" altLang="en-US" dirty="0"/>
              <a:t>The formulation gives</a:t>
            </a:r>
            <a:br>
              <a:rPr lang="en-US" altLang="en-US" dirty="0"/>
            </a:br>
            <a:r>
              <a:rPr lang="en-US" altLang="en-US" dirty="0"/>
              <a:t>the truth table on the</a:t>
            </a:r>
            <a:br>
              <a:rPr lang="en-US" altLang="en-US" dirty="0"/>
            </a:br>
            <a:r>
              <a:rPr lang="en-US" altLang="en-US" dirty="0"/>
              <a:t>right</a:t>
            </a:r>
          </a:p>
          <a:p>
            <a:r>
              <a:rPr lang="en-US" altLang="en-US" dirty="0"/>
              <a:t>It is obvious from this</a:t>
            </a:r>
            <a:br>
              <a:rPr lang="en-US" altLang="en-US" dirty="0"/>
            </a:br>
            <a:r>
              <a:rPr lang="en-US" altLang="en-US" dirty="0"/>
              <a:t>table that X = C and the</a:t>
            </a:r>
            <a:br>
              <a:rPr lang="en-US" altLang="en-US" dirty="0"/>
            </a:br>
            <a:r>
              <a:rPr lang="en-US" altLang="en-US" dirty="0"/>
              <a:t>Y and Z are more complex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983413" y="244633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3200" u="sng" baseline="-25000">
              <a:solidFill>
                <a:srgbClr val="000000"/>
              </a:solidFill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000876" y="2446339"/>
            <a:ext cx="13493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3200" u="sng" baseline="-25000">
              <a:solidFill>
                <a:srgbClr val="000000"/>
              </a:solidFill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350250" y="2446339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3200" u="sng" baseline="-25000">
              <a:solidFill>
                <a:srgbClr val="000000"/>
              </a:solidFill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8358188" y="2446339"/>
            <a:ext cx="14970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3200" u="sng" baseline="-25000">
              <a:solidFill>
                <a:srgbClr val="000000"/>
              </a:solidFill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9855201" y="2446339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3200" u="sng" baseline="-25000">
              <a:solidFill>
                <a:srgbClr val="000000"/>
              </a:solidFill>
            </a:endParaRP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6983413" y="1371601"/>
            <a:ext cx="2889250" cy="3617913"/>
            <a:chOff x="0" y="0"/>
            <a:chExt cx="1820" cy="2279"/>
          </a:xfrm>
        </p:grpSpPr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20" y="21"/>
              <a:ext cx="4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Gray</a:t>
              </a:r>
              <a:endParaRPr lang="en-US" altLang="en-US" sz="32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183" y="240"/>
              <a:ext cx="4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A B C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1056" y="21"/>
              <a:ext cx="5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Binary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151" y="240"/>
              <a:ext cx="3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x y z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0" y="0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0" y="0"/>
              <a:ext cx="1" cy="1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0" y="0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0" y="0"/>
              <a:ext cx="1" cy="1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11" y="0"/>
              <a:ext cx="85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11" y="0"/>
              <a:ext cx="850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872" y="0"/>
              <a:ext cx="93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872" y="0"/>
              <a:ext cx="937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1809" y="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1809" y="0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>
              <a:off x="1809" y="0"/>
              <a:ext cx="1" cy="1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91" name="Rectangle 27"/>
            <p:cNvSpPr>
              <a:spLocks noChangeArrowheads="1"/>
            </p:cNvSpPr>
            <p:nvPr/>
          </p:nvSpPr>
          <p:spPr bwMode="auto">
            <a:xfrm>
              <a:off x="1809" y="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1809" y="0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1809" y="0"/>
              <a:ext cx="1" cy="1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94" name="Rectangle 30"/>
            <p:cNvSpPr>
              <a:spLocks noChangeArrowheads="1"/>
            </p:cNvSpPr>
            <p:nvPr/>
          </p:nvSpPr>
          <p:spPr bwMode="auto">
            <a:xfrm>
              <a:off x="0" y="12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0" y="12"/>
              <a:ext cx="1" cy="439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1809" y="12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809" y="12"/>
              <a:ext cx="1" cy="439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243" y="46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899" name="Rectangle 35"/>
            <p:cNvSpPr>
              <a:spLocks noChangeArrowheads="1"/>
            </p:cNvSpPr>
            <p:nvPr/>
          </p:nvSpPr>
          <p:spPr bwMode="auto">
            <a:xfrm>
              <a:off x="387" y="46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00" name="Rectangle 36"/>
            <p:cNvSpPr>
              <a:spLocks noChangeArrowheads="1"/>
            </p:cNvSpPr>
            <p:nvPr/>
          </p:nvSpPr>
          <p:spPr bwMode="auto">
            <a:xfrm>
              <a:off x="531" y="466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01" name="Rectangle 37"/>
            <p:cNvSpPr>
              <a:spLocks noChangeArrowheads="1"/>
            </p:cNvSpPr>
            <p:nvPr/>
          </p:nvSpPr>
          <p:spPr bwMode="auto">
            <a:xfrm>
              <a:off x="1149" y="46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02" name="Rectangle 38"/>
            <p:cNvSpPr>
              <a:spLocks noChangeArrowheads="1"/>
            </p:cNvSpPr>
            <p:nvPr/>
          </p:nvSpPr>
          <p:spPr bwMode="auto">
            <a:xfrm>
              <a:off x="1293" y="46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03" name="Rectangle 39"/>
            <p:cNvSpPr>
              <a:spLocks noChangeArrowheads="1"/>
            </p:cNvSpPr>
            <p:nvPr/>
          </p:nvSpPr>
          <p:spPr bwMode="auto">
            <a:xfrm>
              <a:off x="1436" y="466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04" name="Rectangle 40"/>
            <p:cNvSpPr>
              <a:spLocks noChangeArrowheads="1"/>
            </p:cNvSpPr>
            <p:nvPr/>
          </p:nvSpPr>
          <p:spPr bwMode="auto">
            <a:xfrm>
              <a:off x="0" y="45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0" y="451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06" name="Rectangle 42"/>
            <p:cNvSpPr>
              <a:spLocks noChangeArrowheads="1"/>
            </p:cNvSpPr>
            <p:nvPr/>
          </p:nvSpPr>
          <p:spPr bwMode="auto">
            <a:xfrm>
              <a:off x="11" y="451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11" y="451"/>
              <a:ext cx="850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866" y="451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866" y="451"/>
              <a:ext cx="94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>
              <a:off x="1809" y="45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11" name="Line 47"/>
            <p:cNvSpPr>
              <a:spLocks noChangeShapeType="1"/>
            </p:cNvSpPr>
            <p:nvPr/>
          </p:nvSpPr>
          <p:spPr bwMode="auto">
            <a:xfrm>
              <a:off x="1809" y="451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0" y="457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0" y="457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14" name="Rectangle 50"/>
            <p:cNvSpPr>
              <a:spLocks noChangeArrowheads="1"/>
            </p:cNvSpPr>
            <p:nvPr/>
          </p:nvSpPr>
          <p:spPr bwMode="auto">
            <a:xfrm>
              <a:off x="1809" y="457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1809" y="457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16" name="Rectangle 52"/>
            <p:cNvSpPr>
              <a:spLocks noChangeArrowheads="1"/>
            </p:cNvSpPr>
            <p:nvPr/>
          </p:nvSpPr>
          <p:spPr bwMode="auto">
            <a:xfrm>
              <a:off x="243" y="692"/>
              <a:ext cx="2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1 0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17" name="Rectangle 53"/>
            <p:cNvSpPr>
              <a:spLocks noChangeArrowheads="1"/>
            </p:cNvSpPr>
            <p:nvPr/>
          </p:nvSpPr>
          <p:spPr bwMode="auto">
            <a:xfrm>
              <a:off x="531" y="69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18" name="Rectangle 54"/>
            <p:cNvSpPr>
              <a:spLocks noChangeArrowheads="1"/>
            </p:cNvSpPr>
            <p:nvPr/>
          </p:nvSpPr>
          <p:spPr bwMode="auto">
            <a:xfrm>
              <a:off x="1149" y="692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19" name="Rectangle 55"/>
            <p:cNvSpPr>
              <a:spLocks noChangeArrowheads="1"/>
            </p:cNvSpPr>
            <p:nvPr/>
          </p:nvSpPr>
          <p:spPr bwMode="auto">
            <a:xfrm>
              <a:off x="1293" y="692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0 1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>
              <a:off x="0" y="677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21" name="Line 57"/>
            <p:cNvSpPr>
              <a:spLocks noChangeShapeType="1"/>
            </p:cNvSpPr>
            <p:nvPr/>
          </p:nvSpPr>
          <p:spPr bwMode="auto">
            <a:xfrm>
              <a:off x="11" y="677"/>
              <a:ext cx="850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22" name="Line 58"/>
            <p:cNvSpPr>
              <a:spLocks noChangeShapeType="1"/>
            </p:cNvSpPr>
            <p:nvPr/>
          </p:nvSpPr>
          <p:spPr bwMode="auto">
            <a:xfrm>
              <a:off x="866" y="677"/>
              <a:ext cx="94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1809" y="677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24" name="Rectangle 60"/>
            <p:cNvSpPr>
              <a:spLocks noChangeArrowheads="1"/>
            </p:cNvSpPr>
            <p:nvPr/>
          </p:nvSpPr>
          <p:spPr bwMode="auto">
            <a:xfrm>
              <a:off x="0" y="683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25" name="Line 61"/>
            <p:cNvSpPr>
              <a:spLocks noChangeShapeType="1"/>
            </p:cNvSpPr>
            <p:nvPr/>
          </p:nvSpPr>
          <p:spPr bwMode="auto">
            <a:xfrm>
              <a:off x="0" y="683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26" name="Rectangle 62"/>
            <p:cNvSpPr>
              <a:spLocks noChangeArrowheads="1"/>
            </p:cNvSpPr>
            <p:nvPr/>
          </p:nvSpPr>
          <p:spPr bwMode="auto">
            <a:xfrm>
              <a:off x="1809" y="683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27" name="Line 63"/>
            <p:cNvSpPr>
              <a:spLocks noChangeShapeType="1"/>
            </p:cNvSpPr>
            <p:nvPr/>
          </p:nvSpPr>
          <p:spPr bwMode="auto">
            <a:xfrm>
              <a:off x="1809" y="683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28" name="Rectangle 64"/>
            <p:cNvSpPr>
              <a:spLocks noChangeArrowheads="1"/>
            </p:cNvSpPr>
            <p:nvPr/>
          </p:nvSpPr>
          <p:spPr bwMode="auto">
            <a:xfrm>
              <a:off x="243" y="918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29" name="Rectangle 65"/>
            <p:cNvSpPr>
              <a:spLocks noChangeArrowheads="1"/>
            </p:cNvSpPr>
            <p:nvPr/>
          </p:nvSpPr>
          <p:spPr bwMode="auto">
            <a:xfrm>
              <a:off x="387" y="918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1 0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30" name="Rectangle 66"/>
            <p:cNvSpPr>
              <a:spLocks noChangeArrowheads="1"/>
            </p:cNvSpPr>
            <p:nvPr/>
          </p:nvSpPr>
          <p:spPr bwMode="auto">
            <a:xfrm>
              <a:off x="1149" y="918"/>
              <a:ext cx="3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0 1 0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31" name="Rectangle 67"/>
            <p:cNvSpPr>
              <a:spLocks noChangeArrowheads="1"/>
            </p:cNvSpPr>
            <p:nvPr/>
          </p:nvSpPr>
          <p:spPr bwMode="auto">
            <a:xfrm>
              <a:off x="0" y="90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32" name="Line 68"/>
            <p:cNvSpPr>
              <a:spLocks noChangeShapeType="1"/>
            </p:cNvSpPr>
            <p:nvPr/>
          </p:nvSpPr>
          <p:spPr bwMode="auto">
            <a:xfrm>
              <a:off x="0" y="903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33" name="Rectangle 69"/>
            <p:cNvSpPr>
              <a:spLocks noChangeArrowheads="1"/>
            </p:cNvSpPr>
            <p:nvPr/>
          </p:nvSpPr>
          <p:spPr bwMode="auto">
            <a:xfrm>
              <a:off x="11" y="903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34" name="Line 70"/>
            <p:cNvSpPr>
              <a:spLocks noChangeShapeType="1"/>
            </p:cNvSpPr>
            <p:nvPr/>
          </p:nvSpPr>
          <p:spPr bwMode="auto">
            <a:xfrm>
              <a:off x="11" y="903"/>
              <a:ext cx="850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35" name="Rectangle 71"/>
            <p:cNvSpPr>
              <a:spLocks noChangeArrowheads="1"/>
            </p:cNvSpPr>
            <p:nvPr/>
          </p:nvSpPr>
          <p:spPr bwMode="auto">
            <a:xfrm>
              <a:off x="866" y="903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36" name="Line 72"/>
            <p:cNvSpPr>
              <a:spLocks noChangeShapeType="1"/>
            </p:cNvSpPr>
            <p:nvPr/>
          </p:nvSpPr>
          <p:spPr bwMode="auto">
            <a:xfrm>
              <a:off x="866" y="903"/>
              <a:ext cx="94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37" name="Rectangle 73"/>
            <p:cNvSpPr>
              <a:spLocks noChangeArrowheads="1"/>
            </p:cNvSpPr>
            <p:nvPr/>
          </p:nvSpPr>
          <p:spPr bwMode="auto">
            <a:xfrm>
              <a:off x="1809" y="90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38" name="Line 74"/>
            <p:cNvSpPr>
              <a:spLocks noChangeShapeType="1"/>
            </p:cNvSpPr>
            <p:nvPr/>
          </p:nvSpPr>
          <p:spPr bwMode="auto">
            <a:xfrm>
              <a:off x="1809" y="903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39" name="Rectangle 75"/>
            <p:cNvSpPr>
              <a:spLocks noChangeArrowheads="1"/>
            </p:cNvSpPr>
            <p:nvPr/>
          </p:nvSpPr>
          <p:spPr bwMode="auto">
            <a:xfrm>
              <a:off x="0" y="909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40" name="Line 76"/>
            <p:cNvSpPr>
              <a:spLocks noChangeShapeType="1"/>
            </p:cNvSpPr>
            <p:nvPr/>
          </p:nvSpPr>
          <p:spPr bwMode="auto">
            <a:xfrm>
              <a:off x="0" y="909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41" name="Rectangle 77"/>
            <p:cNvSpPr>
              <a:spLocks noChangeArrowheads="1"/>
            </p:cNvSpPr>
            <p:nvPr/>
          </p:nvSpPr>
          <p:spPr bwMode="auto">
            <a:xfrm>
              <a:off x="1809" y="909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42" name="Line 78"/>
            <p:cNvSpPr>
              <a:spLocks noChangeShapeType="1"/>
            </p:cNvSpPr>
            <p:nvPr/>
          </p:nvSpPr>
          <p:spPr bwMode="auto">
            <a:xfrm>
              <a:off x="1809" y="909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43" name="Rectangle 79"/>
            <p:cNvSpPr>
              <a:spLocks noChangeArrowheads="1"/>
            </p:cNvSpPr>
            <p:nvPr/>
          </p:nvSpPr>
          <p:spPr bwMode="auto">
            <a:xfrm>
              <a:off x="243" y="1143"/>
              <a:ext cx="3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0 1 0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44" name="Rectangle 80"/>
            <p:cNvSpPr>
              <a:spLocks noChangeArrowheads="1"/>
            </p:cNvSpPr>
            <p:nvPr/>
          </p:nvSpPr>
          <p:spPr bwMode="auto">
            <a:xfrm>
              <a:off x="1149" y="1143"/>
              <a:ext cx="2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0 1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45" name="Rectangle 81"/>
            <p:cNvSpPr>
              <a:spLocks noChangeArrowheads="1"/>
            </p:cNvSpPr>
            <p:nvPr/>
          </p:nvSpPr>
          <p:spPr bwMode="auto">
            <a:xfrm>
              <a:off x="1436" y="114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46" name="Rectangle 82"/>
            <p:cNvSpPr>
              <a:spLocks noChangeArrowheads="1"/>
            </p:cNvSpPr>
            <p:nvPr/>
          </p:nvSpPr>
          <p:spPr bwMode="auto">
            <a:xfrm>
              <a:off x="0" y="1129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47" name="Line 83"/>
            <p:cNvSpPr>
              <a:spLocks noChangeShapeType="1"/>
            </p:cNvSpPr>
            <p:nvPr/>
          </p:nvSpPr>
          <p:spPr bwMode="auto">
            <a:xfrm>
              <a:off x="0" y="1129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48" name="Rectangle 84"/>
            <p:cNvSpPr>
              <a:spLocks noChangeArrowheads="1"/>
            </p:cNvSpPr>
            <p:nvPr/>
          </p:nvSpPr>
          <p:spPr bwMode="auto">
            <a:xfrm>
              <a:off x="11" y="1129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11" y="1129"/>
              <a:ext cx="850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50" name="Rectangle 86"/>
            <p:cNvSpPr>
              <a:spLocks noChangeArrowheads="1"/>
            </p:cNvSpPr>
            <p:nvPr/>
          </p:nvSpPr>
          <p:spPr bwMode="auto">
            <a:xfrm>
              <a:off x="866" y="1129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>
              <a:off x="866" y="1129"/>
              <a:ext cx="94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52" name="Rectangle 88"/>
            <p:cNvSpPr>
              <a:spLocks noChangeArrowheads="1"/>
            </p:cNvSpPr>
            <p:nvPr/>
          </p:nvSpPr>
          <p:spPr bwMode="auto">
            <a:xfrm>
              <a:off x="1809" y="1129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53" name="Line 89"/>
            <p:cNvSpPr>
              <a:spLocks noChangeShapeType="1"/>
            </p:cNvSpPr>
            <p:nvPr/>
          </p:nvSpPr>
          <p:spPr bwMode="auto">
            <a:xfrm>
              <a:off x="1809" y="1129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54" name="Rectangle 90"/>
            <p:cNvSpPr>
              <a:spLocks noChangeArrowheads="1"/>
            </p:cNvSpPr>
            <p:nvPr/>
          </p:nvSpPr>
          <p:spPr bwMode="auto">
            <a:xfrm>
              <a:off x="0" y="1135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55" name="Line 91"/>
            <p:cNvSpPr>
              <a:spLocks noChangeShapeType="1"/>
            </p:cNvSpPr>
            <p:nvPr/>
          </p:nvSpPr>
          <p:spPr bwMode="auto">
            <a:xfrm>
              <a:off x="0" y="1135"/>
              <a:ext cx="1" cy="219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56" name="Rectangle 92"/>
            <p:cNvSpPr>
              <a:spLocks noChangeArrowheads="1"/>
            </p:cNvSpPr>
            <p:nvPr/>
          </p:nvSpPr>
          <p:spPr bwMode="auto">
            <a:xfrm>
              <a:off x="1809" y="1135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57" name="Line 93"/>
            <p:cNvSpPr>
              <a:spLocks noChangeShapeType="1"/>
            </p:cNvSpPr>
            <p:nvPr/>
          </p:nvSpPr>
          <p:spPr bwMode="auto">
            <a:xfrm>
              <a:off x="1809" y="1135"/>
              <a:ext cx="1" cy="219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58" name="Rectangle 94"/>
            <p:cNvSpPr>
              <a:spLocks noChangeArrowheads="1"/>
            </p:cNvSpPr>
            <p:nvPr/>
          </p:nvSpPr>
          <p:spPr bwMode="auto">
            <a:xfrm>
              <a:off x="243" y="1369"/>
              <a:ext cx="2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0 1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59" name="Rectangle 95"/>
            <p:cNvSpPr>
              <a:spLocks noChangeArrowheads="1"/>
            </p:cNvSpPr>
            <p:nvPr/>
          </p:nvSpPr>
          <p:spPr bwMode="auto">
            <a:xfrm>
              <a:off x="531" y="136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60" name="Rectangle 96"/>
            <p:cNvSpPr>
              <a:spLocks noChangeArrowheads="1"/>
            </p:cNvSpPr>
            <p:nvPr/>
          </p:nvSpPr>
          <p:spPr bwMode="auto">
            <a:xfrm>
              <a:off x="1149" y="1369"/>
              <a:ext cx="2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1 0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>
              <a:off x="1436" y="136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62" name="Rectangle 98"/>
            <p:cNvSpPr>
              <a:spLocks noChangeArrowheads="1"/>
            </p:cNvSpPr>
            <p:nvPr/>
          </p:nvSpPr>
          <p:spPr bwMode="auto">
            <a:xfrm>
              <a:off x="0" y="1354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63" name="Line 99"/>
            <p:cNvSpPr>
              <a:spLocks noChangeShapeType="1"/>
            </p:cNvSpPr>
            <p:nvPr/>
          </p:nvSpPr>
          <p:spPr bwMode="auto">
            <a:xfrm>
              <a:off x="0" y="1354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64" name="Rectangle 100"/>
            <p:cNvSpPr>
              <a:spLocks noChangeArrowheads="1"/>
            </p:cNvSpPr>
            <p:nvPr/>
          </p:nvSpPr>
          <p:spPr bwMode="auto">
            <a:xfrm>
              <a:off x="11" y="1354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65" name="Line 101"/>
            <p:cNvSpPr>
              <a:spLocks noChangeShapeType="1"/>
            </p:cNvSpPr>
            <p:nvPr/>
          </p:nvSpPr>
          <p:spPr bwMode="auto">
            <a:xfrm>
              <a:off x="11" y="1354"/>
              <a:ext cx="850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66" name="Rectangle 102"/>
            <p:cNvSpPr>
              <a:spLocks noChangeArrowheads="1"/>
            </p:cNvSpPr>
            <p:nvPr/>
          </p:nvSpPr>
          <p:spPr bwMode="auto">
            <a:xfrm>
              <a:off x="866" y="1354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67" name="Line 103"/>
            <p:cNvSpPr>
              <a:spLocks noChangeShapeType="1"/>
            </p:cNvSpPr>
            <p:nvPr/>
          </p:nvSpPr>
          <p:spPr bwMode="auto">
            <a:xfrm>
              <a:off x="866" y="1354"/>
              <a:ext cx="94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68" name="Rectangle 104"/>
            <p:cNvSpPr>
              <a:spLocks noChangeArrowheads="1"/>
            </p:cNvSpPr>
            <p:nvPr/>
          </p:nvSpPr>
          <p:spPr bwMode="auto">
            <a:xfrm>
              <a:off x="1809" y="1354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69" name="Line 105"/>
            <p:cNvSpPr>
              <a:spLocks noChangeShapeType="1"/>
            </p:cNvSpPr>
            <p:nvPr/>
          </p:nvSpPr>
          <p:spPr bwMode="auto">
            <a:xfrm>
              <a:off x="1809" y="1354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70" name="Rectangle 106"/>
            <p:cNvSpPr>
              <a:spLocks noChangeArrowheads="1"/>
            </p:cNvSpPr>
            <p:nvPr/>
          </p:nvSpPr>
          <p:spPr bwMode="auto">
            <a:xfrm>
              <a:off x="0" y="1360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71" name="Line 107"/>
            <p:cNvSpPr>
              <a:spLocks noChangeShapeType="1"/>
            </p:cNvSpPr>
            <p:nvPr/>
          </p:nvSpPr>
          <p:spPr bwMode="auto">
            <a:xfrm>
              <a:off x="0" y="1360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72" name="Rectangle 108"/>
            <p:cNvSpPr>
              <a:spLocks noChangeArrowheads="1"/>
            </p:cNvSpPr>
            <p:nvPr/>
          </p:nvSpPr>
          <p:spPr bwMode="auto">
            <a:xfrm>
              <a:off x="1809" y="1360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73" name="Line 109"/>
            <p:cNvSpPr>
              <a:spLocks noChangeShapeType="1"/>
            </p:cNvSpPr>
            <p:nvPr/>
          </p:nvSpPr>
          <p:spPr bwMode="auto">
            <a:xfrm>
              <a:off x="1809" y="1360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74" name="Rectangle 110"/>
            <p:cNvSpPr>
              <a:spLocks noChangeArrowheads="1"/>
            </p:cNvSpPr>
            <p:nvPr/>
          </p:nvSpPr>
          <p:spPr bwMode="auto">
            <a:xfrm>
              <a:off x="243" y="1595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75" name="Rectangle 111"/>
            <p:cNvSpPr>
              <a:spLocks noChangeArrowheads="1"/>
            </p:cNvSpPr>
            <p:nvPr/>
          </p:nvSpPr>
          <p:spPr bwMode="auto">
            <a:xfrm>
              <a:off x="387" y="1595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76" name="Rectangle 112"/>
            <p:cNvSpPr>
              <a:spLocks noChangeArrowheads="1"/>
            </p:cNvSpPr>
            <p:nvPr/>
          </p:nvSpPr>
          <p:spPr bwMode="auto">
            <a:xfrm>
              <a:off x="531" y="15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77" name="Rectangle 113"/>
            <p:cNvSpPr>
              <a:spLocks noChangeArrowheads="1"/>
            </p:cNvSpPr>
            <p:nvPr/>
          </p:nvSpPr>
          <p:spPr bwMode="auto">
            <a:xfrm>
              <a:off x="1149" y="1595"/>
              <a:ext cx="3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1 0 1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78" name="Rectangle 114"/>
            <p:cNvSpPr>
              <a:spLocks noChangeArrowheads="1"/>
            </p:cNvSpPr>
            <p:nvPr/>
          </p:nvSpPr>
          <p:spPr bwMode="auto">
            <a:xfrm>
              <a:off x="0" y="158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79" name="Line 115"/>
            <p:cNvSpPr>
              <a:spLocks noChangeShapeType="1"/>
            </p:cNvSpPr>
            <p:nvPr/>
          </p:nvSpPr>
          <p:spPr bwMode="auto">
            <a:xfrm>
              <a:off x="0" y="1580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80" name="Rectangle 116"/>
            <p:cNvSpPr>
              <a:spLocks noChangeArrowheads="1"/>
            </p:cNvSpPr>
            <p:nvPr/>
          </p:nvSpPr>
          <p:spPr bwMode="auto">
            <a:xfrm>
              <a:off x="11" y="1580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81" name="Line 117"/>
            <p:cNvSpPr>
              <a:spLocks noChangeShapeType="1"/>
            </p:cNvSpPr>
            <p:nvPr/>
          </p:nvSpPr>
          <p:spPr bwMode="auto">
            <a:xfrm>
              <a:off x="11" y="1580"/>
              <a:ext cx="850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82" name="Rectangle 118"/>
            <p:cNvSpPr>
              <a:spLocks noChangeArrowheads="1"/>
            </p:cNvSpPr>
            <p:nvPr/>
          </p:nvSpPr>
          <p:spPr bwMode="auto">
            <a:xfrm>
              <a:off x="866" y="1580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83" name="Line 119"/>
            <p:cNvSpPr>
              <a:spLocks noChangeShapeType="1"/>
            </p:cNvSpPr>
            <p:nvPr/>
          </p:nvSpPr>
          <p:spPr bwMode="auto">
            <a:xfrm>
              <a:off x="866" y="1580"/>
              <a:ext cx="94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84" name="Rectangle 120"/>
            <p:cNvSpPr>
              <a:spLocks noChangeArrowheads="1"/>
            </p:cNvSpPr>
            <p:nvPr/>
          </p:nvSpPr>
          <p:spPr bwMode="auto">
            <a:xfrm>
              <a:off x="1809" y="158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85" name="Line 121"/>
            <p:cNvSpPr>
              <a:spLocks noChangeShapeType="1"/>
            </p:cNvSpPr>
            <p:nvPr/>
          </p:nvSpPr>
          <p:spPr bwMode="auto">
            <a:xfrm>
              <a:off x="1809" y="1580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86" name="Rectangle 122"/>
            <p:cNvSpPr>
              <a:spLocks noChangeArrowheads="1"/>
            </p:cNvSpPr>
            <p:nvPr/>
          </p:nvSpPr>
          <p:spPr bwMode="auto">
            <a:xfrm>
              <a:off x="0" y="1586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87" name="Line 123"/>
            <p:cNvSpPr>
              <a:spLocks noChangeShapeType="1"/>
            </p:cNvSpPr>
            <p:nvPr/>
          </p:nvSpPr>
          <p:spPr bwMode="auto">
            <a:xfrm>
              <a:off x="0" y="1586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88" name="Rectangle 124"/>
            <p:cNvSpPr>
              <a:spLocks noChangeArrowheads="1"/>
            </p:cNvSpPr>
            <p:nvPr/>
          </p:nvSpPr>
          <p:spPr bwMode="auto">
            <a:xfrm>
              <a:off x="1809" y="1586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89" name="Line 125"/>
            <p:cNvSpPr>
              <a:spLocks noChangeShapeType="1"/>
            </p:cNvSpPr>
            <p:nvPr/>
          </p:nvSpPr>
          <p:spPr bwMode="auto">
            <a:xfrm>
              <a:off x="1809" y="1586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90" name="Rectangle 126"/>
            <p:cNvSpPr>
              <a:spLocks noChangeArrowheads="1"/>
            </p:cNvSpPr>
            <p:nvPr/>
          </p:nvSpPr>
          <p:spPr bwMode="auto">
            <a:xfrm>
              <a:off x="243" y="1821"/>
              <a:ext cx="3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1 0 1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91" name="Rectangle 127"/>
            <p:cNvSpPr>
              <a:spLocks noChangeArrowheads="1"/>
            </p:cNvSpPr>
            <p:nvPr/>
          </p:nvSpPr>
          <p:spPr bwMode="auto">
            <a:xfrm>
              <a:off x="1149" y="1821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92" name="Rectangle 128"/>
            <p:cNvSpPr>
              <a:spLocks noChangeArrowheads="1"/>
            </p:cNvSpPr>
            <p:nvPr/>
          </p:nvSpPr>
          <p:spPr bwMode="auto">
            <a:xfrm>
              <a:off x="1293" y="1821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1 0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93" name="Rectangle 129"/>
            <p:cNvSpPr>
              <a:spLocks noChangeArrowheads="1"/>
            </p:cNvSpPr>
            <p:nvPr/>
          </p:nvSpPr>
          <p:spPr bwMode="auto">
            <a:xfrm>
              <a:off x="0" y="180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94" name="Line 130"/>
            <p:cNvSpPr>
              <a:spLocks noChangeShapeType="1"/>
            </p:cNvSpPr>
            <p:nvPr/>
          </p:nvSpPr>
          <p:spPr bwMode="auto">
            <a:xfrm>
              <a:off x="0" y="1806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95" name="Rectangle 131"/>
            <p:cNvSpPr>
              <a:spLocks noChangeArrowheads="1"/>
            </p:cNvSpPr>
            <p:nvPr/>
          </p:nvSpPr>
          <p:spPr bwMode="auto">
            <a:xfrm>
              <a:off x="11" y="1806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96" name="Line 132"/>
            <p:cNvSpPr>
              <a:spLocks noChangeShapeType="1"/>
            </p:cNvSpPr>
            <p:nvPr/>
          </p:nvSpPr>
          <p:spPr bwMode="auto">
            <a:xfrm>
              <a:off x="11" y="1806"/>
              <a:ext cx="850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97" name="Rectangle 133"/>
            <p:cNvSpPr>
              <a:spLocks noChangeArrowheads="1"/>
            </p:cNvSpPr>
            <p:nvPr/>
          </p:nvSpPr>
          <p:spPr bwMode="auto">
            <a:xfrm>
              <a:off x="866" y="1806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98" name="Line 134"/>
            <p:cNvSpPr>
              <a:spLocks noChangeShapeType="1"/>
            </p:cNvSpPr>
            <p:nvPr/>
          </p:nvSpPr>
          <p:spPr bwMode="auto">
            <a:xfrm>
              <a:off x="866" y="1806"/>
              <a:ext cx="94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6999" name="Rectangle 135"/>
            <p:cNvSpPr>
              <a:spLocks noChangeArrowheads="1"/>
            </p:cNvSpPr>
            <p:nvPr/>
          </p:nvSpPr>
          <p:spPr bwMode="auto">
            <a:xfrm>
              <a:off x="1809" y="180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00" name="Line 136"/>
            <p:cNvSpPr>
              <a:spLocks noChangeShapeType="1"/>
            </p:cNvSpPr>
            <p:nvPr/>
          </p:nvSpPr>
          <p:spPr bwMode="auto">
            <a:xfrm>
              <a:off x="1809" y="1806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01" name="Rectangle 137"/>
            <p:cNvSpPr>
              <a:spLocks noChangeArrowheads="1"/>
            </p:cNvSpPr>
            <p:nvPr/>
          </p:nvSpPr>
          <p:spPr bwMode="auto">
            <a:xfrm>
              <a:off x="0" y="1812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02" name="Line 138"/>
            <p:cNvSpPr>
              <a:spLocks noChangeShapeType="1"/>
            </p:cNvSpPr>
            <p:nvPr/>
          </p:nvSpPr>
          <p:spPr bwMode="auto">
            <a:xfrm>
              <a:off x="0" y="1812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03" name="Rectangle 139"/>
            <p:cNvSpPr>
              <a:spLocks noChangeArrowheads="1"/>
            </p:cNvSpPr>
            <p:nvPr/>
          </p:nvSpPr>
          <p:spPr bwMode="auto">
            <a:xfrm>
              <a:off x="1809" y="1812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04" name="Line 140"/>
            <p:cNvSpPr>
              <a:spLocks noChangeShapeType="1"/>
            </p:cNvSpPr>
            <p:nvPr/>
          </p:nvSpPr>
          <p:spPr bwMode="auto">
            <a:xfrm>
              <a:off x="1809" y="1812"/>
              <a:ext cx="1" cy="220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05" name="Rectangle 141"/>
            <p:cNvSpPr>
              <a:spLocks noChangeArrowheads="1"/>
            </p:cNvSpPr>
            <p:nvPr/>
          </p:nvSpPr>
          <p:spPr bwMode="auto">
            <a:xfrm>
              <a:off x="243" y="204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06" name="Rectangle 142"/>
            <p:cNvSpPr>
              <a:spLocks noChangeArrowheads="1"/>
            </p:cNvSpPr>
            <p:nvPr/>
          </p:nvSpPr>
          <p:spPr bwMode="auto">
            <a:xfrm>
              <a:off x="387" y="2046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0 1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07" name="Rectangle 143"/>
            <p:cNvSpPr>
              <a:spLocks noChangeArrowheads="1"/>
            </p:cNvSpPr>
            <p:nvPr/>
          </p:nvSpPr>
          <p:spPr bwMode="auto">
            <a:xfrm>
              <a:off x="1149" y="204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08" name="Rectangle 144"/>
            <p:cNvSpPr>
              <a:spLocks noChangeArrowheads="1"/>
            </p:cNvSpPr>
            <p:nvPr/>
          </p:nvSpPr>
          <p:spPr bwMode="auto">
            <a:xfrm>
              <a:off x="1293" y="2046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 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09" name="Rectangle 145"/>
            <p:cNvSpPr>
              <a:spLocks noChangeArrowheads="1"/>
            </p:cNvSpPr>
            <p:nvPr/>
          </p:nvSpPr>
          <p:spPr bwMode="auto">
            <a:xfrm>
              <a:off x="1436" y="2046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  <a:endParaRPr lang="en-US" alt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10" name="Rectangle 146"/>
            <p:cNvSpPr>
              <a:spLocks noChangeArrowheads="1"/>
            </p:cNvSpPr>
            <p:nvPr/>
          </p:nvSpPr>
          <p:spPr bwMode="auto">
            <a:xfrm>
              <a:off x="0" y="203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11" name="Line 147"/>
            <p:cNvSpPr>
              <a:spLocks noChangeShapeType="1"/>
            </p:cNvSpPr>
            <p:nvPr/>
          </p:nvSpPr>
          <p:spPr bwMode="auto">
            <a:xfrm>
              <a:off x="0" y="2032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12" name="Rectangle 148"/>
            <p:cNvSpPr>
              <a:spLocks noChangeArrowheads="1"/>
            </p:cNvSpPr>
            <p:nvPr/>
          </p:nvSpPr>
          <p:spPr bwMode="auto">
            <a:xfrm>
              <a:off x="11" y="2032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13" name="Line 149"/>
            <p:cNvSpPr>
              <a:spLocks noChangeShapeType="1"/>
            </p:cNvSpPr>
            <p:nvPr/>
          </p:nvSpPr>
          <p:spPr bwMode="auto">
            <a:xfrm>
              <a:off x="11" y="2032"/>
              <a:ext cx="850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14" name="Rectangle 150"/>
            <p:cNvSpPr>
              <a:spLocks noChangeArrowheads="1"/>
            </p:cNvSpPr>
            <p:nvPr/>
          </p:nvSpPr>
          <p:spPr bwMode="auto">
            <a:xfrm>
              <a:off x="866" y="2032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15" name="Line 151"/>
            <p:cNvSpPr>
              <a:spLocks noChangeShapeType="1"/>
            </p:cNvSpPr>
            <p:nvPr/>
          </p:nvSpPr>
          <p:spPr bwMode="auto">
            <a:xfrm>
              <a:off x="866" y="2032"/>
              <a:ext cx="94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16" name="Rectangle 152"/>
            <p:cNvSpPr>
              <a:spLocks noChangeArrowheads="1"/>
            </p:cNvSpPr>
            <p:nvPr/>
          </p:nvSpPr>
          <p:spPr bwMode="auto">
            <a:xfrm>
              <a:off x="1809" y="203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17" name="Line 153"/>
            <p:cNvSpPr>
              <a:spLocks noChangeShapeType="1"/>
            </p:cNvSpPr>
            <p:nvPr/>
          </p:nvSpPr>
          <p:spPr bwMode="auto">
            <a:xfrm>
              <a:off x="1809" y="2032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18" name="Rectangle 154"/>
            <p:cNvSpPr>
              <a:spLocks noChangeArrowheads="1"/>
            </p:cNvSpPr>
            <p:nvPr/>
          </p:nvSpPr>
          <p:spPr bwMode="auto">
            <a:xfrm>
              <a:off x="0" y="203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19" name="Line 155"/>
            <p:cNvSpPr>
              <a:spLocks noChangeShapeType="1"/>
            </p:cNvSpPr>
            <p:nvPr/>
          </p:nvSpPr>
          <p:spPr bwMode="auto">
            <a:xfrm>
              <a:off x="0" y="2038"/>
              <a:ext cx="1" cy="219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20" name="Rectangle 156"/>
            <p:cNvSpPr>
              <a:spLocks noChangeArrowheads="1"/>
            </p:cNvSpPr>
            <p:nvPr/>
          </p:nvSpPr>
          <p:spPr bwMode="auto">
            <a:xfrm>
              <a:off x="0" y="2257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21" name="Line 157"/>
            <p:cNvSpPr>
              <a:spLocks noChangeShapeType="1"/>
            </p:cNvSpPr>
            <p:nvPr/>
          </p:nvSpPr>
          <p:spPr bwMode="auto">
            <a:xfrm>
              <a:off x="0" y="2257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22" name="Line 158"/>
            <p:cNvSpPr>
              <a:spLocks noChangeShapeType="1"/>
            </p:cNvSpPr>
            <p:nvPr/>
          </p:nvSpPr>
          <p:spPr bwMode="auto">
            <a:xfrm>
              <a:off x="0" y="2257"/>
              <a:ext cx="1" cy="1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23" name="Rectangle 159"/>
            <p:cNvSpPr>
              <a:spLocks noChangeArrowheads="1"/>
            </p:cNvSpPr>
            <p:nvPr/>
          </p:nvSpPr>
          <p:spPr bwMode="auto">
            <a:xfrm>
              <a:off x="0" y="2257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24" name="Line 160"/>
            <p:cNvSpPr>
              <a:spLocks noChangeShapeType="1"/>
            </p:cNvSpPr>
            <p:nvPr/>
          </p:nvSpPr>
          <p:spPr bwMode="auto">
            <a:xfrm>
              <a:off x="0" y="2257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25" name="Line 161"/>
            <p:cNvSpPr>
              <a:spLocks noChangeShapeType="1"/>
            </p:cNvSpPr>
            <p:nvPr/>
          </p:nvSpPr>
          <p:spPr bwMode="auto">
            <a:xfrm>
              <a:off x="0" y="2257"/>
              <a:ext cx="1" cy="1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26" name="Rectangle 162"/>
            <p:cNvSpPr>
              <a:spLocks noChangeArrowheads="1"/>
            </p:cNvSpPr>
            <p:nvPr/>
          </p:nvSpPr>
          <p:spPr bwMode="auto">
            <a:xfrm>
              <a:off x="11" y="2257"/>
              <a:ext cx="85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27" name="Line 163"/>
            <p:cNvSpPr>
              <a:spLocks noChangeShapeType="1"/>
            </p:cNvSpPr>
            <p:nvPr/>
          </p:nvSpPr>
          <p:spPr bwMode="auto">
            <a:xfrm>
              <a:off x="11" y="2257"/>
              <a:ext cx="850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28" name="Rectangle 164"/>
            <p:cNvSpPr>
              <a:spLocks noChangeArrowheads="1"/>
            </p:cNvSpPr>
            <p:nvPr/>
          </p:nvSpPr>
          <p:spPr bwMode="auto">
            <a:xfrm>
              <a:off x="872" y="2257"/>
              <a:ext cx="93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29" name="Line 165"/>
            <p:cNvSpPr>
              <a:spLocks noChangeShapeType="1"/>
            </p:cNvSpPr>
            <p:nvPr/>
          </p:nvSpPr>
          <p:spPr bwMode="auto">
            <a:xfrm>
              <a:off x="872" y="2257"/>
              <a:ext cx="937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30" name="Rectangle 166"/>
            <p:cNvSpPr>
              <a:spLocks noChangeArrowheads="1"/>
            </p:cNvSpPr>
            <p:nvPr/>
          </p:nvSpPr>
          <p:spPr bwMode="auto">
            <a:xfrm>
              <a:off x="1809" y="203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31" name="Line 167"/>
            <p:cNvSpPr>
              <a:spLocks noChangeShapeType="1"/>
            </p:cNvSpPr>
            <p:nvPr/>
          </p:nvSpPr>
          <p:spPr bwMode="auto">
            <a:xfrm>
              <a:off x="1809" y="2038"/>
              <a:ext cx="1" cy="219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32" name="Rectangle 168"/>
            <p:cNvSpPr>
              <a:spLocks noChangeArrowheads="1"/>
            </p:cNvSpPr>
            <p:nvPr/>
          </p:nvSpPr>
          <p:spPr bwMode="auto">
            <a:xfrm>
              <a:off x="1809" y="2257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33" name="Line 169"/>
            <p:cNvSpPr>
              <a:spLocks noChangeShapeType="1"/>
            </p:cNvSpPr>
            <p:nvPr/>
          </p:nvSpPr>
          <p:spPr bwMode="auto">
            <a:xfrm>
              <a:off x="1809" y="2257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34" name="Line 170"/>
            <p:cNvSpPr>
              <a:spLocks noChangeShapeType="1"/>
            </p:cNvSpPr>
            <p:nvPr/>
          </p:nvSpPr>
          <p:spPr bwMode="auto">
            <a:xfrm>
              <a:off x="1809" y="2257"/>
              <a:ext cx="1" cy="1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35" name="Rectangle 171"/>
            <p:cNvSpPr>
              <a:spLocks noChangeArrowheads="1"/>
            </p:cNvSpPr>
            <p:nvPr/>
          </p:nvSpPr>
          <p:spPr bwMode="auto">
            <a:xfrm>
              <a:off x="1809" y="2257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36" name="Line 172"/>
            <p:cNvSpPr>
              <a:spLocks noChangeShapeType="1"/>
            </p:cNvSpPr>
            <p:nvPr/>
          </p:nvSpPr>
          <p:spPr bwMode="auto">
            <a:xfrm>
              <a:off x="1809" y="2257"/>
              <a:ext cx="11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37" name="Line 173"/>
            <p:cNvSpPr>
              <a:spLocks noChangeShapeType="1"/>
            </p:cNvSpPr>
            <p:nvPr/>
          </p:nvSpPr>
          <p:spPr bwMode="auto">
            <a:xfrm>
              <a:off x="1809" y="2257"/>
              <a:ext cx="1" cy="1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37038" name="Line 174"/>
            <p:cNvSpPr>
              <a:spLocks noChangeShapeType="1"/>
            </p:cNvSpPr>
            <p:nvPr/>
          </p:nvSpPr>
          <p:spPr bwMode="auto">
            <a:xfrm>
              <a:off x="889" y="16"/>
              <a:ext cx="0" cy="2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sz="3200" u="sng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0" y="6040192"/>
            <a:ext cx="2704563" cy="8178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3200" b="0" i="0" u="sng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8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701" name="Picture 2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9" y="4219576"/>
            <a:ext cx="176053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</a:rPr>
              <a:t>Seven-Segment Decoder</a:t>
            </a:r>
          </a:p>
        </p:txBody>
      </p:sp>
      <p:grpSp>
        <p:nvGrpSpPr>
          <p:cNvPr id="490500" name="Group 4"/>
          <p:cNvGrpSpPr>
            <a:grpSpLocks/>
          </p:cNvGrpSpPr>
          <p:nvPr/>
        </p:nvGrpSpPr>
        <p:grpSpPr bwMode="auto">
          <a:xfrm>
            <a:off x="8075614" y="908051"/>
            <a:ext cx="2027237" cy="3121025"/>
            <a:chOff x="3470" y="2099"/>
            <a:chExt cx="1277" cy="1966"/>
          </a:xfrm>
        </p:grpSpPr>
        <p:grpSp>
          <p:nvGrpSpPr>
            <p:cNvPr id="7317" name="Group 5"/>
            <p:cNvGrpSpPr>
              <a:grpSpLocks/>
            </p:cNvGrpSpPr>
            <p:nvPr/>
          </p:nvGrpSpPr>
          <p:grpSpPr bwMode="auto">
            <a:xfrm>
              <a:off x="3681" y="2371"/>
              <a:ext cx="889" cy="1417"/>
              <a:chOff x="3681" y="2371"/>
              <a:chExt cx="889" cy="1417"/>
            </a:xfrm>
          </p:grpSpPr>
          <p:sp>
            <p:nvSpPr>
              <p:cNvPr id="7325" name="AutoShape 6"/>
              <p:cNvSpPr>
                <a:spLocks noChangeArrowheads="1"/>
              </p:cNvSpPr>
              <p:nvPr/>
            </p:nvSpPr>
            <p:spPr bwMode="auto">
              <a:xfrm rot="-5089469">
                <a:off x="4202" y="2706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FFFF"/>
                  </a:buClr>
                  <a:buFont typeface="Arial" panose="020B0604020202020204" pitchFamily="34" charset="0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26" name="AutoShape 7"/>
              <p:cNvSpPr>
                <a:spLocks noChangeArrowheads="1"/>
              </p:cNvSpPr>
              <p:nvPr/>
            </p:nvSpPr>
            <p:spPr bwMode="auto">
              <a:xfrm rot="-5088334">
                <a:off x="3426" y="3351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FFFF"/>
                  </a:buClr>
                  <a:buFont typeface="Arial" panose="020B0604020202020204" pitchFamily="34" charset="0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27" name="AutoShape 8"/>
              <p:cNvSpPr>
                <a:spLocks noChangeArrowheads="1"/>
              </p:cNvSpPr>
              <p:nvPr/>
            </p:nvSpPr>
            <p:spPr bwMode="auto">
              <a:xfrm rot="-5089468">
                <a:off x="3487" y="2692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FFFF"/>
                  </a:buClr>
                  <a:buFont typeface="Arial" panose="020B0604020202020204" pitchFamily="34" charset="0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28" name="AutoShape 9"/>
              <p:cNvSpPr>
                <a:spLocks noChangeArrowheads="1"/>
              </p:cNvSpPr>
              <p:nvPr/>
            </p:nvSpPr>
            <p:spPr bwMode="auto">
              <a:xfrm rot="-5091346">
                <a:off x="4153" y="3363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FFFF"/>
                  </a:buClr>
                  <a:buFont typeface="Arial" panose="020B0604020202020204" pitchFamily="34" charset="0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29" name="AutoShape 10"/>
              <p:cNvSpPr>
                <a:spLocks noChangeArrowheads="1"/>
              </p:cNvSpPr>
              <p:nvPr/>
            </p:nvSpPr>
            <p:spPr bwMode="auto">
              <a:xfrm>
                <a:off x="3763" y="3675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FFFF"/>
                  </a:buClr>
                  <a:buFont typeface="Arial" panose="020B0604020202020204" pitchFamily="34" charset="0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30" name="AutoShape 11"/>
              <p:cNvSpPr>
                <a:spLocks noChangeArrowheads="1"/>
              </p:cNvSpPr>
              <p:nvPr/>
            </p:nvSpPr>
            <p:spPr bwMode="auto">
              <a:xfrm>
                <a:off x="3872" y="2371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FFFF"/>
                  </a:buClr>
                  <a:buFont typeface="Arial" panose="020B0604020202020204" pitchFamily="34" charset="0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31" name="AutoShape 12"/>
              <p:cNvSpPr>
                <a:spLocks noChangeArrowheads="1"/>
              </p:cNvSpPr>
              <p:nvPr/>
            </p:nvSpPr>
            <p:spPr bwMode="auto">
              <a:xfrm>
                <a:off x="3818" y="3034"/>
                <a:ext cx="623" cy="113"/>
              </a:xfrm>
              <a:prstGeom prst="roundRect">
                <a:avLst>
                  <a:gd name="adj" fmla="val 47759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FFFF"/>
                  </a:buClr>
                  <a:buFont typeface="Arial" panose="020B0604020202020204" pitchFamily="34" charset="0"/>
                  <a:buNone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18" name="Text Box 13"/>
            <p:cNvSpPr txBox="1">
              <a:spLocks noChangeArrowheads="1"/>
            </p:cNvSpPr>
            <p:nvPr/>
          </p:nvSpPr>
          <p:spPr bwMode="auto">
            <a:xfrm>
              <a:off x="4059" y="2099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319" name="Text Box 14"/>
            <p:cNvSpPr txBox="1">
              <a:spLocks noChangeArrowheads="1"/>
            </p:cNvSpPr>
            <p:nvPr/>
          </p:nvSpPr>
          <p:spPr bwMode="auto">
            <a:xfrm>
              <a:off x="4567" y="259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320" name="Text Box 15"/>
            <p:cNvSpPr txBox="1">
              <a:spLocks noChangeArrowheads="1"/>
            </p:cNvSpPr>
            <p:nvPr/>
          </p:nvSpPr>
          <p:spPr bwMode="auto">
            <a:xfrm>
              <a:off x="4528" y="3233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321" name="Text Box 16"/>
            <p:cNvSpPr txBox="1">
              <a:spLocks noChangeArrowheads="1"/>
            </p:cNvSpPr>
            <p:nvPr/>
          </p:nvSpPr>
          <p:spPr bwMode="auto">
            <a:xfrm>
              <a:off x="4050" y="2725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7322" name="Text Box 17"/>
            <p:cNvSpPr txBox="1">
              <a:spLocks noChangeArrowheads="1"/>
            </p:cNvSpPr>
            <p:nvPr/>
          </p:nvSpPr>
          <p:spPr bwMode="auto">
            <a:xfrm>
              <a:off x="3470" y="3233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23" name="Text Box 18"/>
            <p:cNvSpPr txBox="1">
              <a:spLocks noChangeArrowheads="1"/>
            </p:cNvSpPr>
            <p:nvPr/>
          </p:nvSpPr>
          <p:spPr bwMode="auto">
            <a:xfrm>
              <a:off x="3950" y="3777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324" name="Text Box 19"/>
            <p:cNvSpPr txBox="1">
              <a:spLocks noChangeArrowheads="1"/>
            </p:cNvSpPr>
            <p:nvPr/>
          </p:nvSpPr>
          <p:spPr bwMode="auto">
            <a:xfrm>
              <a:off x="3515" y="2598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490706" name="Group 210"/>
          <p:cNvGrpSpPr>
            <a:grpSpLocks/>
          </p:cNvGrpSpPr>
          <p:nvPr/>
        </p:nvGrpSpPr>
        <p:grpSpPr bwMode="auto">
          <a:xfrm>
            <a:off x="5241925" y="1449388"/>
            <a:ext cx="2744788" cy="1536700"/>
            <a:chOff x="2342" y="913"/>
            <a:chExt cx="1729" cy="968"/>
          </a:xfrm>
        </p:grpSpPr>
        <p:sp>
          <p:nvSpPr>
            <p:cNvPr id="7302" name="AutoShape 22"/>
            <p:cNvSpPr>
              <a:spLocks noChangeArrowheads="1"/>
            </p:cNvSpPr>
            <p:nvPr/>
          </p:nvSpPr>
          <p:spPr bwMode="auto">
            <a:xfrm>
              <a:off x="2823" y="1311"/>
              <a:ext cx="794" cy="17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303" name="Line 23"/>
            <p:cNvSpPr>
              <a:spLocks noChangeShapeType="1"/>
            </p:cNvSpPr>
            <p:nvPr/>
          </p:nvSpPr>
          <p:spPr bwMode="auto">
            <a:xfrm>
              <a:off x="2480" y="1511"/>
              <a:ext cx="34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04" name="Line 24"/>
            <p:cNvSpPr>
              <a:spLocks noChangeShapeType="1"/>
            </p:cNvSpPr>
            <p:nvPr/>
          </p:nvSpPr>
          <p:spPr bwMode="auto">
            <a:xfrm>
              <a:off x="2478" y="1067"/>
              <a:ext cx="3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05" name="Line 25"/>
            <p:cNvSpPr>
              <a:spLocks noChangeShapeType="1"/>
            </p:cNvSpPr>
            <p:nvPr/>
          </p:nvSpPr>
          <p:spPr bwMode="auto">
            <a:xfrm flipV="1">
              <a:off x="2480" y="1284"/>
              <a:ext cx="343" cy="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06" name="Line 26"/>
            <p:cNvSpPr>
              <a:spLocks noChangeShapeType="1"/>
            </p:cNvSpPr>
            <p:nvPr/>
          </p:nvSpPr>
          <p:spPr bwMode="auto">
            <a:xfrm flipV="1">
              <a:off x="3619" y="1057"/>
              <a:ext cx="225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07" name="Line 27"/>
            <p:cNvSpPr>
              <a:spLocks noChangeShapeType="1"/>
            </p:cNvSpPr>
            <p:nvPr/>
          </p:nvSpPr>
          <p:spPr bwMode="auto">
            <a:xfrm>
              <a:off x="3619" y="1171"/>
              <a:ext cx="22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08" name="Text Box 28"/>
            <p:cNvSpPr txBox="1">
              <a:spLocks noChangeArrowheads="1"/>
            </p:cNvSpPr>
            <p:nvPr/>
          </p:nvSpPr>
          <p:spPr bwMode="auto">
            <a:xfrm>
              <a:off x="3107" y="1284"/>
              <a:ext cx="22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3200" b="1">
                  <a:solidFill>
                    <a:srgbClr val="FC012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7309" name="Line 29"/>
            <p:cNvSpPr>
              <a:spLocks noChangeShapeType="1"/>
            </p:cNvSpPr>
            <p:nvPr/>
          </p:nvSpPr>
          <p:spPr bwMode="auto">
            <a:xfrm flipV="1">
              <a:off x="2480" y="1738"/>
              <a:ext cx="343" cy="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10" name="Line 30"/>
            <p:cNvSpPr>
              <a:spLocks noChangeShapeType="1"/>
            </p:cNvSpPr>
            <p:nvPr/>
          </p:nvSpPr>
          <p:spPr bwMode="auto">
            <a:xfrm>
              <a:off x="3617" y="1284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11" name="Line 31"/>
            <p:cNvSpPr>
              <a:spLocks noChangeShapeType="1"/>
            </p:cNvSpPr>
            <p:nvPr/>
          </p:nvSpPr>
          <p:spPr bwMode="auto">
            <a:xfrm>
              <a:off x="3617" y="1397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12" name="Line 32"/>
            <p:cNvSpPr>
              <a:spLocks noChangeShapeType="1"/>
            </p:cNvSpPr>
            <p:nvPr/>
          </p:nvSpPr>
          <p:spPr bwMode="auto">
            <a:xfrm flipV="1">
              <a:off x="3619" y="1511"/>
              <a:ext cx="225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13" name="Line 33"/>
            <p:cNvSpPr>
              <a:spLocks noChangeShapeType="1"/>
            </p:cNvSpPr>
            <p:nvPr/>
          </p:nvSpPr>
          <p:spPr bwMode="auto">
            <a:xfrm>
              <a:off x="3619" y="1625"/>
              <a:ext cx="22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14" name="Line 34"/>
            <p:cNvSpPr>
              <a:spLocks noChangeShapeType="1"/>
            </p:cNvSpPr>
            <p:nvPr/>
          </p:nvSpPr>
          <p:spPr bwMode="auto">
            <a:xfrm>
              <a:off x="3617" y="1738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15" name="Text Box 36"/>
            <p:cNvSpPr txBox="1">
              <a:spLocks noChangeArrowheads="1"/>
            </p:cNvSpPr>
            <p:nvPr/>
          </p:nvSpPr>
          <p:spPr bwMode="auto">
            <a:xfrm>
              <a:off x="2342" y="913"/>
              <a:ext cx="113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316" name="Text Box 37"/>
            <p:cNvSpPr txBox="1">
              <a:spLocks noChangeArrowheads="1"/>
            </p:cNvSpPr>
            <p:nvPr/>
          </p:nvSpPr>
          <p:spPr bwMode="auto">
            <a:xfrm>
              <a:off x="3844" y="931"/>
              <a:ext cx="227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algn="ctr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 algn="ctr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pPr algn="ctr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  <a:p>
              <a:pPr algn="ctr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  <a:p>
              <a:pPr algn="ctr" eaLnBrk="0" fontAlgn="base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US" altLang="en-US" sz="2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aphicFrame>
        <p:nvGraphicFramePr>
          <p:cNvPr id="490621" name="Group 125"/>
          <p:cNvGraphicFramePr>
            <a:graphicFrameLocks noGrp="1"/>
          </p:cNvGraphicFramePr>
          <p:nvPr/>
        </p:nvGraphicFramePr>
        <p:xfrm>
          <a:off x="2316163" y="1268413"/>
          <a:ext cx="2519362" cy="5221292"/>
        </p:xfrm>
        <a:graphic>
          <a:graphicData uri="http://schemas.openxmlformats.org/drawingml/2006/table">
            <a:tbl>
              <a:tblPr/>
              <a:tblGrid>
                <a:gridCol w="1081087"/>
                <a:gridCol w="1438275"/>
              </a:tblGrid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d e f g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0 0 0 0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0 0 0 0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0622" name="Group 126"/>
          <p:cNvGraphicFramePr>
            <a:graphicFrameLocks noGrp="1"/>
          </p:cNvGraphicFramePr>
          <p:nvPr/>
        </p:nvGraphicFramePr>
        <p:xfrm>
          <a:off x="5375276" y="3789364"/>
          <a:ext cx="2339975" cy="1811521"/>
        </p:xfrm>
        <a:graphic>
          <a:graphicData uri="http://schemas.openxmlformats.org/drawingml/2006/table">
            <a:tbl>
              <a:tblPr/>
              <a:tblGrid>
                <a:gridCol w="128588"/>
                <a:gridCol w="130175"/>
                <a:gridCol w="466725"/>
                <a:gridCol w="466725"/>
                <a:gridCol w="466725"/>
                <a:gridCol w="466725"/>
                <a:gridCol w="107950"/>
                <a:gridCol w="106362"/>
              </a:tblGrid>
              <a:tr h="18284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4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742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24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663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24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931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781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0707" name="Group 211"/>
          <p:cNvGrpSpPr>
            <a:grpSpLocks/>
          </p:cNvGrpSpPr>
          <p:nvPr/>
        </p:nvGrpSpPr>
        <p:grpSpPr bwMode="auto">
          <a:xfrm>
            <a:off x="5632450" y="2071691"/>
            <a:ext cx="133350" cy="312738"/>
            <a:chOff x="2634" y="1295"/>
            <a:chExt cx="84" cy="197"/>
          </a:xfrm>
        </p:grpSpPr>
        <p:sp>
          <p:nvSpPr>
            <p:cNvPr id="7300" name="AutoShape 208"/>
            <p:cNvSpPr>
              <a:spLocks/>
            </p:cNvSpPr>
            <p:nvPr/>
          </p:nvSpPr>
          <p:spPr bwMode="auto">
            <a:xfrm flipH="1">
              <a:off x="2675" y="1295"/>
              <a:ext cx="43" cy="197"/>
            </a:xfrm>
            <a:prstGeom prst="leftBracket">
              <a:avLst>
                <a:gd name="adj" fmla="val 159690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301" name="AutoShape 207"/>
            <p:cNvSpPr>
              <a:spLocks/>
            </p:cNvSpPr>
            <p:nvPr/>
          </p:nvSpPr>
          <p:spPr bwMode="auto">
            <a:xfrm>
              <a:off x="2634" y="1295"/>
              <a:ext cx="43" cy="197"/>
            </a:xfrm>
            <a:prstGeom prst="leftBracket">
              <a:avLst>
                <a:gd name="adj" fmla="val 159690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90708" name="AutoShape 212"/>
          <p:cNvSpPr>
            <a:spLocks/>
          </p:cNvSpPr>
          <p:nvPr/>
        </p:nvSpPr>
        <p:spPr bwMode="auto">
          <a:xfrm>
            <a:off x="5916614" y="3133726"/>
            <a:ext cx="1258887" cy="295275"/>
          </a:xfrm>
          <a:prstGeom prst="borderCallout1">
            <a:avLst>
              <a:gd name="adj1" fmla="val 38708"/>
              <a:gd name="adj2" fmla="val -6051"/>
              <a:gd name="adj3" fmla="val -84944"/>
              <a:gd name="adj4" fmla="val -17148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490709" name="AutoShape 213"/>
          <p:cNvSpPr>
            <a:spLocks noChangeArrowheads="1"/>
          </p:cNvSpPr>
          <p:nvPr/>
        </p:nvSpPr>
        <p:spPr bwMode="auto">
          <a:xfrm>
            <a:off x="5735638" y="4877796"/>
            <a:ext cx="1695450" cy="27582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0710" name="AutoShape 214"/>
          <p:cNvSpPr>
            <a:spLocks noChangeArrowheads="1"/>
          </p:cNvSpPr>
          <p:nvPr/>
        </p:nvSpPr>
        <p:spPr bwMode="auto">
          <a:xfrm>
            <a:off x="6621307" y="4309088"/>
            <a:ext cx="793750" cy="27582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0711" name="AutoShape 215"/>
          <p:cNvSpPr>
            <a:spLocks noChangeArrowheads="1"/>
          </p:cNvSpPr>
          <p:nvPr/>
        </p:nvSpPr>
        <p:spPr bwMode="auto">
          <a:xfrm>
            <a:off x="6179609" y="4511488"/>
            <a:ext cx="793750" cy="27582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0712" name="Arc 216"/>
          <p:cNvSpPr>
            <a:spLocks/>
          </p:cNvSpPr>
          <p:nvPr/>
        </p:nvSpPr>
        <p:spPr bwMode="auto">
          <a:xfrm rot="7948750">
            <a:off x="5665063" y="4222280"/>
            <a:ext cx="361950" cy="276999"/>
          </a:xfrm>
          <a:custGeom>
            <a:avLst/>
            <a:gdLst>
              <a:gd name="T0" fmla="*/ 0 w 43198"/>
              <a:gd name="T1" fmla="*/ 10164976 h 21600"/>
              <a:gd name="T2" fmla="*/ 3032728 w 43198"/>
              <a:gd name="T3" fmla="*/ 10291710 h 21600"/>
              <a:gd name="T4" fmla="*/ 1516297 w 43198"/>
              <a:gd name="T5" fmla="*/ 1029171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lnTo>
                  <a:pt x="-1" y="2133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713" name="Arc 217"/>
          <p:cNvSpPr>
            <a:spLocks/>
          </p:cNvSpPr>
          <p:nvPr/>
        </p:nvSpPr>
        <p:spPr bwMode="auto">
          <a:xfrm rot="13651250" flipH="1">
            <a:off x="7116953" y="4187440"/>
            <a:ext cx="361950" cy="276999"/>
          </a:xfrm>
          <a:custGeom>
            <a:avLst/>
            <a:gdLst>
              <a:gd name="T0" fmla="*/ 0 w 43198"/>
              <a:gd name="T1" fmla="*/ 10164976 h 21600"/>
              <a:gd name="T2" fmla="*/ 3032728 w 43198"/>
              <a:gd name="T3" fmla="*/ 10291710 h 21600"/>
              <a:gd name="T4" fmla="*/ 1516297 w 43198"/>
              <a:gd name="T5" fmla="*/ 1029171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lnTo>
                  <a:pt x="-1" y="2133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714" name="Arc 218"/>
          <p:cNvSpPr>
            <a:spLocks/>
          </p:cNvSpPr>
          <p:nvPr/>
        </p:nvSpPr>
        <p:spPr bwMode="auto">
          <a:xfrm rot="13651250" flipV="1">
            <a:off x="5664092" y="5025557"/>
            <a:ext cx="361950" cy="276999"/>
          </a:xfrm>
          <a:custGeom>
            <a:avLst/>
            <a:gdLst>
              <a:gd name="T0" fmla="*/ 0 w 43198"/>
              <a:gd name="T1" fmla="*/ 10164976 h 21600"/>
              <a:gd name="T2" fmla="*/ 3032728 w 43198"/>
              <a:gd name="T3" fmla="*/ 10291710 h 21600"/>
              <a:gd name="T4" fmla="*/ 1516297 w 43198"/>
              <a:gd name="T5" fmla="*/ 1029171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lnTo>
                  <a:pt x="-1" y="2133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715" name="Arc 219"/>
          <p:cNvSpPr>
            <a:spLocks/>
          </p:cNvSpPr>
          <p:nvPr/>
        </p:nvSpPr>
        <p:spPr bwMode="auto">
          <a:xfrm rot="7948750" flipH="1" flipV="1">
            <a:off x="7140684" y="5044691"/>
            <a:ext cx="361950" cy="276999"/>
          </a:xfrm>
          <a:custGeom>
            <a:avLst/>
            <a:gdLst>
              <a:gd name="T0" fmla="*/ 0 w 43198"/>
              <a:gd name="T1" fmla="*/ 10164976 h 21600"/>
              <a:gd name="T2" fmla="*/ 3032728 w 43198"/>
              <a:gd name="T3" fmla="*/ 10291710 h 21600"/>
              <a:gd name="T4" fmla="*/ 1516297 w 43198"/>
              <a:gd name="T5" fmla="*/ 1029171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lnTo>
                  <a:pt x="-1" y="2133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716" name="Text Box 220"/>
          <p:cNvSpPr txBox="1">
            <a:spLocks noChangeArrowheads="1"/>
          </p:cNvSpPr>
          <p:nvPr/>
        </p:nvSpPr>
        <p:spPr bwMode="auto">
          <a:xfrm>
            <a:off x="5556250" y="5768975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 </a:t>
            </a:r>
            <a:r>
              <a:rPr lang="en-US" altLang="en-US" sz="2000" b="1" i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</a:p>
        </p:txBody>
      </p:sp>
      <p:sp>
        <p:nvSpPr>
          <p:cNvPr id="490718" name="Text Box 222"/>
          <p:cNvSpPr txBox="1">
            <a:spLocks noChangeArrowheads="1"/>
          </p:cNvSpPr>
          <p:nvPr/>
        </p:nvSpPr>
        <p:spPr bwMode="auto">
          <a:xfrm>
            <a:off x="8075613" y="5768975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  <p:sp>
        <p:nvSpPr>
          <p:cNvPr id="490719" name="Text Box 223"/>
          <p:cNvSpPr txBox="1">
            <a:spLocks noChangeArrowheads="1"/>
          </p:cNvSpPr>
          <p:nvPr/>
        </p:nvSpPr>
        <p:spPr bwMode="auto">
          <a:xfrm>
            <a:off x="8075613" y="6003925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  <p:sp>
        <p:nvSpPr>
          <p:cNvPr id="490720" name="Text Box 224"/>
          <p:cNvSpPr txBox="1">
            <a:spLocks noChangeArrowheads="1"/>
          </p:cNvSpPr>
          <p:nvPr/>
        </p:nvSpPr>
        <p:spPr bwMode="auto">
          <a:xfrm>
            <a:off x="8075613" y="6308725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z="2000" b="1" i="1">
                <a:solidFill>
                  <a:srgbClr val="FC01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345971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9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708" grpId="0" animBg="1"/>
      <p:bldP spid="490712" grpId="0" animBg="1"/>
      <p:bldP spid="490713" grpId="0" animBg="1"/>
      <p:bldP spid="490714" grpId="0" animBg="1"/>
      <p:bldP spid="490715" grpId="0" animBg="1"/>
      <p:bldP spid="490716" grpId="0"/>
      <p:bldP spid="490718" grpId="0"/>
      <p:bldP spid="490719" grpId="0"/>
      <p:bldP spid="4907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91" y="291944"/>
            <a:ext cx="10562167" cy="479747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0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8" y="420733"/>
            <a:ext cx="10562167" cy="586827"/>
          </a:xfrm>
        </p:spPr>
        <p:txBody>
          <a:bodyPr/>
          <a:lstStyle/>
          <a:p>
            <a:r>
              <a:rPr lang="en-GB" sz="4000" b="0" dirty="0" smtClean="0">
                <a:solidFill>
                  <a:schemeClr val="tx1"/>
                </a:solidFill>
              </a:rPr>
              <a:t>A circuit that generates square of a 3 bit number</a:t>
            </a:r>
            <a:endParaRPr lang="en-US" sz="4000" b="0" dirty="0">
              <a:solidFill>
                <a:schemeClr val="tx1"/>
              </a:solidFill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918" y="1475391"/>
            <a:ext cx="6832911" cy="33026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51527" y="5265971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</a:rPr>
              <a:t>K-map for S0: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1373" y="4310061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231373" y="4393877"/>
            <a:ext cx="1744424" cy="2318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1373" y="4325121"/>
            <a:ext cx="204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1         0           0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15687"/>
              </p:ext>
            </p:extLst>
          </p:nvPr>
        </p:nvGraphicFramePr>
        <p:xfrm>
          <a:off x="4500451" y="5277362"/>
          <a:ext cx="3543120" cy="1057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780"/>
                <a:gridCol w="885780"/>
                <a:gridCol w="885780"/>
                <a:gridCol w="885780"/>
              </a:tblGrid>
              <a:tr h="58845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03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flipH="1" flipV="1">
            <a:off x="3973464" y="4878287"/>
            <a:ext cx="515818" cy="399075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4590" y="4908030"/>
            <a:ext cx="8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4929" y="47765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57634" y="546602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S0 = 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21628" y="5328133"/>
            <a:ext cx="1300766" cy="95601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0913" y="629576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</a:rPr>
              <a:t>K-map for S2: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45153"/>
              </p:ext>
            </p:extLst>
          </p:nvPr>
        </p:nvGraphicFramePr>
        <p:xfrm>
          <a:off x="3289837" y="640967"/>
          <a:ext cx="3543120" cy="1057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780"/>
                <a:gridCol w="885780"/>
                <a:gridCol w="885780"/>
                <a:gridCol w="885780"/>
              </a:tblGrid>
              <a:tr h="58845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03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 flipH="1" flipV="1">
            <a:off x="2762850" y="241892"/>
            <a:ext cx="515818" cy="399075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13976" y="271635"/>
            <a:ext cx="8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4315" y="14017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744" y="2321778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</a:rPr>
              <a:t>K-map for S3: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08691"/>
              </p:ext>
            </p:extLst>
          </p:nvPr>
        </p:nvGraphicFramePr>
        <p:xfrm>
          <a:off x="3278668" y="2333169"/>
          <a:ext cx="3543120" cy="1057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780"/>
                <a:gridCol w="885780"/>
                <a:gridCol w="885780"/>
                <a:gridCol w="885780"/>
              </a:tblGrid>
              <a:tr h="58845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03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flipH="1" flipV="1">
            <a:off x="2751681" y="1934094"/>
            <a:ext cx="515818" cy="399075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02807" y="1963837"/>
            <a:ext cx="8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33146" y="183238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913" y="3968413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</a:rPr>
              <a:t>K-map for S4: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44320"/>
              </p:ext>
            </p:extLst>
          </p:nvPr>
        </p:nvGraphicFramePr>
        <p:xfrm>
          <a:off x="3289837" y="3979804"/>
          <a:ext cx="3543120" cy="1057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780"/>
                <a:gridCol w="885780"/>
                <a:gridCol w="885780"/>
                <a:gridCol w="885780"/>
              </a:tblGrid>
              <a:tr h="58845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03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 flipH="1" flipV="1">
            <a:off x="2762850" y="3580729"/>
            <a:ext cx="515818" cy="399075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13976" y="3610472"/>
            <a:ext cx="8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44315" y="34790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76564" y="98507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S2 = BC’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6091707" y="640967"/>
            <a:ext cx="592428" cy="10575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267459" y="2389130"/>
            <a:ext cx="489397" cy="38871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340180" y="2961582"/>
            <a:ext cx="528034" cy="3785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6564" y="2592250"/>
            <a:ext cx="20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S3 = AB’C + A’BC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3408941" y="4586425"/>
            <a:ext cx="1534487" cy="4121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417452" y="4602614"/>
            <a:ext cx="1313645" cy="3797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9197" y="4233282"/>
            <a:ext cx="159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S4 = AB’ + AC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0913" y="5610036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</a:rPr>
              <a:t>K-map for S5: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4250"/>
              </p:ext>
            </p:extLst>
          </p:nvPr>
        </p:nvGraphicFramePr>
        <p:xfrm>
          <a:off x="3289837" y="5621427"/>
          <a:ext cx="3543120" cy="1057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780"/>
                <a:gridCol w="885780"/>
                <a:gridCol w="885780"/>
                <a:gridCol w="885780"/>
              </a:tblGrid>
              <a:tr h="58845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03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 bwMode="auto">
          <a:xfrm flipH="1" flipV="1">
            <a:off x="2762850" y="5222352"/>
            <a:ext cx="515818" cy="399075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13976" y="5252095"/>
            <a:ext cx="8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315" y="512063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BC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 bwMode="auto">
          <a:xfrm>
            <a:off x="5267459" y="6253980"/>
            <a:ext cx="1416676" cy="42500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9197" y="6010146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S5 = 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7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4034"/>
            <a:ext cx="10515600" cy="96499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Analysis Procedure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089025"/>
            <a:ext cx="8280400" cy="477838"/>
          </a:xfrm>
        </p:spPr>
        <p:txBody>
          <a:bodyPr/>
          <a:lstStyle/>
          <a:p>
            <a:r>
              <a:rPr lang="en-US" altLang="en-US" dirty="0" smtClean="0"/>
              <a:t>Boolean Expression Approach</a:t>
            </a: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01718"/>
              </p:ext>
            </p:extLst>
          </p:nvPr>
        </p:nvGraphicFramePr>
        <p:xfrm>
          <a:off x="2135188" y="1690688"/>
          <a:ext cx="79216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3039709" imgH="1725900" progId="Visio.Drawing.11">
                  <p:embed/>
                </p:oleObj>
              </mc:Choice>
              <mc:Fallback>
                <p:oleObj name="Visio" r:id="rId4" imgW="3039709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690688"/>
                        <a:ext cx="79216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AutoShape 5"/>
          <p:cNvSpPr>
            <a:spLocks/>
          </p:cNvSpPr>
          <p:nvPr/>
        </p:nvSpPr>
        <p:spPr bwMode="auto">
          <a:xfrm>
            <a:off x="3935413" y="2362768"/>
            <a:ext cx="900112" cy="349702"/>
          </a:xfrm>
          <a:prstGeom prst="borderCallout1">
            <a:avLst>
              <a:gd name="adj1" fmla="val 30380"/>
              <a:gd name="adj2" fmla="val -8468"/>
              <a:gd name="adj3" fmla="val -54009"/>
              <a:gd name="adj4" fmla="val -37389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tr-TR" altLang="en-US" b="1" i="1">
                <a:solidFill>
                  <a:schemeClr val="accent1"/>
                </a:solidFill>
              </a:rPr>
              <a:t>T</a:t>
            </a:r>
            <a:r>
              <a:rPr lang="tr-TR" altLang="en-US" b="1" i="1" baseline="-25000">
                <a:solidFill>
                  <a:schemeClr val="accent1"/>
                </a:solidFill>
              </a:rPr>
              <a:t>2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ABC</a:t>
            </a:r>
          </a:p>
        </p:txBody>
      </p:sp>
      <p:sp>
        <p:nvSpPr>
          <p:cNvPr id="475142" name="AutoShape 6"/>
          <p:cNvSpPr>
            <a:spLocks/>
          </p:cNvSpPr>
          <p:nvPr/>
        </p:nvSpPr>
        <p:spPr bwMode="auto">
          <a:xfrm>
            <a:off x="5195888" y="2627313"/>
            <a:ext cx="1331912" cy="349702"/>
          </a:xfrm>
          <a:prstGeom prst="borderCallout1">
            <a:avLst>
              <a:gd name="adj1" fmla="val 30380"/>
              <a:gd name="adj2" fmla="val -5722"/>
              <a:gd name="adj3" fmla="val 141773"/>
              <a:gd name="adj4" fmla="val -21694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tr-TR" altLang="en-US" b="1" i="1">
                <a:solidFill>
                  <a:schemeClr val="accent1"/>
                </a:solidFill>
              </a:rPr>
              <a:t>T</a:t>
            </a:r>
            <a:r>
              <a:rPr lang="tr-TR" altLang="en-US" b="1" i="1" baseline="-25000">
                <a:solidFill>
                  <a:schemeClr val="accent1"/>
                </a:solidFill>
              </a:rPr>
              <a:t>1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A+B+C</a:t>
            </a:r>
          </a:p>
        </p:txBody>
      </p:sp>
      <p:sp>
        <p:nvSpPr>
          <p:cNvPr id="475143" name="AutoShape 7"/>
          <p:cNvSpPr>
            <a:spLocks/>
          </p:cNvSpPr>
          <p:nvPr/>
        </p:nvSpPr>
        <p:spPr bwMode="auto">
          <a:xfrm>
            <a:off x="5195889" y="5260975"/>
            <a:ext cx="1800225" cy="349702"/>
          </a:xfrm>
          <a:prstGeom prst="borderCallout1">
            <a:avLst>
              <a:gd name="adj1" fmla="val 30380"/>
              <a:gd name="adj2" fmla="val -4231"/>
              <a:gd name="adj3" fmla="val -83546"/>
              <a:gd name="adj4" fmla="val -12083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tr-TR" altLang="en-US" b="1" i="1">
                <a:solidFill>
                  <a:schemeClr val="accent1"/>
                </a:solidFill>
              </a:rPr>
              <a:t>F</a:t>
            </a:r>
            <a:r>
              <a:rPr lang="tr-TR" altLang="en-US" b="1" i="1" baseline="-25000">
                <a:solidFill>
                  <a:schemeClr val="accent1"/>
                </a:solidFill>
              </a:rPr>
              <a:t>2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AB+AC+BC</a:t>
            </a:r>
          </a:p>
        </p:txBody>
      </p:sp>
      <p:sp>
        <p:nvSpPr>
          <p:cNvPr id="475144" name="AutoShape 8"/>
          <p:cNvSpPr>
            <a:spLocks/>
          </p:cNvSpPr>
          <p:nvPr/>
        </p:nvSpPr>
        <p:spPr bwMode="auto">
          <a:xfrm>
            <a:off x="6635750" y="3968750"/>
            <a:ext cx="2736850" cy="349702"/>
          </a:xfrm>
          <a:prstGeom prst="borderCallout1">
            <a:avLst>
              <a:gd name="adj1" fmla="val 30380"/>
              <a:gd name="adj2" fmla="val -2782"/>
              <a:gd name="adj3" fmla="val -15611"/>
              <a:gd name="adj4" fmla="val -14269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tr-TR" altLang="en-US" b="1">
                <a:solidFill>
                  <a:schemeClr val="accent1"/>
                </a:solidFill>
              </a:rPr>
              <a:t>F’</a:t>
            </a:r>
            <a:r>
              <a:rPr lang="tr-TR" altLang="en-US" b="1" baseline="-25000">
                <a:solidFill>
                  <a:schemeClr val="accent1"/>
                </a:solidFill>
              </a:rPr>
              <a:t>2</a:t>
            </a:r>
            <a:r>
              <a:rPr lang="tr-TR" altLang="en-US" b="1">
                <a:solidFill>
                  <a:schemeClr val="accent1"/>
                </a:solidFill>
              </a:rPr>
              <a:t>=</a:t>
            </a:r>
            <a:r>
              <a:rPr lang="en-US" altLang="en-US" b="1">
                <a:solidFill>
                  <a:schemeClr val="accent1"/>
                </a:solidFill>
              </a:rPr>
              <a:t>(</a:t>
            </a:r>
            <a:r>
              <a:rPr lang="en-US" altLang="en-US" b="1" i="1">
                <a:solidFill>
                  <a:schemeClr val="accent1"/>
                </a:solidFill>
              </a:rPr>
              <a:t>A’+B’</a:t>
            </a:r>
            <a:r>
              <a:rPr lang="en-US" altLang="en-US" b="1">
                <a:solidFill>
                  <a:schemeClr val="accent1"/>
                </a:solidFill>
              </a:rPr>
              <a:t>)(</a:t>
            </a:r>
            <a:r>
              <a:rPr lang="en-US" altLang="en-US" b="1" i="1">
                <a:solidFill>
                  <a:schemeClr val="accent1"/>
                </a:solidFill>
              </a:rPr>
              <a:t>A’+C’</a:t>
            </a:r>
            <a:r>
              <a:rPr lang="en-US" altLang="en-US" b="1">
                <a:solidFill>
                  <a:schemeClr val="accent1"/>
                </a:solidFill>
              </a:rPr>
              <a:t>)(</a:t>
            </a:r>
            <a:r>
              <a:rPr lang="en-US" altLang="en-US" b="1" i="1">
                <a:solidFill>
                  <a:schemeClr val="accent1"/>
                </a:solidFill>
              </a:rPr>
              <a:t>B’+C’</a:t>
            </a:r>
            <a:r>
              <a:rPr lang="en-US" altLang="en-US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75146" name="AutoShape 10"/>
          <p:cNvSpPr>
            <a:spLocks/>
          </p:cNvSpPr>
          <p:nvPr/>
        </p:nvSpPr>
        <p:spPr bwMode="auto">
          <a:xfrm>
            <a:off x="8075614" y="2889250"/>
            <a:ext cx="2592387" cy="349702"/>
          </a:xfrm>
          <a:prstGeom prst="borderCallout1">
            <a:avLst>
              <a:gd name="adj1" fmla="val 30380"/>
              <a:gd name="adj2" fmla="val -2940"/>
              <a:gd name="adj3" fmla="val 110972"/>
              <a:gd name="adj4" fmla="val -8940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tr-TR" altLang="en-US" b="1" i="1">
                <a:solidFill>
                  <a:schemeClr val="accent1"/>
                </a:solidFill>
              </a:rPr>
              <a:t>T</a:t>
            </a:r>
            <a:r>
              <a:rPr lang="tr-TR" altLang="en-US" b="1" i="1" baseline="-25000">
                <a:solidFill>
                  <a:schemeClr val="accent1"/>
                </a:solidFill>
              </a:rPr>
              <a:t>3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AB'C'+A'BC'+A'B'C</a:t>
            </a:r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6096000" y="5819775"/>
            <a:ext cx="4140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AB'C'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</p:spTree>
    <p:extLst>
      <p:ext uri="{BB962C8B-B14F-4D97-AF65-F5344CB8AC3E}">
        <p14:creationId xmlns:p14="http://schemas.microsoft.com/office/powerpoint/2010/main" val="42852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nimBg="1"/>
      <p:bldP spid="475142" grpId="0" animBg="1"/>
      <p:bldP spid="475143" grpId="0" animBg="1"/>
      <p:bldP spid="475144" grpId="0" animBg="1"/>
      <p:bldP spid="475146" grpId="0" animBg="1"/>
      <p:bldP spid="475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89"/>
          <p:cNvGraphicFramePr>
            <a:graphicFrameLocks noChangeAspect="1"/>
          </p:cNvGraphicFramePr>
          <p:nvPr/>
        </p:nvGraphicFramePr>
        <p:xfrm>
          <a:off x="2135188" y="1628776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3237708" imgH="1725900" progId="Visio.Drawing.11">
                  <p:embed/>
                </p:oleObj>
              </mc:Choice>
              <mc:Fallback>
                <p:oleObj name="Visio" r:id="rId4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628776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Analysis Procedure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089025"/>
            <a:ext cx="8280400" cy="477838"/>
          </a:xfrm>
        </p:spPr>
        <p:txBody>
          <a:bodyPr/>
          <a:lstStyle/>
          <a:p>
            <a:r>
              <a:rPr lang="en-US" altLang="en-US" smtClean="0"/>
              <a:t>Truth Table Approach</a:t>
            </a:r>
          </a:p>
        </p:txBody>
      </p:sp>
      <p:graphicFrame>
        <p:nvGraphicFramePr>
          <p:cNvPr id="47623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04336"/>
              </p:ext>
            </p:extLst>
          </p:nvPr>
        </p:nvGraphicFramePr>
        <p:xfrm>
          <a:off x="8075613" y="1628776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/>
                <a:gridCol w="539750"/>
                <a:gridCol w="539750"/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6240" name="Text Box 80"/>
          <p:cNvSpPr txBox="1">
            <a:spLocks noChangeArrowheads="1"/>
          </p:cNvSpPr>
          <p:nvPr/>
        </p:nvSpPr>
        <p:spPr bwMode="auto">
          <a:xfrm>
            <a:off x="2314576" y="1704975"/>
            <a:ext cx="360363" cy="28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5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8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6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2" name="Text Box 82"/>
          <p:cNvSpPr txBox="1">
            <a:spLocks noChangeArrowheads="1"/>
          </p:cNvSpPr>
          <p:nvPr/>
        </p:nvSpPr>
        <p:spPr bwMode="auto">
          <a:xfrm>
            <a:off x="3395664" y="1770063"/>
            <a:ext cx="179387" cy="261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22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20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3" name="Text Box 83"/>
          <p:cNvSpPr txBox="1">
            <a:spLocks noChangeArrowheads="1"/>
          </p:cNvSpPr>
          <p:nvPr/>
        </p:nvSpPr>
        <p:spPr bwMode="auto">
          <a:xfrm>
            <a:off x="4295775" y="36083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4" name="Text Box 84"/>
          <p:cNvSpPr txBox="1">
            <a:spLocks noChangeArrowheads="1"/>
          </p:cNvSpPr>
          <p:nvPr/>
        </p:nvSpPr>
        <p:spPr bwMode="auto">
          <a:xfrm>
            <a:off x="5246689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76245" name="Text Box 85"/>
          <p:cNvSpPr txBox="1">
            <a:spLocks noChangeArrowheads="1"/>
          </p:cNvSpPr>
          <p:nvPr/>
        </p:nvSpPr>
        <p:spPr bwMode="auto">
          <a:xfrm>
            <a:off x="6019800" y="25034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6" name="Text Box 86"/>
          <p:cNvSpPr txBox="1">
            <a:spLocks noChangeArrowheads="1"/>
          </p:cNvSpPr>
          <p:nvPr/>
        </p:nvSpPr>
        <p:spPr bwMode="auto">
          <a:xfrm>
            <a:off x="6996114" y="1808164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8" name="Text Box 88"/>
          <p:cNvSpPr txBox="1">
            <a:spLocks noChangeArrowheads="1"/>
          </p:cNvSpPr>
          <p:nvPr/>
        </p:nvSpPr>
        <p:spPr bwMode="auto">
          <a:xfrm>
            <a:off x="9156700" y="2006289"/>
            <a:ext cx="1079500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</a:t>
            </a:r>
          </a:p>
        </p:txBody>
      </p:sp>
    </p:spTree>
    <p:extLst>
      <p:ext uri="{BB962C8B-B14F-4D97-AF65-F5344CB8AC3E}">
        <p14:creationId xmlns:p14="http://schemas.microsoft.com/office/powerpoint/2010/main" val="26751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240" grpId="0"/>
      <p:bldP spid="476242" grpId="0"/>
      <p:bldP spid="476243" grpId="0"/>
      <p:bldP spid="476244" grpId="0"/>
      <p:bldP spid="476245" grpId="0"/>
      <p:bldP spid="476246" grpId="0"/>
      <p:bldP spid="4762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2135188" y="1628776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3237708" imgH="1725900" progId="Visio.Drawing.11">
                  <p:embed/>
                </p:oleObj>
              </mc:Choice>
              <mc:Fallback>
                <p:oleObj name="Visio" r:id="rId4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628776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59" name="Rectangle 3"/>
          <p:cNvSpPr>
            <a:spLocks noGrp="1" noChangeArrowheads="1"/>
          </p:cNvSpPr>
          <p:nvPr>
            <p:ph type="title"/>
          </p:nvPr>
        </p:nvSpPr>
        <p:spPr>
          <a:xfrm>
            <a:off x="645017" y="304801"/>
            <a:ext cx="10515600" cy="6619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Analysis Procedure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5188" y="1089025"/>
            <a:ext cx="8280400" cy="477838"/>
          </a:xfrm>
        </p:spPr>
        <p:txBody>
          <a:bodyPr/>
          <a:lstStyle/>
          <a:p>
            <a:r>
              <a:rPr lang="en-US" altLang="en-US" smtClean="0"/>
              <a:t>Truth Table Approach</a:t>
            </a:r>
          </a:p>
        </p:txBody>
      </p:sp>
      <p:sp>
        <p:nvSpPr>
          <p:cNvPr id="480303" name="Text Box 47"/>
          <p:cNvSpPr txBox="1">
            <a:spLocks noChangeArrowheads="1"/>
          </p:cNvSpPr>
          <p:nvPr/>
        </p:nvSpPr>
        <p:spPr bwMode="auto">
          <a:xfrm>
            <a:off x="2314576" y="1704975"/>
            <a:ext cx="360363" cy="28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8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6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0304" name="Text Box 48"/>
          <p:cNvSpPr txBox="1">
            <a:spLocks noChangeArrowheads="1"/>
          </p:cNvSpPr>
          <p:nvPr/>
        </p:nvSpPr>
        <p:spPr bwMode="auto">
          <a:xfrm>
            <a:off x="3395664" y="1770063"/>
            <a:ext cx="179387" cy="261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22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20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0305" name="Text Box 49"/>
          <p:cNvSpPr txBox="1">
            <a:spLocks noChangeArrowheads="1"/>
          </p:cNvSpPr>
          <p:nvPr/>
        </p:nvSpPr>
        <p:spPr bwMode="auto">
          <a:xfrm>
            <a:off x="4295775" y="36083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0306" name="Text Box 50"/>
          <p:cNvSpPr txBox="1">
            <a:spLocks noChangeArrowheads="1"/>
          </p:cNvSpPr>
          <p:nvPr/>
        </p:nvSpPr>
        <p:spPr bwMode="auto">
          <a:xfrm>
            <a:off x="5246689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0307" name="Text Box 51"/>
          <p:cNvSpPr txBox="1">
            <a:spLocks noChangeArrowheads="1"/>
          </p:cNvSpPr>
          <p:nvPr/>
        </p:nvSpPr>
        <p:spPr bwMode="auto">
          <a:xfrm>
            <a:off x="6019800" y="25034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0308" name="Text Box 52"/>
          <p:cNvSpPr txBox="1">
            <a:spLocks noChangeArrowheads="1"/>
          </p:cNvSpPr>
          <p:nvPr/>
        </p:nvSpPr>
        <p:spPr bwMode="auto">
          <a:xfrm>
            <a:off x="6996114" y="1808164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031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12193"/>
              </p:ext>
            </p:extLst>
          </p:nvPr>
        </p:nvGraphicFramePr>
        <p:xfrm>
          <a:off x="8075614" y="1268414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/>
                <a:gridCol w="539750"/>
                <a:gridCol w="539750"/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0310" name="Text Box 54"/>
          <p:cNvSpPr txBox="1">
            <a:spLocks noChangeArrowheads="1"/>
          </p:cNvSpPr>
          <p:nvPr/>
        </p:nvSpPr>
        <p:spPr bwMode="auto">
          <a:xfrm>
            <a:off x="9156700" y="1911351"/>
            <a:ext cx="1079500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  <p:extLst>
      <p:ext uri="{BB962C8B-B14F-4D97-AF65-F5344CB8AC3E}">
        <p14:creationId xmlns:p14="http://schemas.microsoft.com/office/powerpoint/2010/main" val="29099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303" grpId="0"/>
      <p:bldP spid="480304" grpId="0"/>
      <p:bldP spid="480305" grpId="0"/>
      <p:bldP spid="480306" grpId="0"/>
      <p:bldP spid="480307" grpId="0"/>
      <p:bldP spid="480308" grpId="0"/>
      <p:bldP spid="4803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2135188" y="1628776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4" imgW="3237708" imgH="1725900" progId="Visio.Drawing.11">
                  <p:embed/>
                </p:oleObj>
              </mc:Choice>
              <mc:Fallback>
                <p:oleObj name="Visio" r:id="rId4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628776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159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Analysis Procedure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5188" y="1089025"/>
            <a:ext cx="8280400" cy="477838"/>
          </a:xfrm>
        </p:spPr>
        <p:txBody>
          <a:bodyPr/>
          <a:lstStyle/>
          <a:p>
            <a:r>
              <a:rPr lang="en-US" altLang="en-US" dirty="0" smtClean="0"/>
              <a:t>Truth Table Approach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2314576" y="1704975"/>
            <a:ext cx="360363" cy="28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5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8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6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1286" name="Text Box 6"/>
          <p:cNvSpPr txBox="1">
            <a:spLocks noChangeArrowheads="1"/>
          </p:cNvSpPr>
          <p:nvPr/>
        </p:nvSpPr>
        <p:spPr bwMode="auto">
          <a:xfrm>
            <a:off x="3395664" y="1770063"/>
            <a:ext cx="179387" cy="261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22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20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1287" name="Text Box 7"/>
          <p:cNvSpPr txBox="1">
            <a:spLocks noChangeArrowheads="1"/>
          </p:cNvSpPr>
          <p:nvPr/>
        </p:nvSpPr>
        <p:spPr bwMode="auto">
          <a:xfrm>
            <a:off x="4295775" y="36083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5246689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6019800" y="25034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6996114" y="1808164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1293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73937"/>
              </p:ext>
            </p:extLst>
          </p:nvPr>
        </p:nvGraphicFramePr>
        <p:xfrm>
          <a:off x="8075614" y="1268414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/>
                <a:gridCol w="539750"/>
                <a:gridCol w="539750"/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9156700" y="2219326"/>
            <a:ext cx="1079500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  <p:extLst>
      <p:ext uri="{BB962C8B-B14F-4D97-AF65-F5344CB8AC3E}">
        <p14:creationId xmlns:p14="http://schemas.microsoft.com/office/powerpoint/2010/main" val="134512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5" grpId="0"/>
      <p:bldP spid="481286" grpId="0"/>
      <p:bldP spid="481287" grpId="0"/>
      <p:bldP spid="481288" grpId="0"/>
      <p:bldP spid="481289" grpId="0"/>
      <p:bldP spid="481290" grpId="0"/>
      <p:bldP spid="4812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2135188" y="1628776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4" imgW="3237708" imgH="1725900" progId="Visio.Drawing.11">
                  <p:embed/>
                </p:oleObj>
              </mc:Choice>
              <mc:Fallback>
                <p:oleObj name="Visio" r:id="rId4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628776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19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Analysis Procedure</a:t>
            </a:r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5188" y="1089025"/>
            <a:ext cx="8280400" cy="477838"/>
          </a:xfrm>
        </p:spPr>
        <p:txBody>
          <a:bodyPr/>
          <a:lstStyle/>
          <a:p>
            <a:r>
              <a:rPr lang="en-US" altLang="en-US" smtClean="0"/>
              <a:t>Truth Table Approach</a:t>
            </a:r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2314576" y="1704975"/>
            <a:ext cx="360363" cy="28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8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6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3395664" y="1770063"/>
            <a:ext cx="179387" cy="261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22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20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4295775" y="36083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5246689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6019800" y="25034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6996114" y="1808164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482316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35572"/>
              </p:ext>
            </p:extLst>
          </p:nvPr>
        </p:nvGraphicFramePr>
        <p:xfrm>
          <a:off x="8075614" y="1268414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/>
                <a:gridCol w="539750"/>
                <a:gridCol w="539750"/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358" name="Text Box 54"/>
          <p:cNvSpPr txBox="1">
            <a:spLocks noChangeArrowheads="1"/>
          </p:cNvSpPr>
          <p:nvPr/>
        </p:nvSpPr>
        <p:spPr bwMode="auto">
          <a:xfrm>
            <a:off x="9156700" y="2516189"/>
            <a:ext cx="1079500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35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/>
      <p:bldP spid="482310" grpId="0"/>
      <p:bldP spid="482311" grpId="0"/>
      <p:bldP spid="482312" grpId="0"/>
      <p:bldP spid="482313" grpId="0"/>
      <p:bldP spid="482314" grpId="0"/>
      <p:bldP spid="4823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2135188" y="1628776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4" imgW="3237708" imgH="1725900" progId="Visio.Drawing.11">
                  <p:embed/>
                </p:oleObj>
              </mc:Choice>
              <mc:Fallback>
                <p:oleObj name="Visio" r:id="rId4" imgW="3237708" imgH="1725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628776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Analysis Procedure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5188" y="1089025"/>
            <a:ext cx="8280400" cy="477838"/>
          </a:xfrm>
        </p:spPr>
        <p:txBody>
          <a:bodyPr/>
          <a:lstStyle/>
          <a:p>
            <a:r>
              <a:rPr lang="en-US" altLang="en-US" smtClean="0"/>
              <a:t>Truth Table Approach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2314576" y="1704975"/>
            <a:ext cx="360363" cy="28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5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8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spcBef>
                <a:spcPct val="6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3334" name="Text Box 6"/>
          <p:cNvSpPr txBox="1">
            <a:spLocks noChangeArrowheads="1"/>
          </p:cNvSpPr>
          <p:nvPr/>
        </p:nvSpPr>
        <p:spPr bwMode="auto">
          <a:xfrm>
            <a:off x="3395664" y="1770063"/>
            <a:ext cx="179387" cy="261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22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20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4295775" y="36083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5246689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6019800" y="2503489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6996114" y="1808164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3340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36879"/>
              </p:ext>
            </p:extLst>
          </p:nvPr>
        </p:nvGraphicFramePr>
        <p:xfrm>
          <a:off x="8075614" y="1268414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/>
                <a:gridCol w="539750"/>
                <a:gridCol w="539750"/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3382" name="Text Box 54"/>
          <p:cNvSpPr txBox="1">
            <a:spLocks noChangeArrowheads="1"/>
          </p:cNvSpPr>
          <p:nvPr/>
        </p:nvSpPr>
        <p:spPr bwMode="auto">
          <a:xfrm>
            <a:off x="9156700" y="2809876"/>
            <a:ext cx="1079500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  <p:extLst>
      <p:ext uri="{BB962C8B-B14F-4D97-AF65-F5344CB8AC3E}">
        <p14:creationId xmlns:p14="http://schemas.microsoft.com/office/powerpoint/2010/main" val="33568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/>
      <p:bldP spid="483334" grpId="0"/>
      <p:bldP spid="483335" grpId="0"/>
      <p:bldP spid="483336" grpId="0"/>
      <p:bldP spid="483337" grpId="0"/>
      <p:bldP spid="483338" grpId="0"/>
      <p:bldP spid="483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32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32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1609</Words>
  <Application>Microsoft Office PowerPoint</Application>
  <PresentationFormat>Widescreen</PresentationFormat>
  <Paragraphs>723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Default Design</vt:lpstr>
      <vt:lpstr>1_Default Design</vt:lpstr>
      <vt:lpstr>2_Default Design</vt:lpstr>
      <vt:lpstr>3_Default Design</vt:lpstr>
      <vt:lpstr>Microsoft Visio Drawing</vt:lpstr>
      <vt:lpstr>Visio</vt:lpstr>
      <vt:lpstr>Digital Logic Design</vt:lpstr>
      <vt:lpstr>A circuit that generates square of a 3 bit number</vt:lpstr>
      <vt:lpstr>PowerPoint Presentation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Design Procedure:</vt:lpstr>
      <vt:lpstr>PowerPoint Presentation</vt:lpstr>
      <vt:lpstr>PowerPoint Presentation</vt:lpstr>
      <vt:lpstr>Gray to Binary Code </vt:lpstr>
      <vt:lpstr>Seven-Segment Decoder</vt:lpstr>
      <vt:lpstr>Buffer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Tazeem</dc:creator>
  <cp:lastModifiedBy>Tazeem</cp:lastModifiedBy>
  <cp:revision>12</cp:revision>
  <dcterms:created xsi:type="dcterms:W3CDTF">2021-04-18T17:19:10Z</dcterms:created>
  <dcterms:modified xsi:type="dcterms:W3CDTF">2021-04-18T19:12:36Z</dcterms:modified>
</cp:coreProperties>
</file>