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8D1B-E69F-69F0-9F14-2556D2D2CC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FE17E47-583C-2811-D818-3CE7ADB4E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E875E92-708B-F211-9984-FB1339219870}"/>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DAE7C4D7-6BFA-4A45-770A-9E305F646B7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5AAC48-CBF2-FAA6-C852-5E21A951E0E4}"/>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375823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251B-DAAF-F726-9FE2-187E1B48ACD5}"/>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099C3C7-AD52-98E3-D6DF-8D2C8EEB4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2A3618-03BC-5468-76B4-20098212CA19}"/>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9C9CDC6A-0859-B981-6D1D-E786E2850A3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8A5EF1-B62E-F4F6-A4F1-E30E2A1669A7}"/>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236459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218040-394F-B56A-1291-B82576908F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B128B83-B9A7-FCD6-3357-A648BB586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6744A13-0EAC-732D-E7C1-9ABA2C1244B2}"/>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A6D7C01D-5A0F-5722-3D81-39FA5EC329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08221A4-AA1D-8D2C-7BBB-52AF960CF7B6}"/>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239384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05EB-F9BE-EBF7-8823-7EDC5A7A135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F51959D-4582-D7FE-65DA-513B39C6B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94BFC1A-2FBF-11AC-1E1A-BFBE1BB89773}"/>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6A67006A-E4CC-08BE-D3EF-27C4F43677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937A3A1-9545-5EDF-A29F-CD103FDD3D26}"/>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177661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272C-85CB-1782-9D32-C1D276FB8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7D8F9770-20AC-5F09-3DA1-5F462734A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D5BEF-68EB-BE76-749D-EE71B2F9B276}"/>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0B071EB3-C0DD-A51F-768B-7DDD245571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8BD633D-6513-36B1-530B-D2B7CD78914E}"/>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327910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A034-8978-F0EE-B384-2745D17AF86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3BC3B8F-C7AB-EC30-9B0D-CCDFB7EA34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CB7E8746-DC3E-1492-457A-869FA3055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FDE2A3A2-D148-88AD-7E60-90CF077D850A}"/>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6" name="Footer Placeholder 5">
            <a:extLst>
              <a:ext uri="{FF2B5EF4-FFF2-40B4-BE49-F238E27FC236}">
                <a16:creationId xmlns:a16="http://schemas.microsoft.com/office/drawing/2014/main" id="{AB6A1291-2B86-5686-ED1D-B1704EE9379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0A602C2-D5B8-D3BA-B887-9CD4AED108E7}"/>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300061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7BF2-4FF8-AD7F-8DCE-D2C2AF4514F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4036929-86A5-2226-00BC-1D2459C24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BE5C97-8A8D-E970-1588-387FE3B663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DFB6045-8139-1078-26C0-C9CA16B9D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E3D38C-A223-D93A-EB3B-DF66D0941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A5D4806-162D-9286-738B-FB3E80F25A4F}"/>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8" name="Footer Placeholder 7">
            <a:extLst>
              <a:ext uri="{FF2B5EF4-FFF2-40B4-BE49-F238E27FC236}">
                <a16:creationId xmlns:a16="http://schemas.microsoft.com/office/drawing/2014/main" id="{D50110A0-AF24-F59A-8B67-CFB0A1DC6B1F}"/>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B976872-255D-BFDA-97A5-9843D28061C5}"/>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26485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D673-BD61-E40E-5235-F88C0DE65064}"/>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A4DA386-C2F8-A4DE-B741-696D47A8C382}"/>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4" name="Footer Placeholder 3">
            <a:extLst>
              <a:ext uri="{FF2B5EF4-FFF2-40B4-BE49-F238E27FC236}">
                <a16:creationId xmlns:a16="http://schemas.microsoft.com/office/drawing/2014/main" id="{FAA0891E-6931-925E-C59D-8FAA43BC5F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8096B75-E9C2-D9E5-E2E9-968326889C9A}"/>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400764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DF9D3-AB16-1157-E76B-159A8EE8C680}"/>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3" name="Footer Placeholder 2">
            <a:extLst>
              <a:ext uri="{FF2B5EF4-FFF2-40B4-BE49-F238E27FC236}">
                <a16:creationId xmlns:a16="http://schemas.microsoft.com/office/drawing/2014/main" id="{5F8FEE44-3628-6590-B290-6C277991025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B1A88F0-7A96-69A6-93C7-98E755637EA1}"/>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211412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6A8E-3367-404C-D9E7-FD0245EF7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0081E5D-1B66-8BCD-75E3-378E4BCA6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1C9D4407-D0B2-62C1-BBBB-7C441A6F1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EF6F9-9A1F-5005-40D6-0912D5EE7051}"/>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6" name="Footer Placeholder 5">
            <a:extLst>
              <a:ext uri="{FF2B5EF4-FFF2-40B4-BE49-F238E27FC236}">
                <a16:creationId xmlns:a16="http://schemas.microsoft.com/office/drawing/2014/main" id="{6D3E4B72-47F5-9FAB-28AF-928A1CA8E8C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5656935-64EF-B89B-5AC4-16839D92FF5C}"/>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201489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C3C3-D1E4-CF35-4B19-CADD37B43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A356410-F611-4D54-451D-B07D1DEE8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B94F4995-8D11-E1A5-3BE7-CC41687A6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109B4-102B-70DE-9D5C-6BF642A3D339}"/>
              </a:ext>
            </a:extLst>
          </p:cNvPr>
          <p:cNvSpPr>
            <a:spLocks noGrp="1"/>
          </p:cNvSpPr>
          <p:nvPr>
            <p:ph type="dt" sz="half" idx="10"/>
          </p:nvPr>
        </p:nvSpPr>
        <p:spPr/>
        <p:txBody>
          <a:bodyPr/>
          <a:lstStyle/>
          <a:p>
            <a:fld id="{FB8AE096-F4DB-4FC5-9B53-82B0EA765254}" type="datetimeFigureOut">
              <a:rPr lang="en-PK" smtClean="0"/>
              <a:t>15/05/2022</a:t>
            </a:fld>
            <a:endParaRPr lang="en-PK"/>
          </a:p>
        </p:txBody>
      </p:sp>
      <p:sp>
        <p:nvSpPr>
          <p:cNvPr id="6" name="Footer Placeholder 5">
            <a:extLst>
              <a:ext uri="{FF2B5EF4-FFF2-40B4-BE49-F238E27FC236}">
                <a16:creationId xmlns:a16="http://schemas.microsoft.com/office/drawing/2014/main" id="{46399D1E-35C7-0F00-AD45-E91B0D8999A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F377511-999F-9946-9D57-AC0AC3CDA541}"/>
              </a:ext>
            </a:extLst>
          </p:cNvPr>
          <p:cNvSpPr>
            <a:spLocks noGrp="1"/>
          </p:cNvSpPr>
          <p:nvPr>
            <p:ph type="sldNum" sz="quarter" idx="12"/>
          </p:nvPr>
        </p:nvSpPr>
        <p:spPr/>
        <p:txBody>
          <a:bodyPr/>
          <a:lstStyle/>
          <a:p>
            <a:fld id="{A5AC6009-AAA3-409F-8179-42C0FAA49E5A}" type="slidenum">
              <a:rPr lang="en-PK" smtClean="0"/>
              <a:t>‹#›</a:t>
            </a:fld>
            <a:endParaRPr lang="en-PK"/>
          </a:p>
        </p:txBody>
      </p:sp>
    </p:spTree>
    <p:extLst>
      <p:ext uri="{BB962C8B-B14F-4D97-AF65-F5344CB8AC3E}">
        <p14:creationId xmlns:p14="http://schemas.microsoft.com/office/powerpoint/2010/main" val="5609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699F53-F36D-2980-53B0-BBE638C326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59A1106-4111-5EDE-9844-4B9559079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09A0AAB-6B04-E41C-B419-21D0F402F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AE096-F4DB-4FC5-9B53-82B0EA765254}" type="datetimeFigureOut">
              <a:rPr lang="en-PK" smtClean="0"/>
              <a:t>15/05/2022</a:t>
            </a:fld>
            <a:endParaRPr lang="en-PK"/>
          </a:p>
        </p:txBody>
      </p:sp>
      <p:sp>
        <p:nvSpPr>
          <p:cNvPr id="5" name="Footer Placeholder 4">
            <a:extLst>
              <a:ext uri="{FF2B5EF4-FFF2-40B4-BE49-F238E27FC236}">
                <a16:creationId xmlns:a16="http://schemas.microsoft.com/office/drawing/2014/main" id="{500DEE25-4C2C-A624-F649-DC281CD98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6FB89A75-39C2-8D22-F794-8EA04FD46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C6009-AAA3-409F-8179-42C0FAA49E5A}" type="slidenum">
              <a:rPr lang="en-PK" smtClean="0"/>
              <a:t>‹#›</a:t>
            </a:fld>
            <a:endParaRPr lang="en-PK"/>
          </a:p>
        </p:txBody>
      </p:sp>
    </p:spTree>
    <p:extLst>
      <p:ext uri="{BB962C8B-B14F-4D97-AF65-F5344CB8AC3E}">
        <p14:creationId xmlns:p14="http://schemas.microsoft.com/office/powerpoint/2010/main" val="157758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AD50-5BF2-9D11-6A5E-319B3E69B115}"/>
              </a:ext>
            </a:extLst>
          </p:cNvPr>
          <p:cNvSpPr>
            <a:spLocks noGrp="1"/>
          </p:cNvSpPr>
          <p:nvPr>
            <p:ph type="ctrTitle"/>
          </p:nvPr>
        </p:nvSpPr>
        <p:spPr/>
        <p:txBody>
          <a:bodyPr/>
          <a:lstStyle/>
          <a:p>
            <a:r>
              <a:rPr lang="en-US" dirty="0"/>
              <a:t>Microoperations</a:t>
            </a:r>
            <a:endParaRPr lang="en-PK" dirty="0"/>
          </a:p>
        </p:txBody>
      </p:sp>
      <p:sp>
        <p:nvSpPr>
          <p:cNvPr id="3" name="Subtitle 2">
            <a:extLst>
              <a:ext uri="{FF2B5EF4-FFF2-40B4-BE49-F238E27FC236}">
                <a16:creationId xmlns:a16="http://schemas.microsoft.com/office/drawing/2014/main" id="{657B9842-ECA3-23E1-51FB-5AAE29B65057}"/>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83458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3053-939F-E7A0-2F27-A4F7FE00974D}"/>
              </a:ext>
            </a:extLst>
          </p:cNvPr>
          <p:cNvSpPr>
            <a:spLocks noGrp="1"/>
          </p:cNvSpPr>
          <p:nvPr>
            <p:ph type="title"/>
          </p:nvPr>
        </p:nvSpPr>
        <p:spPr/>
        <p:txBody>
          <a:bodyPr/>
          <a:lstStyle/>
          <a:p>
            <a:r>
              <a:rPr lang="en-US" dirty="0"/>
              <a:t>4 bit binary ripple counter</a:t>
            </a:r>
            <a:endParaRPr lang="en-PK" dirty="0"/>
          </a:p>
        </p:txBody>
      </p:sp>
      <p:pic>
        <p:nvPicPr>
          <p:cNvPr id="5" name="Content Placeholder 4">
            <a:extLst>
              <a:ext uri="{FF2B5EF4-FFF2-40B4-BE49-F238E27FC236}">
                <a16:creationId xmlns:a16="http://schemas.microsoft.com/office/drawing/2014/main" id="{58FA5C3A-01B9-3236-595F-458C68E885B3}"/>
              </a:ext>
            </a:extLst>
          </p:cNvPr>
          <p:cNvPicPr>
            <a:picLocks noGrp="1" noChangeAspect="1"/>
          </p:cNvPicPr>
          <p:nvPr>
            <p:ph idx="1"/>
          </p:nvPr>
        </p:nvPicPr>
        <p:blipFill>
          <a:blip r:embed="rId2"/>
          <a:stretch>
            <a:fillRect/>
          </a:stretch>
        </p:blipFill>
        <p:spPr>
          <a:xfrm>
            <a:off x="4196579" y="1282825"/>
            <a:ext cx="4423546" cy="5575175"/>
          </a:xfrm>
        </p:spPr>
      </p:pic>
    </p:spTree>
    <p:extLst>
      <p:ext uri="{BB962C8B-B14F-4D97-AF65-F5344CB8AC3E}">
        <p14:creationId xmlns:p14="http://schemas.microsoft.com/office/powerpoint/2010/main" val="375550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249A-4DB6-4A9F-C6D6-5339EE6F8038}"/>
              </a:ext>
            </a:extLst>
          </p:cNvPr>
          <p:cNvSpPr>
            <a:spLocks noGrp="1"/>
          </p:cNvSpPr>
          <p:nvPr>
            <p:ph type="title"/>
          </p:nvPr>
        </p:nvSpPr>
        <p:spPr/>
        <p:txBody>
          <a:bodyPr/>
          <a:lstStyle/>
          <a:p>
            <a:r>
              <a:rPr lang="en-US" dirty="0"/>
              <a:t>Counter</a:t>
            </a:r>
            <a:endParaRPr lang="en-PK" dirty="0"/>
          </a:p>
        </p:txBody>
      </p:sp>
      <p:pic>
        <p:nvPicPr>
          <p:cNvPr id="5" name="Content Placeholder 4">
            <a:extLst>
              <a:ext uri="{FF2B5EF4-FFF2-40B4-BE49-F238E27FC236}">
                <a16:creationId xmlns:a16="http://schemas.microsoft.com/office/drawing/2014/main" id="{A2CEE97C-0E08-5C94-D2E3-AFF42768D9FE}"/>
              </a:ext>
            </a:extLst>
          </p:cNvPr>
          <p:cNvPicPr>
            <a:picLocks noGrp="1" noChangeAspect="1"/>
          </p:cNvPicPr>
          <p:nvPr>
            <p:ph idx="1"/>
          </p:nvPr>
        </p:nvPicPr>
        <p:blipFill>
          <a:blip r:embed="rId2"/>
          <a:stretch>
            <a:fillRect/>
          </a:stretch>
        </p:blipFill>
        <p:spPr>
          <a:xfrm>
            <a:off x="3572496" y="1825625"/>
            <a:ext cx="5047007" cy="4351338"/>
          </a:xfrm>
        </p:spPr>
      </p:pic>
    </p:spTree>
    <p:extLst>
      <p:ext uri="{BB962C8B-B14F-4D97-AF65-F5344CB8AC3E}">
        <p14:creationId xmlns:p14="http://schemas.microsoft.com/office/powerpoint/2010/main" val="265803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8423-1A09-6324-68CE-99AC97618753}"/>
              </a:ext>
            </a:extLst>
          </p:cNvPr>
          <p:cNvSpPr>
            <a:spLocks noGrp="1"/>
          </p:cNvSpPr>
          <p:nvPr>
            <p:ph type="title"/>
          </p:nvPr>
        </p:nvSpPr>
        <p:spPr/>
        <p:txBody>
          <a:bodyPr/>
          <a:lstStyle/>
          <a:p>
            <a:r>
              <a:rPr lang="en-US" dirty="0"/>
              <a:t>Microoperations</a:t>
            </a:r>
            <a:endParaRPr lang="en-PK" dirty="0"/>
          </a:p>
        </p:txBody>
      </p:sp>
      <p:sp>
        <p:nvSpPr>
          <p:cNvPr id="3" name="Content Placeholder 2">
            <a:extLst>
              <a:ext uri="{FF2B5EF4-FFF2-40B4-BE49-F238E27FC236}">
                <a16:creationId xmlns:a16="http://schemas.microsoft.com/office/drawing/2014/main" id="{2DB05B84-5C77-2F5E-CC1C-5739353561A2}"/>
              </a:ext>
            </a:extLst>
          </p:cNvPr>
          <p:cNvSpPr>
            <a:spLocks noGrp="1"/>
          </p:cNvSpPr>
          <p:nvPr>
            <p:ph idx="1"/>
          </p:nvPr>
        </p:nvSpPr>
        <p:spPr/>
        <p:txBody>
          <a:bodyPr>
            <a:normAutofit fontScale="92500" lnSpcReduction="10000"/>
          </a:bodyPr>
          <a:lstStyle/>
          <a:p>
            <a:r>
              <a:rPr lang="en-US" dirty="0"/>
              <a:t>A microoperation is an elementary operation performed on data stored in registers or in memory. </a:t>
            </a:r>
          </a:p>
          <a:p>
            <a:r>
              <a:rPr lang="en-US" dirty="0"/>
              <a:t>The microoperations most often encountered in digital systems are of four types:</a:t>
            </a:r>
          </a:p>
          <a:p>
            <a:r>
              <a:rPr lang="en-US" dirty="0"/>
              <a:t> 1. </a:t>
            </a:r>
            <a:r>
              <a:rPr lang="en-US" b="1" dirty="0"/>
              <a:t>Transfer microoperations</a:t>
            </a:r>
            <a:r>
              <a:rPr lang="en-US" dirty="0"/>
              <a:t>, which transfer binary data from one register to another. </a:t>
            </a:r>
          </a:p>
          <a:p>
            <a:r>
              <a:rPr lang="en-US" dirty="0"/>
              <a:t>2. </a:t>
            </a:r>
            <a:r>
              <a:rPr lang="en-US" b="1" dirty="0"/>
              <a:t>Arithmetic microoperations</a:t>
            </a:r>
            <a:r>
              <a:rPr lang="en-US" dirty="0"/>
              <a:t>, which perform arithmetic operations on data in registers. </a:t>
            </a:r>
          </a:p>
          <a:p>
            <a:r>
              <a:rPr lang="en-US" dirty="0"/>
              <a:t>3. </a:t>
            </a:r>
            <a:r>
              <a:rPr lang="en-US" b="1" dirty="0"/>
              <a:t>Logic microoperations</a:t>
            </a:r>
            <a:r>
              <a:rPr lang="en-US" dirty="0"/>
              <a:t>, which perform bit manipulation on data in registers. </a:t>
            </a:r>
          </a:p>
          <a:p>
            <a:r>
              <a:rPr lang="en-US" dirty="0"/>
              <a:t>4. </a:t>
            </a:r>
            <a:r>
              <a:rPr lang="en-US" b="1" dirty="0"/>
              <a:t>Shift microoperations</a:t>
            </a:r>
            <a:r>
              <a:rPr lang="en-US" dirty="0"/>
              <a:t>, which shift data in registers.</a:t>
            </a:r>
            <a:endParaRPr lang="en-PK" dirty="0"/>
          </a:p>
        </p:txBody>
      </p:sp>
    </p:spTree>
    <p:extLst>
      <p:ext uri="{BB962C8B-B14F-4D97-AF65-F5344CB8AC3E}">
        <p14:creationId xmlns:p14="http://schemas.microsoft.com/office/powerpoint/2010/main" val="426224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D466-DB2B-5D81-397B-690C009C847A}"/>
              </a:ext>
            </a:extLst>
          </p:cNvPr>
          <p:cNvSpPr>
            <a:spLocks noGrp="1"/>
          </p:cNvSpPr>
          <p:nvPr>
            <p:ph type="title"/>
          </p:nvPr>
        </p:nvSpPr>
        <p:spPr/>
        <p:txBody>
          <a:bodyPr/>
          <a:lstStyle/>
          <a:p>
            <a:r>
              <a:rPr lang="en-US" dirty="0"/>
              <a:t>Arithmetic Microoperations</a:t>
            </a:r>
            <a:endParaRPr lang="en-PK" dirty="0"/>
          </a:p>
        </p:txBody>
      </p:sp>
      <p:pic>
        <p:nvPicPr>
          <p:cNvPr id="5" name="Content Placeholder 4">
            <a:extLst>
              <a:ext uri="{FF2B5EF4-FFF2-40B4-BE49-F238E27FC236}">
                <a16:creationId xmlns:a16="http://schemas.microsoft.com/office/drawing/2014/main" id="{C60A5D56-F7DD-F689-D02F-DC5619036D22}"/>
              </a:ext>
            </a:extLst>
          </p:cNvPr>
          <p:cNvPicPr>
            <a:picLocks noGrp="1" noChangeAspect="1"/>
          </p:cNvPicPr>
          <p:nvPr>
            <p:ph idx="1"/>
          </p:nvPr>
        </p:nvPicPr>
        <p:blipFill>
          <a:blip r:embed="rId2"/>
          <a:stretch>
            <a:fillRect/>
          </a:stretch>
        </p:blipFill>
        <p:spPr>
          <a:xfrm>
            <a:off x="2906753" y="2549558"/>
            <a:ext cx="6378493" cy="2903472"/>
          </a:xfrm>
        </p:spPr>
      </p:pic>
    </p:spTree>
    <p:extLst>
      <p:ext uri="{BB962C8B-B14F-4D97-AF65-F5344CB8AC3E}">
        <p14:creationId xmlns:p14="http://schemas.microsoft.com/office/powerpoint/2010/main" val="299871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2330-2082-E167-5CE3-842DFBBD6F38}"/>
              </a:ext>
            </a:extLst>
          </p:cNvPr>
          <p:cNvSpPr>
            <a:spLocks noGrp="1"/>
          </p:cNvSpPr>
          <p:nvPr>
            <p:ph type="title"/>
          </p:nvPr>
        </p:nvSpPr>
        <p:spPr/>
        <p:txBody>
          <a:bodyPr/>
          <a:lstStyle/>
          <a:p>
            <a:r>
              <a:rPr lang="en-US" dirty="0"/>
              <a:t>Logic microoperations</a:t>
            </a:r>
            <a:endParaRPr lang="en-PK" dirty="0"/>
          </a:p>
        </p:txBody>
      </p:sp>
      <p:sp>
        <p:nvSpPr>
          <p:cNvPr id="3" name="Content Placeholder 2">
            <a:extLst>
              <a:ext uri="{FF2B5EF4-FFF2-40B4-BE49-F238E27FC236}">
                <a16:creationId xmlns:a16="http://schemas.microsoft.com/office/drawing/2014/main" id="{75924636-1C10-E951-C05C-5249725F5A81}"/>
              </a:ext>
            </a:extLst>
          </p:cNvPr>
          <p:cNvSpPr>
            <a:spLocks noGrp="1"/>
          </p:cNvSpPr>
          <p:nvPr>
            <p:ph idx="1"/>
          </p:nvPr>
        </p:nvSpPr>
        <p:spPr/>
        <p:txBody>
          <a:bodyPr/>
          <a:lstStyle/>
          <a:p>
            <a:r>
              <a:rPr lang="en-US" dirty="0"/>
              <a:t>Logic microoperations are useful in manipulating the bits stored in a register. These operations consider each bit in the register separately and treat it as a binary variable. </a:t>
            </a:r>
          </a:p>
          <a:p>
            <a:endParaRPr lang="en-PK" dirty="0"/>
          </a:p>
        </p:txBody>
      </p:sp>
      <p:pic>
        <p:nvPicPr>
          <p:cNvPr id="5" name="Picture 4">
            <a:extLst>
              <a:ext uri="{FF2B5EF4-FFF2-40B4-BE49-F238E27FC236}">
                <a16:creationId xmlns:a16="http://schemas.microsoft.com/office/drawing/2014/main" id="{72B30594-F05C-F48F-6898-044142FF906B}"/>
              </a:ext>
            </a:extLst>
          </p:cNvPr>
          <p:cNvPicPr>
            <a:picLocks noChangeAspect="1"/>
          </p:cNvPicPr>
          <p:nvPr/>
        </p:nvPicPr>
        <p:blipFill>
          <a:blip r:embed="rId2"/>
          <a:stretch>
            <a:fillRect/>
          </a:stretch>
        </p:blipFill>
        <p:spPr>
          <a:xfrm>
            <a:off x="3066678" y="3429000"/>
            <a:ext cx="4976291" cy="2263336"/>
          </a:xfrm>
          <a:prstGeom prst="rect">
            <a:avLst/>
          </a:prstGeom>
        </p:spPr>
      </p:pic>
    </p:spTree>
    <p:extLst>
      <p:ext uri="{BB962C8B-B14F-4D97-AF65-F5344CB8AC3E}">
        <p14:creationId xmlns:p14="http://schemas.microsoft.com/office/powerpoint/2010/main" val="426682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C97D-FE6C-8A32-29C0-B71F8A14E9F7}"/>
              </a:ext>
            </a:extLst>
          </p:cNvPr>
          <p:cNvSpPr>
            <a:spLocks noGrp="1"/>
          </p:cNvSpPr>
          <p:nvPr>
            <p:ph type="title"/>
          </p:nvPr>
        </p:nvSpPr>
        <p:spPr/>
        <p:txBody>
          <a:bodyPr/>
          <a:lstStyle/>
          <a:p>
            <a:r>
              <a:rPr lang="en-US" dirty="0"/>
              <a:t>Logic microoperations</a:t>
            </a:r>
            <a:endParaRPr lang="en-PK" dirty="0"/>
          </a:p>
        </p:txBody>
      </p:sp>
      <p:sp>
        <p:nvSpPr>
          <p:cNvPr id="3" name="Content Placeholder 2">
            <a:extLst>
              <a:ext uri="{FF2B5EF4-FFF2-40B4-BE49-F238E27FC236}">
                <a16:creationId xmlns:a16="http://schemas.microsoft.com/office/drawing/2014/main" id="{94E83F7E-27B3-6B13-7D6B-E4DF6194DE76}"/>
              </a:ext>
            </a:extLst>
          </p:cNvPr>
          <p:cNvSpPr>
            <a:spLocks noGrp="1"/>
          </p:cNvSpPr>
          <p:nvPr>
            <p:ph idx="1"/>
          </p:nvPr>
        </p:nvSpPr>
        <p:spPr/>
        <p:txBody>
          <a:bodyPr>
            <a:normAutofit/>
          </a:bodyPr>
          <a:lstStyle/>
          <a:p>
            <a:r>
              <a:rPr lang="en-US" sz="2400" dirty="0"/>
              <a:t>AND operation can be used to selectively clear bits of a register. This operation is sometimes called masking out the bits, because it masks or deletes all 1s in the data in R1, based on bit positions that are 0 in the mask provided in R2. The high-order byte of R1 is set to all 1s by </a:t>
            </a:r>
            <a:r>
              <a:rPr lang="en-US" sz="2400" dirty="0" err="1"/>
              <a:t>ORing</a:t>
            </a:r>
            <a:r>
              <a:rPr lang="en-US" sz="2400" dirty="0"/>
              <a:t> it with all 1s in the R2 operand. The low-order byte remains unchanged because it is </a:t>
            </a:r>
            <a:r>
              <a:rPr lang="en-US" sz="2400" dirty="0" err="1"/>
              <a:t>ORed</a:t>
            </a:r>
            <a:r>
              <a:rPr lang="en-US" sz="2400" dirty="0"/>
              <a:t> with 0s</a:t>
            </a:r>
          </a:p>
          <a:p>
            <a:endParaRPr lang="en-PK" sz="2400" dirty="0"/>
          </a:p>
        </p:txBody>
      </p:sp>
      <p:pic>
        <p:nvPicPr>
          <p:cNvPr id="5" name="Picture 4">
            <a:extLst>
              <a:ext uri="{FF2B5EF4-FFF2-40B4-BE49-F238E27FC236}">
                <a16:creationId xmlns:a16="http://schemas.microsoft.com/office/drawing/2014/main" id="{CBF5BEC0-4E09-B34F-8937-9BE032671862}"/>
              </a:ext>
            </a:extLst>
          </p:cNvPr>
          <p:cNvPicPr>
            <a:picLocks noChangeAspect="1"/>
          </p:cNvPicPr>
          <p:nvPr/>
        </p:nvPicPr>
        <p:blipFill>
          <a:blip r:embed="rId2"/>
          <a:stretch>
            <a:fillRect/>
          </a:stretch>
        </p:blipFill>
        <p:spPr>
          <a:xfrm>
            <a:off x="906320" y="3685592"/>
            <a:ext cx="6370516" cy="1292719"/>
          </a:xfrm>
          <a:prstGeom prst="rect">
            <a:avLst/>
          </a:prstGeom>
        </p:spPr>
      </p:pic>
      <p:pic>
        <p:nvPicPr>
          <p:cNvPr id="7" name="Picture 6">
            <a:extLst>
              <a:ext uri="{FF2B5EF4-FFF2-40B4-BE49-F238E27FC236}">
                <a16:creationId xmlns:a16="http://schemas.microsoft.com/office/drawing/2014/main" id="{FC98D66C-4691-338E-C4F8-737D6E4474F8}"/>
              </a:ext>
            </a:extLst>
          </p:cNvPr>
          <p:cNvPicPr>
            <a:picLocks noChangeAspect="1"/>
          </p:cNvPicPr>
          <p:nvPr/>
        </p:nvPicPr>
        <p:blipFill>
          <a:blip r:embed="rId3"/>
          <a:stretch>
            <a:fillRect/>
          </a:stretch>
        </p:blipFill>
        <p:spPr>
          <a:xfrm>
            <a:off x="838199" y="4911633"/>
            <a:ext cx="6370515" cy="1252780"/>
          </a:xfrm>
          <a:prstGeom prst="rect">
            <a:avLst/>
          </a:prstGeom>
        </p:spPr>
      </p:pic>
    </p:spTree>
    <p:extLst>
      <p:ext uri="{BB962C8B-B14F-4D97-AF65-F5344CB8AC3E}">
        <p14:creationId xmlns:p14="http://schemas.microsoft.com/office/powerpoint/2010/main" val="224895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DCE3-144F-260C-6DC0-79FB5327F9DC}"/>
              </a:ext>
            </a:extLst>
          </p:cNvPr>
          <p:cNvSpPr>
            <a:spLocks noGrp="1"/>
          </p:cNvSpPr>
          <p:nvPr>
            <p:ph type="title"/>
          </p:nvPr>
        </p:nvSpPr>
        <p:spPr/>
        <p:txBody>
          <a:bodyPr/>
          <a:lstStyle/>
          <a:p>
            <a:r>
              <a:rPr lang="en-US" dirty="0"/>
              <a:t>Logic microoperations</a:t>
            </a:r>
            <a:endParaRPr lang="en-PK" dirty="0"/>
          </a:p>
        </p:txBody>
      </p:sp>
      <p:sp>
        <p:nvSpPr>
          <p:cNvPr id="3" name="Content Placeholder 2">
            <a:extLst>
              <a:ext uri="{FF2B5EF4-FFF2-40B4-BE49-F238E27FC236}">
                <a16:creationId xmlns:a16="http://schemas.microsoft.com/office/drawing/2014/main" id="{1D947A9B-E0D3-0D26-E51C-EAE019394DC7}"/>
              </a:ext>
            </a:extLst>
          </p:cNvPr>
          <p:cNvSpPr>
            <a:spLocks noGrp="1"/>
          </p:cNvSpPr>
          <p:nvPr>
            <p:ph idx="1"/>
          </p:nvPr>
        </p:nvSpPr>
        <p:spPr/>
        <p:txBody>
          <a:bodyPr/>
          <a:lstStyle/>
          <a:p>
            <a:r>
              <a:rPr lang="en-US" dirty="0"/>
              <a:t>The Boolean equations X ⊕ 1 = X and X ⊕ 0 = X dictate that, when a binary variable X is XORed with 1, it is complemented, but when XORed with 0, the variable remains unchanged.</a:t>
            </a:r>
          </a:p>
          <a:p>
            <a:endParaRPr lang="en-PK" dirty="0"/>
          </a:p>
        </p:txBody>
      </p:sp>
      <p:pic>
        <p:nvPicPr>
          <p:cNvPr id="6" name="Picture 5">
            <a:extLst>
              <a:ext uri="{FF2B5EF4-FFF2-40B4-BE49-F238E27FC236}">
                <a16:creationId xmlns:a16="http://schemas.microsoft.com/office/drawing/2014/main" id="{7518C5E6-5F7A-3FB6-DAA7-0744540A0501}"/>
              </a:ext>
            </a:extLst>
          </p:cNvPr>
          <p:cNvPicPr>
            <a:picLocks noChangeAspect="1"/>
          </p:cNvPicPr>
          <p:nvPr/>
        </p:nvPicPr>
        <p:blipFill>
          <a:blip r:embed="rId2"/>
          <a:stretch>
            <a:fillRect/>
          </a:stretch>
        </p:blipFill>
        <p:spPr>
          <a:xfrm>
            <a:off x="3444010" y="3748171"/>
            <a:ext cx="5303980" cy="960203"/>
          </a:xfrm>
          <a:prstGeom prst="rect">
            <a:avLst/>
          </a:prstGeom>
        </p:spPr>
      </p:pic>
    </p:spTree>
    <p:extLst>
      <p:ext uri="{BB962C8B-B14F-4D97-AF65-F5344CB8AC3E}">
        <p14:creationId xmlns:p14="http://schemas.microsoft.com/office/powerpoint/2010/main" val="115515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2A73-2D01-31E7-3967-4363C5462E1F}"/>
              </a:ext>
            </a:extLst>
          </p:cNvPr>
          <p:cNvSpPr>
            <a:spLocks noGrp="1"/>
          </p:cNvSpPr>
          <p:nvPr>
            <p:ph type="title"/>
          </p:nvPr>
        </p:nvSpPr>
        <p:spPr/>
        <p:txBody>
          <a:bodyPr/>
          <a:lstStyle/>
          <a:p>
            <a:r>
              <a:rPr lang="en-US" dirty="0"/>
              <a:t>Shift microoperations</a:t>
            </a:r>
            <a:endParaRPr lang="en-PK" dirty="0"/>
          </a:p>
        </p:txBody>
      </p:sp>
      <p:sp>
        <p:nvSpPr>
          <p:cNvPr id="3" name="Content Placeholder 2">
            <a:extLst>
              <a:ext uri="{FF2B5EF4-FFF2-40B4-BE49-F238E27FC236}">
                <a16:creationId xmlns:a16="http://schemas.microsoft.com/office/drawing/2014/main" id="{A92210F3-4526-92C5-8E19-74FAA36B8096}"/>
              </a:ext>
            </a:extLst>
          </p:cNvPr>
          <p:cNvSpPr>
            <a:spLocks noGrp="1"/>
          </p:cNvSpPr>
          <p:nvPr>
            <p:ph idx="1"/>
          </p:nvPr>
        </p:nvSpPr>
        <p:spPr/>
        <p:txBody>
          <a:bodyPr/>
          <a:lstStyle/>
          <a:p>
            <a:r>
              <a:rPr lang="en-US" dirty="0"/>
              <a:t>Shift microoperations are used for lateral movement of data. The contents of a source register can be shifted either right or left. A left shift is toward the most significant bit, and a right shift is toward the least significant bit. Shift microoperations are used in the serial transfer of data. </a:t>
            </a:r>
            <a:endParaRPr lang="en-PK" dirty="0"/>
          </a:p>
        </p:txBody>
      </p:sp>
      <p:pic>
        <p:nvPicPr>
          <p:cNvPr id="9" name="Picture 8">
            <a:extLst>
              <a:ext uri="{FF2B5EF4-FFF2-40B4-BE49-F238E27FC236}">
                <a16:creationId xmlns:a16="http://schemas.microsoft.com/office/drawing/2014/main" id="{0829FC68-647D-9E97-0061-A71032054B17}"/>
              </a:ext>
            </a:extLst>
          </p:cNvPr>
          <p:cNvPicPr>
            <a:picLocks noChangeAspect="1"/>
          </p:cNvPicPr>
          <p:nvPr/>
        </p:nvPicPr>
        <p:blipFill>
          <a:blip r:embed="rId2"/>
          <a:stretch>
            <a:fillRect/>
          </a:stretch>
        </p:blipFill>
        <p:spPr>
          <a:xfrm>
            <a:off x="3555978" y="3913627"/>
            <a:ext cx="5303980" cy="2263336"/>
          </a:xfrm>
          <a:prstGeom prst="rect">
            <a:avLst/>
          </a:prstGeom>
        </p:spPr>
      </p:pic>
    </p:spTree>
    <p:extLst>
      <p:ext uri="{BB962C8B-B14F-4D97-AF65-F5344CB8AC3E}">
        <p14:creationId xmlns:p14="http://schemas.microsoft.com/office/powerpoint/2010/main" val="142801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E198-3904-C5A0-B4EA-681ABE8192B9}"/>
              </a:ext>
            </a:extLst>
          </p:cNvPr>
          <p:cNvSpPr>
            <a:spLocks noGrp="1"/>
          </p:cNvSpPr>
          <p:nvPr>
            <p:ph type="title"/>
          </p:nvPr>
        </p:nvSpPr>
        <p:spPr/>
        <p:txBody>
          <a:bodyPr/>
          <a:lstStyle/>
          <a:p>
            <a:r>
              <a:rPr lang="en-US" dirty="0"/>
              <a:t>Counters</a:t>
            </a:r>
            <a:endParaRPr lang="en-PK" dirty="0"/>
          </a:p>
        </p:txBody>
      </p:sp>
      <p:sp>
        <p:nvSpPr>
          <p:cNvPr id="3" name="Content Placeholder 2">
            <a:extLst>
              <a:ext uri="{FF2B5EF4-FFF2-40B4-BE49-F238E27FC236}">
                <a16:creationId xmlns:a16="http://schemas.microsoft.com/office/drawing/2014/main" id="{331D4F24-5927-0683-E246-23A670A87728}"/>
              </a:ext>
            </a:extLst>
          </p:cNvPr>
          <p:cNvSpPr>
            <a:spLocks noGrp="1"/>
          </p:cNvSpPr>
          <p:nvPr>
            <p:ph idx="1"/>
          </p:nvPr>
        </p:nvSpPr>
        <p:spPr/>
        <p:txBody>
          <a:bodyPr/>
          <a:lstStyle/>
          <a:p>
            <a:r>
              <a:rPr lang="en-US" dirty="0"/>
              <a:t>A register that goes through a prescribed sequence of distinct states upon the application of a sequence of input pulses is called a counter</a:t>
            </a:r>
          </a:p>
          <a:p>
            <a:r>
              <a:rPr lang="en-US" dirty="0"/>
              <a:t>An n-bit binary counter consists of n flip-flops and can count in binary from 0 through 2n - 1.</a:t>
            </a:r>
          </a:p>
          <a:p>
            <a:r>
              <a:rPr lang="en-US" dirty="0"/>
              <a:t>Counters are available in two categories:</a:t>
            </a:r>
          </a:p>
          <a:p>
            <a:pPr lvl="1"/>
            <a:r>
              <a:rPr lang="en-US" dirty="0"/>
              <a:t> ripple counters and </a:t>
            </a:r>
          </a:p>
          <a:p>
            <a:pPr lvl="1"/>
            <a:r>
              <a:rPr lang="en-US" dirty="0"/>
              <a:t>synchronous counters.</a:t>
            </a:r>
          </a:p>
          <a:p>
            <a:endParaRPr lang="en-PK" dirty="0"/>
          </a:p>
        </p:txBody>
      </p:sp>
    </p:spTree>
    <p:extLst>
      <p:ext uri="{BB962C8B-B14F-4D97-AF65-F5344CB8AC3E}">
        <p14:creationId xmlns:p14="http://schemas.microsoft.com/office/powerpoint/2010/main" val="23622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8783-5AB2-4930-7147-6D525DD415CC}"/>
              </a:ext>
            </a:extLst>
          </p:cNvPr>
          <p:cNvSpPr>
            <a:spLocks noGrp="1"/>
          </p:cNvSpPr>
          <p:nvPr>
            <p:ph type="title"/>
          </p:nvPr>
        </p:nvSpPr>
        <p:spPr/>
        <p:txBody>
          <a:bodyPr/>
          <a:lstStyle/>
          <a:p>
            <a:r>
              <a:rPr lang="en-US" dirty="0"/>
              <a:t>Counters</a:t>
            </a:r>
            <a:endParaRPr lang="en-PK" dirty="0"/>
          </a:p>
        </p:txBody>
      </p:sp>
      <p:sp>
        <p:nvSpPr>
          <p:cNvPr id="3" name="Content Placeholder 2">
            <a:extLst>
              <a:ext uri="{FF2B5EF4-FFF2-40B4-BE49-F238E27FC236}">
                <a16:creationId xmlns:a16="http://schemas.microsoft.com/office/drawing/2014/main" id="{F34A1CD2-4125-AF9C-15C2-B579F09DFE32}"/>
              </a:ext>
            </a:extLst>
          </p:cNvPr>
          <p:cNvSpPr>
            <a:spLocks noGrp="1"/>
          </p:cNvSpPr>
          <p:nvPr>
            <p:ph idx="1"/>
          </p:nvPr>
        </p:nvSpPr>
        <p:spPr/>
        <p:txBody>
          <a:bodyPr/>
          <a:lstStyle/>
          <a:p>
            <a:r>
              <a:rPr lang="en-US" dirty="0"/>
              <a:t>In a ripple counter, the flip-flop output transitions serve as the sources for triggering the changes in other flip-flops. In other words, the C inputs of some of the flip-flops are triggered not by the common clock pulse, but rather by the transitions that occur on other flip-flop outputs. </a:t>
            </a:r>
          </a:p>
          <a:p>
            <a:r>
              <a:rPr lang="en-US" dirty="0"/>
              <a:t>In a synchronous counter, the C inputs of all flip-flops receive the common clock pulse, and the change of state is determined from the present state of the counter. Synchronous counters are discussed in the next two subsections. Here we present the binary ripple counter and explain its operation</a:t>
            </a:r>
            <a:endParaRPr lang="en-PK" dirty="0"/>
          </a:p>
        </p:txBody>
      </p:sp>
    </p:spTree>
    <p:extLst>
      <p:ext uri="{BB962C8B-B14F-4D97-AF65-F5344CB8AC3E}">
        <p14:creationId xmlns:p14="http://schemas.microsoft.com/office/powerpoint/2010/main" val="2024583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479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Microoperations</vt:lpstr>
      <vt:lpstr>Microoperations</vt:lpstr>
      <vt:lpstr>Arithmetic Microoperations</vt:lpstr>
      <vt:lpstr>Logic microoperations</vt:lpstr>
      <vt:lpstr>Logic microoperations</vt:lpstr>
      <vt:lpstr>Logic microoperations</vt:lpstr>
      <vt:lpstr>Shift microoperations</vt:lpstr>
      <vt:lpstr>Counters</vt:lpstr>
      <vt:lpstr>Counters</vt:lpstr>
      <vt:lpstr>4 bit binary ripple counter</vt:lpstr>
      <vt:lpstr>Counter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Ms.Sana Fatima</dc:creator>
  <cp:lastModifiedBy>Ms.Sana Fatima</cp:lastModifiedBy>
  <cp:revision>12</cp:revision>
  <dcterms:created xsi:type="dcterms:W3CDTF">2022-05-15T06:05:32Z</dcterms:created>
  <dcterms:modified xsi:type="dcterms:W3CDTF">2022-05-15T11:19:23Z</dcterms:modified>
</cp:coreProperties>
</file>