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5"/>
  </p:notesMasterIdLst>
  <p:handoutMasterIdLst>
    <p:handoutMasterId r:id="rId76"/>
  </p:handoutMasterIdLst>
  <p:sldIdLst>
    <p:sldId id="388" r:id="rId2"/>
    <p:sldId id="373" r:id="rId3"/>
    <p:sldId id="414" r:id="rId4"/>
    <p:sldId id="415" r:id="rId5"/>
    <p:sldId id="416" r:id="rId6"/>
    <p:sldId id="420" r:id="rId7"/>
    <p:sldId id="421" r:id="rId8"/>
    <p:sldId id="422" r:id="rId9"/>
    <p:sldId id="423" r:id="rId10"/>
    <p:sldId id="424" r:id="rId11"/>
    <p:sldId id="425" r:id="rId12"/>
    <p:sldId id="328" r:id="rId13"/>
    <p:sldId id="426" r:id="rId14"/>
    <p:sldId id="417" r:id="rId15"/>
    <p:sldId id="329" r:id="rId16"/>
    <p:sldId id="330" r:id="rId17"/>
    <p:sldId id="364" r:id="rId18"/>
    <p:sldId id="418" r:id="rId19"/>
    <p:sldId id="419" r:id="rId20"/>
    <p:sldId id="331" r:id="rId21"/>
    <p:sldId id="362" r:id="rId22"/>
    <p:sldId id="376" r:id="rId23"/>
    <p:sldId id="379" r:id="rId24"/>
    <p:sldId id="380" r:id="rId25"/>
    <p:sldId id="335" r:id="rId26"/>
    <p:sldId id="336" r:id="rId27"/>
    <p:sldId id="337" r:id="rId28"/>
    <p:sldId id="427" r:id="rId29"/>
    <p:sldId id="381" r:id="rId30"/>
    <p:sldId id="428" r:id="rId31"/>
    <p:sldId id="430" r:id="rId32"/>
    <p:sldId id="384" r:id="rId33"/>
    <p:sldId id="431" r:id="rId34"/>
    <p:sldId id="444" r:id="rId35"/>
    <p:sldId id="445" r:id="rId36"/>
    <p:sldId id="432" r:id="rId37"/>
    <p:sldId id="342" r:id="rId38"/>
    <p:sldId id="433" r:id="rId39"/>
    <p:sldId id="343" r:id="rId40"/>
    <p:sldId id="344" r:id="rId41"/>
    <p:sldId id="434" r:id="rId42"/>
    <p:sldId id="435" r:id="rId43"/>
    <p:sldId id="436" r:id="rId44"/>
    <p:sldId id="437" r:id="rId45"/>
    <p:sldId id="438" r:id="rId46"/>
    <p:sldId id="439" r:id="rId47"/>
    <p:sldId id="440" r:id="rId48"/>
    <p:sldId id="441" r:id="rId49"/>
    <p:sldId id="442" r:id="rId50"/>
    <p:sldId id="443" r:id="rId51"/>
    <p:sldId id="383" r:id="rId52"/>
    <p:sldId id="392" r:id="rId53"/>
    <p:sldId id="393" r:id="rId54"/>
    <p:sldId id="398" r:id="rId55"/>
    <p:sldId id="447" r:id="rId56"/>
    <p:sldId id="390" r:id="rId57"/>
    <p:sldId id="353" r:id="rId58"/>
    <p:sldId id="386" r:id="rId59"/>
    <p:sldId id="354" r:id="rId60"/>
    <p:sldId id="370" r:id="rId61"/>
    <p:sldId id="368" r:id="rId62"/>
    <p:sldId id="371" r:id="rId63"/>
    <p:sldId id="369" r:id="rId64"/>
    <p:sldId id="412" r:id="rId65"/>
    <p:sldId id="402" r:id="rId66"/>
    <p:sldId id="408" r:id="rId67"/>
    <p:sldId id="409" r:id="rId68"/>
    <p:sldId id="413" r:id="rId69"/>
    <p:sldId id="410" r:id="rId70"/>
    <p:sldId id="411" r:id="rId71"/>
    <p:sldId id="361" r:id="rId72"/>
    <p:sldId id="446" r:id="rId73"/>
    <p:sldId id="407" r:id="rId74"/>
  </p:sldIdLst>
  <p:sldSz cx="9144000" cy="6858000" type="letter"/>
  <p:notesSz cx="6881813" cy="92964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7922" autoAdjust="0"/>
  </p:normalViewPr>
  <p:slideViewPr>
    <p:cSldViewPr snapToObjects="1">
      <p:cViewPr varScale="1">
        <p:scale>
          <a:sx n="65" d="100"/>
          <a:sy n="65" d="100"/>
        </p:scale>
        <p:origin x="1134" y="7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864"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20A530F-E953-4F3F-88C4-3A3C02D56670}" type="slidenum">
              <a:rPr lang="en-CA"/>
              <a:pPr>
                <a:defRPr/>
              </a:pPr>
              <a:t>‹#›</a:t>
            </a:fld>
            <a:endParaRPr lang="en-CA"/>
          </a:p>
        </p:txBody>
      </p:sp>
    </p:spTree>
    <p:extLst>
      <p:ext uri="{BB962C8B-B14F-4D97-AF65-F5344CB8AC3E}">
        <p14:creationId xmlns:p14="http://schemas.microsoft.com/office/powerpoint/2010/main" val="112790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900488" y="0"/>
            <a:ext cx="298132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6564"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17575" y="4416425"/>
            <a:ext cx="5046663"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831263"/>
            <a:ext cx="2982913"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900488" y="8831263"/>
            <a:ext cx="2981325"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Tahoma" pitchFamily="34" charset="0"/>
              </a:defRPr>
            </a:lvl1pPr>
          </a:lstStyle>
          <a:p>
            <a:pPr>
              <a:defRPr/>
            </a:pPr>
            <a:fld id="{FF350E2B-1FA5-4EA7-A3F5-695567C85CFD}" type="slidenum">
              <a:rPr lang="en-CA"/>
              <a:pPr>
                <a:defRPr/>
              </a:pPr>
              <a:t>‹#›</a:t>
            </a:fld>
            <a:endParaRPr lang="en-CA"/>
          </a:p>
        </p:txBody>
      </p:sp>
    </p:spTree>
    <p:extLst>
      <p:ext uri="{BB962C8B-B14F-4D97-AF65-F5344CB8AC3E}">
        <p14:creationId xmlns:p14="http://schemas.microsoft.com/office/powerpoint/2010/main" val="3932316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ED24E065-3D27-4EAF-8420-CD4EC2EC46C0}" type="slidenum">
              <a:rPr lang="en-CA" smtClean="0"/>
              <a:pPr/>
              <a:t>1</a:t>
            </a:fld>
            <a:endParaRPr lang="en-CA" smtClean="0"/>
          </a:p>
        </p:txBody>
      </p:sp>
    </p:spTree>
    <p:extLst>
      <p:ext uri="{BB962C8B-B14F-4D97-AF65-F5344CB8AC3E}">
        <p14:creationId xmlns:p14="http://schemas.microsoft.com/office/powerpoint/2010/main" val="98950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4E3B087-2C28-4C12-9007-0FAEF312C63C}" type="slidenum">
              <a:rPr lang="en-CA" smtClean="0"/>
              <a:pPr/>
              <a:t>37</a:t>
            </a:fld>
            <a:endParaRPr lang="en-CA"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40750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D481FB7-1AB4-4F77-BED5-05D5EC7AC1C2}" type="slidenum">
              <a:rPr lang="en-CA" smtClean="0"/>
              <a:pPr/>
              <a:t>39</a:t>
            </a:fld>
            <a:endParaRPr lang="en-CA"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3849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7705D22-91DB-4480-832A-828E1E3448CD}" type="slidenum">
              <a:rPr lang="en-CA" smtClean="0"/>
              <a:pPr/>
              <a:t>40</a:t>
            </a:fld>
            <a:endParaRPr lang="en-CA"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4680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3D3018B-567C-4A0F-BA23-80CEDCBD2E21}" type="slidenum">
              <a:rPr lang="en-CA" smtClean="0"/>
              <a:pPr/>
              <a:t>51</a:t>
            </a:fld>
            <a:endParaRPr lang="en-CA"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09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1789C47-FB70-48DF-A746-A7124BE21BBF}" type="slidenum">
              <a:rPr lang="en-CA" smtClean="0"/>
              <a:pPr/>
              <a:t>56</a:t>
            </a:fld>
            <a:endParaRPr lang="en-CA"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0473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7CB9CFB-B4B3-4744-8235-937D58D94DB7}" type="slidenum">
              <a:rPr lang="en-CA" smtClean="0"/>
              <a:pPr/>
              <a:t>57</a:t>
            </a:fld>
            <a:endParaRPr lang="en-CA"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4884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8464603-3B14-4586-B390-9CE02470FE41}" type="slidenum">
              <a:rPr lang="en-CA" smtClean="0"/>
              <a:pPr/>
              <a:t>59</a:t>
            </a:fld>
            <a:endParaRPr lang="en-CA"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646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For example, a relationship</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should not exist in OFFERS </a:t>
            </a:r>
            <a:r>
              <a:rPr lang="en-US" sz="1800" b="0" i="1" u="none" strike="noStrike" kern="1200" baseline="0" dirty="0" smtClean="0">
                <a:solidFill>
                  <a:schemeClr val="tx1"/>
                </a:solidFill>
                <a:latin typeface="Arial" charset="0"/>
                <a:ea typeface="+mn-ea"/>
                <a:cs typeface="+mn-cs"/>
              </a:rPr>
              <a:t>unless </a:t>
            </a:r>
            <a:r>
              <a:rPr lang="en-US" sz="1800" b="0" i="0" u="none" strike="noStrike" kern="1200" baseline="0" dirty="0" smtClean="0">
                <a:solidFill>
                  <a:schemeClr val="tx1"/>
                </a:solidFill>
                <a:latin typeface="Arial" charset="0"/>
                <a:ea typeface="+mn-ea"/>
                <a:cs typeface="+mn-cs"/>
              </a:rPr>
              <a:t>an 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exists in</a:t>
            </a:r>
          </a:p>
          <a:p>
            <a:r>
              <a:rPr lang="en-US" sz="1800" b="0" i="0" u="none" strike="noStrike" kern="1200" baseline="0" dirty="0" smtClean="0">
                <a:solidFill>
                  <a:schemeClr val="tx1"/>
                </a:solidFill>
                <a:latin typeface="Arial" charset="0"/>
                <a:ea typeface="+mn-ea"/>
                <a:cs typeface="+mn-cs"/>
              </a:rPr>
              <a:t>TAUGHT_DURING, an instance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exists in OFFERED_DURING, and an 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a:t>
            </a:r>
          </a:p>
          <a:p>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exists in CAN_TEACH. However, the reverse is not always true; we may have</a:t>
            </a:r>
          </a:p>
          <a:p>
            <a:r>
              <a:rPr lang="en-US" sz="1800" b="0" i="0" u="none" strike="noStrike" kern="1200" baseline="0" dirty="0" smtClean="0">
                <a:solidFill>
                  <a:schemeClr val="tx1"/>
                </a:solidFill>
                <a:latin typeface="Arial" charset="0"/>
                <a:ea typeface="+mn-ea"/>
                <a:cs typeface="+mn-cs"/>
              </a:rPr>
              <a:t>instances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and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in the three binary relationship types with no corresponding</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err="1" smtClean="0">
                <a:solidFill>
                  <a:schemeClr val="tx1"/>
                </a:solidFill>
                <a:latin typeface="Arial" charset="0"/>
                <a:ea typeface="+mn-ea"/>
                <a:cs typeface="+mn-cs"/>
              </a:rPr>
              <a:t>i</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c</a:t>
            </a:r>
            <a:r>
              <a:rPr lang="en-US" sz="1800" b="0" i="0" u="none" strike="noStrike" kern="1200" baseline="0" dirty="0" smtClean="0">
                <a:solidFill>
                  <a:schemeClr val="tx1"/>
                </a:solidFill>
                <a:latin typeface="Arial" charset="0"/>
                <a:ea typeface="+mn-ea"/>
                <a:cs typeface="+mn-cs"/>
              </a:rPr>
              <a:t>) in </a:t>
            </a:r>
            <a:r>
              <a:rPr lang="en-US" sz="1800" b="0" i="0" u="none" strike="noStrike" kern="1200" baseline="0" dirty="0" err="1" smtClean="0">
                <a:solidFill>
                  <a:schemeClr val="tx1"/>
                </a:solidFill>
                <a:latin typeface="Arial" charset="0"/>
                <a:ea typeface="+mn-ea"/>
                <a:cs typeface="+mn-cs"/>
              </a:rPr>
              <a:t>OFFERS.Note</a:t>
            </a:r>
            <a:r>
              <a:rPr lang="en-US" sz="1800" b="0" i="0" u="none" strike="noStrike" kern="1200" baseline="0" dirty="0" smtClean="0">
                <a:solidFill>
                  <a:schemeClr val="tx1"/>
                </a:solidFill>
                <a:latin typeface="Arial" charset="0"/>
                <a:ea typeface="+mn-ea"/>
                <a:cs typeface="+mn-cs"/>
              </a:rPr>
              <a:t> that in this example, based on the meanings</a:t>
            </a:r>
          </a:p>
          <a:p>
            <a:r>
              <a:rPr lang="en-US" sz="1800" b="0" i="0" u="none" strike="noStrike" kern="1200" baseline="0" dirty="0" smtClean="0">
                <a:solidFill>
                  <a:schemeClr val="tx1"/>
                </a:solidFill>
                <a:latin typeface="Arial" charset="0"/>
                <a:ea typeface="+mn-ea"/>
                <a:cs typeface="+mn-cs"/>
              </a:rPr>
              <a:t>of the relationships, we can infer the instances of TAUGHT_DURING and</a:t>
            </a:r>
          </a:p>
          <a:p>
            <a:r>
              <a:rPr lang="en-US" sz="1800" b="0" i="0" u="none" strike="noStrike" kern="1200" baseline="0" dirty="0" smtClean="0">
                <a:solidFill>
                  <a:schemeClr val="tx1"/>
                </a:solidFill>
                <a:latin typeface="Arial" charset="0"/>
                <a:ea typeface="+mn-ea"/>
                <a:cs typeface="+mn-cs"/>
              </a:rPr>
              <a:t>OFFERED_DURING from the instances in OFFERS, but we cannot infer the</a:t>
            </a:r>
          </a:p>
          <a:p>
            <a:r>
              <a:rPr lang="en-US" sz="1800" b="0" i="0" u="none" strike="noStrike" kern="1200" baseline="0" dirty="0" smtClean="0">
                <a:solidFill>
                  <a:schemeClr val="tx1"/>
                </a:solidFill>
                <a:latin typeface="Arial" charset="0"/>
                <a:ea typeface="+mn-ea"/>
                <a:cs typeface="+mn-cs"/>
              </a:rPr>
              <a:t>instances of CAN_TEACH; therefore, TAUGHT_DURING and OFFERED_DURING are</a:t>
            </a:r>
          </a:p>
          <a:p>
            <a:r>
              <a:rPr lang="en-US" sz="1800" b="0" i="0" u="none" strike="noStrike" kern="1200" baseline="0" dirty="0" smtClean="0">
                <a:solidFill>
                  <a:schemeClr val="tx1"/>
                </a:solidFill>
                <a:latin typeface="Arial" charset="0"/>
                <a:ea typeface="+mn-ea"/>
                <a:cs typeface="+mn-cs"/>
              </a:rPr>
              <a:t>redundant and can be left out.</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61</a:t>
            </a:fld>
            <a:endParaRPr lang="en-CA"/>
          </a:p>
        </p:txBody>
      </p:sp>
    </p:spTree>
    <p:extLst>
      <p:ext uri="{BB962C8B-B14F-4D97-AF65-F5344CB8AC3E}">
        <p14:creationId xmlns:p14="http://schemas.microsoft.com/office/powerpoint/2010/main" val="137675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In this case, we</a:t>
            </a:r>
          </a:p>
          <a:p>
            <a:r>
              <a:rPr lang="en-US" sz="1800" b="0" i="0" u="none" strike="noStrike" kern="1200" baseline="0" dirty="0" smtClean="0">
                <a:solidFill>
                  <a:schemeClr val="tx1"/>
                </a:solidFill>
                <a:latin typeface="Arial" charset="0"/>
                <a:ea typeface="+mn-ea"/>
                <a:cs typeface="+mn-cs"/>
              </a:rPr>
              <a:t>place 1 on the SUPPLIER participation, and M, N on the PROJECT, PART participations</a:t>
            </a:r>
          </a:p>
          <a:p>
            <a:r>
              <a:rPr lang="en-US" sz="1800" b="0" i="0" u="none" strike="noStrike" kern="1200" baseline="0" dirty="0" smtClean="0">
                <a:solidFill>
                  <a:schemeClr val="tx1"/>
                </a:solidFill>
                <a:latin typeface="Arial" charset="0"/>
                <a:ea typeface="+mn-ea"/>
                <a:cs typeface="+mn-cs"/>
              </a:rPr>
              <a:t>in Figure 7.17. This specifies the constraint that a particular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combination</a:t>
            </a:r>
          </a:p>
          <a:p>
            <a:r>
              <a:rPr lang="en-US" sz="1800" b="0" i="0" u="none" strike="noStrike" kern="1200" baseline="0" dirty="0" smtClean="0">
                <a:solidFill>
                  <a:schemeClr val="tx1"/>
                </a:solidFill>
                <a:latin typeface="Arial" charset="0"/>
                <a:ea typeface="+mn-ea"/>
                <a:cs typeface="+mn-cs"/>
              </a:rPr>
              <a:t>can appear at most once in the relationship set because each such (PROJECT, PART)</a:t>
            </a:r>
          </a:p>
          <a:p>
            <a:r>
              <a:rPr lang="en-US" sz="1800" b="0" i="0" u="none" strike="noStrike" kern="1200" baseline="0" dirty="0" smtClean="0">
                <a:solidFill>
                  <a:schemeClr val="tx1"/>
                </a:solidFill>
                <a:latin typeface="Arial" charset="0"/>
                <a:ea typeface="+mn-ea"/>
                <a:cs typeface="+mn-cs"/>
              </a:rPr>
              <a:t>combination uniquely determines a single supplier. Hence, any relationship</a:t>
            </a:r>
          </a:p>
          <a:p>
            <a:r>
              <a:rPr lang="en-US" sz="1800" b="0" i="0" u="none" strike="noStrike" kern="1200" baseline="0" dirty="0" smtClean="0">
                <a:solidFill>
                  <a:schemeClr val="tx1"/>
                </a:solidFill>
                <a:latin typeface="Arial" charset="0"/>
                <a:ea typeface="+mn-ea"/>
                <a:cs typeface="+mn-cs"/>
              </a:rPr>
              <a:t>instance (</a:t>
            </a:r>
            <a:r>
              <a:rPr lang="en-US" sz="1800" b="0" i="1" u="none" strike="noStrike" kern="1200" baseline="0" dirty="0" smtClean="0">
                <a:solidFill>
                  <a:schemeClr val="tx1"/>
                </a:solidFill>
                <a:latin typeface="Arial" charset="0"/>
                <a:ea typeface="+mn-ea"/>
                <a:cs typeface="+mn-cs"/>
              </a:rPr>
              <a:t>s</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is uniquely identified in the relationship set by its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combination,</a:t>
            </a:r>
          </a:p>
          <a:p>
            <a:r>
              <a:rPr lang="en-US" sz="1800" b="0" i="0" u="none" strike="noStrike" kern="1200" baseline="0" dirty="0" smtClean="0">
                <a:solidFill>
                  <a:schemeClr val="tx1"/>
                </a:solidFill>
                <a:latin typeface="Arial" charset="0"/>
                <a:ea typeface="+mn-ea"/>
                <a:cs typeface="+mn-cs"/>
              </a:rPr>
              <a:t>which makes ( </a:t>
            </a:r>
            <a:r>
              <a:rPr lang="en-US" sz="1800" b="0" i="1" u="none" strike="noStrike" kern="1200" baseline="0" dirty="0" smtClean="0">
                <a:solidFill>
                  <a:schemeClr val="tx1"/>
                </a:solidFill>
                <a:latin typeface="Arial" charset="0"/>
                <a:ea typeface="+mn-ea"/>
                <a:cs typeface="+mn-cs"/>
              </a:rPr>
              <a:t>j</a:t>
            </a:r>
            <a:r>
              <a:rPr lang="en-US" sz="1800" b="0" i="0" u="none" strike="noStrike" kern="1200" baseline="0" dirty="0" smtClean="0">
                <a:solidFill>
                  <a:schemeClr val="tx1"/>
                </a:solidFill>
                <a:latin typeface="Arial" charset="0"/>
                <a:ea typeface="+mn-ea"/>
                <a:cs typeface="+mn-cs"/>
              </a:rPr>
              <a:t>, </a:t>
            </a:r>
            <a:r>
              <a:rPr lang="en-US" sz="1800" b="0" i="1" u="none" strike="noStrike" kern="1200" baseline="0" dirty="0" smtClean="0">
                <a:solidFill>
                  <a:schemeClr val="tx1"/>
                </a:solidFill>
                <a:latin typeface="Arial" charset="0"/>
                <a:ea typeface="+mn-ea"/>
                <a:cs typeface="+mn-cs"/>
              </a:rPr>
              <a:t>p</a:t>
            </a:r>
            <a:r>
              <a:rPr lang="en-US" sz="1800" b="0" i="0" u="none" strike="noStrike" kern="1200" baseline="0" dirty="0" smtClean="0">
                <a:solidFill>
                  <a:schemeClr val="tx1"/>
                </a:solidFill>
                <a:latin typeface="Arial" charset="0"/>
                <a:ea typeface="+mn-ea"/>
                <a:cs typeface="+mn-cs"/>
              </a:rPr>
              <a:t>) a key for the relationship set. </a:t>
            </a:r>
          </a:p>
          <a:p>
            <a:r>
              <a:rPr lang="en-US" sz="1800" b="0" i="0" u="none" strike="noStrike" kern="1200" baseline="0" dirty="0" smtClean="0">
                <a:solidFill>
                  <a:schemeClr val="tx1"/>
                </a:solidFill>
                <a:latin typeface="Arial" charset="0"/>
                <a:ea typeface="+mn-ea"/>
                <a:cs typeface="+mn-cs"/>
              </a:rPr>
              <a:t>In this notation, the participations that have a 1 specified on them are not required to be part of the identifying</a:t>
            </a:r>
          </a:p>
          <a:p>
            <a:r>
              <a:rPr lang="en-US" sz="1800" b="0" i="0" u="none" strike="noStrike" kern="1200" baseline="0" dirty="0" smtClean="0">
                <a:solidFill>
                  <a:schemeClr val="tx1"/>
                </a:solidFill>
                <a:latin typeface="Arial" charset="0"/>
                <a:ea typeface="+mn-ea"/>
                <a:cs typeface="+mn-cs"/>
              </a:rPr>
              <a:t>key for the relationship set. If all three cardinalities are M or N, then the key will</a:t>
            </a:r>
          </a:p>
          <a:p>
            <a:r>
              <a:rPr lang="en-US" sz="1800" b="0" i="0" u="none" strike="noStrike" kern="1200" baseline="0" dirty="0" smtClean="0">
                <a:solidFill>
                  <a:schemeClr val="tx1"/>
                </a:solidFill>
                <a:latin typeface="Arial" charset="0"/>
                <a:ea typeface="+mn-ea"/>
                <a:cs typeface="+mn-cs"/>
              </a:rPr>
              <a:t>be the combination of all three participants.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64</a:t>
            </a:fld>
            <a:endParaRPr lang="en-CA"/>
          </a:p>
        </p:txBody>
      </p:sp>
    </p:spTree>
    <p:extLst>
      <p:ext uri="{BB962C8B-B14F-4D97-AF65-F5344CB8AC3E}">
        <p14:creationId xmlns:p14="http://schemas.microsoft.com/office/powerpoint/2010/main" val="2497469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A (min, max) on a participation here specifies that each</a:t>
            </a:r>
          </a:p>
          <a:p>
            <a:r>
              <a:rPr lang="en-US" sz="1800" b="0" i="0" u="none" strike="noStrike" kern="1200" baseline="0" dirty="0" smtClean="0">
                <a:solidFill>
                  <a:schemeClr val="tx1"/>
                </a:solidFill>
                <a:latin typeface="Arial" charset="0"/>
                <a:ea typeface="+mn-ea"/>
                <a:cs typeface="+mn-cs"/>
              </a:rPr>
              <a:t>entity is related to at least </a:t>
            </a:r>
            <a:r>
              <a:rPr lang="en-US" sz="1800" b="0" i="1" u="none" strike="noStrike" kern="1200" baseline="0" dirty="0" smtClean="0">
                <a:solidFill>
                  <a:schemeClr val="tx1"/>
                </a:solidFill>
                <a:latin typeface="Arial" charset="0"/>
                <a:ea typeface="+mn-ea"/>
                <a:cs typeface="+mn-cs"/>
              </a:rPr>
              <a:t>min </a:t>
            </a:r>
            <a:r>
              <a:rPr lang="en-US" sz="1800" b="0" i="0" u="none" strike="noStrike" kern="1200" baseline="0" dirty="0" smtClean="0">
                <a:solidFill>
                  <a:schemeClr val="tx1"/>
                </a:solidFill>
                <a:latin typeface="Arial" charset="0"/>
                <a:ea typeface="+mn-ea"/>
                <a:cs typeface="+mn-cs"/>
              </a:rPr>
              <a:t>and at most </a:t>
            </a:r>
            <a:r>
              <a:rPr lang="en-US" sz="1800" b="0" i="1" u="none" strike="noStrike" kern="1200" baseline="0" dirty="0" smtClean="0">
                <a:solidFill>
                  <a:schemeClr val="tx1"/>
                </a:solidFill>
                <a:latin typeface="Arial" charset="0"/>
                <a:ea typeface="+mn-ea"/>
                <a:cs typeface="+mn-cs"/>
              </a:rPr>
              <a:t>max relationship instances </a:t>
            </a:r>
            <a:r>
              <a:rPr lang="en-US" sz="1800" b="0" i="0" u="none" strike="noStrike" kern="1200" baseline="0" dirty="0" smtClean="0">
                <a:solidFill>
                  <a:schemeClr val="tx1"/>
                </a:solidFill>
                <a:latin typeface="Arial" charset="0"/>
                <a:ea typeface="+mn-ea"/>
                <a:cs typeface="+mn-cs"/>
              </a:rPr>
              <a:t>in the relationship</a:t>
            </a:r>
          </a:p>
          <a:p>
            <a:r>
              <a:rPr lang="en-US" sz="1800" b="0" i="0" u="none" strike="noStrike" kern="1200" baseline="0" dirty="0" smtClean="0">
                <a:solidFill>
                  <a:schemeClr val="tx1"/>
                </a:solidFill>
                <a:latin typeface="Arial" charset="0"/>
                <a:ea typeface="+mn-ea"/>
                <a:cs typeface="+mn-cs"/>
              </a:rPr>
              <a:t>set. These constraints have no bearing on determining the key of an </a:t>
            </a:r>
            <a:r>
              <a:rPr lang="en-US" sz="1800" b="0" i="1" u="none" strike="noStrike" kern="1200" baseline="0" dirty="0" smtClean="0">
                <a:solidFill>
                  <a:schemeClr val="tx1"/>
                </a:solidFill>
                <a:latin typeface="Arial" charset="0"/>
                <a:ea typeface="+mn-ea"/>
                <a:cs typeface="+mn-cs"/>
              </a:rPr>
              <a:t>n</a:t>
            </a:r>
            <a:r>
              <a:rPr lang="en-US" sz="1800" b="0" i="0" u="none" strike="noStrike" kern="1200" baseline="0" dirty="0" smtClean="0">
                <a:solidFill>
                  <a:schemeClr val="tx1"/>
                </a:solidFill>
                <a:latin typeface="Arial" charset="0"/>
                <a:ea typeface="+mn-ea"/>
                <a:cs typeface="+mn-cs"/>
              </a:rPr>
              <a:t>-</a:t>
            </a:r>
            <a:r>
              <a:rPr lang="en-US" sz="1800" b="0" i="0" u="none" strike="noStrike" kern="1200" baseline="0" dirty="0" err="1" smtClean="0">
                <a:solidFill>
                  <a:schemeClr val="tx1"/>
                </a:solidFill>
                <a:latin typeface="Arial" charset="0"/>
                <a:ea typeface="+mn-ea"/>
                <a:cs typeface="+mn-cs"/>
              </a:rPr>
              <a:t>ary</a:t>
            </a:r>
            <a:r>
              <a:rPr lang="en-US" sz="1800" b="0" i="0" u="none" strike="noStrike" kern="1200" baseline="0" dirty="0" smtClean="0">
                <a:solidFill>
                  <a:schemeClr val="tx1"/>
                </a:solidFill>
                <a:latin typeface="Arial" charset="0"/>
                <a:ea typeface="+mn-ea"/>
                <a:cs typeface="+mn-cs"/>
              </a:rPr>
              <a:t> relationship,</a:t>
            </a:r>
          </a:p>
          <a:p>
            <a:r>
              <a:rPr lang="en-US" sz="1800" b="0" i="0" u="none" strike="noStrike" kern="1200" baseline="0" dirty="0" smtClean="0">
                <a:solidFill>
                  <a:schemeClr val="tx1"/>
                </a:solidFill>
                <a:latin typeface="Arial" charset="0"/>
                <a:ea typeface="+mn-ea"/>
                <a:cs typeface="+mn-cs"/>
              </a:rPr>
              <a:t>where </a:t>
            </a:r>
            <a:r>
              <a:rPr lang="en-US" sz="1800" b="0" i="1" u="none" strike="noStrike" kern="1200" baseline="0" dirty="0" smtClean="0">
                <a:solidFill>
                  <a:schemeClr val="tx1"/>
                </a:solidFill>
                <a:latin typeface="Arial" charset="0"/>
                <a:ea typeface="+mn-ea"/>
                <a:cs typeface="+mn-cs"/>
              </a:rPr>
              <a:t>n </a:t>
            </a:r>
            <a:r>
              <a:rPr lang="en-US" sz="1800" b="0" i="0" u="none" strike="noStrike" kern="1200" baseline="0" dirty="0" smtClean="0">
                <a:solidFill>
                  <a:schemeClr val="tx1"/>
                </a:solidFill>
                <a:latin typeface="Arial" charset="0"/>
                <a:ea typeface="+mn-ea"/>
                <a:cs typeface="+mn-cs"/>
              </a:rPr>
              <a:t>&gt; 2,17 but specify a different type of constraint that places</a:t>
            </a:r>
          </a:p>
          <a:p>
            <a:r>
              <a:rPr lang="en-US" sz="1800" b="0" i="0" u="none" strike="noStrike" kern="1200" baseline="0" dirty="0" smtClean="0">
                <a:solidFill>
                  <a:schemeClr val="tx1"/>
                </a:solidFill>
                <a:latin typeface="Arial" charset="0"/>
                <a:ea typeface="+mn-ea"/>
                <a:cs typeface="+mn-cs"/>
              </a:rPr>
              <a:t>restrictions on how many relationship instances each entity can participate in.</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65</a:t>
            </a:fld>
            <a:endParaRPr lang="en-CA"/>
          </a:p>
        </p:txBody>
      </p:sp>
    </p:spTree>
    <p:extLst>
      <p:ext uri="{BB962C8B-B14F-4D97-AF65-F5344CB8AC3E}">
        <p14:creationId xmlns:p14="http://schemas.microsoft.com/office/powerpoint/2010/main" val="16896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4E031D6-F143-4F57-BB02-6CE8C3149A3C}" type="slidenum">
              <a:rPr lang="en-CA" smtClean="0"/>
              <a:pPr/>
              <a:t>12</a:t>
            </a:fld>
            <a:endParaRPr lang="en-CA"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07158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the multiplicities are placed </a:t>
            </a:r>
            <a:r>
              <a:rPr lang="en-US" sz="1800" b="0" i="1" u="none" strike="noStrike" kern="1200" baseline="0" dirty="0" smtClean="0">
                <a:solidFill>
                  <a:schemeClr val="tx1"/>
                </a:solidFill>
                <a:latin typeface="Arial" charset="0"/>
                <a:ea typeface="+mn-ea"/>
                <a:cs typeface="+mn-cs"/>
              </a:rPr>
              <a:t>on the opposite ends of the relationship </a:t>
            </a:r>
            <a:r>
              <a:rPr lang="en-US" sz="1800" b="0" i="0" u="none" strike="noStrike" kern="1200" baseline="0" dirty="0" smtClean="0">
                <a:solidFill>
                  <a:schemeClr val="tx1"/>
                </a:solidFill>
                <a:latin typeface="Arial" charset="0"/>
                <a:ea typeface="+mn-ea"/>
                <a:cs typeface="+mn-cs"/>
              </a:rPr>
              <a:t>when</a:t>
            </a:r>
          </a:p>
          <a:p>
            <a:r>
              <a:rPr lang="en-US" sz="1800" b="0" i="0" u="none" strike="noStrike" kern="1200" baseline="0" dirty="0" smtClean="0">
                <a:solidFill>
                  <a:schemeClr val="tx1"/>
                </a:solidFill>
                <a:latin typeface="Arial" charset="0"/>
                <a:ea typeface="+mn-ea"/>
                <a:cs typeface="+mn-cs"/>
              </a:rPr>
              <a:t>compared with the notation discussed in ER model </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68</a:t>
            </a:fld>
            <a:endParaRPr lang="en-CA"/>
          </a:p>
        </p:txBody>
      </p:sp>
    </p:spTree>
    <p:extLst>
      <p:ext uri="{BB962C8B-B14F-4D97-AF65-F5344CB8AC3E}">
        <p14:creationId xmlns:p14="http://schemas.microsoft.com/office/powerpoint/2010/main" val="272761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smtClean="0">
                <a:solidFill>
                  <a:schemeClr val="tx1"/>
                </a:solidFill>
                <a:latin typeface="Arial" charset="0"/>
                <a:ea typeface="+mn-ea"/>
                <a:cs typeface="+mn-cs"/>
              </a:rPr>
              <a:t>In UML, there are two types of relationships: association and aggregation.</a:t>
            </a:r>
          </a:p>
          <a:p>
            <a:r>
              <a:rPr lang="en-US" sz="1800" b="1" i="0" u="none" strike="noStrike" kern="1200" baseline="0" dirty="0" smtClean="0">
                <a:solidFill>
                  <a:schemeClr val="tx1"/>
                </a:solidFill>
                <a:latin typeface="Arial" charset="0"/>
                <a:ea typeface="+mn-ea"/>
                <a:cs typeface="+mn-cs"/>
              </a:rPr>
              <a:t>Aggregation </a:t>
            </a:r>
            <a:r>
              <a:rPr lang="en-US" sz="1800" b="0" i="0" u="none" strike="noStrike" kern="1200" baseline="0" dirty="0" smtClean="0">
                <a:solidFill>
                  <a:schemeClr val="tx1"/>
                </a:solidFill>
                <a:latin typeface="Arial" charset="0"/>
                <a:ea typeface="+mn-ea"/>
                <a:cs typeface="+mn-cs"/>
              </a:rPr>
              <a:t>is meant to represent a relationship between a whole object and its</a:t>
            </a:r>
          </a:p>
          <a:p>
            <a:r>
              <a:rPr lang="en-US" sz="1800" b="0" i="0" u="none" strike="noStrike" kern="1200" baseline="0" dirty="0" smtClean="0">
                <a:solidFill>
                  <a:schemeClr val="tx1"/>
                </a:solidFill>
                <a:latin typeface="Arial" charset="0"/>
                <a:ea typeface="+mn-ea"/>
                <a:cs typeface="+mn-cs"/>
              </a:rPr>
              <a:t>component parts, and it has a distinct diagrammatic notation. In Figure, we</a:t>
            </a:r>
          </a:p>
          <a:p>
            <a:r>
              <a:rPr lang="en-US" sz="1800" b="0" i="0" u="none" strike="noStrike" kern="1200" baseline="0" dirty="0" smtClean="0">
                <a:solidFill>
                  <a:schemeClr val="tx1"/>
                </a:solidFill>
                <a:latin typeface="Arial" charset="0"/>
                <a:ea typeface="+mn-ea"/>
                <a:cs typeface="+mn-cs"/>
              </a:rPr>
              <a:t>modeled the locations of a department and the single location of a project as aggregations.</a:t>
            </a:r>
          </a:p>
          <a:p>
            <a:r>
              <a:rPr lang="en-US" sz="1800" b="0" i="0" u="none" strike="noStrike" kern="1200" baseline="0" dirty="0" smtClean="0">
                <a:solidFill>
                  <a:schemeClr val="tx1"/>
                </a:solidFill>
                <a:latin typeface="Arial" charset="0"/>
                <a:ea typeface="+mn-ea"/>
                <a:cs typeface="+mn-cs"/>
              </a:rPr>
              <a:t>However, aggregation and association do not have different structural</a:t>
            </a:r>
          </a:p>
          <a:p>
            <a:r>
              <a:rPr lang="en-US" sz="1800" b="0" i="0" u="none" strike="noStrike" kern="1200" baseline="0" dirty="0" smtClean="0">
                <a:solidFill>
                  <a:schemeClr val="tx1"/>
                </a:solidFill>
                <a:latin typeface="Arial" charset="0"/>
                <a:ea typeface="+mn-ea"/>
                <a:cs typeface="+mn-cs"/>
              </a:rPr>
              <a:t>properties, and the choice as to which type of relationship to use is somewhat subjective.</a:t>
            </a:r>
          </a:p>
          <a:p>
            <a:r>
              <a:rPr lang="en-US" sz="1800" b="0" i="0" u="none" strike="noStrike" kern="1200" baseline="0" dirty="0" smtClean="0">
                <a:solidFill>
                  <a:schemeClr val="tx1"/>
                </a:solidFill>
                <a:latin typeface="Arial" charset="0"/>
                <a:ea typeface="+mn-ea"/>
                <a:cs typeface="+mn-cs"/>
              </a:rPr>
              <a:t>In the ER model, both are represented as relationships.</a:t>
            </a:r>
            <a:endParaRPr lang="en-US" dirty="0"/>
          </a:p>
        </p:txBody>
      </p:sp>
      <p:sp>
        <p:nvSpPr>
          <p:cNvPr id="4" name="Slide Number Placeholder 3"/>
          <p:cNvSpPr>
            <a:spLocks noGrp="1"/>
          </p:cNvSpPr>
          <p:nvPr>
            <p:ph type="sldNum" sz="quarter" idx="10"/>
          </p:nvPr>
        </p:nvSpPr>
        <p:spPr/>
        <p:txBody>
          <a:bodyPr/>
          <a:lstStyle/>
          <a:p>
            <a:pPr>
              <a:defRPr/>
            </a:pPr>
            <a:fld id="{FF350E2B-1FA5-4EA7-A3F5-695567C85CFD}" type="slidenum">
              <a:rPr lang="en-CA" smtClean="0"/>
              <a:pPr>
                <a:defRPr/>
              </a:pPr>
              <a:t>69</a:t>
            </a:fld>
            <a:endParaRPr lang="en-CA"/>
          </a:p>
        </p:txBody>
      </p:sp>
    </p:spTree>
    <p:extLst>
      <p:ext uri="{BB962C8B-B14F-4D97-AF65-F5344CB8AC3E}">
        <p14:creationId xmlns:p14="http://schemas.microsoft.com/office/powerpoint/2010/main" val="3540327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550C251-CF34-4B2D-8863-C59D45502D88}" type="slidenum">
              <a:rPr lang="en-CA" smtClean="0"/>
              <a:pPr/>
              <a:t>71</a:t>
            </a:fld>
            <a:endParaRPr lang="en-CA" smtClean="0"/>
          </a:p>
        </p:txBody>
      </p:sp>
      <p:sp>
        <p:nvSpPr>
          <p:cNvPr id="95235" name="Rectangle 1026"/>
          <p:cNvSpPr>
            <a:spLocks noGrp="1" noRot="1" noChangeAspect="1" noChangeArrowheads="1" noTextEdit="1"/>
          </p:cNvSpPr>
          <p:nvPr>
            <p:ph type="sldImg"/>
          </p:nvPr>
        </p:nvSpPr>
        <p:spPr>
          <a:ln/>
        </p:spPr>
      </p:sp>
      <p:sp>
        <p:nvSpPr>
          <p:cNvPr id="95236" name="Rectangle 1027"/>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5407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C565690-3F06-40B1-A103-27C85FD580DD}" type="slidenum">
              <a:rPr lang="en-CA" smtClean="0"/>
              <a:pPr/>
              <a:t>15</a:t>
            </a:fld>
            <a:endParaRPr lang="en-CA"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1590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7B2FBFF-D370-43DD-837D-EBEBF1783487}" type="slidenum">
              <a:rPr lang="en-CA" smtClean="0"/>
              <a:pPr/>
              <a:t>16</a:t>
            </a:fld>
            <a:endParaRPr lang="en-CA"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9842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67A8966-047B-46C6-B61D-F511E1E5AFD8}" type="slidenum">
              <a:rPr lang="en-CA" smtClean="0"/>
              <a:pPr/>
              <a:t>20</a:t>
            </a:fld>
            <a:endParaRPr lang="en-CA"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4938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E9ED9B9-B5C3-4250-BB1B-47187B25B7E1}" type="slidenum">
              <a:rPr lang="en-CA" smtClean="0"/>
              <a:pPr/>
              <a:t>21</a:t>
            </a:fld>
            <a:endParaRPr lang="en-CA"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3669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125DF2C-B053-40E2-84E0-F6D3E0A9B8F0}" type="slidenum">
              <a:rPr lang="en-CA" smtClean="0"/>
              <a:pPr/>
              <a:t>25</a:t>
            </a:fld>
            <a:endParaRPr lang="en-CA"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566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FC1EDFE-8BF5-4DDC-8363-9D7949661850}" type="slidenum">
              <a:rPr lang="en-CA" smtClean="0"/>
              <a:pPr/>
              <a:t>26</a:t>
            </a:fld>
            <a:endParaRPr lang="en-CA"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7534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F437FBB-EBC2-40D8-91F9-084681718882}" type="slidenum">
              <a:rPr lang="en-CA" smtClean="0"/>
              <a:pPr/>
              <a:t>27</a:t>
            </a:fld>
            <a:endParaRPr lang="en-CA"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0805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2CC0545D-C16B-4C5B-8A03-506D0C793858}" type="datetimeFigureOut">
              <a:rPr lang="en-US"/>
              <a:pPr>
                <a:defRPr/>
              </a:pPr>
              <a:t>10/30/2022</a:t>
            </a:fld>
            <a:endParaRPr lang="en-US" dirty="0"/>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325563" y="4929188"/>
            <a:ext cx="609600" cy="517525"/>
          </a:xfrm>
          <a:prstGeom prst="rect">
            <a:avLst/>
          </a:prstGeom>
        </p:spPr>
        <p:txBody>
          <a:bodyPr/>
          <a:lstStyle>
            <a:lvl1pPr>
              <a:defRPr/>
            </a:lvl1pPr>
          </a:lstStyle>
          <a:p>
            <a:pPr>
              <a:defRPr/>
            </a:pPr>
            <a:fld id="{2E0E2D78-0663-409E-8CA0-267597DADCA2}"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8C86CFB-55CD-40D0-B62B-19C30A3360CC}" type="datetimeFigureOut">
              <a:rPr lang="en-US"/>
              <a:pPr>
                <a:defRPr/>
              </a:pPr>
              <a:t>10/30/2022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86BED0D7-23E0-4C3F-B045-E5BB8BEF0B82}" type="slidenum">
              <a:rPr lang="en-US"/>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545FF3-A809-434A-878F-3632CE66CB79}" type="datetimeFigureOut">
              <a:rPr lang="en-US"/>
              <a:pPr>
                <a:defRPr/>
              </a:pPr>
              <a:t>10/30/2022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129588" y="5734050"/>
            <a:ext cx="609600" cy="520700"/>
          </a:xfrm>
          <a:prstGeom prst="rect">
            <a:avLst/>
          </a:prstGeom>
        </p:spPr>
        <p:txBody>
          <a:bodyPr/>
          <a:lstStyle>
            <a:lvl1pPr>
              <a:defRPr/>
            </a:lvl1pPr>
          </a:lstStyle>
          <a:p>
            <a:pPr>
              <a:defRPr/>
            </a:pPr>
            <a:fld id="{C68128D6-5A77-40D5-94A2-C4D31376AFB3}" type="slidenum">
              <a:rPr lang="en-US"/>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A8C5C8D3-9ED1-4725-9540-94A358BD818F}" type="datetimeFigureOut">
              <a:rPr lang="en-US"/>
              <a:pPr>
                <a:defRPr/>
              </a:pPr>
              <a:t>10/30/2022</a:t>
            </a:fld>
            <a:endParaRPr lang="en-US"/>
          </a:p>
        </p:txBody>
      </p:sp>
      <p:sp>
        <p:nvSpPr>
          <p:cNvPr id="5" name="Footer Placeholder 9"/>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4401B1C7-A752-4FBE-A375-EB0AA6598DF4}" type="datetimeFigureOut">
              <a:rPr lang="en-US"/>
              <a:pPr>
                <a:defRPr/>
              </a:pPr>
              <a:t>10/30/2022</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a:prstGeom prst="rect">
            <a:avLst/>
          </a:prstGeom>
        </p:spPr>
        <p:txBody>
          <a:bodyPr/>
          <a:lstStyle>
            <a:lvl1pPr>
              <a:defRPr/>
            </a:lvl1pPr>
          </a:lstStyle>
          <a:p>
            <a:pPr>
              <a:defRPr/>
            </a:pPr>
            <a:fld id="{06BD9A2E-F630-49C6-9E4D-ADC145776639}" type="slidenum">
              <a:rPr lang="en-US"/>
              <a:pPr>
                <a:defRPr/>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DA29B32-4440-4F97-AA3A-7476D2336D38}" type="datetimeFigureOut">
              <a:rPr lang="en-US"/>
              <a:pPr>
                <a:defRPr/>
              </a:pPr>
              <a:t>10/30/2022</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4D7E0E0B-75F9-4D45-B1B4-9DF9C05FC5E1}" type="datetimeFigureOut">
              <a:rPr lang="en-US"/>
              <a:pPr>
                <a:defRPr/>
              </a:pPr>
              <a:t>10/30/2022</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6C9D3890-C508-4BCD-8B19-E3B7251DAA64}" type="datetimeFigureOut">
              <a:rPr lang="en-US"/>
              <a:pPr>
                <a:defRPr/>
              </a:pPr>
              <a:t>10/30/2022</a:t>
            </a:fld>
            <a:endParaRPr lang="en-US"/>
          </a:p>
        </p:txBody>
      </p:sp>
      <p:sp>
        <p:nvSpPr>
          <p:cNvPr id="4" name="Footer Placeholder 7"/>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4BB725B7-5476-42FF-A517-602B7A199154}" type="datetimeFigureOut">
              <a:rPr lang="en-US"/>
              <a:pPr>
                <a:defRPr/>
              </a:pPr>
              <a:t>10/30/2022</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54760D47-7061-499E-A916-8B40EDEDD896}" type="datetimeFigureOut">
              <a:rPr lang="en-US"/>
              <a:pPr>
                <a:defRPr/>
              </a:pPr>
              <a:t>10/30/2022</a:t>
            </a:fld>
            <a:endParaRPr lang="en-US" dirty="0"/>
          </a:p>
        </p:txBody>
      </p:sp>
      <p:sp>
        <p:nvSpPr>
          <p:cNvPr id="13" name="Slide Number Placeholder 21"/>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6BFB80DB-C225-4DC8-B433-23725ED21F0D}" type="slidenum">
              <a:rPr lang="en-US"/>
              <a:pPr>
                <a:defRPr/>
              </a:pPr>
              <a:t>‹#›</a:t>
            </a:fld>
            <a:endParaRPr lang="en-CA"/>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11EB7B61-7C31-4B56-8575-49CB53C08F67}" type="datetimeFigureOut">
              <a:rPr lang="en-US"/>
              <a:pPr>
                <a:defRPr/>
              </a:pPr>
              <a:t>10/30/2022</a:t>
            </a:fld>
            <a:endParaRPr lang="en-US"/>
          </a:p>
        </p:txBody>
      </p:sp>
      <p:sp>
        <p:nvSpPr>
          <p:cNvPr id="13" name="Slide Number Placeholder 17"/>
          <p:cNvSpPr>
            <a:spLocks noGrp="1"/>
          </p:cNvSpPr>
          <p:nvPr>
            <p:ph type="sldNum" sz="quarter" idx="11"/>
          </p:nvPr>
        </p:nvSpPr>
        <p:spPr>
          <a:xfrm>
            <a:off x="8129588" y="5734050"/>
            <a:ext cx="609600" cy="520700"/>
          </a:xfrm>
          <a:prstGeom prst="rect">
            <a:avLst/>
          </a:prstGeom>
        </p:spPr>
        <p:txBody>
          <a:bodyPr rtlCol="0"/>
          <a:lstStyle>
            <a:lvl1pPr>
              <a:defRPr/>
            </a:lvl1pPr>
          </a:lstStyle>
          <a:p>
            <a:pPr>
              <a:defRPr/>
            </a:pPr>
            <a:fld id="{4DFCBB01-5CB7-4B15-9091-F9E8715134FE}" type="slidenum">
              <a:rPr lang="en-US"/>
              <a:pPr>
                <a:defRPr/>
              </a:pPr>
              <a:t>‹#›</a:t>
            </a:fld>
            <a:endParaRPr lang="en-CA"/>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defRPr>
            </a:lvl1pPr>
          </a:lstStyle>
          <a:p>
            <a:pPr>
              <a:defRPr/>
            </a:pPr>
            <a:fld id="{8FE9CF6E-3E35-4849-971A-DBEDCFD9E11E}" type="datetimeFigureOut">
              <a:rPr lang="en-US"/>
              <a:pPr>
                <a:defRPr/>
              </a:pPr>
              <a:t>10/30/2022</a:t>
            </a:fld>
            <a:endParaRPr lang="en-US" dirty="0"/>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1036" name="Group 45"/>
          <p:cNvGrpSpPr>
            <a:grpSpLocks/>
          </p:cNvGrpSpPr>
          <p:nvPr userDrawn="1"/>
        </p:nvGrpSpPr>
        <p:grpSpPr bwMode="auto">
          <a:xfrm>
            <a:off x="8936038" y="1449388"/>
            <a:ext cx="207962" cy="5408612"/>
            <a:chOff x="5606" y="889"/>
            <a:chExt cx="154" cy="3431"/>
          </a:xfrm>
        </p:grpSpPr>
        <p:sp>
          <p:nvSpPr>
            <p:cNvPr id="17"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8" name="Group 44"/>
            <p:cNvGrpSpPr>
              <a:grpSpLocks/>
            </p:cNvGrpSpPr>
            <p:nvPr userDrawn="1"/>
          </p:nvGrpSpPr>
          <p:grpSpPr bwMode="auto">
            <a:xfrm>
              <a:off x="5606" y="889"/>
              <a:ext cx="106" cy="3431"/>
              <a:chOff x="5606" y="889"/>
              <a:chExt cx="106" cy="3431"/>
            </a:xfrm>
          </p:grpSpPr>
          <p:sp>
            <p:nvSpPr>
              <p:cNvPr id="19"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20"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9" r:id="rId4"/>
    <p:sldLayoutId id="2147483720" r:id="rId5"/>
    <p:sldLayoutId id="2147483725" r:id="rId6"/>
    <p:sldLayoutId id="2147483721" r:id="rId7"/>
    <p:sldLayoutId id="2147483726" r:id="rId8"/>
    <p:sldLayoutId id="2147483727" r:id="rId9"/>
    <p:sldLayoutId id="2147483728" r:id="rId10"/>
    <p:sldLayoutId id="2147483729"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84979"/>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3B3C4"/>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0C0C3"/>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Data Modeling Using the Entity-Relationship Model</a:t>
            </a:r>
            <a:br>
              <a:rPr lang="en-US" dirty="0" smtClean="0"/>
            </a:br>
            <a:endParaRPr lang="en-US" dirty="0"/>
          </a:p>
        </p:txBody>
      </p:sp>
      <p:sp>
        <p:nvSpPr>
          <p:cNvPr id="10243" name="Subtitle 2"/>
          <p:cNvSpPr>
            <a:spLocks noGrp="1"/>
          </p:cNvSpPr>
          <p:nvPr>
            <p:ph type="subTitle" idx="1"/>
          </p:nvPr>
        </p:nvSpPr>
        <p:spPr>
          <a:xfrm>
            <a:off x="2286000" y="5003800"/>
            <a:ext cx="6172200" cy="1371600"/>
          </a:xfrm>
        </p:spPr>
        <p:txBody>
          <a:bodyPr/>
          <a:lstStyle/>
          <a:p>
            <a:pPr eaLnBrk="1" hangingPunct="1"/>
            <a:endParaRPr lang="en-US" smtClean="0"/>
          </a:p>
        </p:txBody>
      </p:sp>
      <p:sp>
        <p:nvSpPr>
          <p:cNvPr id="10244" name="Slide Number Placeholder 3"/>
          <p:cNvSpPr>
            <a:spLocks noGrp="1"/>
          </p:cNvSpPr>
          <p:nvPr>
            <p:ph type="sldNum" sz="quarter" idx="12"/>
          </p:nvPr>
        </p:nvSpPr>
        <p:spPr>
          <a:noFill/>
          <a:ln>
            <a:miter lim="800000"/>
            <a:headEnd/>
            <a:tailEnd/>
          </a:ln>
        </p:spPr>
        <p:txBody>
          <a:bodyPr vert="horz" wrap="square" lIns="91440" tIns="45720" rIns="91440" bIns="45720" numCol="1" anchor="t" anchorCtr="0" compatLnSpc="1">
            <a:prstTxWarp prst="textNoShape">
              <a:avLst/>
            </a:prstTxWarp>
          </a:bodyPr>
          <a:lstStyle/>
          <a:p>
            <a:fld id="{3C14BD1F-1CE1-4525-8271-7B7DF97CBE5A}"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Naming Entity Types </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Singular noun recommended</a:t>
            </a:r>
          </a:p>
          <a:p>
            <a:pPr>
              <a:lnSpc>
                <a:spcPct val="120000"/>
              </a:lnSpc>
            </a:pPr>
            <a:r>
              <a:rPr lang="en-US" altLang="en-US" dirty="0"/>
              <a:t>Organization specific names</a:t>
            </a:r>
          </a:p>
          <a:p>
            <a:pPr>
              <a:lnSpc>
                <a:spcPct val="120000"/>
              </a:lnSpc>
            </a:pPr>
            <a:r>
              <a:rPr lang="en-US" altLang="en-US" dirty="0"/>
              <a:t>Write in capitals</a:t>
            </a:r>
          </a:p>
          <a:p>
            <a:pPr>
              <a:lnSpc>
                <a:spcPct val="120000"/>
              </a:lnSpc>
            </a:pPr>
            <a:r>
              <a:rPr lang="en-US" altLang="en-US" dirty="0"/>
              <a:t> Abbreviations can be used, be consistent </a:t>
            </a:r>
          </a:p>
          <a:p>
            <a:endParaRPr lang="en-US" dirty="0"/>
          </a:p>
        </p:txBody>
      </p:sp>
    </p:spTree>
    <p:extLst>
      <p:ext uri="{BB962C8B-B14F-4D97-AF65-F5344CB8AC3E}">
        <p14:creationId xmlns:p14="http://schemas.microsoft.com/office/powerpoint/2010/main" val="3425859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Symbols</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90206" y="2188904"/>
            <a:ext cx="6001588" cy="3696216"/>
          </a:xfrm>
        </p:spPr>
      </p:pic>
    </p:spTree>
    <p:extLst>
      <p:ext uri="{BB962C8B-B14F-4D97-AF65-F5344CB8AC3E}">
        <p14:creationId xmlns:p14="http://schemas.microsoft.com/office/powerpoint/2010/main" val="1308986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8" name="Rectangle 4"/>
          <p:cNvSpPr>
            <a:spLocks noGrp="1" noChangeArrowheads="1"/>
          </p:cNvSpPr>
          <p:nvPr>
            <p:ph type="title"/>
          </p:nvPr>
        </p:nvSpPr>
        <p:spPr/>
        <p:txBody>
          <a:bodyPr>
            <a:normAutofit/>
          </a:bodyPr>
          <a:lstStyle/>
          <a:p>
            <a:pPr eaLnBrk="1" fontAlgn="auto" hangingPunct="1">
              <a:spcAft>
                <a:spcPts val="0"/>
              </a:spcAft>
              <a:defRPr/>
            </a:pPr>
            <a:r>
              <a:rPr lang="en-US" sz="3200" dirty="0"/>
              <a:t>ER Model Concepts</a:t>
            </a:r>
          </a:p>
        </p:txBody>
      </p:sp>
      <p:sp>
        <p:nvSpPr>
          <p:cNvPr id="825349" name="Rectangle 5"/>
          <p:cNvSpPr>
            <a:spLocks noGrp="1" noChangeArrowheads="1"/>
          </p:cNvSpPr>
          <p:nvPr>
            <p:ph sz="quarter" idx="1"/>
          </p:nvPr>
        </p:nvSpPr>
        <p:spPr>
          <a:xfrm>
            <a:off x="457200" y="1600200"/>
            <a:ext cx="7467600" cy="4873625"/>
          </a:xfrm>
        </p:spPr>
        <p:txBody>
          <a:bodyPr/>
          <a:lstStyle/>
          <a:p>
            <a:pPr marL="0" indent="0" eaLnBrk="1" hangingPunct="1">
              <a:lnSpc>
                <a:spcPct val="80000"/>
              </a:lnSpc>
              <a:buNone/>
            </a:pPr>
            <a:endParaRPr lang="en-US" sz="2500" dirty="0" smtClean="0"/>
          </a:p>
          <a:p>
            <a:pPr eaLnBrk="1" hangingPunct="1">
              <a:lnSpc>
                <a:spcPct val="80000"/>
              </a:lnSpc>
            </a:pPr>
            <a:r>
              <a:rPr lang="en-US" sz="2500" dirty="0" smtClean="0"/>
              <a:t>Attributes </a:t>
            </a:r>
          </a:p>
          <a:p>
            <a:pPr lvl="1" eaLnBrk="1" hangingPunct="1">
              <a:lnSpc>
                <a:spcPct val="80000"/>
              </a:lnSpc>
            </a:pPr>
            <a:r>
              <a:rPr lang="en-US" sz="2200" dirty="0" smtClean="0"/>
              <a:t>They are properties used to describe an entity.</a:t>
            </a:r>
          </a:p>
          <a:p>
            <a:pPr lvl="1" eaLnBrk="1" hangingPunct="1">
              <a:lnSpc>
                <a:spcPct val="80000"/>
              </a:lnSpc>
            </a:pPr>
            <a:r>
              <a:rPr lang="en-US" sz="2200" dirty="0" smtClean="0"/>
              <a:t>Each attribute has a data type </a:t>
            </a:r>
          </a:p>
          <a:p>
            <a:pPr lvl="1" eaLnBrk="1" hangingPunct="1">
              <a:lnSpc>
                <a:spcPct val="80000"/>
              </a:lnSpc>
            </a:pPr>
            <a:r>
              <a:rPr lang="en-US" sz="2200" dirty="0" smtClean="0"/>
              <a:t>E.g. integer, string, </a:t>
            </a:r>
            <a:r>
              <a:rPr lang="en-US" sz="2200" dirty="0" err="1" smtClean="0"/>
              <a:t>subrange</a:t>
            </a:r>
            <a:r>
              <a:rPr lang="en-US" sz="2200" dirty="0" smtClean="0"/>
              <a:t>, enumerated type, …</a:t>
            </a:r>
          </a:p>
        </p:txBody>
      </p:sp>
      <p:sp>
        <p:nvSpPr>
          <p:cNvPr id="1229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C6A9D2C-00EA-4FA1-832B-636B0A68F0E1}" type="slidenum">
              <a:rPr lang="en-US"/>
              <a:pPr/>
              <a:t>12</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5349">
                                            <p:txEl>
                                              <p:pRg st="1" end="1"/>
                                            </p:txEl>
                                          </p:spTgt>
                                        </p:tgtEl>
                                        <p:attrNameLst>
                                          <p:attrName>style.visibility</p:attrName>
                                        </p:attrNameLst>
                                      </p:cBhvr>
                                      <p:to>
                                        <p:strVal val="visible"/>
                                      </p:to>
                                    </p:set>
                                    <p:animEffect transition="in" filter="blinds(horizontal)">
                                      <p:cBhvr>
                                        <p:cTn id="7" dur="500"/>
                                        <p:tgtEl>
                                          <p:spTgt spid="8253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9">
                                            <p:txEl>
                                              <p:pRg st="2" end="2"/>
                                            </p:txEl>
                                          </p:spTgt>
                                        </p:tgtEl>
                                        <p:attrNameLst>
                                          <p:attrName>style.visibility</p:attrName>
                                        </p:attrNameLst>
                                      </p:cBhvr>
                                      <p:to>
                                        <p:strVal val="visible"/>
                                      </p:to>
                                    </p:set>
                                    <p:animEffect transition="in" filter="blinds(horizontal)">
                                      <p:cBhvr>
                                        <p:cTn id="12" dur="500"/>
                                        <p:tgtEl>
                                          <p:spTgt spid="8253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9">
                                            <p:txEl>
                                              <p:pRg st="3" end="3"/>
                                            </p:txEl>
                                          </p:spTgt>
                                        </p:tgtEl>
                                        <p:attrNameLst>
                                          <p:attrName>style.visibility</p:attrName>
                                        </p:attrNameLst>
                                      </p:cBhvr>
                                      <p:to>
                                        <p:strVal val="visible"/>
                                      </p:to>
                                    </p:set>
                                    <p:animEffect transition="in" filter="blinds(horizontal)">
                                      <p:cBhvr>
                                        <p:cTn id="17" dur="500"/>
                                        <p:tgtEl>
                                          <p:spTgt spid="8253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9">
                                            <p:txEl>
                                              <p:pRg st="4" end="4"/>
                                            </p:txEl>
                                          </p:spTgt>
                                        </p:tgtEl>
                                        <p:attrNameLst>
                                          <p:attrName>style.visibility</p:attrName>
                                        </p:attrNameLst>
                                      </p:cBhvr>
                                      <p:to>
                                        <p:strVal val="visible"/>
                                      </p:to>
                                    </p:set>
                                    <p:animEffect transition="in" filter="blinds(horizontal)">
                                      <p:cBhvr>
                                        <p:cTn id="22" dur="500"/>
                                        <p:tgtEl>
                                          <p:spTgt spid="825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Symbols for Attributes</a:t>
            </a:r>
            <a:endParaRPr lang="en-US" dirty="0"/>
          </a:p>
        </p:txBody>
      </p:sp>
      <p:sp>
        <p:nvSpPr>
          <p:cNvPr id="3" name="Content Placeholder 2"/>
          <p:cNvSpPr>
            <a:spLocks noGrp="1"/>
          </p:cNvSpPr>
          <p:nvPr>
            <p:ph sz="quarter" idx="1"/>
          </p:nvPr>
        </p:nvSpPr>
        <p:spPr>
          <a:xfrm>
            <a:off x="457200" y="1570703"/>
            <a:ext cx="7467600" cy="1172497"/>
          </a:xfrm>
        </p:spPr>
        <p:txBody>
          <a:bodyPr/>
          <a:lstStyle/>
          <a:p>
            <a:r>
              <a:rPr lang="en-US" altLang="en-US" dirty="0"/>
              <a:t>Each represented as an oval, linked with an ET symbol</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17" y="3429000"/>
            <a:ext cx="5849166" cy="1438476"/>
          </a:xfrm>
          <a:prstGeom prst="rect">
            <a:avLst/>
          </a:prstGeom>
        </p:spPr>
      </p:pic>
    </p:spTree>
    <p:extLst>
      <p:ext uri="{BB962C8B-B14F-4D97-AF65-F5344CB8AC3E}">
        <p14:creationId xmlns:p14="http://schemas.microsoft.com/office/powerpoint/2010/main" val="3724492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Types of Attributes</a:t>
            </a:r>
            <a:endParaRPr lang="en-US" dirty="0"/>
          </a:p>
        </p:txBody>
      </p:sp>
      <p:sp>
        <p:nvSpPr>
          <p:cNvPr id="3" name="Content Placeholder 2"/>
          <p:cNvSpPr>
            <a:spLocks noGrp="1"/>
          </p:cNvSpPr>
          <p:nvPr>
            <p:ph sz="quarter" idx="1"/>
          </p:nvPr>
        </p:nvSpPr>
        <p:spPr/>
        <p:txBody>
          <a:bodyPr/>
          <a:lstStyle/>
          <a:p>
            <a:r>
              <a:rPr lang="en-US" altLang="en-US" dirty="0"/>
              <a:t>Single vs composite</a:t>
            </a:r>
          </a:p>
          <a:p>
            <a:r>
              <a:rPr lang="en-US" altLang="en-US" dirty="0"/>
              <a:t>Single valued vs multi-valued</a:t>
            </a:r>
          </a:p>
          <a:p>
            <a:r>
              <a:rPr lang="en-US" altLang="en-US" dirty="0"/>
              <a:t>Stored vs </a:t>
            </a:r>
            <a:r>
              <a:rPr lang="en-US" altLang="en-US" dirty="0" smtClean="0"/>
              <a:t>derived</a:t>
            </a:r>
          </a:p>
          <a:p>
            <a:r>
              <a:rPr lang="en-US" dirty="0"/>
              <a:t>Complex attribute</a:t>
            </a:r>
            <a:endParaRPr lang="en-US" altLang="en-US" dirty="0"/>
          </a:p>
          <a:p>
            <a:endParaRPr lang="en-US" dirty="0"/>
          </a:p>
        </p:txBody>
      </p:sp>
    </p:spTree>
    <p:extLst>
      <p:ext uri="{BB962C8B-B14F-4D97-AF65-F5344CB8AC3E}">
        <p14:creationId xmlns:p14="http://schemas.microsoft.com/office/powerpoint/2010/main" val="1361667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p:cNvSpPr>
            <a:spLocks noGrp="1" noChangeArrowheads="1"/>
          </p:cNvSpPr>
          <p:nvPr>
            <p:ph type="title"/>
          </p:nvPr>
        </p:nvSpPr>
        <p:spPr/>
        <p:txBody>
          <a:bodyPr>
            <a:normAutofit/>
          </a:bodyPr>
          <a:lstStyle/>
          <a:p>
            <a:pPr eaLnBrk="1" fontAlgn="auto" hangingPunct="1">
              <a:spcAft>
                <a:spcPts val="0"/>
              </a:spcAft>
              <a:defRPr/>
            </a:pPr>
            <a:r>
              <a:rPr lang="en-US" sz="3200" dirty="0"/>
              <a:t>Types of </a:t>
            </a:r>
            <a:r>
              <a:rPr lang="en-US" sz="3200" dirty="0" smtClean="0"/>
              <a:t>Attributes</a:t>
            </a:r>
            <a:endParaRPr lang="en-US" sz="3200" dirty="0"/>
          </a:p>
        </p:txBody>
      </p:sp>
      <p:sp>
        <p:nvSpPr>
          <p:cNvPr id="827397" name="Rectangle 5"/>
          <p:cNvSpPr>
            <a:spLocks noGrp="1" noChangeArrowheads="1"/>
          </p:cNvSpPr>
          <p:nvPr>
            <p:ph sz="quarter" idx="1"/>
          </p:nvPr>
        </p:nvSpPr>
        <p:spPr>
          <a:xfrm>
            <a:off x="457200" y="1600200"/>
            <a:ext cx="8001000" cy="4873625"/>
          </a:xfrm>
        </p:spPr>
        <p:txBody>
          <a:bodyPr/>
          <a:lstStyle/>
          <a:p>
            <a:pPr eaLnBrk="1" hangingPunct="1">
              <a:lnSpc>
                <a:spcPct val="80000"/>
              </a:lnSpc>
            </a:pPr>
            <a:r>
              <a:rPr lang="en-US" dirty="0" smtClean="0"/>
              <a:t>Simple</a:t>
            </a:r>
          </a:p>
          <a:p>
            <a:pPr lvl="1" eaLnBrk="1" hangingPunct="1">
              <a:lnSpc>
                <a:spcPct val="80000"/>
              </a:lnSpc>
            </a:pPr>
            <a:r>
              <a:rPr lang="en-US" dirty="0" smtClean="0"/>
              <a:t>Each entity has a single atomic value for the attribute. For example, SSN or Sex.</a:t>
            </a:r>
          </a:p>
          <a:p>
            <a:pPr eaLnBrk="1" hangingPunct="1">
              <a:lnSpc>
                <a:spcPct val="80000"/>
              </a:lnSpc>
            </a:pPr>
            <a:r>
              <a:rPr lang="en-US" dirty="0" smtClean="0"/>
              <a:t>Composite</a:t>
            </a:r>
          </a:p>
          <a:p>
            <a:pPr lvl="1" eaLnBrk="1" hangingPunct="1">
              <a:lnSpc>
                <a:spcPct val="80000"/>
              </a:lnSpc>
            </a:pPr>
            <a:r>
              <a:rPr lang="en-US" dirty="0" smtClean="0"/>
              <a:t>The attribute is composed of several components. For example:</a:t>
            </a:r>
          </a:p>
          <a:p>
            <a:pPr lvl="2" eaLnBrk="1" hangingPunct="1">
              <a:lnSpc>
                <a:spcPct val="80000"/>
              </a:lnSpc>
            </a:pPr>
            <a:r>
              <a:rPr lang="en-US" sz="1900" dirty="0" smtClean="0"/>
              <a:t>Address(House#, Street, City, State, </a:t>
            </a:r>
            <a:r>
              <a:rPr lang="en-US" sz="1900" dirty="0" err="1" smtClean="0"/>
              <a:t>ZipCode</a:t>
            </a:r>
            <a:r>
              <a:rPr lang="en-US" sz="1900" dirty="0" smtClean="0"/>
              <a:t>, Country), </a:t>
            </a:r>
          </a:p>
          <a:p>
            <a:pPr lvl="2" eaLnBrk="1" hangingPunct="1">
              <a:lnSpc>
                <a:spcPct val="80000"/>
              </a:lnSpc>
            </a:pPr>
            <a:r>
              <a:rPr lang="en-US" sz="1900" dirty="0" smtClean="0"/>
              <a:t>Name(</a:t>
            </a:r>
            <a:r>
              <a:rPr lang="en-US" sz="1900" dirty="0" err="1" smtClean="0"/>
              <a:t>FirstName</a:t>
            </a:r>
            <a:r>
              <a:rPr lang="en-US" sz="1900" dirty="0" smtClean="0"/>
              <a:t>, </a:t>
            </a:r>
            <a:r>
              <a:rPr lang="en-US" sz="1900" dirty="0" err="1" smtClean="0"/>
              <a:t>MiddleName</a:t>
            </a:r>
            <a:r>
              <a:rPr lang="en-US" sz="1900" dirty="0" smtClean="0"/>
              <a:t>, </a:t>
            </a:r>
            <a:r>
              <a:rPr lang="en-US" sz="1900" dirty="0" err="1" smtClean="0"/>
              <a:t>LastName</a:t>
            </a:r>
            <a:r>
              <a:rPr lang="en-US" sz="1900" dirty="0" smtClean="0"/>
              <a:t>).</a:t>
            </a:r>
            <a:endParaRPr lang="en-US" dirty="0" smtClean="0"/>
          </a:p>
          <a:p>
            <a:pPr eaLnBrk="1" hangingPunct="1">
              <a:lnSpc>
                <a:spcPct val="80000"/>
              </a:lnSpc>
            </a:pPr>
            <a:r>
              <a:rPr lang="en-US" dirty="0" smtClean="0"/>
              <a:t>Multi-valued</a:t>
            </a:r>
          </a:p>
          <a:p>
            <a:pPr lvl="1" eaLnBrk="1" hangingPunct="1">
              <a:lnSpc>
                <a:spcPct val="80000"/>
              </a:lnSpc>
            </a:pPr>
            <a:r>
              <a:rPr lang="en-US" dirty="0" smtClean="0"/>
              <a:t>An entity may have multiple values for that attribute. For example:</a:t>
            </a:r>
          </a:p>
          <a:p>
            <a:pPr lvl="1" eaLnBrk="1" hangingPunct="1">
              <a:lnSpc>
                <a:spcPct val="80000"/>
              </a:lnSpc>
            </a:pPr>
            <a:r>
              <a:rPr lang="en-US" dirty="0" err="1" smtClean="0"/>
              <a:t>PreviousDegrees</a:t>
            </a:r>
            <a:r>
              <a:rPr lang="en-US" dirty="0" smtClean="0"/>
              <a:t> of a STUDENT.</a:t>
            </a:r>
          </a:p>
          <a:p>
            <a:pPr eaLnBrk="1" hangingPunct="1">
              <a:lnSpc>
                <a:spcPct val="80000"/>
              </a:lnSpc>
            </a:pPr>
            <a:r>
              <a:rPr lang="en-US" dirty="0" smtClean="0"/>
              <a:t>Stored and Derived</a:t>
            </a:r>
          </a:p>
          <a:p>
            <a:pPr marL="0" indent="0" eaLnBrk="1" hangingPunct="1">
              <a:lnSpc>
                <a:spcPct val="80000"/>
              </a:lnSpc>
              <a:buNone/>
            </a:pPr>
            <a:endParaRPr lang="en-US" dirty="0" smtClean="0"/>
          </a:p>
        </p:txBody>
      </p:sp>
      <p:sp>
        <p:nvSpPr>
          <p:cNvPr id="1331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A1066EF-7834-4FF6-9983-D3D85FE9F4DB}" type="slidenum">
              <a:rPr lang="en-US"/>
              <a:pPr/>
              <a:t>15</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7397">
                                            <p:txEl>
                                              <p:pRg st="0" end="0"/>
                                            </p:txEl>
                                          </p:spTgt>
                                        </p:tgtEl>
                                        <p:attrNameLst>
                                          <p:attrName>style.visibility</p:attrName>
                                        </p:attrNameLst>
                                      </p:cBhvr>
                                      <p:to>
                                        <p:strVal val="visible"/>
                                      </p:to>
                                    </p:set>
                                    <p:animEffect transition="in" filter="blinds(horizontal)">
                                      <p:cBhvr>
                                        <p:cTn id="7" dur="500"/>
                                        <p:tgtEl>
                                          <p:spTgt spid="827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7">
                                            <p:txEl>
                                              <p:pRg st="1" end="1"/>
                                            </p:txEl>
                                          </p:spTgt>
                                        </p:tgtEl>
                                        <p:attrNameLst>
                                          <p:attrName>style.visibility</p:attrName>
                                        </p:attrNameLst>
                                      </p:cBhvr>
                                      <p:to>
                                        <p:strVal val="visible"/>
                                      </p:to>
                                    </p:set>
                                    <p:animEffect transition="in" filter="blinds(horizontal)">
                                      <p:cBhvr>
                                        <p:cTn id="12" dur="500"/>
                                        <p:tgtEl>
                                          <p:spTgt spid="827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7">
                                            <p:txEl>
                                              <p:pRg st="2" end="2"/>
                                            </p:txEl>
                                          </p:spTgt>
                                        </p:tgtEl>
                                        <p:attrNameLst>
                                          <p:attrName>style.visibility</p:attrName>
                                        </p:attrNameLst>
                                      </p:cBhvr>
                                      <p:to>
                                        <p:strVal val="visible"/>
                                      </p:to>
                                    </p:set>
                                    <p:animEffect transition="in" filter="blinds(horizontal)">
                                      <p:cBhvr>
                                        <p:cTn id="17" dur="500"/>
                                        <p:tgtEl>
                                          <p:spTgt spid="827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7">
                                            <p:txEl>
                                              <p:pRg st="3" end="3"/>
                                            </p:txEl>
                                          </p:spTgt>
                                        </p:tgtEl>
                                        <p:attrNameLst>
                                          <p:attrName>style.visibility</p:attrName>
                                        </p:attrNameLst>
                                      </p:cBhvr>
                                      <p:to>
                                        <p:strVal val="visible"/>
                                      </p:to>
                                    </p:set>
                                    <p:animEffect transition="in" filter="blinds(horizontal)">
                                      <p:cBhvr>
                                        <p:cTn id="22" dur="500"/>
                                        <p:tgtEl>
                                          <p:spTgt spid="827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7">
                                            <p:txEl>
                                              <p:pRg st="4" end="4"/>
                                            </p:txEl>
                                          </p:spTgt>
                                        </p:tgtEl>
                                        <p:attrNameLst>
                                          <p:attrName>style.visibility</p:attrName>
                                        </p:attrNameLst>
                                      </p:cBhvr>
                                      <p:to>
                                        <p:strVal val="visible"/>
                                      </p:to>
                                    </p:set>
                                    <p:animEffect transition="in" filter="blinds(horizontal)">
                                      <p:cBhvr>
                                        <p:cTn id="27" dur="500"/>
                                        <p:tgtEl>
                                          <p:spTgt spid="8273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7397">
                                            <p:txEl>
                                              <p:pRg st="5" end="5"/>
                                            </p:txEl>
                                          </p:spTgt>
                                        </p:tgtEl>
                                        <p:attrNameLst>
                                          <p:attrName>style.visibility</p:attrName>
                                        </p:attrNameLst>
                                      </p:cBhvr>
                                      <p:to>
                                        <p:strVal val="visible"/>
                                      </p:to>
                                    </p:set>
                                    <p:animEffect transition="in" filter="blinds(horizontal)">
                                      <p:cBhvr>
                                        <p:cTn id="32" dur="500"/>
                                        <p:tgtEl>
                                          <p:spTgt spid="8273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7397">
                                            <p:txEl>
                                              <p:pRg st="6" end="6"/>
                                            </p:txEl>
                                          </p:spTgt>
                                        </p:tgtEl>
                                        <p:attrNameLst>
                                          <p:attrName>style.visibility</p:attrName>
                                        </p:attrNameLst>
                                      </p:cBhvr>
                                      <p:to>
                                        <p:strVal val="visible"/>
                                      </p:to>
                                    </p:set>
                                    <p:animEffect transition="in" filter="blinds(horizontal)">
                                      <p:cBhvr>
                                        <p:cTn id="37" dur="500"/>
                                        <p:tgtEl>
                                          <p:spTgt spid="8273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7397">
                                            <p:txEl>
                                              <p:pRg st="7" end="7"/>
                                            </p:txEl>
                                          </p:spTgt>
                                        </p:tgtEl>
                                        <p:attrNameLst>
                                          <p:attrName>style.visibility</p:attrName>
                                        </p:attrNameLst>
                                      </p:cBhvr>
                                      <p:to>
                                        <p:strVal val="visible"/>
                                      </p:to>
                                    </p:set>
                                    <p:animEffect transition="in" filter="blinds(horizontal)">
                                      <p:cBhvr>
                                        <p:cTn id="42" dur="500"/>
                                        <p:tgtEl>
                                          <p:spTgt spid="8273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7397">
                                            <p:txEl>
                                              <p:pRg st="8" end="8"/>
                                            </p:txEl>
                                          </p:spTgt>
                                        </p:tgtEl>
                                        <p:attrNameLst>
                                          <p:attrName>style.visibility</p:attrName>
                                        </p:attrNameLst>
                                      </p:cBhvr>
                                      <p:to>
                                        <p:strVal val="visible"/>
                                      </p:to>
                                    </p:set>
                                    <p:animEffect transition="in" filter="blinds(horizontal)">
                                      <p:cBhvr>
                                        <p:cTn id="47" dur="500"/>
                                        <p:tgtEl>
                                          <p:spTgt spid="82739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7397">
                                            <p:txEl>
                                              <p:pRg st="9" end="9"/>
                                            </p:txEl>
                                          </p:spTgt>
                                        </p:tgtEl>
                                        <p:attrNameLst>
                                          <p:attrName>style.visibility</p:attrName>
                                        </p:attrNameLst>
                                      </p:cBhvr>
                                      <p:to>
                                        <p:strVal val="visible"/>
                                      </p:to>
                                    </p:set>
                                    <p:animEffect transition="in" filter="blinds(horizontal)">
                                      <p:cBhvr>
                                        <p:cTn id="52" dur="500"/>
                                        <p:tgtEl>
                                          <p:spTgt spid="82739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4" name="Rectangle 4"/>
          <p:cNvSpPr>
            <a:spLocks noGrp="1" noChangeArrowheads="1"/>
          </p:cNvSpPr>
          <p:nvPr>
            <p:ph type="title"/>
          </p:nvPr>
        </p:nvSpPr>
        <p:spPr/>
        <p:txBody>
          <a:bodyPr>
            <a:normAutofit/>
          </a:bodyPr>
          <a:lstStyle/>
          <a:p>
            <a:pPr eaLnBrk="1" fontAlgn="auto" hangingPunct="1">
              <a:spcAft>
                <a:spcPts val="0"/>
              </a:spcAft>
              <a:defRPr/>
            </a:pPr>
            <a:r>
              <a:rPr lang="en-US" sz="3200" dirty="0"/>
              <a:t>Types of </a:t>
            </a:r>
            <a:r>
              <a:rPr lang="en-US" sz="3200" dirty="0" smtClean="0"/>
              <a:t>Attributes</a:t>
            </a:r>
            <a:endParaRPr lang="en-US" sz="3200" dirty="0"/>
          </a:p>
        </p:txBody>
      </p:sp>
      <p:sp>
        <p:nvSpPr>
          <p:cNvPr id="829445" name="Rectangle 5"/>
          <p:cNvSpPr>
            <a:spLocks noGrp="1" noChangeArrowheads="1"/>
          </p:cNvSpPr>
          <p:nvPr>
            <p:ph sz="quarter" idx="1"/>
          </p:nvPr>
        </p:nvSpPr>
        <p:spPr>
          <a:xfrm>
            <a:off x="457200" y="1600200"/>
            <a:ext cx="7467600" cy="4873625"/>
          </a:xfrm>
        </p:spPr>
        <p:txBody>
          <a:bodyPr/>
          <a:lstStyle/>
          <a:p>
            <a:pPr eaLnBrk="1" hangingPunct="1"/>
            <a:r>
              <a:rPr lang="en-US" dirty="0" smtClean="0"/>
              <a:t>Complex attribute - The composite and multi-valued attributes may be nested arbitrarily to any number of levels, </a:t>
            </a:r>
          </a:p>
          <a:p>
            <a:pPr eaLnBrk="1" hangingPunct="1"/>
            <a:endParaRPr lang="en-US" sz="1200" dirty="0" smtClean="0"/>
          </a:p>
          <a:p>
            <a:pPr lvl="1" eaLnBrk="1" hangingPunct="1"/>
            <a:r>
              <a:rPr lang="en-US" dirty="0" smtClean="0"/>
              <a:t>For example, </a:t>
            </a:r>
            <a:r>
              <a:rPr lang="en-US" dirty="0" err="1" smtClean="0"/>
              <a:t>PreviousDegrees</a:t>
            </a:r>
            <a:r>
              <a:rPr lang="en-US" dirty="0" smtClean="0"/>
              <a:t> of a STUDENT is a composite multi-valued attribute denoted by {</a:t>
            </a:r>
            <a:r>
              <a:rPr lang="en-US" dirty="0" err="1" smtClean="0"/>
              <a:t>PreviousDegrees</a:t>
            </a:r>
            <a:r>
              <a:rPr lang="en-US" dirty="0" smtClean="0"/>
              <a:t> (College, Year, Degree, Field)}</a:t>
            </a:r>
          </a:p>
          <a:p>
            <a:pPr lvl="1" eaLnBrk="1" hangingPunct="1"/>
            <a:r>
              <a:rPr lang="en-US" dirty="0" smtClean="0"/>
              <a:t>Multiple </a:t>
            </a:r>
            <a:r>
              <a:rPr lang="en-US" dirty="0" err="1" smtClean="0"/>
              <a:t>PreviousDegrees</a:t>
            </a:r>
            <a:r>
              <a:rPr lang="en-US" dirty="0" smtClean="0"/>
              <a:t> values can exist</a:t>
            </a:r>
          </a:p>
          <a:p>
            <a:pPr lvl="1" eaLnBrk="1" hangingPunct="1"/>
            <a:r>
              <a:rPr lang="en-US" dirty="0" smtClean="0"/>
              <a:t>Each has four subcomponent attributes:</a:t>
            </a:r>
          </a:p>
          <a:p>
            <a:pPr lvl="2" eaLnBrk="1" hangingPunct="1"/>
            <a:r>
              <a:rPr lang="en-US" dirty="0" smtClean="0"/>
              <a:t>College, Year, Degree, Field</a:t>
            </a:r>
          </a:p>
        </p:txBody>
      </p:sp>
      <p:sp>
        <p:nvSpPr>
          <p:cNvPr id="143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B221A26-845B-49FE-9630-F35B96313B1F}" type="slidenum">
              <a:rPr lang="en-US"/>
              <a:pPr/>
              <a:t>16</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45">
                                            <p:txEl>
                                              <p:pRg st="2" end="2"/>
                                            </p:txEl>
                                          </p:spTgt>
                                        </p:tgtEl>
                                        <p:attrNameLst>
                                          <p:attrName>style.visibility</p:attrName>
                                        </p:attrNameLst>
                                      </p:cBhvr>
                                      <p:to>
                                        <p:strVal val="visible"/>
                                      </p:to>
                                    </p:set>
                                    <p:animEffect transition="in" filter="blinds(horizontal)">
                                      <p:cBhvr>
                                        <p:cTn id="7" dur="500"/>
                                        <p:tgtEl>
                                          <p:spTgt spid="8294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45">
                                            <p:txEl>
                                              <p:pRg st="3" end="3"/>
                                            </p:txEl>
                                          </p:spTgt>
                                        </p:tgtEl>
                                        <p:attrNameLst>
                                          <p:attrName>style.visibility</p:attrName>
                                        </p:attrNameLst>
                                      </p:cBhvr>
                                      <p:to>
                                        <p:strVal val="visible"/>
                                      </p:to>
                                    </p:set>
                                    <p:animEffect transition="in" filter="blinds(horizontal)">
                                      <p:cBhvr>
                                        <p:cTn id="12" dur="500"/>
                                        <p:tgtEl>
                                          <p:spTgt spid="8294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9445">
                                            <p:txEl>
                                              <p:pRg st="4" end="4"/>
                                            </p:txEl>
                                          </p:spTgt>
                                        </p:tgtEl>
                                        <p:attrNameLst>
                                          <p:attrName>style.visibility</p:attrName>
                                        </p:attrNameLst>
                                      </p:cBhvr>
                                      <p:to>
                                        <p:strVal val="visible"/>
                                      </p:to>
                                    </p:set>
                                    <p:animEffect transition="in" filter="blinds(horizontal)">
                                      <p:cBhvr>
                                        <p:cTn id="17" dur="500"/>
                                        <p:tgtEl>
                                          <p:spTgt spid="82944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9445">
                                            <p:txEl>
                                              <p:pRg st="5" end="5"/>
                                            </p:txEl>
                                          </p:spTgt>
                                        </p:tgtEl>
                                        <p:attrNameLst>
                                          <p:attrName>style.visibility</p:attrName>
                                        </p:attrNameLst>
                                      </p:cBhvr>
                                      <p:to>
                                        <p:strVal val="visible"/>
                                      </p:to>
                                    </p:set>
                                    <p:animEffect transition="in" filter="blinds(horizontal)">
                                      <p:cBhvr>
                                        <p:cTn id="22" dur="500"/>
                                        <p:tgtEl>
                                          <p:spTgt spid="8294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normAutofit/>
          </a:bodyPr>
          <a:lstStyle/>
          <a:p>
            <a:pPr eaLnBrk="1" fontAlgn="auto" hangingPunct="1">
              <a:spcAft>
                <a:spcPts val="0"/>
              </a:spcAft>
              <a:defRPr/>
            </a:pPr>
            <a:r>
              <a:rPr lang="en-US" sz="3200"/>
              <a:t>Example of a composite attribute</a:t>
            </a:r>
          </a:p>
        </p:txBody>
      </p:sp>
      <p:sp>
        <p:nvSpPr>
          <p:cNvPr id="1536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7F56478-418A-4E69-A762-0F93174B9533}" type="slidenum">
              <a:rPr lang="en-US"/>
              <a:pPr/>
              <a:t>17</a:t>
            </a:fld>
            <a:endParaRPr lang="en-CA"/>
          </a:p>
        </p:txBody>
      </p:sp>
      <p:pic>
        <p:nvPicPr>
          <p:cNvPr id="15364" name="Picture 4" descr="fig03_04"/>
          <p:cNvPicPr>
            <a:picLocks noChangeAspect="1" noChangeArrowheads="1"/>
          </p:cNvPicPr>
          <p:nvPr/>
        </p:nvPicPr>
        <p:blipFill>
          <a:blip r:embed="rId2" cstate="print"/>
          <a:srcRect/>
          <a:stretch>
            <a:fillRect/>
          </a:stretch>
        </p:blipFill>
        <p:spPr bwMode="auto">
          <a:xfrm>
            <a:off x="541338" y="2362200"/>
            <a:ext cx="8061325" cy="3298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Symbols for Attributes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09338" y="2574721"/>
            <a:ext cx="5363323" cy="2924583"/>
          </a:xfrm>
        </p:spPr>
      </p:pic>
    </p:spTree>
    <p:extLst>
      <p:ext uri="{BB962C8B-B14F-4D97-AF65-F5344CB8AC3E}">
        <p14:creationId xmlns:p14="http://schemas.microsoft.com/office/powerpoint/2010/main" val="3809498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Example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80627" y="2360378"/>
            <a:ext cx="6420746" cy="3353268"/>
          </a:xfrm>
        </p:spPr>
      </p:pic>
    </p:spTree>
    <p:extLst>
      <p:ext uri="{BB962C8B-B14F-4D97-AF65-F5344CB8AC3E}">
        <p14:creationId xmlns:p14="http://schemas.microsoft.com/office/powerpoint/2010/main" val="418900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p:txBody>
          <a:bodyPr/>
          <a:lstStyle/>
          <a:p>
            <a:pPr eaLnBrk="1" fontAlgn="auto" hangingPunct="1">
              <a:spcAft>
                <a:spcPts val="0"/>
              </a:spcAft>
              <a:defRPr/>
            </a:pPr>
            <a:r>
              <a:rPr lang="en-US" sz="3200" dirty="0" smtClean="0"/>
              <a:t>Database </a:t>
            </a:r>
            <a:r>
              <a:rPr lang="en-US" sz="3200" dirty="0"/>
              <a:t>Design Process</a:t>
            </a:r>
          </a:p>
        </p:txBody>
      </p:sp>
      <p:sp>
        <p:nvSpPr>
          <p:cNvPr id="11267"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86F0642-23FE-4133-8074-95BC8958022A}" type="slidenum">
              <a:rPr lang="en-US"/>
              <a:pPr/>
              <a:t>2</a:t>
            </a:fld>
            <a:endParaRPr lang="en-CA"/>
          </a:p>
        </p:txBody>
      </p:sp>
      <p:pic>
        <p:nvPicPr>
          <p:cNvPr id="11268" name="Picture 4" descr="fig03_01"/>
          <p:cNvPicPr>
            <a:picLocks noChangeAspect="1" noChangeArrowheads="1"/>
          </p:cNvPicPr>
          <p:nvPr/>
        </p:nvPicPr>
        <p:blipFill>
          <a:blip r:embed="rId2" cstate="print"/>
          <a:srcRect/>
          <a:stretch>
            <a:fillRect/>
          </a:stretch>
        </p:blipFill>
        <p:spPr bwMode="auto">
          <a:xfrm>
            <a:off x="2057400" y="1524000"/>
            <a:ext cx="5272088" cy="50625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Rectangle 4"/>
          <p:cNvSpPr>
            <a:spLocks noGrp="1" noChangeArrowheads="1"/>
          </p:cNvSpPr>
          <p:nvPr>
            <p:ph type="title"/>
          </p:nvPr>
        </p:nvSpPr>
        <p:spPr/>
        <p:txBody>
          <a:bodyPr>
            <a:normAutofit/>
          </a:bodyPr>
          <a:lstStyle/>
          <a:p>
            <a:pPr eaLnBrk="1" fontAlgn="auto" hangingPunct="1">
              <a:spcAft>
                <a:spcPts val="0"/>
              </a:spcAft>
              <a:defRPr/>
            </a:pPr>
            <a:r>
              <a:rPr lang="en-US" sz="3200" dirty="0"/>
              <a:t>Entity Types and Key </a:t>
            </a:r>
            <a:r>
              <a:rPr lang="en-US" sz="3200" dirty="0" smtClean="0"/>
              <a:t>Attributes</a:t>
            </a:r>
            <a:endParaRPr lang="en-US" sz="3200" dirty="0"/>
          </a:p>
        </p:txBody>
      </p:sp>
      <p:sp>
        <p:nvSpPr>
          <p:cNvPr id="831493" name="Rectangle 5"/>
          <p:cNvSpPr>
            <a:spLocks noGrp="1" noChangeArrowheads="1"/>
          </p:cNvSpPr>
          <p:nvPr>
            <p:ph sz="quarter" idx="1"/>
          </p:nvPr>
        </p:nvSpPr>
        <p:spPr>
          <a:xfrm>
            <a:off x="457200" y="1600200"/>
            <a:ext cx="7467600" cy="4873625"/>
          </a:xfrm>
        </p:spPr>
        <p:txBody>
          <a:bodyPr/>
          <a:lstStyle/>
          <a:p>
            <a:pPr eaLnBrk="1" hangingPunct="1"/>
            <a:r>
              <a:rPr lang="en-US" smtClean="0"/>
              <a:t>Entities with the same basic attributes are grouped into an Entity type. </a:t>
            </a:r>
          </a:p>
          <a:p>
            <a:pPr lvl="1" eaLnBrk="1" hangingPunct="1"/>
            <a:r>
              <a:rPr lang="en-US" sz="2400" smtClean="0"/>
              <a:t>For example, the entity type EMPLOYEE and PROJECT.</a:t>
            </a:r>
          </a:p>
          <a:p>
            <a:pPr eaLnBrk="1" hangingPunct="1"/>
            <a:endParaRPr lang="en-US" smtClean="0"/>
          </a:p>
          <a:p>
            <a:pPr eaLnBrk="1" hangingPunct="1"/>
            <a:r>
              <a:rPr lang="en-US" smtClean="0"/>
              <a:t>Key attribute</a:t>
            </a:r>
          </a:p>
          <a:p>
            <a:pPr lvl="1" eaLnBrk="1" hangingPunct="1"/>
            <a:r>
              <a:rPr lang="en-US" sz="2400" smtClean="0"/>
              <a:t>For example, SSN of EMPLOYEE.</a:t>
            </a:r>
          </a:p>
        </p:txBody>
      </p:sp>
      <p:sp>
        <p:nvSpPr>
          <p:cNvPr id="1638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571C3D9-7B2C-41A8-935C-C9253EB4B4A7}" type="slidenum">
              <a:rPr lang="en-US"/>
              <a:pPr/>
              <a:t>20</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31493">
                                            <p:txEl>
                                              <p:pRg st="0" end="0"/>
                                            </p:txEl>
                                          </p:spTgt>
                                        </p:tgtEl>
                                        <p:attrNameLst>
                                          <p:attrName>style.visibility</p:attrName>
                                        </p:attrNameLst>
                                      </p:cBhvr>
                                      <p:to>
                                        <p:strVal val="visible"/>
                                      </p:to>
                                    </p:set>
                                    <p:animEffect transition="in" filter="box(in)">
                                      <p:cBhvr>
                                        <p:cTn id="7" dur="500"/>
                                        <p:tgtEl>
                                          <p:spTgt spid="83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1493">
                                            <p:txEl>
                                              <p:pRg st="1" end="1"/>
                                            </p:txEl>
                                          </p:spTgt>
                                        </p:tgtEl>
                                        <p:attrNameLst>
                                          <p:attrName>style.visibility</p:attrName>
                                        </p:attrNameLst>
                                      </p:cBhvr>
                                      <p:to>
                                        <p:strVal val="visible"/>
                                      </p:to>
                                    </p:set>
                                    <p:animEffect transition="in" filter="box(in)">
                                      <p:cBhvr>
                                        <p:cTn id="12" dur="500"/>
                                        <p:tgtEl>
                                          <p:spTgt spid="831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1493">
                                            <p:txEl>
                                              <p:pRg st="3" end="3"/>
                                            </p:txEl>
                                          </p:spTgt>
                                        </p:tgtEl>
                                        <p:attrNameLst>
                                          <p:attrName>style.visibility</p:attrName>
                                        </p:attrNameLst>
                                      </p:cBhvr>
                                      <p:to>
                                        <p:strVal val="visible"/>
                                      </p:to>
                                    </p:set>
                                    <p:animEffect transition="in" filter="box(in)">
                                      <p:cBhvr>
                                        <p:cTn id="17" dur="500"/>
                                        <p:tgtEl>
                                          <p:spTgt spid="8314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1493">
                                            <p:txEl>
                                              <p:pRg st="4" end="4"/>
                                            </p:txEl>
                                          </p:spTgt>
                                        </p:tgtEl>
                                        <p:attrNameLst>
                                          <p:attrName>style.visibility</p:attrName>
                                        </p:attrNameLst>
                                      </p:cBhvr>
                                      <p:to>
                                        <p:strVal val="visible"/>
                                      </p:to>
                                    </p:set>
                                    <p:animEffect transition="in" filter="box(in)">
                                      <p:cBhvr>
                                        <p:cTn id="22" dur="500"/>
                                        <p:tgtEl>
                                          <p:spTgt spid="831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normAutofit/>
          </a:bodyPr>
          <a:lstStyle/>
          <a:p>
            <a:pPr eaLnBrk="1" fontAlgn="auto" hangingPunct="1">
              <a:spcAft>
                <a:spcPts val="0"/>
              </a:spcAft>
              <a:defRPr/>
            </a:pPr>
            <a:r>
              <a:rPr lang="en-US" sz="3200" dirty="0" smtClean="0"/>
              <a:t>Key </a:t>
            </a:r>
            <a:r>
              <a:rPr lang="en-US" sz="3200" dirty="0"/>
              <a:t>Attributes </a:t>
            </a:r>
          </a:p>
        </p:txBody>
      </p:sp>
      <p:sp>
        <p:nvSpPr>
          <p:cNvPr id="898051" name="Rectangle 3"/>
          <p:cNvSpPr>
            <a:spLocks noGrp="1" noChangeArrowheads="1"/>
          </p:cNvSpPr>
          <p:nvPr>
            <p:ph sz="quarter" idx="1"/>
          </p:nvPr>
        </p:nvSpPr>
        <p:spPr>
          <a:xfrm>
            <a:off x="457200" y="1600200"/>
            <a:ext cx="7467600" cy="4873625"/>
          </a:xfrm>
        </p:spPr>
        <p:txBody>
          <a:bodyPr/>
          <a:lstStyle/>
          <a:p>
            <a:pPr eaLnBrk="1" hangingPunct="1"/>
            <a:r>
              <a:rPr lang="en-US" smtClean="0"/>
              <a:t>A key attribute may be composite. </a:t>
            </a:r>
          </a:p>
          <a:p>
            <a:pPr lvl="1" eaLnBrk="1" hangingPunct="1"/>
            <a:r>
              <a:rPr lang="en-US" sz="2400" smtClean="0"/>
              <a:t>VehicleTagNumber is a key of the CAR entity type with components (Number, State).</a:t>
            </a:r>
          </a:p>
          <a:p>
            <a:pPr eaLnBrk="1" hangingPunct="1"/>
            <a:r>
              <a:rPr lang="en-US" smtClean="0"/>
              <a:t>An entity type may have more than one key. </a:t>
            </a:r>
          </a:p>
          <a:p>
            <a:pPr lvl="1" eaLnBrk="1" hangingPunct="1"/>
            <a:r>
              <a:rPr lang="en-US" sz="2400" smtClean="0"/>
              <a:t>The CAR entity type may have two keys:</a:t>
            </a:r>
          </a:p>
          <a:p>
            <a:pPr lvl="2" eaLnBrk="1" hangingPunct="1"/>
            <a:r>
              <a:rPr lang="en-US" smtClean="0"/>
              <a:t>VehicleId (popularly called VIN)</a:t>
            </a:r>
          </a:p>
          <a:p>
            <a:pPr lvl="2" eaLnBrk="1" hangingPunct="1"/>
            <a:r>
              <a:rPr lang="en-US" smtClean="0"/>
              <a:t>VehicleTagNumber (Number, State), aka license plate number.</a:t>
            </a:r>
          </a:p>
          <a:p>
            <a:pPr eaLnBrk="1" hangingPunct="1"/>
            <a:r>
              <a:rPr lang="en-US" smtClean="0"/>
              <a:t>Each key is </a:t>
            </a:r>
            <a:r>
              <a:rPr lang="en-US" u="sng" smtClean="0"/>
              <a:t>underlined</a:t>
            </a:r>
          </a:p>
        </p:txBody>
      </p:sp>
      <p:sp>
        <p:nvSpPr>
          <p:cNvPr id="1741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88B6DD3-4D04-435A-81C3-9CB72D388E24}" type="slidenum">
              <a:rPr lang="en-US"/>
              <a:pPr/>
              <a:t>21</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8051">
                                            <p:txEl>
                                              <p:pRg st="1" end="1"/>
                                            </p:txEl>
                                          </p:spTgt>
                                        </p:tgtEl>
                                        <p:attrNameLst>
                                          <p:attrName>style.visibility</p:attrName>
                                        </p:attrNameLst>
                                      </p:cBhvr>
                                      <p:to>
                                        <p:strVal val="visible"/>
                                      </p:to>
                                    </p:set>
                                    <p:animEffect transition="in" filter="box(in)">
                                      <p:cBhvr>
                                        <p:cTn id="7" dur="500"/>
                                        <p:tgtEl>
                                          <p:spTgt spid="898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98051">
                                            <p:txEl>
                                              <p:pRg st="2" end="2"/>
                                            </p:txEl>
                                          </p:spTgt>
                                        </p:tgtEl>
                                        <p:attrNameLst>
                                          <p:attrName>style.visibility</p:attrName>
                                        </p:attrNameLst>
                                      </p:cBhvr>
                                      <p:to>
                                        <p:strVal val="visible"/>
                                      </p:to>
                                    </p:set>
                                    <p:animEffect transition="in" filter="box(in)">
                                      <p:cBhvr>
                                        <p:cTn id="12" dur="500"/>
                                        <p:tgtEl>
                                          <p:spTgt spid="8980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98051">
                                            <p:txEl>
                                              <p:pRg st="3" end="3"/>
                                            </p:txEl>
                                          </p:spTgt>
                                        </p:tgtEl>
                                        <p:attrNameLst>
                                          <p:attrName>style.visibility</p:attrName>
                                        </p:attrNameLst>
                                      </p:cBhvr>
                                      <p:to>
                                        <p:strVal val="visible"/>
                                      </p:to>
                                    </p:set>
                                    <p:animEffect transition="in" filter="box(in)">
                                      <p:cBhvr>
                                        <p:cTn id="17" dur="500"/>
                                        <p:tgtEl>
                                          <p:spTgt spid="8980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98051">
                                            <p:txEl>
                                              <p:pRg st="4" end="4"/>
                                            </p:txEl>
                                          </p:spTgt>
                                        </p:tgtEl>
                                        <p:attrNameLst>
                                          <p:attrName>style.visibility</p:attrName>
                                        </p:attrNameLst>
                                      </p:cBhvr>
                                      <p:to>
                                        <p:strVal val="visible"/>
                                      </p:to>
                                    </p:set>
                                    <p:animEffect transition="in" filter="box(in)">
                                      <p:cBhvr>
                                        <p:cTn id="22" dur="500"/>
                                        <p:tgtEl>
                                          <p:spTgt spid="89805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98051">
                                            <p:txEl>
                                              <p:pRg st="5" end="5"/>
                                            </p:txEl>
                                          </p:spTgt>
                                        </p:tgtEl>
                                        <p:attrNameLst>
                                          <p:attrName>style.visibility</p:attrName>
                                        </p:attrNameLst>
                                      </p:cBhvr>
                                      <p:to>
                                        <p:strVal val="visible"/>
                                      </p:to>
                                    </p:set>
                                    <p:animEffect transition="in" filter="box(in)">
                                      <p:cBhvr>
                                        <p:cTn id="27" dur="500"/>
                                        <p:tgtEl>
                                          <p:spTgt spid="89805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98051">
                                            <p:txEl>
                                              <p:pRg st="6" end="6"/>
                                            </p:txEl>
                                          </p:spTgt>
                                        </p:tgtEl>
                                        <p:attrNameLst>
                                          <p:attrName>style.visibility</p:attrName>
                                        </p:attrNameLst>
                                      </p:cBhvr>
                                      <p:to>
                                        <p:strVal val="visible"/>
                                      </p:to>
                                    </p:set>
                                    <p:animEffect transition="in" filter="box(in)">
                                      <p:cBhvr>
                                        <p:cTn id="32" dur="500"/>
                                        <p:tgtEl>
                                          <p:spTgt spid="89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1026"/>
          <p:cNvSpPr>
            <a:spLocks noGrp="1" noChangeArrowheads="1"/>
          </p:cNvSpPr>
          <p:nvPr>
            <p:ph type="title"/>
          </p:nvPr>
        </p:nvSpPr>
        <p:spPr/>
        <p:txBody>
          <a:bodyPr/>
          <a:lstStyle/>
          <a:p>
            <a:pPr eaLnBrk="1" fontAlgn="auto" hangingPunct="1">
              <a:spcAft>
                <a:spcPts val="0"/>
              </a:spcAft>
              <a:defRPr/>
            </a:pPr>
            <a:r>
              <a:rPr lang="en-US" sz="3200" dirty="0"/>
              <a:t>Entity Type CAR with two </a:t>
            </a:r>
            <a:r>
              <a:rPr lang="en-US" sz="3200" dirty="0" smtClean="0"/>
              <a:t>keys and a corresponding Entity Set</a:t>
            </a:r>
            <a:endParaRPr lang="en-US" sz="3200" dirty="0"/>
          </a:p>
        </p:txBody>
      </p:sp>
      <p:sp>
        <p:nvSpPr>
          <p:cNvPr id="1843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F9FC7DC-A3CB-45D0-BF53-71157FECD8D6}" type="slidenum">
              <a:rPr lang="en-US"/>
              <a:pPr/>
              <a:t>22</a:t>
            </a:fld>
            <a:endParaRPr lang="en-CA"/>
          </a:p>
        </p:txBody>
      </p:sp>
      <p:pic>
        <p:nvPicPr>
          <p:cNvPr id="18436" name="Picture 1028" descr="fig03_07"/>
          <p:cNvPicPr>
            <a:picLocks noChangeAspect="1" noChangeArrowheads="1"/>
          </p:cNvPicPr>
          <p:nvPr/>
        </p:nvPicPr>
        <p:blipFill>
          <a:blip r:embed="rId2" cstate="print"/>
          <a:srcRect/>
          <a:stretch>
            <a:fillRect/>
          </a:stretch>
        </p:blipFill>
        <p:spPr bwMode="auto">
          <a:xfrm>
            <a:off x="228600" y="1600200"/>
            <a:ext cx="7010400" cy="4908550"/>
          </a:xfrm>
          <a:prstGeom prst="rect">
            <a:avLst/>
          </a:prstGeom>
          <a:noFill/>
          <a:ln w="9525">
            <a:noFill/>
            <a:miter lim="800000"/>
            <a:headEnd/>
            <a:tailEnd/>
          </a:ln>
        </p:spPr>
      </p:pic>
      <p:sp>
        <p:nvSpPr>
          <p:cNvPr id="5" name="Rectangle 4"/>
          <p:cNvSpPr/>
          <p:nvPr/>
        </p:nvSpPr>
        <p:spPr>
          <a:xfrm>
            <a:off x="6629400" y="3352800"/>
            <a:ext cx="1943100" cy="1477963"/>
          </a:xfrm>
          <a:prstGeom prst="rect">
            <a:avLst/>
          </a:prstGeom>
          <a:solidFill>
            <a:schemeClr val="accent1">
              <a:lumMod val="40000"/>
              <a:lumOff val="60000"/>
            </a:schemeClr>
          </a:solidFill>
          <a:ln>
            <a:solidFill>
              <a:schemeClr val="accent1"/>
            </a:solidFill>
          </a:ln>
        </p:spPr>
        <p:txBody>
          <a:bodyPr>
            <a:spAutoFit/>
          </a:bodyPr>
          <a:lstStyle/>
          <a:p>
            <a:pPr>
              <a:defRPr/>
            </a:pPr>
            <a:r>
              <a:rPr lang="en-US" sz="1800" dirty="0"/>
              <a:t>Entity set is the current </a:t>
            </a:r>
            <a:r>
              <a:rPr lang="en-US" sz="1800" i="1" dirty="0"/>
              <a:t>state</a:t>
            </a:r>
            <a:r>
              <a:rPr lang="en-US" sz="1800" dirty="0"/>
              <a:t> of the entities that is stored in the database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noAutofit/>
          </a:bodyPr>
          <a:lstStyle/>
          <a:p>
            <a:pPr eaLnBrk="1" fontAlgn="auto" hangingPunct="1">
              <a:spcAft>
                <a:spcPts val="0"/>
              </a:spcAft>
              <a:defRPr/>
            </a:pPr>
            <a:r>
              <a:rPr lang="en-US" sz="2400" dirty="0"/>
              <a:t>Initial Design of Entity Types:</a:t>
            </a:r>
            <a:br>
              <a:rPr lang="en-US" sz="2400" dirty="0"/>
            </a:br>
            <a:r>
              <a:rPr lang="en-US" sz="2400" dirty="0"/>
              <a:t>EMPLOYEE, DEPARTMENT, PROJECT, DEPENDENT</a:t>
            </a:r>
          </a:p>
        </p:txBody>
      </p:sp>
      <p:sp>
        <p:nvSpPr>
          <p:cNvPr id="1945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B094D6-FF06-487A-A528-7D5FE3944818}" type="slidenum">
              <a:rPr lang="en-US"/>
              <a:pPr/>
              <a:t>23</a:t>
            </a:fld>
            <a:endParaRPr lang="en-CA"/>
          </a:p>
        </p:txBody>
      </p:sp>
      <p:pic>
        <p:nvPicPr>
          <p:cNvPr id="20484" name="Picture 4" descr="fig03_08"/>
          <p:cNvPicPr>
            <a:picLocks noChangeAspect="1" noChangeArrowheads="1"/>
          </p:cNvPicPr>
          <p:nvPr/>
        </p:nvPicPr>
        <p:blipFill>
          <a:blip r:embed="rId2" cstate="print"/>
          <a:srcRect/>
          <a:stretch>
            <a:fillRect/>
          </a:stretch>
        </p:blipFill>
        <p:spPr bwMode="auto">
          <a:xfrm>
            <a:off x="3657600" y="1524000"/>
            <a:ext cx="4859338" cy="4799013"/>
          </a:xfrm>
          <a:prstGeom prst="rect">
            <a:avLst/>
          </a:prstGeom>
          <a:noFill/>
          <a:ln w="9525">
            <a:noFill/>
            <a:miter lim="800000"/>
            <a:headEnd/>
            <a:tailEnd/>
          </a:ln>
        </p:spPr>
      </p:pic>
      <p:sp>
        <p:nvSpPr>
          <p:cNvPr id="5" name="Rectangle 4"/>
          <p:cNvSpPr>
            <a:spLocks noChangeArrowheads="1"/>
          </p:cNvSpPr>
          <p:nvPr/>
        </p:nvSpPr>
        <p:spPr bwMode="auto">
          <a:xfrm>
            <a:off x="457200" y="1905000"/>
            <a:ext cx="2514600" cy="1754188"/>
          </a:xfrm>
          <a:prstGeom prst="rect">
            <a:avLst/>
          </a:prstGeom>
          <a:noFill/>
          <a:ln w="9525">
            <a:noFill/>
            <a:miter lim="800000"/>
            <a:headEnd/>
            <a:tailEnd/>
          </a:ln>
        </p:spPr>
        <p:txBody>
          <a:bodyPr>
            <a:spAutoFit/>
          </a:bodyPr>
          <a:lstStyle/>
          <a:p>
            <a:r>
              <a:rPr lang="en-US" sz="1800"/>
              <a:t>Entity types in the COMPANY database:</a:t>
            </a:r>
          </a:p>
          <a:p>
            <a:pPr lvl="1"/>
            <a:r>
              <a:rPr lang="en-US" sz="1800"/>
              <a:t>DEPARTMENT</a:t>
            </a:r>
          </a:p>
          <a:p>
            <a:pPr lvl="1"/>
            <a:r>
              <a:rPr lang="en-US" sz="1800"/>
              <a:t>PROJECT</a:t>
            </a:r>
          </a:p>
          <a:p>
            <a:pPr lvl="1"/>
            <a:r>
              <a:rPr lang="en-US" sz="1800"/>
              <a:t>EMPLOYEE</a:t>
            </a:r>
          </a:p>
          <a:p>
            <a:pPr lvl="1"/>
            <a:r>
              <a:rPr lang="en-US" sz="1800"/>
              <a:t>DEPENDENT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ox(in)">
                                      <p:cBhvr>
                                        <p:cTn id="10" dur="500"/>
                                        <p:tgtEl>
                                          <p:spTgt spid="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ox(in)">
                                      <p:cBhvr>
                                        <p:cTn id="13" dur="500"/>
                                        <p:tgtEl>
                                          <p:spTgt spid="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ox(i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box(in)">
                                      <p:cBhvr>
                                        <p:cTn id="21"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a:lstStyle/>
          <a:p>
            <a:pPr eaLnBrk="1" fontAlgn="auto" hangingPunct="1">
              <a:spcAft>
                <a:spcPts val="0"/>
              </a:spcAft>
              <a:defRPr/>
            </a:pPr>
            <a:r>
              <a:rPr lang="en-US" sz="3200" dirty="0"/>
              <a:t>Refining the initial design by introducing </a:t>
            </a:r>
            <a:r>
              <a:rPr lang="en-US" sz="3200" b="1" dirty="0"/>
              <a:t>relationships</a:t>
            </a:r>
          </a:p>
        </p:txBody>
      </p:sp>
      <p:sp>
        <p:nvSpPr>
          <p:cNvPr id="917507" name="Rectangle 3"/>
          <p:cNvSpPr>
            <a:spLocks noGrp="1" noChangeArrowheads="1"/>
          </p:cNvSpPr>
          <p:nvPr>
            <p:ph sz="quarter" idx="1"/>
          </p:nvPr>
        </p:nvSpPr>
        <p:spPr>
          <a:xfrm>
            <a:off x="457200" y="1600200"/>
            <a:ext cx="7467600" cy="4873625"/>
          </a:xfrm>
        </p:spPr>
        <p:txBody>
          <a:bodyPr/>
          <a:lstStyle/>
          <a:p>
            <a:pPr eaLnBrk="1" hangingPunct="1"/>
            <a:r>
              <a:rPr lang="en-US" smtClean="0"/>
              <a:t>Some aspects in the requirements will be represented as </a:t>
            </a:r>
            <a:r>
              <a:rPr lang="en-US" b="1" smtClean="0"/>
              <a:t>relationships</a:t>
            </a:r>
            <a:endParaRPr lang="en-US" smtClean="0"/>
          </a:p>
          <a:p>
            <a:pPr eaLnBrk="1" hangingPunct="1"/>
            <a:endParaRPr lang="en-US" smtClean="0"/>
          </a:p>
          <a:p>
            <a:pPr eaLnBrk="1" hangingPunct="1"/>
            <a:r>
              <a:rPr lang="en-US" smtClean="0"/>
              <a:t>ER model has three main concepts:</a:t>
            </a:r>
          </a:p>
          <a:p>
            <a:pPr lvl="1" eaLnBrk="1" hangingPunct="1"/>
            <a:r>
              <a:rPr lang="en-US" smtClean="0"/>
              <a:t>Entities (and their entity types and entity sets)</a:t>
            </a:r>
          </a:p>
          <a:p>
            <a:pPr lvl="1" eaLnBrk="1" hangingPunct="1"/>
            <a:r>
              <a:rPr lang="en-US" smtClean="0"/>
              <a:t>Attributes (simple, composite, multivalued)</a:t>
            </a:r>
          </a:p>
          <a:p>
            <a:pPr lvl="1" eaLnBrk="1" hangingPunct="1"/>
            <a:r>
              <a:rPr lang="en-US" smtClean="0"/>
              <a:t>Relationships (and their relationship types and relationship sets)</a:t>
            </a:r>
          </a:p>
          <a:p>
            <a:pPr eaLnBrk="1" hangingPunct="1"/>
            <a:endParaRPr lang="en-US" smtClean="0"/>
          </a:p>
        </p:txBody>
      </p:sp>
      <p:sp>
        <p:nvSpPr>
          <p:cNvPr id="2048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E0074F5-AED7-45CE-9A32-C8FF68A42E38}" type="slidenum">
              <a:rPr lang="en-US"/>
              <a:pPr/>
              <a:t>24</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7507">
                                            <p:txEl>
                                              <p:pRg st="5" end="5"/>
                                            </p:txEl>
                                          </p:spTgt>
                                        </p:tgtEl>
                                        <p:attrNameLst>
                                          <p:attrName>style.visibility</p:attrName>
                                        </p:attrNameLst>
                                      </p:cBhvr>
                                      <p:to>
                                        <p:strVal val="visible"/>
                                      </p:to>
                                    </p:set>
                                    <p:animEffect transition="in" filter="box(in)">
                                      <p:cBhvr>
                                        <p:cTn id="7" dur="500"/>
                                        <p:tgtEl>
                                          <p:spTgt spid="91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4" name="Rectangle 4"/>
          <p:cNvSpPr>
            <a:spLocks noGrp="1" noChangeArrowheads="1"/>
          </p:cNvSpPr>
          <p:nvPr>
            <p:ph type="title"/>
          </p:nvPr>
        </p:nvSpPr>
        <p:spPr/>
        <p:txBody>
          <a:bodyPr/>
          <a:lstStyle/>
          <a:p>
            <a:pPr eaLnBrk="1" fontAlgn="auto" hangingPunct="1">
              <a:spcAft>
                <a:spcPts val="0"/>
              </a:spcAft>
              <a:defRPr/>
            </a:pPr>
            <a:r>
              <a:rPr lang="en-US" sz="3200" dirty="0" smtClean="0"/>
              <a:t>Relationships</a:t>
            </a:r>
            <a:endParaRPr lang="en-US" sz="3200" dirty="0"/>
          </a:p>
        </p:txBody>
      </p:sp>
      <p:sp>
        <p:nvSpPr>
          <p:cNvPr id="839685" name="Rectangle 5"/>
          <p:cNvSpPr>
            <a:spLocks noGrp="1" noChangeArrowheads="1"/>
          </p:cNvSpPr>
          <p:nvPr>
            <p:ph sz="quarter" idx="1"/>
          </p:nvPr>
        </p:nvSpPr>
        <p:spPr>
          <a:xfrm>
            <a:off x="457200" y="1600200"/>
            <a:ext cx="7467600" cy="4873625"/>
          </a:xfrm>
        </p:spPr>
        <p:txBody>
          <a:bodyPr>
            <a:normAutofit lnSpcReduction="10000"/>
          </a:bodyPr>
          <a:lstStyle/>
          <a:p>
            <a:pPr marL="274320" indent="-274320" eaLnBrk="1" fontAlgn="auto" hangingPunct="1">
              <a:lnSpc>
                <a:spcPct val="110000"/>
              </a:lnSpc>
              <a:spcAft>
                <a:spcPts val="0"/>
              </a:spcAft>
              <a:buFont typeface="Wingdings"/>
              <a:buChar char=""/>
              <a:defRPr/>
            </a:pPr>
            <a:r>
              <a:rPr lang="en-US" dirty="0"/>
              <a:t>A </a:t>
            </a:r>
            <a:r>
              <a:rPr lang="en-US" b="1" dirty="0"/>
              <a:t>relationship</a:t>
            </a:r>
            <a:r>
              <a:rPr lang="en-US" dirty="0"/>
              <a:t> relates two or more distinct entities with a specific meaning.</a:t>
            </a:r>
          </a:p>
          <a:p>
            <a:pPr marL="640080" lvl="1" indent="-274320" eaLnBrk="1" fontAlgn="auto" hangingPunct="1">
              <a:lnSpc>
                <a:spcPct val="110000"/>
              </a:lnSpc>
              <a:spcAft>
                <a:spcPts val="0"/>
              </a:spcAft>
              <a:buFont typeface="Wingdings 2"/>
              <a:buChar char=""/>
              <a:defRPr/>
            </a:pPr>
            <a:r>
              <a:rPr lang="en-US" sz="2000" dirty="0"/>
              <a:t>For example, EMPLOYEE John </a:t>
            </a:r>
            <a:r>
              <a:rPr lang="en-US" sz="2000" i="1" dirty="0" smtClean="0"/>
              <a:t>works </a:t>
            </a:r>
            <a:r>
              <a:rPr lang="en-US" sz="2000" i="1" dirty="0"/>
              <a:t>on</a:t>
            </a:r>
            <a:r>
              <a:rPr lang="en-US" sz="2000" dirty="0"/>
              <a:t> the </a:t>
            </a:r>
            <a:r>
              <a:rPr lang="en-US" sz="2000" dirty="0" err="1"/>
              <a:t>ProductX</a:t>
            </a:r>
            <a:r>
              <a:rPr lang="en-US" sz="2000" dirty="0"/>
              <a:t> PROJECT, </a:t>
            </a:r>
            <a:endParaRPr lang="en-US" sz="2000" dirty="0" smtClean="0"/>
          </a:p>
          <a:p>
            <a:pPr marL="640080" lvl="1" indent="-274320" eaLnBrk="1" fontAlgn="auto" hangingPunct="1">
              <a:lnSpc>
                <a:spcPct val="110000"/>
              </a:lnSpc>
              <a:spcAft>
                <a:spcPts val="0"/>
              </a:spcAft>
              <a:buFont typeface="Wingdings 2"/>
              <a:buChar char=""/>
              <a:defRPr/>
            </a:pPr>
            <a:r>
              <a:rPr lang="en-US" sz="2000" dirty="0" smtClean="0"/>
              <a:t>EMPLOYEE </a:t>
            </a:r>
            <a:r>
              <a:rPr lang="en-US" sz="2000" dirty="0"/>
              <a:t>Franklin </a:t>
            </a:r>
            <a:r>
              <a:rPr lang="en-US" sz="2000" i="1" dirty="0" smtClean="0"/>
              <a:t>manages</a:t>
            </a:r>
            <a:r>
              <a:rPr lang="en-US" sz="2000" dirty="0" smtClean="0"/>
              <a:t> </a:t>
            </a:r>
            <a:r>
              <a:rPr lang="en-US" sz="2000" dirty="0"/>
              <a:t>the Research DEPARTMENT</a:t>
            </a:r>
            <a:r>
              <a:rPr lang="en-US" sz="2400" dirty="0"/>
              <a:t>.</a:t>
            </a:r>
          </a:p>
          <a:p>
            <a:pPr marL="274320" indent="-274320" eaLnBrk="1" fontAlgn="auto" hangingPunct="1">
              <a:lnSpc>
                <a:spcPct val="110000"/>
              </a:lnSpc>
              <a:spcAft>
                <a:spcPts val="0"/>
              </a:spcAft>
              <a:buFont typeface="Wingdings"/>
              <a:buChar char=""/>
              <a:defRPr/>
            </a:pPr>
            <a:r>
              <a:rPr lang="en-US" dirty="0"/>
              <a:t>Relationships of the same type are grouped </a:t>
            </a:r>
            <a:r>
              <a:rPr lang="en-US" dirty="0" smtClean="0"/>
              <a:t>into </a:t>
            </a:r>
            <a:r>
              <a:rPr lang="en-US" dirty="0"/>
              <a:t>a </a:t>
            </a:r>
            <a:r>
              <a:rPr lang="en-US" b="1" dirty="0"/>
              <a:t>relationship type</a:t>
            </a:r>
            <a:r>
              <a:rPr lang="en-US" dirty="0"/>
              <a:t>.</a:t>
            </a:r>
          </a:p>
          <a:p>
            <a:pPr marL="274320" indent="-274320" eaLnBrk="1" fontAlgn="auto" hangingPunct="1">
              <a:lnSpc>
                <a:spcPct val="110000"/>
              </a:lnSpc>
              <a:spcAft>
                <a:spcPts val="0"/>
              </a:spcAft>
              <a:buFont typeface="Wingdings"/>
              <a:buChar char=""/>
              <a:defRPr/>
            </a:pPr>
            <a:r>
              <a:rPr lang="en-US" dirty="0" smtClean="0"/>
              <a:t>Degree </a:t>
            </a:r>
            <a:r>
              <a:rPr lang="en-US" dirty="0"/>
              <a:t>of a relationship type is the </a:t>
            </a:r>
            <a:r>
              <a:rPr lang="en-US" dirty="0" smtClean="0"/>
              <a:t>no of </a:t>
            </a:r>
            <a:r>
              <a:rPr lang="en-US" dirty="0"/>
              <a:t>participating entity types. </a:t>
            </a:r>
          </a:p>
          <a:p>
            <a:pPr marL="640080" lvl="1" indent="-274320" eaLnBrk="1" fontAlgn="auto" hangingPunct="1">
              <a:lnSpc>
                <a:spcPct val="110000"/>
              </a:lnSpc>
              <a:spcAft>
                <a:spcPts val="0"/>
              </a:spcAft>
              <a:buFont typeface="Wingdings 2"/>
              <a:buChar char=""/>
              <a:defRPr/>
            </a:pPr>
            <a:r>
              <a:rPr lang="en-US" sz="2000" dirty="0"/>
              <a:t>Both MANAGES and WORKS_ON are </a:t>
            </a:r>
            <a:r>
              <a:rPr lang="en-US" sz="2000" i="1" dirty="0"/>
              <a:t>binary</a:t>
            </a:r>
            <a:r>
              <a:rPr lang="en-US" sz="2000" dirty="0"/>
              <a:t> relationships.</a:t>
            </a:r>
          </a:p>
        </p:txBody>
      </p:sp>
      <p:sp>
        <p:nvSpPr>
          <p:cNvPr id="215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13C3F8B-F85E-43DB-B39B-76DAFFCF5BA5}" type="slidenum">
              <a:rPr lang="en-US"/>
              <a:pPr/>
              <a:t>25</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685">
                                            <p:txEl>
                                              <p:pRg st="1" end="1"/>
                                            </p:txEl>
                                          </p:spTgt>
                                        </p:tgtEl>
                                        <p:attrNameLst>
                                          <p:attrName>style.visibility</p:attrName>
                                        </p:attrNameLst>
                                      </p:cBhvr>
                                      <p:to>
                                        <p:strVal val="visible"/>
                                      </p:to>
                                    </p:set>
                                    <p:animEffect transition="in" filter="blinds(horizontal)">
                                      <p:cBhvr>
                                        <p:cTn id="7" dur="500"/>
                                        <p:tgtEl>
                                          <p:spTgt spid="83968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9685">
                                            <p:txEl>
                                              <p:pRg st="2" end="2"/>
                                            </p:txEl>
                                          </p:spTgt>
                                        </p:tgtEl>
                                        <p:attrNameLst>
                                          <p:attrName>style.visibility</p:attrName>
                                        </p:attrNameLst>
                                      </p:cBhvr>
                                      <p:to>
                                        <p:strVal val="visible"/>
                                      </p:to>
                                    </p:set>
                                    <p:animEffect transition="in" filter="blinds(horizontal)">
                                      <p:cBhvr>
                                        <p:cTn id="12" dur="500"/>
                                        <p:tgtEl>
                                          <p:spTgt spid="8396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685">
                                            <p:txEl>
                                              <p:pRg st="3" end="3"/>
                                            </p:txEl>
                                          </p:spTgt>
                                        </p:tgtEl>
                                        <p:attrNameLst>
                                          <p:attrName>style.visibility</p:attrName>
                                        </p:attrNameLst>
                                      </p:cBhvr>
                                      <p:to>
                                        <p:strVal val="visible"/>
                                      </p:to>
                                    </p:set>
                                    <p:animEffect transition="in" filter="box(in)">
                                      <p:cBhvr>
                                        <p:cTn id="17" dur="500"/>
                                        <p:tgtEl>
                                          <p:spTgt spid="83968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685">
                                            <p:txEl>
                                              <p:pRg st="4" end="4"/>
                                            </p:txEl>
                                          </p:spTgt>
                                        </p:tgtEl>
                                        <p:attrNameLst>
                                          <p:attrName>style.visibility</p:attrName>
                                        </p:attrNameLst>
                                      </p:cBhvr>
                                      <p:to>
                                        <p:strVal val="visible"/>
                                      </p:to>
                                    </p:set>
                                    <p:animEffect transition="in" filter="box(in)">
                                      <p:cBhvr>
                                        <p:cTn id="22" dur="500"/>
                                        <p:tgtEl>
                                          <p:spTgt spid="83968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39685">
                                            <p:txEl>
                                              <p:pRg st="5" end="5"/>
                                            </p:txEl>
                                          </p:spTgt>
                                        </p:tgtEl>
                                        <p:attrNameLst>
                                          <p:attrName>style.visibility</p:attrName>
                                        </p:attrNameLst>
                                      </p:cBhvr>
                                      <p:to>
                                        <p:strVal val="visible"/>
                                      </p:to>
                                    </p:set>
                                    <p:animEffect transition="in" filter="box(in)">
                                      <p:cBhvr>
                                        <p:cTn id="27" dur="500"/>
                                        <p:tgtEl>
                                          <p:spTgt spid="8396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43" name="Rectangle 15"/>
          <p:cNvSpPr>
            <a:spLocks noGrp="1" noChangeArrowheads="1"/>
          </p:cNvSpPr>
          <p:nvPr>
            <p:ph type="title"/>
          </p:nvPr>
        </p:nvSpPr>
        <p:spPr>
          <a:xfrm>
            <a:off x="152400" y="831850"/>
            <a:ext cx="8763000" cy="776288"/>
          </a:xfrm>
        </p:spPr>
        <p:txBody>
          <a:bodyPr>
            <a:normAutofit fontScale="90000"/>
          </a:bodyPr>
          <a:lstStyle/>
          <a:p>
            <a:pPr eaLnBrk="1" fontAlgn="auto" hangingPunct="1">
              <a:spcAft>
                <a:spcPts val="0"/>
              </a:spcAft>
              <a:defRPr/>
            </a:pPr>
            <a:r>
              <a:rPr lang="en-US" sz="2800" dirty="0"/>
              <a:t>Relationship instances of the WORKS_FOR </a:t>
            </a:r>
            <a:r>
              <a:rPr lang="en-US" sz="2800" dirty="0" smtClean="0"/>
              <a:t>relationship </a:t>
            </a:r>
            <a:r>
              <a:rPr lang="en-US" sz="2800" dirty="0"/>
              <a:t>between EMPLOYEE and DEPARTMENT</a:t>
            </a:r>
          </a:p>
        </p:txBody>
      </p:sp>
      <p:sp>
        <p:nvSpPr>
          <p:cNvPr id="22531"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001ECAF-FFAA-4ADC-A5D9-553140AA93EF}" type="slidenum">
              <a:rPr lang="en-US"/>
              <a:pPr/>
              <a:t>26</a:t>
            </a:fld>
            <a:endParaRPr lang="en-CA"/>
          </a:p>
        </p:txBody>
      </p:sp>
      <p:pic>
        <p:nvPicPr>
          <p:cNvPr id="22532" name="Picture 31" descr="fig03_09"/>
          <p:cNvPicPr>
            <a:picLocks noChangeAspect="1" noChangeArrowheads="1"/>
          </p:cNvPicPr>
          <p:nvPr/>
        </p:nvPicPr>
        <p:blipFill>
          <a:blip r:embed="rId3" cstate="print"/>
          <a:srcRect/>
          <a:stretch>
            <a:fillRect/>
          </a:stretch>
        </p:blipFill>
        <p:spPr bwMode="auto">
          <a:xfrm>
            <a:off x="762000" y="1939925"/>
            <a:ext cx="7239000" cy="4314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96" name="Rectangle 20"/>
          <p:cNvSpPr>
            <a:spLocks noGrp="1" noChangeArrowheads="1"/>
          </p:cNvSpPr>
          <p:nvPr>
            <p:ph type="title"/>
          </p:nvPr>
        </p:nvSpPr>
        <p:spPr>
          <a:xfrm>
            <a:off x="296863" y="85725"/>
            <a:ext cx="8496300" cy="1143000"/>
          </a:xfrm>
        </p:spPr>
        <p:txBody>
          <a:bodyPr>
            <a:normAutofit fontScale="90000"/>
          </a:bodyPr>
          <a:lstStyle/>
          <a:p>
            <a:pPr eaLnBrk="1" fontAlgn="auto" hangingPunct="1">
              <a:spcAft>
                <a:spcPts val="0"/>
              </a:spcAft>
              <a:defRPr/>
            </a:pPr>
            <a:r>
              <a:rPr lang="en-US" sz="2800" dirty="0"/>
              <a:t>Relationship instances of the </a:t>
            </a:r>
            <a:r>
              <a:rPr lang="en-US" sz="2800" dirty="0" smtClean="0"/>
              <a:t>  </a:t>
            </a:r>
            <a:r>
              <a:rPr lang="en-US" sz="2800" dirty="0"/>
              <a:t>WORKS_ON relationship between EMPLOYEE and PROJECT</a:t>
            </a:r>
          </a:p>
        </p:txBody>
      </p:sp>
      <p:sp>
        <p:nvSpPr>
          <p:cNvPr id="23555"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71EF84A8-E5C5-4E20-A89B-1806D7504FF2}" type="slidenum">
              <a:rPr lang="en-US"/>
              <a:pPr/>
              <a:t>27</a:t>
            </a:fld>
            <a:endParaRPr lang="en-CA"/>
          </a:p>
        </p:txBody>
      </p:sp>
      <p:sp>
        <p:nvSpPr>
          <p:cNvPr id="23556" name="Text Box 21"/>
          <p:cNvSpPr txBox="1">
            <a:spLocks noChangeArrowheads="1"/>
          </p:cNvSpPr>
          <p:nvPr/>
        </p:nvSpPr>
        <p:spPr bwMode="auto">
          <a:xfrm>
            <a:off x="685800" y="1822450"/>
            <a:ext cx="8099425" cy="457200"/>
          </a:xfrm>
          <a:prstGeom prst="rect">
            <a:avLst/>
          </a:prstGeom>
          <a:noFill/>
          <a:ln w="9525">
            <a:noFill/>
            <a:miter lim="800000"/>
            <a:headEnd/>
            <a:tailEnd/>
          </a:ln>
        </p:spPr>
        <p:txBody>
          <a:bodyPr>
            <a:spAutoFit/>
          </a:bodyPr>
          <a:lstStyle/>
          <a:p>
            <a:pPr eaLnBrk="0" hangingPunct="0">
              <a:spcBef>
                <a:spcPct val="50000"/>
              </a:spcBef>
            </a:pPr>
            <a:endParaRPr lang="en-US">
              <a:solidFill>
                <a:schemeClr val="bg2"/>
              </a:solidFill>
              <a:latin typeface="Times New Roman" charset="0"/>
            </a:endParaRPr>
          </a:p>
        </p:txBody>
      </p:sp>
      <p:pic>
        <p:nvPicPr>
          <p:cNvPr id="23557" name="Picture 38" descr="fig03_13"/>
          <p:cNvPicPr>
            <a:picLocks noChangeAspect="1" noChangeArrowheads="1"/>
          </p:cNvPicPr>
          <p:nvPr/>
        </p:nvPicPr>
        <p:blipFill>
          <a:blip r:embed="rId3" cstate="print"/>
          <a:srcRect/>
          <a:stretch>
            <a:fillRect/>
          </a:stretch>
        </p:blipFill>
        <p:spPr bwMode="auto">
          <a:xfrm>
            <a:off x="1281113" y="1644650"/>
            <a:ext cx="6948487" cy="4783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Symbol</a:t>
            </a:r>
            <a:endParaRPr lang="en-US" sz="32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71153" y="2069825"/>
            <a:ext cx="6039693" cy="3934374"/>
          </a:xfrm>
        </p:spPr>
      </p:pic>
    </p:spTree>
    <p:extLst>
      <p:ext uri="{BB962C8B-B14F-4D97-AF65-F5344CB8AC3E}">
        <p14:creationId xmlns:p14="http://schemas.microsoft.com/office/powerpoint/2010/main" val="3330180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050"/>
          <p:cNvSpPr>
            <a:spLocks noGrp="1" noChangeArrowheads="1"/>
          </p:cNvSpPr>
          <p:nvPr>
            <p:ph type="title"/>
          </p:nvPr>
        </p:nvSpPr>
        <p:spPr/>
        <p:txBody>
          <a:bodyPr/>
          <a:lstStyle/>
          <a:p>
            <a:pPr eaLnBrk="1" fontAlgn="auto" hangingPunct="1">
              <a:spcAft>
                <a:spcPts val="0"/>
              </a:spcAft>
              <a:defRPr/>
            </a:pPr>
            <a:r>
              <a:rPr lang="en-US" sz="3200" dirty="0"/>
              <a:t>Relationship type vs. relationship </a:t>
            </a:r>
            <a:r>
              <a:rPr lang="en-US" sz="3200" dirty="0" smtClean="0"/>
              <a:t>set</a:t>
            </a:r>
            <a:endParaRPr lang="en-US" sz="3200" dirty="0"/>
          </a:p>
        </p:txBody>
      </p:sp>
      <p:sp>
        <p:nvSpPr>
          <p:cNvPr id="918531" name="Rectangle 2051"/>
          <p:cNvSpPr>
            <a:spLocks noGrp="1" noChangeArrowheads="1"/>
          </p:cNvSpPr>
          <p:nvPr>
            <p:ph sz="quarter" idx="1"/>
          </p:nvPr>
        </p:nvSpPr>
        <p:spPr>
          <a:xfrm>
            <a:off x="457200" y="1600200"/>
            <a:ext cx="7467600" cy="4873625"/>
          </a:xfrm>
        </p:spPr>
        <p:txBody>
          <a:bodyPr/>
          <a:lstStyle/>
          <a:p>
            <a:pPr eaLnBrk="1" hangingPunct="1"/>
            <a:r>
              <a:rPr lang="en-US" dirty="0"/>
              <a:t>Relationship Set:</a:t>
            </a:r>
          </a:p>
          <a:p>
            <a:pPr lvl="1" eaLnBrk="1" hangingPunct="1"/>
            <a:r>
              <a:rPr lang="en-US" dirty="0"/>
              <a:t>A relationship set is a set of relationships of same type.</a:t>
            </a:r>
          </a:p>
          <a:p>
            <a:pPr eaLnBrk="1" hangingPunct="1"/>
            <a:endParaRPr lang="en-US" dirty="0" smtClean="0"/>
          </a:p>
          <a:p>
            <a:pPr eaLnBrk="1" hangingPunct="1"/>
            <a:r>
              <a:rPr lang="en-US" dirty="0" smtClean="0"/>
              <a:t>Relationship Type</a:t>
            </a:r>
            <a:r>
              <a:rPr lang="en-US" dirty="0" smtClean="0"/>
              <a:t>:</a:t>
            </a:r>
            <a:endParaRPr lang="en-US" dirty="0" smtClean="0"/>
          </a:p>
          <a:p>
            <a:pPr lvl="1" eaLnBrk="1" hangingPunct="1"/>
            <a:r>
              <a:rPr lang="en-US" dirty="0" smtClean="0"/>
              <a:t>Identifies the relationship name and the participating entity types</a:t>
            </a:r>
          </a:p>
          <a:p>
            <a:pPr lvl="1" eaLnBrk="1" hangingPunct="1"/>
            <a:r>
              <a:rPr lang="en-US" dirty="0" smtClean="0"/>
              <a:t>Also identifies certain relationship constraints</a:t>
            </a:r>
          </a:p>
        </p:txBody>
      </p:sp>
      <p:sp>
        <p:nvSpPr>
          <p:cNvPr id="2458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F7E7111F-46EC-4A47-B8A7-8C5B1E08F7B4}" type="slidenum">
              <a:rPr lang="en-US"/>
              <a:pPr/>
              <a:t>29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8531">
                                            <p:txEl>
                                              <p:pRg st="4" end="4"/>
                                            </p:txEl>
                                          </p:spTgt>
                                        </p:tgtEl>
                                        <p:attrNameLst>
                                          <p:attrName>style.visibility</p:attrName>
                                        </p:attrNameLst>
                                      </p:cBhvr>
                                      <p:to>
                                        <p:strVal val="visible"/>
                                      </p:to>
                                    </p:set>
                                    <p:animEffect transition="in" filter="box(in)">
                                      <p:cBhvr>
                                        <p:cTn id="7" dur="500"/>
                                        <p:tgtEl>
                                          <p:spTgt spid="91853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18531">
                                            <p:txEl>
                                              <p:pRg st="5" end="5"/>
                                            </p:txEl>
                                          </p:spTgt>
                                        </p:tgtEl>
                                        <p:attrNameLst>
                                          <p:attrName>style.visibility</p:attrName>
                                        </p:attrNameLst>
                                      </p:cBhvr>
                                      <p:to>
                                        <p:strVal val="visible"/>
                                      </p:to>
                                    </p:set>
                                    <p:animEffect transition="in" filter="box(in)">
                                      <p:cBhvr>
                                        <p:cTn id="12" dur="500"/>
                                        <p:tgtEl>
                                          <p:spTgt spid="918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Major Components</a:t>
            </a:r>
            <a:endParaRPr lang="en-US" sz="3200" dirty="0"/>
          </a:p>
        </p:txBody>
      </p:sp>
      <p:sp>
        <p:nvSpPr>
          <p:cNvPr id="3" name="Content Placeholder 2"/>
          <p:cNvSpPr>
            <a:spLocks noGrp="1"/>
          </p:cNvSpPr>
          <p:nvPr>
            <p:ph sz="quarter" idx="1"/>
          </p:nvPr>
        </p:nvSpPr>
        <p:spPr/>
        <p:txBody>
          <a:bodyPr/>
          <a:lstStyle/>
          <a:p>
            <a:r>
              <a:rPr lang="en-US" altLang="en-US" dirty="0"/>
              <a:t>Entities</a:t>
            </a:r>
          </a:p>
          <a:p>
            <a:r>
              <a:rPr lang="en-US" altLang="en-US" dirty="0"/>
              <a:t>Attributes</a:t>
            </a:r>
          </a:p>
          <a:p>
            <a:r>
              <a:rPr lang="en-US" altLang="en-US" dirty="0"/>
              <a:t>Relationships</a:t>
            </a:r>
          </a:p>
          <a:p>
            <a:endParaRPr lang="en-US" dirty="0"/>
          </a:p>
        </p:txBody>
      </p:sp>
    </p:spTree>
    <p:extLst>
      <p:ext uri="{BB962C8B-B14F-4D97-AF65-F5344CB8AC3E}">
        <p14:creationId xmlns:p14="http://schemas.microsoft.com/office/powerpoint/2010/main" val="4069543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Relationship Set</a:t>
            </a:r>
            <a:endParaRPr lang="en-US" sz="3200" dirty="0"/>
          </a:p>
        </p:txBody>
      </p:sp>
      <p:sp>
        <p:nvSpPr>
          <p:cNvPr id="3" name="Content Placeholder 2"/>
          <p:cNvSpPr>
            <a:spLocks noGrp="1"/>
          </p:cNvSpPr>
          <p:nvPr>
            <p:ph sz="quarter" idx="1"/>
          </p:nvPr>
        </p:nvSpPr>
        <p:spPr/>
        <p:txBody>
          <a:bodyPr/>
          <a:lstStyle/>
          <a:p>
            <a:r>
              <a:rPr lang="en-US" dirty="0"/>
              <a:t>The number of entity sets that participate in a relationship set is termed as the degree of that relationship set. </a:t>
            </a:r>
            <a:r>
              <a:rPr lang="en-US" dirty="0" smtClean="0"/>
              <a:t>Thus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233" y="3048000"/>
            <a:ext cx="4715533" cy="2676899"/>
          </a:xfrm>
          <a:prstGeom prst="rect">
            <a:avLst/>
          </a:prstGeom>
        </p:spPr>
      </p:pic>
    </p:spTree>
    <p:extLst>
      <p:ext uri="{BB962C8B-B14F-4D97-AF65-F5344CB8AC3E}">
        <p14:creationId xmlns:p14="http://schemas.microsoft.com/office/powerpoint/2010/main" val="3628503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Unary Relationship</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An ET linked with itself, also called recursive relationship</a:t>
            </a:r>
          </a:p>
          <a:p>
            <a:pPr>
              <a:lnSpc>
                <a:spcPct val="120000"/>
              </a:lnSpc>
            </a:pPr>
            <a:r>
              <a:rPr lang="en-US" altLang="en-US" dirty="0"/>
              <a:t>Example Roommate, where STUDENT is linked with STUDENT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428999"/>
            <a:ext cx="5877745" cy="3227515"/>
          </a:xfrm>
          <a:prstGeom prst="rect">
            <a:avLst/>
          </a:prstGeom>
        </p:spPr>
      </p:pic>
    </p:spTree>
    <p:extLst>
      <p:ext uri="{BB962C8B-B14F-4D97-AF65-F5344CB8AC3E}">
        <p14:creationId xmlns:p14="http://schemas.microsoft.com/office/powerpoint/2010/main" val="3361412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152400" y="274638"/>
            <a:ext cx="8586788" cy="1143000"/>
          </a:xfrm>
        </p:spPr>
        <p:txBody>
          <a:bodyPr>
            <a:normAutofit/>
          </a:bodyPr>
          <a:lstStyle/>
          <a:p>
            <a:pPr eaLnBrk="1" fontAlgn="auto" hangingPunct="1">
              <a:spcAft>
                <a:spcPts val="0"/>
              </a:spcAft>
              <a:defRPr/>
            </a:pPr>
            <a:r>
              <a:rPr lang="en-US" sz="3200" dirty="0" smtClean="0"/>
              <a:t>COMPANY database:  </a:t>
            </a:r>
            <a:r>
              <a:rPr lang="en-US" sz="3200" dirty="0"/>
              <a:t>relationships</a:t>
            </a:r>
          </a:p>
        </p:txBody>
      </p:sp>
      <p:sp>
        <p:nvSpPr>
          <p:cNvPr id="922627" name="Rectangle 3"/>
          <p:cNvSpPr>
            <a:spLocks noGrp="1" noChangeArrowheads="1"/>
          </p:cNvSpPr>
          <p:nvPr>
            <p:ph sz="quarter" idx="1"/>
          </p:nvPr>
        </p:nvSpPr>
        <p:spPr>
          <a:xfrm>
            <a:off x="457200" y="1600200"/>
            <a:ext cx="7467600" cy="4873625"/>
          </a:xfrm>
        </p:spPr>
        <p:txBody>
          <a:bodyPr/>
          <a:lstStyle/>
          <a:p>
            <a:pPr eaLnBrk="1" hangingPunct="1"/>
            <a:r>
              <a:rPr lang="en-US" dirty="0" smtClean="0"/>
              <a:t>Six relationship types are identified</a:t>
            </a:r>
          </a:p>
          <a:p>
            <a:pPr eaLnBrk="1" hangingPunct="1"/>
            <a:r>
              <a:rPr lang="en-US" dirty="0" smtClean="0"/>
              <a:t>All are </a:t>
            </a:r>
            <a:r>
              <a:rPr lang="en-US" i="1" dirty="0" smtClean="0"/>
              <a:t>binary</a:t>
            </a:r>
            <a:r>
              <a:rPr lang="en-US" dirty="0" smtClean="0"/>
              <a:t> relationships( degree 2)</a:t>
            </a:r>
          </a:p>
          <a:p>
            <a:pPr lvl="1" eaLnBrk="1" hangingPunct="1"/>
            <a:r>
              <a:rPr lang="en-US" sz="1800" dirty="0" smtClean="0"/>
              <a:t>WORKS_FOR (between EMPLOYEE, DEPARTMENT)</a:t>
            </a:r>
          </a:p>
          <a:p>
            <a:pPr lvl="1" eaLnBrk="1" hangingPunct="1"/>
            <a:r>
              <a:rPr lang="en-US" sz="1800" dirty="0" smtClean="0"/>
              <a:t>MANAGES ( between EMPLOYEE, DEPARTMENT)</a:t>
            </a:r>
          </a:p>
          <a:p>
            <a:pPr lvl="1" eaLnBrk="1" hangingPunct="1"/>
            <a:r>
              <a:rPr lang="en-US" sz="1800" dirty="0" smtClean="0"/>
              <a:t>CONTROLS (between DEPARTMENT, PROJECT)</a:t>
            </a:r>
          </a:p>
          <a:p>
            <a:pPr lvl="1" eaLnBrk="1" hangingPunct="1"/>
            <a:r>
              <a:rPr lang="en-US" sz="1800" dirty="0" smtClean="0"/>
              <a:t>WORKS_ON (between EMPLOYEE, PROJECT)</a:t>
            </a:r>
          </a:p>
          <a:p>
            <a:pPr lvl="1" eaLnBrk="1" hangingPunct="1"/>
            <a:r>
              <a:rPr lang="en-US" sz="1800" dirty="0" smtClean="0"/>
              <a:t>SUPERVISION (between EMPLOYEE (as subordinate), 			EMPLOYEE (as supervisor))</a:t>
            </a:r>
          </a:p>
          <a:p>
            <a:pPr lvl="1" eaLnBrk="1" hangingPunct="1"/>
            <a:r>
              <a:rPr lang="en-US" sz="1800" dirty="0" smtClean="0"/>
              <a:t>DEPENDENTS_OF (between EMPLOYEE, DEPENDENT)</a:t>
            </a:r>
          </a:p>
          <a:p>
            <a:pPr lvl="1" eaLnBrk="1" hangingPunct="1"/>
            <a:endParaRPr lang="en-US" sz="2200" dirty="0" smtClean="0"/>
          </a:p>
        </p:txBody>
      </p:sp>
      <p:sp>
        <p:nvSpPr>
          <p:cNvPr id="2560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E0E67963-D21C-4F37-8EAE-BD9F54B64403}" type="slidenum">
              <a:rPr lang="en-US"/>
              <a:pPr/>
              <a:t>32</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22627">
                                            <p:txEl>
                                              <p:pRg st="2" end="2"/>
                                            </p:txEl>
                                          </p:spTgt>
                                        </p:tgtEl>
                                        <p:attrNameLst>
                                          <p:attrName>style.visibility</p:attrName>
                                        </p:attrNameLst>
                                      </p:cBhvr>
                                      <p:to>
                                        <p:strVal val="visible"/>
                                      </p:to>
                                    </p:set>
                                    <p:animEffect transition="in" filter="box(in)">
                                      <p:cBhvr>
                                        <p:cTn id="7" dur="500"/>
                                        <p:tgtEl>
                                          <p:spTgt spid="9226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22627">
                                            <p:txEl>
                                              <p:pRg st="3" end="3"/>
                                            </p:txEl>
                                          </p:spTgt>
                                        </p:tgtEl>
                                        <p:attrNameLst>
                                          <p:attrName>style.visibility</p:attrName>
                                        </p:attrNameLst>
                                      </p:cBhvr>
                                      <p:to>
                                        <p:strVal val="visible"/>
                                      </p:to>
                                    </p:set>
                                    <p:animEffect transition="in" filter="box(in)">
                                      <p:cBhvr>
                                        <p:cTn id="12" dur="500"/>
                                        <p:tgtEl>
                                          <p:spTgt spid="9226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2627">
                                            <p:txEl>
                                              <p:pRg st="4" end="4"/>
                                            </p:txEl>
                                          </p:spTgt>
                                        </p:tgtEl>
                                        <p:attrNameLst>
                                          <p:attrName>style.visibility</p:attrName>
                                        </p:attrNameLst>
                                      </p:cBhvr>
                                      <p:to>
                                        <p:strVal val="visible"/>
                                      </p:to>
                                    </p:set>
                                    <p:animEffect transition="in" filter="box(in)">
                                      <p:cBhvr>
                                        <p:cTn id="17" dur="500"/>
                                        <p:tgtEl>
                                          <p:spTgt spid="922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22627">
                                            <p:txEl>
                                              <p:pRg st="5" end="5"/>
                                            </p:txEl>
                                          </p:spTgt>
                                        </p:tgtEl>
                                        <p:attrNameLst>
                                          <p:attrName>style.visibility</p:attrName>
                                        </p:attrNameLst>
                                      </p:cBhvr>
                                      <p:to>
                                        <p:strVal val="visible"/>
                                      </p:to>
                                    </p:set>
                                    <p:animEffect transition="in" filter="box(in)">
                                      <p:cBhvr>
                                        <p:cTn id="22" dur="500"/>
                                        <p:tgtEl>
                                          <p:spTgt spid="9226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22627">
                                            <p:txEl>
                                              <p:pRg st="6" end="6"/>
                                            </p:txEl>
                                          </p:spTgt>
                                        </p:tgtEl>
                                        <p:attrNameLst>
                                          <p:attrName>style.visibility</p:attrName>
                                        </p:attrNameLst>
                                      </p:cBhvr>
                                      <p:to>
                                        <p:strVal val="visible"/>
                                      </p:to>
                                    </p:set>
                                    <p:animEffect transition="in" filter="box(in)">
                                      <p:cBhvr>
                                        <p:cTn id="27" dur="500"/>
                                        <p:tgtEl>
                                          <p:spTgt spid="9226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22627">
                                            <p:txEl>
                                              <p:pRg st="7" end="7"/>
                                            </p:txEl>
                                          </p:spTgt>
                                        </p:tgtEl>
                                        <p:attrNameLst>
                                          <p:attrName>style.visibility</p:attrName>
                                        </p:attrNameLst>
                                      </p:cBhvr>
                                      <p:to>
                                        <p:strVal val="visible"/>
                                      </p:to>
                                    </p:set>
                                    <p:animEffect transition="in" filter="box(in)">
                                      <p:cBhvr>
                                        <p:cTn id="32" dur="500"/>
                                        <p:tgtEl>
                                          <p:spTgt spid="922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US" sz="32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09312" y="2660458"/>
            <a:ext cx="5563376" cy="2753109"/>
          </a:xfrm>
        </p:spPr>
      </p:pic>
    </p:spTree>
    <p:extLst>
      <p:ext uri="{BB962C8B-B14F-4D97-AF65-F5344CB8AC3E}">
        <p14:creationId xmlns:p14="http://schemas.microsoft.com/office/powerpoint/2010/main" val="2831596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Binary Relationships</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May also have instances, that can be formally described in an ordered pair </a:t>
            </a:r>
            <a:r>
              <a:rPr lang="en-US" altLang="en-US" dirty="0" smtClean="0"/>
              <a:t>form</a:t>
            </a:r>
          </a:p>
          <a:p>
            <a:pPr>
              <a:lnSpc>
                <a:spcPct val="120000"/>
              </a:lnSpc>
            </a:pPr>
            <a:r>
              <a:rPr lang="en-US" altLang="en-US" dirty="0" smtClean="0"/>
              <a:t>Employee and Project</a:t>
            </a:r>
            <a:endParaRPr lang="en-US" altLang="en-US" dirty="0"/>
          </a:p>
          <a:p>
            <a:pPr>
              <a:lnSpc>
                <a:spcPct val="120000"/>
              </a:lnSpc>
            </a:pPr>
            <a:r>
              <a:rPr lang="en-US" altLang="en-US" dirty="0"/>
              <a:t> </a:t>
            </a:r>
            <a:r>
              <a:rPr lang="en-US" altLang="en-US" dirty="0" smtClean="0"/>
              <a:t>{(E1001</a:t>
            </a:r>
            <a:r>
              <a:rPr lang="en-US" altLang="en-US" dirty="0"/>
              <a:t>, A</a:t>
            </a:r>
            <a:r>
              <a:rPr lang="en-US" altLang="en-US" dirty="0" smtClean="0"/>
              <a:t>), (E1020</a:t>
            </a:r>
            <a:r>
              <a:rPr lang="en-US" altLang="en-US" dirty="0"/>
              <a:t>, B</a:t>
            </a:r>
            <a:r>
              <a:rPr lang="en-US" altLang="en-US" dirty="0" smtClean="0"/>
              <a:t>), (E1002</a:t>
            </a:r>
            <a:r>
              <a:rPr lang="en-US" altLang="en-US" dirty="0"/>
              <a:t>, B</a:t>
            </a:r>
            <a:r>
              <a:rPr lang="en-US" altLang="en-US" dirty="0" smtClean="0"/>
              <a:t>), (E1058</a:t>
            </a:r>
            <a:r>
              <a:rPr lang="en-US" altLang="en-US" dirty="0"/>
              <a:t>, C</a:t>
            </a:r>
            <a:r>
              <a:rPr lang="en-US" altLang="en-US" dirty="0" smtClean="0"/>
              <a:t>)}</a:t>
            </a:r>
            <a:endParaRPr lang="en-US" altLang="en-US" dirty="0"/>
          </a:p>
          <a:p>
            <a:endParaRPr lang="en-US" dirty="0"/>
          </a:p>
        </p:txBody>
      </p:sp>
    </p:spTree>
    <p:extLst>
      <p:ext uri="{BB962C8B-B14F-4D97-AF65-F5344CB8AC3E}">
        <p14:creationId xmlns:p14="http://schemas.microsoft.com/office/powerpoint/2010/main" val="5052849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Attributes of the </a:t>
            </a:r>
            <a:r>
              <a:rPr lang="en-US" altLang="en-US" sz="3200" dirty="0" smtClean="0"/>
              <a:t>Relationships</a:t>
            </a:r>
            <a:endParaRPr lang="en-US" dirty="0"/>
          </a:p>
        </p:txBody>
      </p:sp>
      <p:sp>
        <p:nvSpPr>
          <p:cNvPr id="3" name="Content Placeholder 2"/>
          <p:cNvSpPr>
            <a:spLocks noGrp="1"/>
          </p:cNvSpPr>
          <p:nvPr>
            <p:ph sz="quarter" idx="1"/>
          </p:nvPr>
        </p:nvSpPr>
        <p:spPr/>
        <p:txBody>
          <a:bodyPr/>
          <a:lstStyle/>
          <a:p>
            <a:r>
              <a:rPr lang="en-US" altLang="en-US" dirty="0"/>
              <a:t>The </a:t>
            </a:r>
            <a:r>
              <a:rPr lang="en-US" altLang="en-US" dirty="0" smtClean="0"/>
              <a:t>key ( combination of key STD+Course )</a:t>
            </a:r>
            <a:endParaRPr lang="en-US" altLang="en-US" dirty="0"/>
          </a:p>
          <a:p>
            <a:r>
              <a:rPr lang="en-US" altLang="en-US" dirty="0"/>
              <a:t>The relationships can have their descriptive attributes</a:t>
            </a:r>
          </a:p>
          <a:p>
            <a:r>
              <a:rPr lang="en-US" altLang="en-US" dirty="0"/>
              <a:t>Where to place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917" y="3429000"/>
            <a:ext cx="5668166" cy="2943636"/>
          </a:xfrm>
          <a:prstGeom prst="rect">
            <a:avLst/>
          </a:prstGeom>
        </p:spPr>
      </p:pic>
    </p:spTree>
    <p:extLst>
      <p:ext uri="{BB962C8B-B14F-4D97-AF65-F5344CB8AC3E}">
        <p14:creationId xmlns:p14="http://schemas.microsoft.com/office/powerpoint/2010/main" val="2753631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Ternary Relationships</a:t>
            </a:r>
            <a:endParaRPr lang="en-US" dirty="0"/>
          </a:p>
        </p:txBody>
      </p:sp>
      <p:sp>
        <p:nvSpPr>
          <p:cNvPr id="3" name="Content Placeholder 2"/>
          <p:cNvSpPr>
            <a:spLocks noGrp="1"/>
          </p:cNvSpPr>
          <p:nvPr>
            <p:ph sz="quarter" idx="1"/>
          </p:nvPr>
        </p:nvSpPr>
        <p:spPr/>
        <p:txBody>
          <a:bodyPr/>
          <a:lstStyle/>
          <a:p>
            <a:r>
              <a:rPr lang="en-US" altLang="en-US" dirty="0"/>
              <a:t>One that involves three entity types      </a:t>
            </a:r>
          </a:p>
          <a:p>
            <a:r>
              <a:rPr lang="en-US" altLang="en-US" dirty="0"/>
              <a:t>STUDENT-CLASS-FACULTY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514600"/>
            <a:ext cx="4372585" cy="4141914"/>
          </a:xfrm>
          <a:prstGeom prst="rect">
            <a:avLst/>
          </a:prstGeom>
        </p:spPr>
      </p:pic>
    </p:spTree>
    <p:extLst>
      <p:ext uri="{BB962C8B-B14F-4D97-AF65-F5344CB8AC3E}">
        <p14:creationId xmlns:p14="http://schemas.microsoft.com/office/powerpoint/2010/main" val="21954472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Rectangle 1028"/>
          <p:cNvSpPr>
            <a:spLocks noGrp="1" noChangeArrowheads="1"/>
          </p:cNvSpPr>
          <p:nvPr>
            <p:ph type="title"/>
          </p:nvPr>
        </p:nvSpPr>
        <p:spPr/>
        <p:txBody>
          <a:bodyPr>
            <a:normAutofit/>
          </a:bodyPr>
          <a:lstStyle/>
          <a:p>
            <a:pPr eaLnBrk="1" fontAlgn="auto" hangingPunct="1">
              <a:spcAft>
                <a:spcPts val="0"/>
              </a:spcAft>
              <a:defRPr/>
            </a:pPr>
            <a:r>
              <a:rPr lang="en-US" sz="3200" dirty="0"/>
              <a:t>Constraints on </a:t>
            </a:r>
            <a:r>
              <a:rPr lang="en-US" sz="3200" dirty="0" smtClean="0"/>
              <a:t>Relationships type</a:t>
            </a:r>
            <a:endParaRPr lang="en-US" sz="3200" dirty="0"/>
          </a:p>
        </p:txBody>
      </p:sp>
      <p:sp>
        <p:nvSpPr>
          <p:cNvPr id="28675" name="Rectangle 1029"/>
          <p:cNvSpPr>
            <a:spLocks noGrp="1" noChangeArrowheads="1"/>
          </p:cNvSpPr>
          <p:nvPr>
            <p:ph sz="quarter" idx="1"/>
          </p:nvPr>
        </p:nvSpPr>
        <p:spPr>
          <a:xfrm>
            <a:off x="457200" y="1600200"/>
            <a:ext cx="8001000" cy="4873625"/>
          </a:xfrm>
        </p:spPr>
        <p:txBody>
          <a:bodyPr/>
          <a:lstStyle/>
          <a:p>
            <a:pPr eaLnBrk="1" hangingPunct="1"/>
            <a:r>
              <a:rPr lang="en-US" dirty="0" smtClean="0"/>
              <a:t>Constraints on Relationship Types (</a:t>
            </a:r>
            <a:r>
              <a:rPr lang="en-US" sz="2200" dirty="0" smtClean="0"/>
              <a:t>ratio constraints)</a:t>
            </a:r>
          </a:p>
          <a:p>
            <a:pPr lvl="1" eaLnBrk="1" hangingPunct="1"/>
            <a:r>
              <a:rPr lang="en-US" sz="2200" dirty="0" smtClean="0"/>
              <a:t>Cardinality Ratio (specifies </a:t>
            </a:r>
            <a:r>
              <a:rPr lang="en-US" sz="2200" i="1" dirty="0" smtClean="0"/>
              <a:t>maximum</a:t>
            </a:r>
            <a:r>
              <a:rPr lang="en-US" sz="2200" dirty="0" smtClean="0"/>
              <a:t> participation) </a:t>
            </a:r>
          </a:p>
          <a:p>
            <a:pPr lvl="2" eaLnBrk="1" hangingPunct="1"/>
            <a:r>
              <a:rPr lang="en-US" sz="2000" dirty="0" smtClean="0"/>
              <a:t>One-to-one (1:1)</a:t>
            </a:r>
          </a:p>
          <a:p>
            <a:pPr lvl="2" eaLnBrk="1" hangingPunct="1"/>
            <a:r>
              <a:rPr lang="en-US" sz="2000" dirty="0" smtClean="0"/>
              <a:t>One-to-many (1:N) or Many-to-one (N:1)</a:t>
            </a:r>
          </a:p>
          <a:p>
            <a:pPr lvl="2" eaLnBrk="1" hangingPunct="1"/>
            <a:r>
              <a:rPr lang="en-US" sz="2000" dirty="0" smtClean="0"/>
              <a:t>Many-to-many (M:N)</a:t>
            </a:r>
          </a:p>
          <a:p>
            <a:pPr lvl="1" eaLnBrk="1" hangingPunct="1"/>
            <a:endParaRPr lang="en-US" sz="2200" dirty="0" smtClean="0"/>
          </a:p>
          <a:p>
            <a:pPr lvl="1" eaLnBrk="1" hangingPunct="1"/>
            <a:r>
              <a:rPr lang="en-US" sz="2200" dirty="0" smtClean="0"/>
              <a:t>Existence Dependency Constraint (specifies </a:t>
            </a:r>
            <a:r>
              <a:rPr lang="en-US" sz="2200" i="1" dirty="0" smtClean="0"/>
              <a:t>minimum</a:t>
            </a:r>
            <a:r>
              <a:rPr lang="en-US" sz="2200" dirty="0" smtClean="0"/>
              <a:t> participation) (also called participation constraint)</a:t>
            </a:r>
          </a:p>
          <a:p>
            <a:pPr lvl="2" eaLnBrk="1" hangingPunct="1"/>
            <a:r>
              <a:rPr lang="en-US" sz="2000" dirty="0" smtClean="0"/>
              <a:t>zero (optional participation, not existence-dependent)</a:t>
            </a:r>
          </a:p>
          <a:p>
            <a:pPr lvl="2" eaLnBrk="1" hangingPunct="1"/>
            <a:r>
              <a:rPr lang="en-US" sz="2000" dirty="0" smtClean="0"/>
              <a:t>one or more (mandatory participation, existence-dependent)</a:t>
            </a:r>
          </a:p>
        </p:txBody>
      </p:sp>
      <p:sp>
        <p:nvSpPr>
          <p:cNvPr id="2867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5D396197-C28B-47F4-A4BC-ADA5E9617F09}" type="slidenum">
              <a:rPr lang="en-US"/>
              <a:pPr/>
              <a:t>37</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Types of Cardinalities</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42495" y="2369905"/>
            <a:ext cx="6697010" cy="3334215"/>
          </a:xfrm>
        </p:spPr>
      </p:pic>
    </p:spTree>
    <p:extLst>
      <p:ext uri="{BB962C8B-B14F-4D97-AF65-F5344CB8AC3E}">
        <p14:creationId xmlns:p14="http://schemas.microsoft.com/office/powerpoint/2010/main" val="2876821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79" name="Rectangle 1039"/>
          <p:cNvSpPr>
            <a:spLocks noGrp="1" noChangeArrowheads="1"/>
          </p:cNvSpPr>
          <p:nvPr>
            <p:ph type="title"/>
          </p:nvPr>
        </p:nvSpPr>
        <p:spPr>
          <a:xfrm>
            <a:off x="228600" y="325438"/>
            <a:ext cx="8418513" cy="533400"/>
          </a:xfrm>
        </p:spPr>
        <p:txBody>
          <a:bodyPr>
            <a:noAutofit/>
          </a:bodyPr>
          <a:lstStyle/>
          <a:p>
            <a:pPr eaLnBrk="1" fontAlgn="auto" hangingPunct="1">
              <a:spcAft>
                <a:spcPts val="0"/>
              </a:spcAft>
              <a:defRPr/>
            </a:pPr>
            <a:r>
              <a:rPr lang="en-US" sz="3200"/>
              <a:t>Many-to-one (N:1) Relationship</a:t>
            </a:r>
          </a:p>
        </p:txBody>
      </p:sp>
      <p:sp>
        <p:nvSpPr>
          <p:cNvPr id="29699"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F1047F2-6333-4253-98FD-7727C3A32AD4}" type="slidenum">
              <a:rPr lang="en-US"/>
              <a:pPr/>
              <a:t>39</a:t>
            </a:fld>
            <a:endParaRPr lang="en-CA"/>
          </a:p>
        </p:txBody>
      </p:sp>
      <p:pic>
        <p:nvPicPr>
          <p:cNvPr id="29700" name="Picture 1054" descr="fig03_09"/>
          <p:cNvPicPr>
            <a:picLocks noChangeAspect="1" noChangeArrowheads="1"/>
          </p:cNvPicPr>
          <p:nvPr/>
        </p:nvPicPr>
        <p:blipFill>
          <a:blip r:embed="rId3" cstate="print"/>
          <a:srcRect/>
          <a:stretch>
            <a:fillRect/>
          </a:stretch>
        </p:blipFill>
        <p:spPr bwMode="auto">
          <a:xfrm>
            <a:off x="533400" y="1692275"/>
            <a:ext cx="7772400" cy="4632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Entity</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Term used to mean three different meanings</a:t>
            </a:r>
          </a:p>
          <a:p>
            <a:pPr lvl="1">
              <a:lnSpc>
                <a:spcPct val="120000"/>
              </a:lnSpc>
            </a:pPr>
            <a:r>
              <a:rPr lang="en-US" altLang="en-US" dirty="0"/>
              <a:t>Entity type</a:t>
            </a:r>
          </a:p>
          <a:p>
            <a:pPr lvl="1">
              <a:lnSpc>
                <a:spcPct val="120000"/>
              </a:lnSpc>
            </a:pPr>
            <a:r>
              <a:rPr lang="en-US" altLang="en-US" dirty="0"/>
              <a:t>Entity instance</a:t>
            </a:r>
          </a:p>
          <a:p>
            <a:pPr lvl="1">
              <a:lnSpc>
                <a:spcPct val="120000"/>
              </a:lnSpc>
            </a:pPr>
            <a:r>
              <a:rPr lang="en-US" altLang="en-US" dirty="0"/>
              <a:t>Entity set</a:t>
            </a:r>
          </a:p>
          <a:p>
            <a:endParaRPr lang="en-US" dirty="0"/>
          </a:p>
        </p:txBody>
      </p:sp>
    </p:spTree>
    <p:extLst>
      <p:ext uri="{BB962C8B-B14F-4D97-AF65-F5344CB8AC3E}">
        <p14:creationId xmlns:p14="http://schemas.microsoft.com/office/powerpoint/2010/main" val="2404705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32" name="Rectangle 1044"/>
          <p:cNvSpPr>
            <a:spLocks noGrp="1" noChangeArrowheads="1"/>
          </p:cNvSpPr>
          <p:nvPr>
            <p:ph type="title"/>
          </p:nvPr>
        </p:nvSpPr>
        <p:spPr>
          <a:xfrm>
            <a:off x="296863" y="85725"/>
            <a:ext cx="8496300" cy="1143000"/>
          </a:xfrm>
        </p:spPr>
        <p:txBody>
          <a:bodyPr>
            <a:normAutofit/>
          </a:bodyPr>
          <a:lstStyle/>
          <a:p>
            <a:pPr eaLnBrk="1" fontAlgn="auto" hangingPunct="1">
              <a:spcAft>
                <a:spcPts val="0"/>
              </a:spcAft>
              <a:defRPr/>
            </a:pPr>
            <a:r>
              <a:rPr lang="en-US" sz="3200" dirty="0"/>
              <a:t>Many-to-many (M:N) Relationship</a:t>
            </a:r>
          </a:p>
        </p:txBody>
      </p:sp>
      <p:sp>
        <p:nvSpPr>
          <p:cNvPr id="30723"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CE18995-6360-4A18-8704-A133EAF82813}" type="slidenum">
              <a:rPr lang="en-US"/>
              <a:pPr/>
              <a:t>40</a:t>
            </a:fld>
            <a:endParaRPr lang="en-CA"/>
          </a:p>
        </p:txBody>
      </p:sp>
      <p:pic>
        <p:nvPicPr>
          <p:cNvPr id="30724" name="Picture 1062" descr="fig03_13"/>
          <p:cNvPicPr>
            <a:picLocks noChangeAspect="1" noChangeArrowheads="1"/>
          </p:cNvPicPr>
          <p:nvPr/>
        </p:nvPicPr>
        <p:blipFill>
          <a:blip r:embed="rId3" cstate="print"/>
          <a:srcRect/>
          <a:stretch>
            <a:fillRect/>
          </a:stretch>
        </p:blipFill>
        <p:spPr bwMode="auto">
          <a:xfrm>
            <a:off x="1447800" y="1676400"/>
            <a:ext cx="6781800" cy="46688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Minimum Cardinality</a:t>
            </a:r>
            <a:endParaRPr lang="en-US" dirty="0"/>
          </a:p>
        </p:txBody>
      </p:sp>
      <p:sp>
        <p:nvSpPr>
          <p:cNvPr id="3" name="Content Placeholder 2"/>
          <p:cNvSpPr>
            <a:spLocks noGrp="1"/>
          </p:cNvSpPr>
          <p:nvPr>
            <p:ph sz="quarter" idx="1"/>
          </p:nvPr>
        </p:nvSpPr>
        <p:spPr/>
        <p:txBody>
          <a:bodyPr/>
          <a:lstStyle/>
          <a:p>
            <a:r>
              <a:rPr lang="en-US" altLang="en-US" dirty="0"/>
              <a:t>Determines whether the link is compulsory or optional</a:t>
            </a:r>
          </a:p>
          <a:p>
            <a:r>
              <a:rPr lang="en-US" altLang="en-US" dirty="0"/>
              <a:t>Important, since it effects the implementation </a:t>
            </a:r>
          </a:p>
          <a:p>
            <a:endParaRPr lang="en-US" dirty="0"/>
          </a:p>
        </p:txBody>
      </p:sp>
    </p:spTree>
    <p:extLst>
      <p:ext uri="{BB962C8B-B14F-4D97-AF65-F5344CB8AC3E}">
        <p14:creationId xmlns:p14="http://schemas.microsoft.com/office/powerpoint/2010/main" val="3309721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Cardinality Example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04575" y="2050773"/>
            <a:ext cx="5372850" cy="3972479"/>
          </a:xfrm>
        </p:spPr>
      </p:pic>
    </p:spTree>
    <p:extLst>
      <p:ext uri="{BB962C8B-B14F-4D97-AF65-F5344CB8AC3E}">
        <p14:creationId xmlns:p14="http://schemas.microsoft.com/office/powerpoint/2010/main" val="41337860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Other Notations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47390" y="2684273"/>
            <a:ext cx="5687219" cy="2705478"/>
          </a:xfrm>
        </p:spPr>
      </p:pic>
    </p:spTree>
    <p:extLst>
      <p:ext uri="{BB962C8B-B14F-4D97-AF65-F5344CB8AC3E}">
        <p14:creationId xmlns:p14="http://schemas.microsoft.com/office/powerpoint/2010/main" val="19239977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Other Notations</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2654" y="2755721"/>
            <a:ext cx="5496692" cy="2562583"/>
          </a:xfrm>
        </p:spPr>
      </p:pic>
    </p:spTree>
    <p:extLst>
      <p:ext uri="{BB962C8B-B14F-4D97-AF65-F5344CB8AC3E}">
        <p14:creationId xmlns:p14="http://schemas.microsoft.com/office/powerpoint/2010/main" val="13695071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Participation Constraints-</a:t>
            </a:r>
            <a:br>
              <a:rPr lang="en-US" sz="3200" dirty="0"/>
            </a:br>
            <a:endParaRPr lang="en-US" sz="3200" dirty="0"/>
          </a:p>
        </p:txBody>
      </p:sp>
      <p:sp>
        <p:nvSpPr>
          <p:cNvPr id="3" name="Content Placeholder 2"/>
          <p:cNvSpPr>
            <a:spLocks noGrp="1"/>
          </p:cNvSpPr>
          <p:nvPr>
            <p:ph sz="quarter" idx="1"/>
          </p:nvPr>
        </p:nvSpPr>
        <p:spPr/>
        <p:txBody>
          <a:bodyPr/>
          <a:lstStyle/>
          <a:p>
            <a:r>
              <a:rPr lang="en-US" dirty="0"/>
              <a:t>Participation constraints define the least number of relationship instances in which an entity must compulsorily participate</a:t>
            </a:r>
            <a:r>
              <a:rPr lang="en-US" dirty="0" smtClean="0"/>
              <a:t>.</a:t>
            </a:r>
          </a:p>
          <a:p>
            <a:r>
              <a:rPr lang="en-US" dirty="0"/>
              <a:t>There are two types of participation constraints-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575" y="3581400"/>
            <a:ext cx="5010849" cy="1781424"/>
          </a:xfrm>
          <a:prstGeom prst="rect">
            <a:avLst/>
          </a:prstGeom>
        </p:spPr>
      </p:pic>
    </p:spTree>
    <p:extLst>
      <p:ext uri="{BB962C8B-B14F-4D97-AF65-F5344CB8AC3E}">
        <p14:creationId xmlns:p14="http://schemas.microsoft.com/office/powerpoint/2010/main" val="3646114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Total</a:t>
            </a:r>
            <a:r>
              <a:rPr lang="en-US" b="1" dirty="0"/>
              <a:t> </a:t>
            </a:r>
            <a:r>
              <a:rPr lang="en-US" dirty="0"/>
              <a:t>Participation-</a:t>
            </a:r>
            <a:r>
              <a:rPr lang="en-US" b="1" dirty="0"/>
              <a:t/>
            </a:r>
            <a:br>
              <a:rPr lang="en-US" b="1" dirty="0"/>
            </a:br>
            <a:endParaRPr lang="en-US" dirty="0"/>
          </a:p>
        </p:txBody>
      </p:sp>
      <p:sp>
        <p:nvSpPr>
          <p:cNvPr id="3" name="Content Placeholder 2"/>
          <p:cNvSpPr>
            <a:spLocks noGrp="1"/>
          </p:cNvSpPr>
          <p:nvPr>
            <p:ph sz="quarter" idx="1"/>
          </p:nvPr>
        </p:nvSpPr>
        <p:spPr/>
        <p:txBody>
          <a:bodyPr/>
          <a:lstStyle/>
          <a:p>
            <a:r>
              <a:rPr lang="en-US" dirty="0"/>
              <a:t>It specifies that each entity in the entity set must compulsorily participate in at least one relationship instance in that relationship set.</a:t>
            </a:r>
          </a:p>
          <a:p>
            <a:r>
              <a:rPr lang="en-US" dirty="0"/>
              <a:t>That is why, it is also called as </a:t>
            </a:r>
            <a:r>
              <a:rPr lang="en-US" b="1" dirty="0"/>
              <a:t>mandatory participation.</a:t>
            </a:r>
            <a:endParaRPr lang="en-US" dirty="0"/>
          </a:p>
          <a:p>
            <a:r>
              <a:rPr lang="en-US" dirty="0"/>
              <a:t>Total participation is represented using a double line between the entity set and relationship 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648200"/>
            <a:ext cx="4239217" cy="1438476"/>
          </a:xfrm>
          <a:prstGeom prst="rect">
            <a:avLst/>
          </a:prstGeom>
        </p:spPr>
      </p:pic>
    </p:spTree>
    <p:extLst>
      <p:ext uri="{BB962C8B-B14F-4D97-AF65-F5344CB8AC3E}">
        <p14:creationId xmlns:p14="http://schemas.microsoft.com/office/powerpoint/2010/main" val="484596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US" sz="3200" dirty="0"/>
          </a:p>
        </p:txBody>
      </p:sp>
      <p:sp>
        <p:nvSpPr>
          <p:cNvPr id="3" name="Content Placeholder 2"/>
          <p:cNvSpPr>
            <a:spLocks noGrp="1"/>
          </p:cNvSpPr>
          <p:nvPr>
            <p:ph sz="quarter" idx="1"/>
          </p:nvPr>
        </p:nvSpPr>
        <p:spPr>
          <a:xfrm>
            <a:off x="457200" y="3657600"/>
            <a:ext cx="7467600" cy="2816352"/>
          </a:xfrm>
        </p:spPr>
        <p:txBody>
          <a:bodyPr/>
          <a:lstStyle/>
          <a:p>
            <a:r>
              <a:rPr lang="en-US" dirty="0"/>
              <a:t>Double line between the entity set “Student” and relationship set “Enrolled in” signifies total participation.</a:t>
            </a:r>
          </a:p>
          <a:p>
            <a:r>
              <a:rPr lang="en-US" dirty="0"/>
              <a:t>It specifies that each student must be enrolled in at least one course.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23946"/>
            <a:ext cx="6373114" cy="1105054"/>
          </a:xfrm>
          <a:prstGeom prst="rect">
            <a:avLst/>
          </a:prstGeom>
        </p:spPr>
      </p:pic>
    </p:spTree>
    <p:extLst>
      <p:ext uri="{BB962C8B-B14F-4D97-AF65-F5344CB8AC3E}">
        <p14:creationId xmlns:p14="http://schemas.microsoft.com/office/powerpoint/2010/main" val="943593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Partial Participation-</a:t>
            </a:r>
            <a:br>
              <a:rPr lang="en-US" sz="3200" dirty="0"/>
            </a:br>
            <a:endParaRPr lang="en-US" sz="3200" dirty="0"/>
          </a:p>
        </p:txBody>
      </p:sp>
      <p:sp>
        <p:nvSpPr>
          <p:cNvPr id="3" name="Content Placeholder 2"/>
          <p:cNvSpPr>
            <a:spLocks noGrp="1"/>
          </p:cNvSpPr>
          <p:nvPr>
            <p:ph sz="quarter" idx="1"/>
          </p:nvPr>
        </p:nvSpPr>
        <p:spPr/>
        <p:txBody>
          <a:bodyPr/>
          <a:lstStyle/>
          <a:p>
            <a:r>
              <a:rPr lang="en-US" dirty="0"/>
              <a:t>It specifies that each entity in the entity set may or may not participate in the relationship instance in that relationship set.</a:t>
            </a:r>
          </a:p>
          <a:p>
            <a:r>
              <a:rPr lang="en-US" dirty="0"/>
              <a:t>That is why, it is also called as </a:t>
            </a:r>
            <a:r>
              <a:rPr lang="en-US" b="1" dirty="0"/>
              <a:t>optional participation.</a:t>
            </a:r>
            <a:endParaRPr lang="en-US" dirty="0"/>
          </a:p>
          <a:p>
            <a:r>
              <a:rPr lang="en-US" dirty="0"/>
              <a:t>Partial participation is represented using a single line between the entity set and relationship set.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865" y="4495800"/>
            <a:ext cx="3896269" cy="1533739"/>
          </a:xfrm>
          <a:prstGeom prst="rect">
            <a:avLst/>
          </a:prstGeom>
        </p:spPr>
      </p:pic>
    </p:spTree>
    <p:extLst>
      <p:ext uri="{BB962C8B-B14F-4D97-AF65-F5344CB8AC3E}">
        <p14:creationId xmlns:p14="http://schemas.microsoft.com/office/powerpoint/2010/main" val="32602546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US" sz="3200" dirty="0"/>
          </a:p>
        </p:txBody>
      </p:sp>
      <p:sp>
        <p:nvSpPr>
          <p:cNvPr id="3" name="Content Placeholder 2"/>
          <p:cNvSpPr>
            <a:spLocks noGrp="1"/>
          </p:cNvSpPr>
          <p:nvPr>
            <p:ph sz="quarter" idx="1"/>
          </p:nvPr>
        </p:nvSpPr>
        <p:spPr>
          <a:xfrm>
            <a:off x="457200" y="3429000"/>
            <a:ext cx="7467600" cy="3044952"/>
          </a:xfrm>
        </p:spPr>
        <p:txBody>
          <a:bodyPr/>
          <a:lstStyle/>
          <a:p>
            <a:r>
              <a:rPr lang="en-US" dirty="0"/>
              <a:t>Single line between the entity set “Course” and relationship set “Enrolled in” signifies partial participation.</a:t>
            </a:r>
          </a:p>
          <a:p>
            <a:r>
              <a:rPr lang="en-US" dirty="0"/>
              <a:t>It specifies that there might exist some courses for which no enrollments are made.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057400"/>
            <a:ext cx="6458851" cy="1133633"/>
          </a:xfrm>
          <a:prstGeom prst="rect">
            <a:avLst/>
          </a:prstGeom>
        </p:spPr>
      </p:pic>
    </p:spTree>
    <p:extLst>
      <p:ext uri="{BB962C8B-B14F-4D97-AF65-F5344CB8AC3E}">
        <p14:creationId xmlns:p14="http://schemas.microsoft.com/office/powerpoint/2010/main" val="2438934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Entity Type</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A name/label assigned to items/objects that exist in an environment and that have similar properties</a:t>
            </a:r>
          </a:p>
          <a:p>
            <a:pPr>
              <a:lnSpc>
                <a:spcPct val="120000"/>
              </a:lnSpc>
            </a:pPr>
            <a:r>
              <a:rPr lang="en-US" altLang="en-US" dirty="0"/>
              <a:t>It could be person, place, event or even concept</a:t>
            </a:r>
          </a:p>
          <a:p>
            <a:endParaRPr lang="en-US" dirty="0"/>
          </a:p>
        </p:txBody>
      </p:sp>
    </p:spTree>
    <p:extLst>
      <p:ext uri="{BB962C8B-B14F-4D97-AF65-F5344CB8AC3E}">
        <p14:creationId xmlns:p14="http://schemas.microsoft.com/office/powerpoint/2010/main" val="25909206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 between Cardinality and Participation Constraints-</a:t>
            </a:r>
            <a:br>
              <a:rPr lang="en-US" dirty="0"/>
            </a:br>
            <a:endParaRPr lang="en-US" dirty="0"/>
          </a:p>
        </p:txBody>
      </p:sp>
      <p:sp>
        <p:nvSpPr>
          <p:cNvPr id="3" name="Content Placeholder 2"/>
          <p:cNvSpPr>
            <a:spLocks noGrp="1"/>
          </p:cNvSpPr>
          <p:nvPr>
            <p:ph sz="quarter" idx="1"/>
          </p:nvPr>
        </p:nvSpPr>
        <p:spPr/>
        <p:txBody>
          <a:bodyPr/>
          <a:lstStyle/>
          <a:p>
            <a:r>
              <a:rPr lang="en-US" dirty="0"/>
              <a:t>Minimum cardinality tells whether the participation is partial or total.</a:t>
            </a:r>
          </a:p>
          <a:p>
            <a:r>
              <a:rPr lang="en-US" dirty="0"/>
              <a:t>If minimum cardinality = 0, then it signifies partial participation.</a:t>
            </a:r>
          </a:p>
          <a:p>
            <a:r>
              <a:rPr lang="en-US" dirty="0"/>
              <a:t>If minimum cardinality = 1, then it signifies total participation.</a:t>
            </a:r>
          </a:p>
          <a:p>
            <a:r>
              <a:rPr lang="en-US" dirty="0"/>
              <a:t>Maximum cardinality tells the maximum number of entities that participates in a relationship set.</a:t>
            </a:r>
          </a:p>
          <a:p>
            <a:endParaRPr lang="en-US" dirty="0"/>
          </a:p>
        </p:txBody>
      </p:sp>
    </p:spTree>
    <p:extLst>
      <p:ext uri="{BB962C8B-B14F-4D97-AF65-F5344CB8AC3E}">
        <p14:creationId xmlns:p14="http://schemas.microsoft.com/office/powerpoint/2010/main" val="16880531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622300" y="215900"/>
            <a:ext cx="7940675" cy="768350"/>
          </a:xfrm>
        </p:spPr>
        <p:txBody>
          <a:bodyPr>
            <a:normAutofit fontScale="90000"/>
          </a:bodyPr>
          <a:lstStyle/>
          <a:p>
            <a:pPr eaLnBrk="1" fontAlgn="auto" hangingPunct="1">
              <a:spcAft>
                <a:spcPts val="0"/>
              </a:spcAft>
              <a:defRPr/>
            </a:pPr>
            <a:r>
              <a:rPr lang="en-US" sz="3200" dirty="0"/>
              <a:t>ER DIAGRAM – Relationship Types are:</a:t>
            </a:r>
            <a:br>
              <a:rPr lang="en-US" sz="3200" dirty="0"/>
            </a:br>
            <a:r>
              <a:rPr lang="en-US" sz="1400" b="1" dirty="0"/>
              <a:t>WORKS_FOR, MANAGES, WORKS_ON, CONTROLS, SUPERVISION, DEPENDENTS_OF</a:t>
            </a:r>
          </a:p>
        </p:txBody>
      </p:sp>
      <p:sp>
        <p:nvSpPr>
          <p:cNvPr id="26627" name="Slide Number Placeholder 2"/>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C7CBDCE-FBBB-41C1-BDA5-6D220D33CABD}" type="slidenum">
              <a:rPr lang="en-US"/>
              <a:pPr/>
              <a:t>51</a:t>
            </a:fld>
            <a:endParaRPr lang="en-CA"/>
          </a:p>
        </p:txBody>
      </p:sp>
      <p:pic>
        <p:nvPicPr>
          <p:cNvPr id="26628" name="Picture 4" descr="fig03_02"/>
          <p:cNvPicPr>
            <a:picLocks noChangeAspect="1" noChangeArrowheads="1"/>
          </p:cNvPicPr>
          <p:nvPr/>
        </p:nvPicPr>
        <p:blipFill>
          <a:blip r:embed="rId3" cstate="print"/>
          <a:srcRect/>
          <a:stretch>
            <a:fillRect/>
          </a:stretch>
        </p:blipFill>
        <p:spPr bwMode="auto">
          <a:xfrm>
            <a:off x="1600200" y="1565275"/>
            <a:ext cx="5181600" cy="4994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200" dirty="0" smtClean="0"/>
              <a:t>Steps to draw an ER diagram</a:t>
            </a:r>
            <a:endParaRPr lang="en-US" sz="3200" dirty="0"/>
          </a:p>
        </p:txBody>
      </p:sp>
      <p:sp>
        <p:nvSpPr>
          <p:cNvPr id="36867" name="Content Placeholder 2"/>
          <p:cNvSpPr>
            <a:spLocks noGrp="1"/>
          </p:cNvSpPr>
          <p:nvPr>
            <p:ph sz="quarter" idx="1"/>
          </p:nvPr>
        </p:nvSpPr>
        <p:spPr>
          <a:xfrm>
            <a:off x="457200" y="1600200"/>
            <a:ext cx="7467600" cy="4873625"/>
          </a:xfrm>
        </p:spPr>
        <p:txBody>
          <a:bodyPr/>
          <a:lstStyle/>
          <a:p>
            <a:r>
              <a:rPr lang="en-US" dirty="0" smtClean="0"/>
              <a:t>Get problem description</a:t>
            </a:r>
          </a:p>
          <a:p>
            <a:r>
              <a:rPr lang="en-US" dirty="0" smtClean="0"/>
              <a:t>Define Entities</a:t>
            </a:r>
          </a:p>
          <a:p>
            <a:r>
              <a:rPr lang="en-US" dirty="0" smtClean="0"/>
              <a:t>Add Attributes</a:t>
            </a:r>
          </a:p>
          <a:p>
            <a:r>
              <a:rPr lang="en-US" dirty="0" smtClean="0"/>
              <a:t>Specify Key, multiple, composite attributes</a:t>
            </a:r>
          </a:p>
          <a:p>
            <a:r>
              <a:rPr lang="en-US" dirty="0" smtClean="0"/>
              <a:t>Add Relations</a:t>
            </a:r>
          </a:p>
          <a:p>
            <a:r>
              <a:rPr lang="en-US" dirty="0" smtClean="0"/>
              <a:t>Specify Cardinality, total/partial relations</a:t>
            </a:r>
          </a:p>
          <a:p>
            <a:r>
              <a:rPr lang="en-US" dirty="0" smtClean="0"/>
              <a:t>Iterate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200" dirty="0" smtClean="0"/>
              <a:t>Steps to draw an ER diagram</a:t>
            </a:r>
            <a:endParaRPr lang="en-US" sz="3200" dirty="0"/>
          </a:p>
        </p:txBody>
      </p:sp>
      <p:sp>
        <p:nvSpPr>
          <p:cNvPr id="37891" name="Content Placeholder 2"/>
          <p:cNvSpPr>
            <a:spLocks noGrp="1"/>
          </p:cNvSpPr>
          <p:nvPr>
            <p:ph sz="quarter" idx="1"/>
          </p:nvPr>
        </p:nvSpPr>
        <p:spPr>
          <a:xfrm>
            <a:off x="457200" y="1600200"/>
            <a:ext cx="7467600" cy="4873625"/>
          </a:xfrm>
        </p:spPr>
        <p:txBody>
          <a:bodyPr/>
          <a:lstStyle/>
          <a:p>
            <a:r>
              <a:rPr lang="en-US" smtClean="0"/>
              <a:t>Essential to further design, but often given little care:</a:t>
            </a:r>
          </a:p>
          <a:p>
            <a:r>
              <a:rPr lang="en-US" smtClean="0"/>
              <a:t>Is an entity a weak entity (key?)</a:t>
            </a:r>
          </a:p>
          <a:p>
            <a:r>
              <a:rPr lang="en-US" smtClean="0"/>
              <a:t>Multivalued attributes</a:t>
            </a:r>
          </a:p>
          <a:p>
            <a:r>
              <a:rPr lang="en-US" smtClean="0"/>
              <a:t>Derived attribute</a:t>
            </a:r>
          </a:p>
          <a:p>
            <a:r>
              <a:rPr lang="en-US" smtClean="0"/>
              <a:t>Total/partial participation</a:t>
            </a:r>
          </a:p>
          <a:p>
            <a:r>
              <a:rPr lang="en-US" smtClean="0"/>
              <a:t>Cardinality ratio</a:t>
            </a:r>
          </a:p>
          <a:p>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defRPr/>
            </a:pPr>
            <a:r>
              <a:rPr lang="en-US" dirty="0" smtClean="0"/>
              <a:t>Problem 1</a:t>
            </a:r>
            <a:endParaRPr lang="en-US" dirty="0"/>
          </a:p>
        </p:txBody>
      </p:sp>
      <p:sp>
        <p:nvSpPr>
          <p:cNvPr id="3" name="Content Placeholder 2"/>
          <p:cNvSpPr>
            <a:spLocks noGrp="1"/>
          </p:cNvSpPr>
          <p:nvPr>
            <p:ph sz="quarter" idx="1"/>
          </p:nvPr>
        </p:nvSpPr>
        <p:spPr>
          <a:xfrm>
            <a:off x="228600" y="914400"/>
            <a:ext cx="8382000" cy="5559425"/>
          </a:xfrm>
        </p:spPr>
        <p:txBody>
          <a:bodyPr/>
          <a:lstStyle/>
          <a:p>
            <a:pPr>
              <a:buFont typeface="Wingdings" pitchFamily="2" charset="2"/>
              <a:buNone/>
              <a:defRPr/>
            </a:pPr>
            <a:r>
              <a:rPr lang="en-US" sz="1600" b="1" dirty="0" smtClean="0"/>
              <a:t>Draw E\R model for the </a:t>
            </a:r>
            <a:r>
              <a:rPr lang="en-US" sz="1600" b="1" dirty="0" smtClean="0"/>
              <a:t>Publishing company</a:t>
            </a:r>
            <a:r>
              <a:rPr lang="en-US" sz="1600" b="1" dirty="0" smtClean="0"/>
              <a:t> </a:t>
            </a:r>
            <a:r>
              <a:rPr lang="en-US" sz="1600" b="1" dirty="0" smtClean="0"/>
              <a:t>database with the following </a:t>
            </a:r>
            <a:r>
              <a:rPr lang="en-US" sz="1600" b="1" dirty="0" smtClean="0"/>
              <a:t>requirements</a:t>
            </a:r>
          </a:p>
          <a:p>
            <a:pPr>
              <a:buFont typeface="Wingdings" pitchFamily="2" charset="2"/>
              <a:buNone/>
              <a:defRPr/>
            </a:pPr>
            <a:endParaRPr lang="en-US" sz="1600" b="1" dirty="0"/>
          </a:p>
          <a:p>
            <a:pPr>
              <a:buFont typeface="Wingdings" pitchFamily="2" charset="2"/>
              <a:buNone/>
              <a:defRPr/>
            </a:pPr>
            <a:r>
              <a:rPr lang="en-US" sz="1600" b="1" dirty="0" smtClean="0"/>
              <a:t>A publishing company produces books on various subjects. The books are written by authors who specialize in one particular subject. The company employs editors who, not necessarily being specialists in a particular area, each take sole responsibility for editing one or more book publications. Every book require some items for publication. These items supplied by suppliers. One supplier can supply many items. Shop owner buys books from the publisher . Shop owner can buy many books but one book can be bought by one shop owner only. Books are uniquely  identified by </a:t>
            </a:r>
            <a:r>
              <a:rPr lang="en-US" sz="1600" b="1" dirty="0" err="1" smtClean="0"/>
              <a:t>Bookid</a:t>
            </a:r>
            <a:r>
              <a:rPr lang="en-US" sz="1600" b="1" dirty="0" smtClean="0"/>
              <a:t>.</a:t>
            </a:r>
            <a:endParaRPr lang="en-US" sz="1600"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pic>
        <p:nvPicPr>
          <p:cNvPr id="4" name="Content Placeholder 3"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38161"/>
            <a:ext cx="7467600" cy="3797703"/>
          </a:xfrm>
        </p:spPr>
      </p:pic>
    </p:spTree>
    <p:extLst>
      <p:ext uri="{BB962C8B-B14F-4D97-AF65-F5344CB8AC3E}">
        <p14:creationId xmlns:p14="http://schemas.microsoft.com/office/powerpoint/2010/main" val="2263233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Rectangle 4"/>
          <p:cNvSpPr>
            <a:spLocks noGrp="1" noChangeArrowheads="1"/>
          </p:cNvSpPr>
          <p:nvPr>
            <p:ph type="title"/>
          </p:nvPr>
        </p:nvSpPr>
        <p:spPr/>
        <p:txBody>
          <a:bodyPr>
            <a:normAutofit fontScale="90000"/>
          </a:bodyPr>
          <a:lstStyle/>
          <a:p>
            <a:pPr eaLnBrk="1" fontAlgn="auto" hangingPunct="1">
              <a:spcAft>
                <a:spcPts val="0"/>
              </a:spcAft>
              <a:defRPr/>
            </a:pPr>
            <a:r>
              <a:rPr lang="en-US" dirty="0"/>
              <a:t>Alternative (min, max) notation for relationship </a:t>
            </a:r>
            <a:r>
              <a:rPr lang="en-US" dirty="0" smtClean="0"/>
              <a:t>Structural constraints</a:t>
            </a:r>
            <a:r>
              <a:rPr lang="en-US" dirty="0"/>
              <a:t>:</a:t>
            </a:r>
          </a:p>
        </p:txBody>
      </p:sp>
      <p:sp>
        <p:nvSpPr>
          <p:cNvPr id="47107" name="Rectangle 5"/>
          <p:cNvSpPr>
            <a:spLocks noGrp="1" noChangeArrowheads="1"/>
          </p:cNvSpPr>
          <p:nvPr>
            <p:ph sz="quarter" idx="1"/>
          </p:nvPr>
        </p:nvSpPr>
        <p:spPr>
          <a:xfrm>
            <a:off x="457200" y="1600200"/>
            <a:ext cx="7467600" cy="4873625"/>
          </a:xfrm>
        </p:spPr>
        <p:txBody>
          <a:bodyPr/>
          <a:lstStyle/>
          <a:p>
            <a:pPr eaLnBrk="1" hangingPunct="1">
              <a:lnSpc>
                <a:spcPct val="110000"/>
              </a:lnSpc>
            </a:pPr>
            <a:r>
              <a:rPr lang="en-US" sz="2000" dirty="0" smtClean="0"/>
              <a:t>Specifies that each entity e in E participates in at least </a:t>
            </a:r>
            <a:r>
              <a:rPr lang="en-US" sz="2000" i="1" dirty="0" smtClean="0"/>
              <a:t>min</a:t>
            </a:r>
            <a:r>
              <a:rPr lang="en-US" sz="2000" dirty="0" smtClean="0"/>
              <a:t> and at most </a:t>
            </a:r>
            <a:r>
              <a:rPr lang="en-US" sz="2000" i="1" dirty="0" smtClean="0"/>
              <a:t>max</a:t>
            </a:r>
            <a:r>
              <a:rPr lang="en-US" sz="2000" dirty="0" smtClean="0"/>
              <a:t> relationship instances in R</a:t>
            </a:r>
          </a:p>
          <a:p>
            <a:pPr eaLnBrk="1" hangingPunct="1">
              <a:lnSpc>
                <a:spcPct val="110000"/>
              </a:lnSpc>
            </a:pPr>
            <a:r>
              <a:rPr lang="en-US" sz="2000" dirty="0" smtClean="0"/>
              <a:t>Default(no constraint): min</a:t>
            </a:r>
            <a:r>
              <a:rPr lang="en-US" sz="2000" dirty="0" smtClean="0">
                <a:sym typeface="Symbol" pitchFamily="18" charset="2"/>
              </a:rPr>
              <a:t>=0, max=n</a:t>
            </a:r>
          </a:p>
          <a:p>
            <a:pPr eaLnBrk="1" hangingPunct="1">
              <a:lnSpc>
                <a:spcPct val="110000"/>
              </a:lnSpc>
            </a:pPr>
            <a:r>
              <a:rPr lang="en-US" sz="2000" dirty="0" smtClean="0">
                <a:sym typeface="Symbol" pitchFamily="18" charset="2"/>
              </a:rPr>
              <a:t>Must have min  max, min  0, max  1</a:t>
            </a:r>
          </a:p>
          <a:p>
            <a:pPr eaLnBrk="1" hangingPunct="1">
              <a:lnSpc>
                <a:spcPct val="110000"/>
              </a:lnSpc>
            </a:pPr>
            <a:r>
              <a:rPr lang="en-US" sz="2000" dirty="0" smtClean="0">
                <a:sym typeface="Symbol" pitchFamily="18" charset="2"/>
              </a:rPr>
              <a:t>Derived from the knowledge of mini-world constraints</a:t>
            </a:r>
          </a:p>
          <a:p>
            <a:pPr eaLnBrk="1" hangingPunct="1">
              <a:lnSpc>
                <a:spcPct val="110000"/>
              </a:lnSpc>
            </a:pPr>
            <a:endParaRPr lang="en-US" sz="2000" dirty="0" smtClean="0">
              <a:sym typeface="Symbol" pitchFamily="18" charset="2"/>
            </a:endParaRPr>
          </a:p>
          <a:p>
            <a:pPr lvl="1" eaLnBrk="1" hangingPunct="1">
              <a:lnSpc>
                <a:spcPct val="110000"/>
              </a:lnSpc>
            </a:pPr>
            <a:endParaRPr lang="en-US" dirty="0" smtClean="0">
              <a:sym typeface="Symbol" pitchFamily="18" charset="2"/>
            </a:endParaRPr>
          </a:p>
        </p:txBody>
      </p:sp>
      <p:sp>
        <p:nvSpPr>
          <p:cNvPr id="4710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464A4B7C-AA53-488B-95C0-B96E9580B624}" type="slidenum">
              <a:rPr lang="en-US"/>
              <a:pPr/>
              <a:t>56</a:t>
            </a:fld>
            <a:endParaRPr lang="en-CA"/>
          </a:p>
        </p:txBody>
      </p:sp>
      <p:pic>
        <p:nvPicPr>
          <p:cNvPr id="5" name="Picture 4" descr="fig03_14"/>
          <p:cNvPicPr>
            <a:picLocks noChangeAspect="1" noChangeArrowheads="1"/>
          </p:cNvPicPr>
          <p:nvPr/>
        </p:nvPicPr>
        <p:blipFill rotWithShape="1">
          <a:blip r:embed="rId3" cstate="print"/>
          <a:srcRect l="16071" t="69708"/>
          <a:stretch/>
        </p:blipFill>
        <p:spPr bwMode="auto">
          <a:xfrm>
            <a:off x="828144" y="3770313"/>
            <a:ext cx="6791856" cy="27035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descr="fig03_15"/>
          <p:cNvPicPr>
            <a:picLocks noChangeAspect="1" noChangeArrowheads="1"/>
          </p:cNvPicPr>
          <p:nvPr/>
        </p:nvPicPr>
        <p:blipFill rotWithShape="1">
          <a:blip r:embed="rId3" cstate="print"/>
          <a:srcRect t="10921" b="7072"/>
          <a:stretch/>
        </p:blipFill>
        <p:spPr bwMode="auto">
          <a:xfrm>
            <a:off x="990600" y="1295400"/>
            <a:ext cx="6513081" cy="5266267"/>
          </a:xfrm>
          <a:prstGeom prst="rect">
            <a:avLst/>
          </a:prstGeom>
          <a:noFill/>
          <a:ln w="9525">
            <a:noFill/>
            <a:miter lim="800000"/>
            <a:headEnd/>
            <a:tailEnd/>
          </a:ln>
        </p:spPr>
      </p:pic>
      <p:sp>
        <p:nvSpPr>
          <p:cNvPr id="876546" name="Rectangle 2"/>
          <p:cNvSpPr>
            <a:spLocks noGrp="1" noChangeArrowheads="1"/>
          </p:cNvSpPr>
          <p:nvPr>
            <p:ph type="title"/>
          </p:nvPr>
        </p:nvSpPr>
        <p:spPr>
          <a:xfrm>
            <a:off x="204788" y="0"/>
            <a:ext cx="8534400" cy="842962"/>
          </a:xfrm>
        </p:spPr>
        <p:txBody>
          <a:bodyPr>
            <a:normAutofit/>
          </a:bodyPr>
          <a:lstStyle/>
          <a:p>
            <a:pPr eaLnBrk="1" fontAlgn="auto" hangingPunct="1">
              <a:spcAft>
                <a:spcPts val="0"/>
              </a:spcAft>
              <a:defRPr/>
            </a:pPr>
            <a:r>
              <a:rPr lang="en-US" sz="3200" dirty="0" smtClean="0"/>
              <a:t>min</a:t>
            </a:r>
            <a:r>
              <a:rPr lang="en-US" sz="3200" dirty="0"/>
              <a:t>, </a:t>
            </a:r>
            <a:r>
              <a:rPr lang="en-US" sz="3200" dirty="0" smtClean="0"/>
              <a:t>max - notation</a:t>
            </a:r>
            <a:endParaRPr lang="en-US" sz="3200" dirty="0"/>
          </a:p>
        </p:txBody>
      </p:sp>
      <p:sp>
        <p:nvSpPr>
          <p:cNvPr id="5017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79F97B1-A33A-4199-B3DC-BBB0CB134A87}" type="slidenum">
              <a:rPr lang="en-US"/>
              <a:pPr/>
              <a:t>57</a:t>
            </a:fld>
            <a:endParaRPr lang="en-CA"/>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457200" y="274638"/>
            <a:ext cx="8281988" cy="563562"/>
          </a:xfrm>
        </p:spPr>
        <p:txBody>
          <a:bodyPr>
            <a:normAutofit fontScale="90000"/>
          </a:bodyPr>
          <a:lstStyle/>
          <a:p>
            <a:pPr eaLnBrk="1" fontAlgn="auto" hangingPunct="1">
              <a:spcAft>
                <a:spcPts val="0"/>
              </a:spcAft>
              <a:defRPr/>
            </a:pPr>
            <a:r>
              <a:rPr lang="en-US" sz="3200" dirty="0" smtClean="0"/>
              <a:t>notation </a:t>
            </a:r>
            <a:r>
              <a:rPr lang="en-US" sz="3200" dirty="0"/>
              <a:t>for ER diagrams</a:t>
            </a:r>
          </a:p>
        </p:txBody>
      </p:sp>
      <p:sp>
        <p:nvSpPr>
          <p:cNvPr id="51203"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BEB74055-A2E2-4C07-86FB-1A6EC9784DA5}" type="slidenum">
              <a:rPr lang="en-US"/>
              <a:pPr/>
              <a:t>58</a:t>
            </a:fld>
            <a:endParaRPr lang="en-CA"/>
          </a:p>
        </p:txBody>
      </p:sp>
      <p:pic>
        <p:nvPicPr>
          <p:cNvPr id="51204" name="Picture 4" descr="fig03_14"/>
          <p:cNvPicPr>
            <a:picLocks noChangeAspect="1" noChangeArrowheads="1"/>
          </p:cNvPicPr>
          <p:nvPr/>
        </p:nvPicPr>
        <p:blipFill>
          <a:blip r:embed="rId2" cstate="print"/>
          <a:srcRect/>
          <a:stretch>
            <a:fillRect/>
          </a:stretch>
        </p:blipFill>
        <p:spPr bwMode="auto">
          <a:xfrm>
            <a:off x="2209800" y="1066800"/>
            <a:ext cx="4952999" cy="546252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6" name="Rectangle 4"/>
          <p:cNvSpPr>
            <a:spLocks noGrp="1" noChangeArrowheads="1"/>
          </p:cNvSpPr>
          <p:nvPr>
            <p:ph type="title"/>
          </p:nvPr>
        </p:nvSpPr>
        <p:spPr/>
        <p:txBody>
          <a:bodyPr/>
          <a:lstStyle/>
          <a:p>
            <a:pPr eaLnBrk="1" fontAlgn="auto" hangingPunct="1">
              <a:spcAft>
                <a:spcPts val="0"/>
              </a:spcAft>
              <a:defRPr/>
            </a:pPr>
            <a:r>
              <a:rPr lang="en-US"/>
              <a:t>Relationships of Higher Degree</a:t>
            </a:r>
          </a:p>
        </p:txBody>
      </p:sp>
      <p:sp>
        <p:nvSpPr>
          <p:cNvPr id="56323" name="Rectangle 5"/>
          <p:cNvSpPr>
            <a:spLocks noGrp="1" noChangeArrowheads="1"/>
          </p:cNvSpPr>
          <p:nvPr>
            <p:ph sz="quarter" idx="1"/>
          </p:nvPr>
        </p:nvSpPr>
        <p:spPr>
          <a:xfrm>
            <a:off x="457200" y="1600200"/>
            <a:ext cx="7467600" cy="4873625"/>
          </a:xfrm>
        </p:spPr>
        <p:txBody>
          <a:bodyPr/>
          <a:lstStyle/>
          <a:p>
            <a:pPr eaLnBrk="1" hangingPunct="1"/>
            <a:r>
              <a:rPr lang="en-US" dirty="0" smtClean="0"/>
              <a:t>Relationship types of degree 2 are called binary</a:t>
            </a:r>
          </a:p>
          <a:p>
            <a:pPr eaLnBrk="1" hangingPunct="1"/>
            <a:r>
              <a:rPr lang="en-US" dirty="0" smtClean="0"/>
              <a:t>Relationship types of degree 3 are called ternary and of degree n are called n-</a:t>
            </a:r>
            <a:r>
              <a:rPr lang="en-US" dirty="0" err="1" smtClean="0"/>
              <a:t>ary</a:t>
            </a:r>
            <a:endParaRPr lang="en-US" dirty="0" smtClean="0"/>
          </a:p>
          <a:p>
            <a:pPr eaLnBrk="1" hangingPunct="1"/>
            <a:r>
              <a:rPr lang="en-US" dirty="0" smtClean="0"/>
              <a:t>Constraints are harder to specify for higher-degree relationships (n &gt; 2) than for binary relationships</a:t>
            </a:r>
          </a:p>
        </p:txBody>
      </p:sp>
      <p:sp>
        <p:nvSpPr>
          <p:cNvPr id="5632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0BB1D4AA-2230-46FD-8175-0FD47B2124C6}" type="slidenum">
              <a:rPr lang="en-US"/>
              <a:pPr/>
              <a:t>59</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Entity Instance &amp; Set</a:t>
            </a:r>
            <a:endParaRPr lang="en-US" dirty="0"/>
          </a:p>
        </p:txBody>
      </p:sp>
      <p:sp>
        <p:nvSpPr>
          <p:cNvPr id="3" name="Content Placeholder 2"/>
          <p:cNvSpPr>
            <a:spLocks noGrp="1"/>
          </p:cNvSpPr>
          <p:nvPr>
            <p:ph sz="quarter" idx="1"/>
          </p:nvPr>
        </p:nvSpPr>
        <p:spPr/>
        <p:txBody>
          <a:bodyPr/>
          <a:lstStyle/>
          <a:p>
            <a:pPr>
              <a:lnSpc>
                <a:spcPct val="120000"/>
              </a:lnSpc>
            </a:pPr>
            <a:r>
              <a:rPr lang="en-US" altLang="en-US" dirty="0"/>
              <a:t>A particular object belonging to a particular entity type</a:t>
            </a:r>
          </a:p>
          <a:p>
            <a:pPr>
              <a:lnSpc>
                <a:spcPct val="120000"/>
              </a:lnSpc>
            </a:pPr>
            <a:r>
              <a:rPr lang="en-US" altLang="en-US" dirty="0"/>
              <a:t>Entity Type: Employee</a:t>
            </a:r>
          </a:p>
          <a:p>
            <a:pPr>
              <a:lnSpc>
                <a:spcPct val="120000"/>
              </a:lnSpc>
            </a:pPr>
            <a:r>
              <a:rPr lang="en-US" altLang="en-US" dirty="0"/>
              <a:t>Entity Instance: M. Sharif</a:t>
            </a:r>
          </a:p>
          <a:p>
            <a:pPr>
              <a:lnSpc>
                <a:spcPct val="120000"/>
              </a:lnSpc>
            </a:pPr>
            <a:r>
              <a:rPr lang="en-US" altLang="en-US" dirty="0"/>
              <a:t>Entity Set: All employees </a:t>
            </a:r>
          </a:p>
          <a:p>
            <a:endParaRPr lang="en-US" dirty="0"/>
          </a:p>
        </p:txBody>
      </p:sp>
    </p:spTree>
    <p:extLst>
      <p:ext uri="{BB962C8B-B14F-4D97-AF65-F5344CB8AC3E}">
        <p14:creationId xmlns:p14="http://schemas.microsoft.com/office/powerpoint/2010/main" val="3970132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p:txBody>
          <a:bodyPr/>
          <a:lstStyle/>
          <a:p>
            <a:pPr eaLnBrk="1" fontAlgn="auto" hangingPunct="1">
              <a:spcAft>
                <a:spcPts val="0"/>
              </a:spcAft>
              <a:defRPr/>
            </a:pPr>
            <a:r>
              <a:rPr lang="en-US" sz="3200" dirty="0" smtClean="0"/>
              <a:t>n-</a:t>
            </a:r>
            <a:r>
              <a:rPr lang="en-US" sz="3200" dirty="0" err="1" smtClean="0"/>
              <a:t>ary</a:t>
            </a:r>
            <a:r>
              <a:rPr lang="en-US" sz="3200" dirty="0" smtClean="0"/>
              <a:t> </a:t>
            </a:r>
            <a:r>
              <a:rPr lang="en-US" sz="3200" dirty="0"/>
              <a:t>relationships (n &gt; 2)</a:t>
            </a:r>
          </a:p>
        </p:txBody>
      </p:sp>
      <p:sp>
        <p:nvSpPr>
          <p:cNvPr id="907267" name="Rectangle 3"/>
          <p:cNvSpPr>
            <a:spLocks noGrp="1" noChangeArrowheads="1"/>
          </p:cNvSpPr>
          <p:nvPr>
            <p:ph sz="quarter" idx="1"/>
          </p:nvPr>
        </p:nvSpPr>
        <p:spPr>
          <a:xfrm>
            <a:off x="457200" y="1600200"/>
            <a:ext cx="7467600" cy="4873625"/>
          </a:xfrm>
        </p:spPr>
        <p:txBody>
          <a:bodyPr>
            <a:normAutofit/>
          </a:bodyPr>
          <a:lstStyle/>
          <a:p>
            <a:pPr marL="274320" indent="-274320" eaLnBrk="1" fontAlgn="auto" hangingPunct="1">
              <a:spcAft>
                <a:spcPts val="0"/>
              </a:spcAft>
              <a:buFont typeface="Wingdings"/>
              <a:buChar char=""/>
              <a:defRPr/>
            </a:pPr>
            <a:r>
              <a:rPr lang="en-US" dirty="0" smtClean="0"/>
              <a:t>Three </a:t>
            </a:r>
            <a:r>
              <a:rPr lang="en-US" dirty="0"/>
              <a:t>binary relationships </a:t>
            </a:r>
            <a:r>
              <a:rPr lang="en-US" dirty="0" smtClean="0"/>
              <a:t>represents </a:t>
            </a:r>
            <a:r>
              <a:rPr lang="en-US" dirty="0"/>
              <a:t>different information than a single ternary </a:t>
            </a:r>
            <a:r>
              <a:rPr lang="en-US" dirty="0" smtClean="0"/>
              <a:t>relationship</a:t>
            </a:r>
            <a:endParaRPr lang="en-US" dirty="0"/>
          </a:p>
          <a:p>
            <a:pPr marL="274320" indent="-274320" eaLnBrk="1" fontAlgn="auto" hangingPunct="1">
              <a:spcAft>
                <a:spcPts val="0"/>
              </a:spcAft>
              <a:buFont typeface="Wingdings"/>
              <a:buChar char=""/>
              <a:defRPr/>
            </a:pPr>
            <a:r>
              <a:rPr lang="en-US" dirty="0" smtClean="0"/>
              <a:t>In </a:t>
            </a:r>
            <a:r>
              <a:rPr lang="en-US" dirty="0"/>
              <a:t>some cases, a ternary relationship can be represented as a </a:t>
            </a:r>
            <a:r>
              <a:rPr lang="en-US" dirty="0" smtClean="0"/>
              <a:t>weak</a:t>
            </a:r>
            <a:endParaRPr lang="en-US" dirty="0"/>
          </a:p>
        </p:txBody>
      </p:sp>
      <p:sp>
        <p:nvSpPr>
          <p:cNvPr id="5734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848AB205-5F95-4CC6-925C-4EA9FC1985B8}" type="slidenum">
              <a:rPr lang="en-US"/>
              <a:pPr/>
              <a:t>60</a:t>
            </a:fld>
            <a:endParaRPr lang="en-CA"/>
          </a:p>
        </p:txBody>
      </p:sp>
      <p:pic>
        <p:nvPicPr>
          <p:cNvPr id="5" name="Picture 1029" descr="fig03_17"/>
          <p:cNvPicPr>
            <a:picLocks noChangeAspect="1" noChangeArrowheads="1"/>
          </p:cNvPicPr>
          <p:nvPr/>
        </p:nvPicPr>
        <p:blipFill rotWithShape="1">
          <a:blip r:embed="rId2" cstate="print"/>
          <a:srcRect t="62627" b="8417"/>
          <a:stretch/>
        </p:blipFill>
        <p:spPr bwMode="auto">
          <a:xfrm>
            <a:off x="76200" y="4461933"/>
            <a:ext cx="6683947" cy="2319867"/>
          </a:xfrm>
          <a:prstGeom prst="rect">
            <a:avLst/>
          </a:prstGeom>
          <a:noFill/>
          <a:ln w="9525">
            <a:noFill/>
            <a:miter lim="800000"/>
            <a:headEnd/>
            <a:tailEnd/>
          </a:ln>
        </p:spPr>
      </p:pic>
      <p:pic>
        <p:nvPicPr>
          <p:cNvPr id="6" name="Picture 1029" descr="fig03_17"/>
          <p:cNvPicPr>
            <a:picLocks noChangeAspect="1" noChangeArrowheads="1"/>
          </p:cNvPicPr>
          <p:nvPr/>
        </p:nvPicPr>
        <p:blipFill rotWithShape="1">
          <a:blip r:embed="rId2" cstate="print"/>
          <a:srcRect l="21174" r="10102" b="76446"/>
          <a:stretch/>
        </p:blipFill>
        <p:spPr bwMode="auto">
          <a:xfrm>
            <a:off x="4624388" y="3124200"/>
            <a:ext cx="3524250" cy="1447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ChangeArrowheads="1"/>
          </p:cNvSpPr>
          <p:nvPr>
            <p:ph type="title"/>
          </p:nvPr>
        </p:nvSpPr>
        <p:spPr>
          <a:xfrm>
            <a:off x="457200" y="274638"/>
            <a:ext cx="7848600" cy="1143000"/>
          </a:xfrm>
        </p:spPr>
        <p:txBody>
          <a:bodyPr/>
          <a:lstStyle/>
          <a:p>
            <a:pPr eaLnBrk="1" fontAlgn="auto" hangingPunct="1">
              <a:spcAft>
                <a:spcPts val="0"/>
              </a:spcAft>
              <a:defRPr/>
            </a:pPr>
            <a:r>
              <a:rPr lang="en-US" sz="3200" dirty="0" smtClean="0"/>
              <a:t>Example 3 </a:t>
            </a:r>
            <a:r>
              <a:rPr lang="en-US" sz="3200" dirty="0"/>
              <a:t>of a ternary relationship</a:t>
            </a:r>
          </a:p>
        </p:txBody>
      </p:sp>
      <p:sp>
        <p:nvSpPr>
          <p:cNvPr id="6041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C9B9D1F3-FAF3-4789-AEE6-1ACB8E17A12F}" type="slidenum">
              <a:rPr lang="en-US"/>
              <a:pPr/>
              <a:t>61</a:t>
            </a:fld>
            <a:endParaRPr lang="en-CA"/>
          </a:p>
        </p:txBody>
      </p:sp>
      <p:pic>
        <p:nvPicPr>
          <p:cNvPr id="60420" name="Picture 1029" descr="fig03_18"/>
          <p:cNvPicPr>
            <a:picLocks noChangeAspect="1" noChangeArrowheads="1"/>
          </p:cNvPicPr>
          <p:nvPr/>
        </p:nvPicPr>
        <p:blipFill>
          <a:blip r:embed="rId3" cstate="print"/>
          <a:srcRect/>
          <a:stretch>
            <a:fillRect/>
          </a:stretch>
        </p:blipFill>
        <p:spPr bwMode="auto">
          <a:xfrm>
            <a:off x="315913" y="1905000"/>
            <a:ext cx="7989887"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1026"/>
          <p:cNvSpPr>
            <a:spLocks noGrp="1" noChangeArrowheads="1"/>
          </p:cNvSpPr>
          <p:nvPr>
            <p:ph type="title"/>
          </p:nvPr>
        </p:nvSpPr>
        <p:spPr/>
        <p:txBody>
          <a:bodyPr/>
          <a:lstStyle/>
          <a:p>
            <a:pPr eaLnBrk="1" fontAlgn="auto" hangingPunct="1">
              <a:spcAft>
                <a:spcPts val="0"/>
              </a:spcAft>
              <a:defRPr/>
            </a:pPr>
            <a:r>
              <a:rPr lang="en-US" sz="3200" dirty="0" smtClean="0"/>
              <a:t>n-</a:t>
            </a:r>
            <a:r>
              <a:rPr lang="en-US" sz="3200" dirty="0" err="1" smtClean="0"/>
              <a:t>ary</a:t>
            </a:r>
            <a:r>
              <a:rPr lang="en-US" sz="3200" dirty="0" smtClean="0"/>
              <a:t> </a:t>
            </a:r>
            <a:r>
              <a:rPr lang="en-US" sz="3200" dirty="0"/>
              <a:t>relationships (n &gt; 2)</a:t>
            </a:r>
          </a:p>
        </p:txBody>
      </p:sp>
      <p:sp>
        <p:nvSpPr>
          <p:cNvPr id="59395" name="Rectangle 1027"/>
          <p:cNvSpPr>
            <a:spLocks noGrp="1" noChangeArrowheads="1"/>
          </p:cNvSpPr>
          <p:nvPr>
            <p:ph sz="quarter" idx="1"/>
          </p:nvPr>
        </p:nvSpPr>
        <p:spPr>
          <a:xfrm>
            <a:off x="457200" y="1600200"/>
            <a:ext cx="7467600" cy="4873625"/>
          </a:xfrm>
        </p:spPr>
        <p:txBody>
          <a:bodyPr/>
          <a:lstStyle/>
          <a:p>
            <a:pPr eaLnBrk="1" hangingPunct="1"/>
            <a:r>
              <a:rPr lang="en-US" dirty="0" smtClean="0"/>
              <a:t>If a particular binary relationship can be derived from a higher-degree relationship at all times, then it is redundant</a:t>
            </a:r>
          </a:p>
          <a:p>
            <a:pPr eaLnBrk="1" hangingPunct="1"/>
            <a:endParaRPr lang="en-US" dirty="0" smtClean="0"/>
          </a:p>
          <a:p>
            <a:pPr eaLnBrk="1" hangingPunct="1"/>
            <a:r>
              <a:rPr lang="en-US" dirty="0" smtClean="0"/>
              <a:t>For example, the TAUGHT_DURING binary relationship can be derived from the ternary relationship OFFERS (based on the meaning of the relationships)</a:t>
            </a:r>
          </a:p>
        </p:txBody>
      </p:sp>
      <p:sp>
        <p:nvSpPr>
          <p:cNvPr id="59396"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9FCDC136-B49C-4D12-96D1-E64D359569CD}" type="slidenum">
              <a:rPr lang="en-US"/>
              <a:pPr/>
              <a:t>62</a:t>
            </a:fld>
            <a:endParaRPr lang="en-CA"/>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1026"/>
          <p:cNvSpPr>
            <a:spLocks noGrp="1" noChangeArrowheads="1"/>
          </p:cNvSpPr>
          <p:nvPr>
            <p:ph type="title"/>
          </p:nvPr>
        </p:nvSpPr>
        <p:spPr/>
        <p:txBody>
          <a:bodyPr/>
          <a:lstStyle/>
          <a:p>
            <a:pPr eaLnBrk="1" fontAlgn="auto" hangingPunct="1">
              <a:spcAft>
                <a:spcPts val="0"/>
              </a:spcAft>
              <a:defRPr/>
            </a:pPr>
            <a:r>
              <a:rPr lang="en-US" sz="3200" dirty="0"/>
              <a:t>Displaying constraints on higher-degree relationships</a:t>
            </a:r>
          </a:p>
        </p:txBody>
      </p:sp>
      <p:sp>
        <p:nvSpPr>
          <p:cNvPr id="61443" name="Rectangle 1027"/>
          <p:cNvSpPr>
            <a:spLocks noGrp="1" noChangeArrowheads="1"/>
          </p:cNvSpPr>
          <p:nvPr>
            <p:ph sz="quarter" idx="1"/>
          </p:nvPr>
        </p:nvSpPr>
        <p:spPr>
          <a:xfrm>
            <a:off x="457200" y="1600200"/>
            <a:ext cx="8001000" cy="4873625"/>
          </a:xfrm>
        </p:spPr>
        <p:txBody>
          <a:bodyPr/>
          <a:lstStyle/>
          <a:p>
            <a:pPr eaLnBrk="1" hangingPunct="1"/>
            <a:r>
              <a:rPr lang="en-US" dirty="0" smtClean="0"/>
              <a:t>Displaying a 1, M, or N indicates</a:t>
            </a:r>
          </a:p>
          <a:p>
            <a:pPr lvl="1" eaLnBrk="1" hangingPunct="1"/>
            <a:r>
              <a:rPr lang="en-US" sz="2200" dirty="0" smtClean="0"/>
              <a:t>1 indicates that an entity can participate in at most one relationship instance </a:t>
            </a:r>
            <a:r>
              <a:rPr lang="en-US" sz="2200" i="1" dirty="0" smtClean="0"/>
              <a:t>that has a particular combination of the other participating entities</a:t>
            </a:r>
          </a:p>
          <a:p>
            <a:pPr lvl="1" eaLnBrk="1" hangingPunct="1"/>
            <a:r>
              <a:rPr lang="en-US" sz="2200" dirty="0" smtClean="0"/>
              <a:t>M </a:t>
            </a:r>
            <a:r>
              <a:rPr lang="en-US" sz="2200" dirty="0"/>
              <a:t>or N indicates no </a:t>
            </a:r>
            <a:r>
              <a:rPr lang="en-US" sz="2200" dirty="0" smtClean="0"/>
              <a:t>constraint</a:t>
            </a:r>
          </a:p>
          <a:p>
            <a:pPr eaLnBrk="1" hangingPunct="1"/>
            <a:endParaRPr lang="en-US" dirty="0" smtClean="0"/>
          </a:p>
          <a:p>
            <a:pPr eaLnBrk="1" hangingPunct="1"/>
            <a:r>
              <a:rPr lang="en-US" dirty="0" smtClean="0"/>
              <a:t>(</a:t>
            </a:r>
            <a:r>
              <a:rPr lang="en-US" dirty="0"/>
              <a:t>min, max) constraints can be displayed on the edges – however, they do not fully describe the constraints</a:t>
            </a:r>
          </a:p>
          <a:p>
            <a:pPr eaLnBrk="1" hangingPunct="1"/>
            <a:endParaRPr lang="en-US" dirty="0" smtClean="0"/>
          </a:p>
          <a:p>
            <a:pPr eaLnBrk="1" hangingPunct="1"/>
            <a:r>
              <a:rPr lang="en-US" dirty="0" smtClean="0"/>
              <a:t>In general, both (min, max) and 1, M, or N are needed to describe fully the constraints</a:t>
            </a:r>
          </a:p>
        </p:txBody>
      </p:sp>
      <p:sp>
        <p:nvSpPr>
          <p:cNvPr id="61444"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2390C398-6F2E-4FA7-A145-C088C1F6FA0C}" type="slidenum">
              <a:rPr lang="en-US"/>
              <a:pPr/>
              <a:t>63</a:t>
            </a:fld>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1026"/>
          <p:cNvSpPr>
            <a:spLocks noGrp="1" noChangeArrowheads="1"/>
          </p:cNvSpPr>
          <p:nvPr>
            <p:ph type="title"/>
          </p:nvPr>
        </p:nvSpPr>
        <p:spPr/>
        <p:txBody>
          <a:bodyPr/>
          <a:lstStyle/>
          <a:p>
            <a:pPr eaLnBrk="1" fontAlgn="auto" hangingPunct="1">
              <a:spcAft>
                <a:spcPts val="0"/>
              </a:spcAft>
              <a:defRPr/>
            </a:pPr>
            <a:r>
              <a:rPr lang="en-US" dirty="0" smtClean="0"/>
              <a:t>Cardinality for ternary </a:t>
            </a:r>
            <a:r>
              <a:rPr lang="en-US" dirty="0"/>
              <a:t>relationship</a:t>
            </a:r>
          </a:p>
        </p:txBody>
      </p:sp>
      <p:sp>
        <p:nvSpPr>
          <p:cNvPr id="58371"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059EA87-89EE-466D-AB94-70596CF77668}" type="slidenum">
              <a:rPr lang="en-US"/>
              <a:pPr/>
              <a:t>64</a:t>
            </a:fld>
            <a:endParaRPr lang="en-CA"/>
          </a:p>
        </p:txBody>
      </p:sp>
      <p:pic>
        <p:nvPicPr>
          <p:cNvPr id="58372" name="Picture 1029" descr="fig03_17"/>
          <p:cNvPicPr>
            <a:picLocks noChangeAspect="1" noChangeArrowheads="1"/>
          </p:cNvPicPr>
          <p:nvPr/>
        </p:nvPicPr>
        <p:blipFill rotWithShape="1">
          <a:blip r:embed="rId3" cstate="print"/>
          <a:srcRect l="21743" r="11157" b="76794"/>
          <a:stretch/>
        </p:blipFill>
        <p:spPr bwMode="auto">
          <a:xfrm>
            <a:off x="1524000" y="3632200"/>
            <a:ext cx="5943600" cy="2463800"/>
          </a:xfrm>
          <a:prstGeom prst="rect">
            <a:avLst/>
          </a:prstGeom>
          <a:noFill/>
          <a:ln w="9525">
            <a:noFill/>
            <a:miter lim="800000"/>
            <a:headEnd/>
            <a:tailEnd/>
          </a:ln>
        </p:spPr>
      </p:pic>
      <p:sp>
        <p:nvSpPr>
          <p:cNvPr id="2" name="Rectangle 1"/>
          <p:cNvSpPr/>
          <p:nvPr/>
        </p:nvSpPr>
        <p:spPr>
          <a:xfrm>
            <a:off x="270933" y="1752600"/>
            <a:ext cx="8434388" cy="1200329"/>
          </a:xfrm>
          <a:prstGeom prst="rect">
            <a:avLst/>
          </a:prstGeom>
        </p:spPr>
        <p:txBody>
          <a:bodyPr wrap="square">
            <a:spAutoFit/>
          </a:bodyPr>
          <a:lstStyle/>
          <a:p>
            <a:r>
              <a:rPr lang="en-US" b="1" dirty="0" smtClean="0"/>
              <a:t>Constraint:</a:t>
            </a:r>
            <a:r>
              <a:rPr lang="en-US" dirty="0" smtClean="0"/>
              <a:t> </a:t>
            </a:r>
            <a:r>
              <a:rPr lang="en-US" dirty="0" smtClean="0">
                <a:latin typeface="Calibri" pitchFamily="34" charset="0"/>
                <a:cs typeface="Calibri" pitchFamily="34" charset="0"/>
              </a:rPr>
              <a:t>For </a:t>
            </a:r>
            <a:r>
              <a:rPr lang="en-US" dirty="0">
                <a:latin typeface="Calibri" pitchFamily="34" charset="0"/>
                <a:cs typeface="Calibri" pitchFamily="34" charset="0"/>
              </a:rPr>
              <a:t>a particular project-part combination, only one supplier will be </a:t>
            </a:r>
            <a:r>
              <a:rPr lang="en-US" dirty="0" smtClean="0">
                <a:latin typeface="Calibri" pitchFamily="34" charset="0"/>
                <a:cs typeface="Calibri" pitchFamily="34" charset="0"/>
              </a:rPr>
              <a:t>used (</a:t>
            </a:r>
            <a:r>
              <a:rPr lang="en-US" dirty="0">
                <a:latin typeface="Calibri" pitchFamily="34" charset="0"/>
                <a:cs typeface="Calibri" pitchFamily="34" charset="0"/>
              </a:rPr>
              <a:t>only one supplier supplies a particular part to a particular project).</a:t>
            </a:r>
          </a:p>
        </p:txBody>
      </p:sp>
    </p:spTree>
    <p:extLst>
      <p:ext uri="{BB962C8B-B14F-4D97-AF65-F5344CB8AC3E}">
        <p14:creationId xmlns:p14="http://schemas.microsoft.com/office/powerpoint/2010/main" val="237316052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Displaying constraints on higher-degree relationships</a:t>
            </a:r>
            <a:endParaRPr lang="en-US" dirty="0"/>
          </a:p>
        </p:txBody>
      </p:sp>
      <p:pic>
        <p:nvPicPr>
          <p:cNvPr id="1026" name="Picture 2"/>
          <p:cNvPicPr>
            <a:picLocks noChangeAspect="1" noChangeArrowheads="1"/>
          </p:cNvPicPr>
          <p:nvPr/>
        </p:nvPicPr>
        <p:blipFill>
          <a:blip r:embed="rId3" cstate="print"/>
          <a:srcRect l="25000" t="17396" r="33125" b="28604"/>
          <a:stretch>
            <a:fillRect/>
          </a:stretch>
        </p:blipFill>
        <p:spPr bwMode="auto">
          <a:xfrm>
            <a:off x="1752600" y="1600200"/>
            <a:ext cx="5105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pPr eaLnBrk="1" fontAlgn="auto" hangingPunct="1">
              <a:spcAft>
                <a:spcPts val="0"/>
              </a:spcAft>
              <a:defRPr/>
            </a:pPr>
            <a:r>
              <a:rPr lang="en-US"/>
              <a:t>Alternative diagrammatic notation</a:t>
            </a:r>
          </a:p>
        </p:txBody>
      </p:sp>
      <p:sp>
        <p:nvSpPr>
          <p:cNvPr id="52227" name="Rectangle 3"/>
          <p:cNvSpPr>
            <a:spLocks noGrp="1" noChangeArrowheads="1"/>
          </p:cNvSpPr>
          <p:nvPr>
            <p:ph sz="quarter" idx="1"/>
          </p:nvPr>
        </p:nvSpPr>
        <p:spPr>
          <a:xfrm>
            <a:off x="457200" y="1600200"/>
            <a:ext cx="7467600" cy="4873625"/>
          </a:xfrm>
        </p:spPr>
        <p:txBody>
          <a:bodyPr/>
          <a:lstStyle/>
          <a:p>
            <a:pPr eaLnBrk="1" hangingPunct="1"/>
            <a:r>
              <a:rPr lang="en-US" smtClean="0"/>
              <a:t>ER diagrams is one popular example for displaying database schemas</a:t>
            </a:r>
          </a:p>
          <a:p>
            <a:pPr eaLnBrk="1" hangingPunct="1"/>
            <a:r>
              <a:rPr lang="en-US" smtClean="0"/>
              <a:t>UML class diagrams is representative of another way of displaying ER concepts</a:t>
            </a:r>
          </a:p>
        </p:txBody>
      </p:sp>
      <p:sp>
        <p:nvSpPr>
          <p:cNvPr id="52228"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D6A6B938-5854-4B17-A6B9-AE79D3A895E1}" type="slidenum">
              <a:rPr lang="en-US"/>
              <a:pPr/>
              <a:t>66</a:t>
            </a:fld>
            <a:endParaRPr lang="en-CA"/>
          </a:p>
        </p:txBody>
      </p:sp>
    </p:spTree>
    <p:extLst>
      <p:ext uri="{BB962C8B-B14F-4D97-AF65-F5344CB8AC3E}">
        <p14:creationId xmlns:p14="http://schemas.microsoft.com/office/powerpoint/2010/main" val="407165152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p:txBody>
          <a:bodyPr/>
          <a:lstStyle/>
          <a:p>
            <a:pPr eaLnBrk="1" fontAlgn="auto" hangingPunct="1">
              <a:spcAft>
                <a:spcPts val="0"/>
              </a:spcAft>
              <a:defRPr/>
            </a:pPr>
            <a:r>
              <a:rPr lang="en-US" sz="3200" dirty="0"/>
              <a:t>UML class diagrams</a:t>
            </a:r>
          </a:p>
        </p:txBody>
      </p:sp>
      <p:sp>
        <p:nvSpPr>
          <p:cNvPr id="53251" name="Rectangle 3"/>
          <p:cNvSpPr>
            <a:spLocks noGrp="1" noChangeArrowheads="1"/>
          </p:cNvSpPr>
          <p:nvPr>
            <p:ph sz="quarter" idx="1"/>
          </p:nvPr>
        </p:nvSpPr>
        <p:spPr>
          <a:xfrm>
            <a:off x="457200" y="1600200"/>
            <a:ext cx="6477000" cy="4873625"/>
          </a:xfrm>
        </p:spPr>
        <p:txBody>
          <a:bodyPr/>
          <a:lstStyle/>
          <a:p>
            <a:pPr eaLnBrk="1" hangingPunct="1">
              <a:lnSpc>
                <a:spcPct val="80000"/>
              </a:lnSpc>
            </a:pPr>
            <a:r>
              <a:rPr lang="en-US" dirty="0" smtClean="0"/>
              <a:t>Represent classes (similar to entity types) as large boxes with three sections:</a:t>
            </a:r>
          </a:p>
          <a:p>
            <a:pPr lvl="1" eaLnBrk="1" hangingPunct="1">
              <a:lnSpc>
                <a:spcPct val="80000"/>
              </a:lnSpc>
            </a:pPr>
            <a:r>
              <a:rPr lang="en-US" dirty="0" smtClean="0"/>
              <a:t>Top section includes entity type (class) name</a:t>
            </a:r>
          </a:p>
          <a:p>
            <a:pPr lvl="1" eaLnBrk="1" hangingPunct="1">
              <a:lnSpc>
                <a:spcPct val="80000"/>
              </a:lnSpc>
            </a:pPr>
            <a:r>
              <a:rPr lang="en-US" dirty="0" smtClean="0"/>
              <a:t>Second section includes attributes</a:t>
            </a:r>
          </a:p>
          <a:p>
            <a:pPr lvl="1" eaLnBrk="1" hangingPunct="1">
              <a:lnSpc>
                <a:spcPct val="80000"/>
              </a:lnSpc>
            </a:pPr>
            <a:r>
              <a:rPr lang="en-US" dirty="0" smtClean="0"/>
              <a:t>Third section includes class operations (operations are not specified in ER model)</a:t>
            </a:r>
          </a:p>
          <a:p>
            <a:r>
              <a:rPr lang="en-US" dirty="0" smtClean="0"/>
              <a:t>Composite </a:t>
            </a:r>
            <a:r>
              <a:rPr lang="en-US" dirty="0"/>
              <a:t>attribute is modeled as a </a:t>
            </a:r>
            <a:r>
              <a:rPr lang="en-US" b="1" dirty="0"/>
              <a:t>structured </a:t>
            </a:r>
            <a:r>
              <a:rPr lang="en-US" b="1" dirty="0" smtClean="0"/>
              <a:t>domain</a:t>
            </a:r>
            <a:endParaRPr lang="en-US" dirty="0" smtClean="0"/>
          </a:p>
          <a:p>
            <a:pPr lvl="1"/>
            <a:r>
              <a:rPr lang="en-US" sz="2000" dirty="0" smtClean="0"/>
              <a:t>Name of EMPLOYEE</a:t>
            </a:r>
          </a:p>
          <a:p>
            <a:r>
              <a:rPr lang="en-US" dirty="0" smtClean="0"/>
              <a:t>Multivalued </a:t>
            </a:r>
            <a:r>
              <a:rPr lang="en-US" dirty="0"/>
              <a:t>attribute </a:t>
            </a:r>
            <a:r>
              <a:rPr lang="en-US" dirty="0" smtClean="0"/>
              <a:t>is modeled as </a:t>
            </a:r>
            <a:r>
              <a:rPr lang="en-US" dirty="0"/>
              <a:t>a separate </a:t>
            </a:r>
            <a:r>
              <a:rPr lang="en-US" dirty="0" smtClean="0"/>
              <a:t>class</a:t>
            </a:r>
          </a:p>
          <a:p>
            <a:pPr lvl="1"/>
            <a:r>
              <a:rPr lang="en-US" sz="2000" dirty="0" smtClean="0"/>
              <a:t>LOCATION </a:t>
            </a:r>
            <a:r>
              <a:rPr lang="en-US" sz="2000" dirty="0"/>
              <a:t>class</a:t>
            </a:r>
            <a:endParaRPr lang="en-US" sz="2000" dirty="0" smtClean="0"/>
          </a:p>
          <a:p>
            <a:pPr eaLnBrk="1" hangingPunct="1">
              <a:lnSpc>
                <a:spcPct val="80000"/>
              </a:lnSpc>
            </a:pPr>
            <a:endParaRPr lang="en-US" dirty="0"/>
          </a:p>
          <a:p>
            <a:pPr eaLnBrk="1" hangingPunct="1">
              <a:lnSpc>
                <a:spcPct val="80000"/>
              </a:lnSpc>
            </a:pPr>
            <a:endParaRPr lang="en-US" dirty="0" smtClean="0"/>
          </a:p>
          <a:p>
            <a:pPr eaLnBrk="1" hangingPunct="1">
              <a:lnSpc>
                <a:spcPct val="80000"/>
              </a:lnSpc>
            </a:pPr>
            <a:endParaRPr lang="en-US" dirty="0" smtClean="0"/>
          </a:p>
        </p:txBody>
      </p:sp>
      <p:sp>
        <p:nvSpPr>
          <p:cNvPr id="53252"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683B672C-6503-4F3A-964E-BFAC364898D8}" type="slidenum">
              <a:rPr lang="en-US"/>
              <a:pPr/>
              <a:t>67</a:t>
            </a:fld>
            <a:endParaRPr lang="en-CA"/>
          </a:p>
        </p:txBody>
      </p:sp>
      <p:pic>
        <p:nvPicPr>
          <p:cNvPr id="5" name="Picture 4" descr="fig03_16"/>
          <p:cNvPicPr>
            <a:picLocks noChangeAspect="1" noChangeArrowheads="1"/>
          </p:cNvPicPr>
          <p:nvPr/>
        </p:nvPicPr>
        <p:blipFill rotWithShape="1">
          <a:blip r:embed="rId2" cstate="print"/>
          <a:srcRect t="11352" r="76651" b="32663"/>
          <a:stretch/>
        </p:blipFill>
        <p:spPr bwMode="auto">
          <a:xfrm>
            <a:off x="6934200" y="1829321"/>
            <a:ext cx="1600508" cy="2742679"/>
          </a:xfrm>
          <a:prstGeom prst="rect">
            <a:avLst/>
          </a:prstGeom>
          <a:noFill/>
          <a:ln w="9525">
            <a:noFill/>
            <a:miter lim="800000"/>
            <a:headEnd/>
            <a:tailEnd/>
          </a:ln>
        </p:spPr>
      </p:pic>
    </p:spTree>
    <p:extLst>
      <p:ext uri="{BB962C8B-B14F-4D97-AF65-F5344CB8AC3E}">
        <p14:creationId xmlns:p14="http://schemas.microsoft.com/office/powerpoint/2010/main" val="219155442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UML class diagrams</a:t>
            </a:r>
            <a:endParaRPr lang="en-US" dirty="0"/>
          </a:p>
        </p:txBody>
      </p:sp>
      <p:sp>
        <p:nvSpPr>
          <p:cNvPr id="3" name="Content Placeholder 2"/>
          <p:cNvSpPr>
            <a:spLocks noGrp="1"/>
          </p:cNvSpPr>
          <p:nvPr>
            <p:ph sz="quarter" idx="1"/>
          </p:nvPr>
        </p:nvSpPr>
        <p:spPr>
          <a:xfrm>
            <a:off x="457200" y="1600200"/>
            <a:ext cx="6477000" cy="4873752"/>
          </a:xfrm>
        </p:spPr>
        <p:txBody>
          <a:bodyPr/>
          <a:lstStyle/>
          <a:p>
            <a:r>
              <a:rPr lang="en-US" sz="2000" dirty="0"/>
              <a:t>Relationship types are called </a:t>
            </a:r>
            <a:r>
              <a:rPr lang="en-US" sz="2000" b="1" dirty="0"/>
              <a:t>associations </a:t>
            </a:r>
            <a:r>
              <a:rPr lang="en-US" sz="2000" dirty="0"/>
              <a:t>in UML </a:t>
            </a:r>
            <a:endParaRPr lang="en-US" sz="2000" dirty="0" smtClean="0"/>
          </a:p>
          <a:p>
            <a:r>
              <a:rPr lang="en-US" sz="2000" dirty="0" smtClean="0"/>
              <a:t>Relationship instances </a:t>
            </a:r>
            <a:r>
              <a:rPr lang="en-US" sz="2000" dirty="0"/>
              <a:t>are called </a:t>
            </a:r>
            <a:r>
              <a:rPr lang="en-US" sz="2000" b="1" dirty="0" smtClean="0"/>
              <a:t>links</a:t>
            </a:r>
            <a:endParaRPr lang="en-US" sz="2000" dirty="0" smtClean="0"/>
          </a:p>
          <a:p>
            <a:r>
              <a:rPr lang="en-US" sz="2000" dirty="0" smtClean="0"/>
              <a:t>Relationships are represented </a:t>
            </a:r>
            <a:r>
              <a:rPr lang="en-US" sz="2000" dirty="0"/>
              <a:t>as lines connecting the </a:t>
            </a:r>
            <a:r>
              <a:rPr lang="en-US" sz="2000" dirty="0" smtClean="0"/>
              <a:t>classes</a:t>
            </a:r>
          </a:p>
          <a:p>
            <a:r>
              <a:rPr lang="en-US" sz="2000" dirty="0"/>
              <a:t>The (min, max) </a:t>
            </a:r>
            <a:r>
              <a:rPr lang="en-US" sz="2000" dirty="0" smtClean="0"/>
              <a:t>notation </a:t>
            </a:r>
            <a:r>
              <a:rPr lang="en-US" sz="2000" dirty="0"/>
              <a:t>is used to specify relationship </a:t>
            </a:r>
            <a:r>
              <a:rPr lang="en-US" sz="2000" dirty="0" smtClean="0"/>
              <a:t>constraints (</a:t>
            </a:r>
            <a:r>
              <a:rPr lang="en-US" sz="2000" b="1" dirty="0" smtClean="0"/>
              <a:t>multiplicities)</a:t>
            </a:r>
          </a:p>
          <a:p>
            <a:pPr lvl="1"/>
            <a:r>
              <a:rPr lang="en-US" sz="2000" dirty="0" smtClean="0"/>
              <a:t>multiplicities </a:t>
            </a:r>
            <a:r>
              <a:rPr lang="en-US" sz="2000" dirty="0"/>
              <a:t>are placed </a:t>
            </a:r>
            <a:r>
              <a:rPr lang="en-US" sz="2000" i="1" dirty="0"/>
              <a:t>on the opposite ends of the </a:t>
            </a:r>
            <a:r>
              <a:rPr lang="en-US" sz="2000" i="1" dirty="0" smtClean="0"/>
              <a:t>relationship</a:t>
            </a:r>
          </a:p>
          <a:p>
            <a:r>
              <a:rPr lang="en-US" sz="2000" dirty="0"/>
              <a:t>A recursive relationship </a:t>
            </a:r>
            <a:r>
              <a:rPr lang="en-US" sz="2000" dirty="0" smtClean="0"/>
              <a:t>is </a:t>
            </a:r>
            <a:r>
              <a:rPr lang="en-US" sz="2000" dirty="0"/>
              <a:t>called </a:t>
            </a:r>
            <a:r>
              <a:rPr lang="en-US" sz="2000" dirty="0" smtClean="0"/>
              <a:t>a </a:t>
            </a:r>
            <a:r>
              <a:rPr lang="en-US" sz="2000" b="1" dirty="0" smtClean="0"/>
              <a:t>reflexive </a:t>
            </a:r>
            <a:r>
              <a:rPr lang="en-US" sz="2000" b="1" dirty="0"/>
              <a:t>association </a:t>
            </a:r>
            <a:r>
              <a:rPr lang="en-US" sz="2000" dirty="0"/>
              <a:t>in </a:t>
            </a:r>
            <a:r>
              <a:rPr lang="en-US" sz="2000" dirty="0" smtClean="0"/>
              <a:t>UML</a:t>
            </a:r>
          </a:p>
          <a:p>
            <a:r>
              <a:rPr lang="en-US" sz="2000" dirty="0"/>
              <a:t>Weak entities can be modeled using the construct called </a:t>
            </a:r>
            <a:r>
              <a:rPr lang="en-US" sz="2000" b="1" dirty="0"/>
              <a:t>qualified association</a:t>
            </a:r>
            <a:endParaRPr lang="en-US" sz="2000" dirty="0"/>
          </a:p>
        </p:txBody>
      </p:sp>
      <p:pic>
        <p:nvPicPr>
          <p:cNvPr id="4" name="Picture 3" descr="fig03_16"/>
          <p:cNvPicPr>
            <a:picLocks noChangeAspect="1" noChangeArrowheads="1"/>
          </p:cNvPicPr>
          <p:nvPr/>
        </p:nvPicPr>
        <p:blipFill rotWithShape="1">
          <a:blip r:embed="rId3" cstate="print"/>
          <a:srcRect t="11352" r="76651"/>
          <a:stretch/>
        </p:blipFill>
        <p:spPr bwMode="auto">
          <a:xfrm>
            <a:off x="6934200" y="1829321"/>
            <a:ext cx="1600508" cy="4342879"/>
          </a:xfrm>
          <a:prstGeom prst="rect">
            <a:avLst/>
          </a:prstGeom>
          <a:noFill/>
          <a:ln w="9525">
            <a:noFill/>
            <a:miter lim="800000"/>
            <a:headEnd/>
            <a:tailEnd/>
          </a:ln>
        </p:spPr>
      </p:pic>
    </p:spTree>
    <p:extLst>
      <p:ext uri="{BB962C8B-B14F-4D97-AF65-F5344CB8AC3E}">
        <p14:creationId xmlns:p14="http://schemas.microsoft.com/office/powerpoint/2010/main" val="35204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eaLnBrk="1" fontAlgn="auto" hangingPunct="1">
              <a:spcAft>
                <a:spcPts val="0"/>
              </a:spcAft>
              <a:defRPr/>
            </a:pPr>
            <a:r>
              <a:rPr lang="en-US" sz="3200"/>
              <a:t>UML class diagram for COMPANY database schema</a:t>
            </a:r>
          </a:p>
        </p:txBody>
      </p:sp>
      <p:sp>
        <p:nvSpPr>
          <p:cNvPr id="54275"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3E656F11-51A7-4BD1-BF30-002DFC56DC3A}" type="slidenum">
              <a:rPr lang="en-US"/>
              <a:pPr/>
              <a:t>69</a:t>
            </a:fld>
            <a:endParaRPr lang="en-CA"/>
          </a:p>
        </p:txBody>
      </p:sp>
      <p:pic>
        <p:nvPicPr>
          <p:cNvPr id="54276" name="Picture 4" descr="fig03_16"/>
          <p:cNvPicPr>
            <a:picLocks noChangeAspect="1" noChangeArrowheads="1"/>
          </p:cNvPicPr>
          <p:nvPr/>
        </p:nvPicPr>
        <p:blipFill rotWithShape="1">
          <a:blip r:embed="rId3" cstate="print"/>
          <a:srcRect t="7037"/>
          <a:stretch/>
        </p:blipFill>
        <p:spPr bwMode="auto">
          <a:xfrm>
            <a:off x="1169988" y="1944914"/>
            <a:ext cx="6854825" cy="4554311"/>
          </a:xfrm>
          <a:prstGeom prst="rect">
            <a:avLst/>
          </a:prstGeom>
          <a:noFill/>
          <a:ln w="9525">
            <a:noFill/>
            <a:miter lim="800000"/>
            <a:headEnd/>
            <a:tailEnd/>
          </a:ln>
        </p:spPr>
      </p:pic>
      <p:sp>
        <p:nvSpPr>
          <p:cNvPr id="2" name="TextBox 1"/>
          <p:cNvSpPr txBox="1"/>
          <p:nvPr/>
        </p:nvSpPr>
        <p:spPr>
          <a:xfrm>
            <a:off x="179388" y="4899424"/>
            <a:ext cx="990600" cy="830997"/>
          </a:xfrm>
          <a:prstGeom prst="rect">
            <a:avLst/>
          </a:prstGeom>
          <a:noFill/>
        </p:spPr>
        <p:txBody>
          <a:bodyPr wrap="square" rtlCol="0">
            <a:spAutoFit/>
          </a:bodyPr>
          <a:lstStyle/>
          <a:p>
            <a:r>
              <a:rPr lang="en-US" sz="1200" dirty="0" smtClean="0"/>
              <a:t>Qualified association for weal entity</a:t>
            </a:r>
            <a:endParaRPr lang="en-US" sz="1200" dirty="0"/>
          </a:p>
        </p:txBody>
      </p:sp>
    </p:spTree>
    <p:extLst>
      <p:ext uri="{BB962C8B-B14F-4D97-AF65-F5344CB8AC3E}">
        <p14:creationId xmlns:p14="http://schemas.microsoft.com/office/powerpoint/2010/main" val="41244320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Types of Entity Types</a:t>
            </a:r>
            <a:endParaRPr lang="en-US" sz="3200" dirty="0"/>
          </a:p>
        </p:txBody>
      </p:sp>
      <p:sp>
        <p:nvSpPr>
          <p:cNvPr id="3" name="Content Placeholder 2"/>
          <p:cNvSpPr>
            <a:spLocks noGrp="1"/>
          </p:cNvSpPr>
          <p:nvPr>
            <p:ph sz="quarter" idx="1"/>
          </p:nvPr>
        </p:nvSpPr>
        <p:spPr/>
        <p:txBody>
          <a:bodyPr/>
          <a:lstStyle/>
          <a:p>
            <a:r>
              <a:rPr lang="en-US" altLang="en-US" dirty="0"/>
              <a:t>Entity types can be classified into regular/strong/independent ETs or weak/dependent ETs</a:t>
            </a:r>
          </a:p>
          <a:p>
            <a:endParaRPr lang="en-US" dirty="0"/>
          </a:p>
        </p:txBody>
      </p:sp>
    </p:spTree>
    <p:extLst>
      <p:ext uri="{BB962C8B-B14F-4D97-AF65-F5344CB8AC3E}">
        <p14:creationId xmlns:p14="http://schemas.microsoft.com/office/powerpoint/2010/main" val="23737464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pPr eaLnBrk="1" fontAlgn="auto" hangingPunct="1">
              <a:spcAft>
                <a:spcPts val="0"/>
              </a:spcAft>
              <a:defRPr/>
            </a:pPr>
            <a:r>
              <a:rPr lang="en-US" sz="3200"/>
              <a:t>Other alternative diagrammatic notations</a:t>
            </a:r>
          </a:p>
        </p:txBody>
      </p:sp>
      <p:sp>
        <p:nvSpPr>
          <p:cNvPr id="55299"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A53E0C5D-2282-4AB8-AD58-8E5942AC5AB6}" type="slidenum">
              <a:rPr lang="en-US"/>
              <a:pPr/>
              <a:t>70</a:t>
            </a:fld>
            <a:endParaRPr lang="en-CA"/>
          </a:p>
        </p:txBody>
      </p:sp>
      <p:pic>
        <p:nvPicPr>
          <p:cNvPr id="55300" name="Picture 4" descr="figA_01"/>
          <p:cNvPicPr>
            <a:picLocks noChangeAspect="1" noChangeArrowheads="1"/>
          </p:cNvPicPr>
          <p:nvPr/>
        </p:nvPicPr>
        <p:blipFill>
          <a:blip r:embed="rId2" cstate="print"/>
          <a:srcRect/>
          <a:stretch>
            <a:fillRect/>
          </a:stretch>
        </p:blipFill>
        <p:spPr bwMode="auto">
          <a:xfrm>
            <a:off x="2206625" y="1524000"/>
            <a:ext cx="4041775" cy="5086350"/>
          </a:xfrm>
          <a:prstGeom prst="rect">
            <a:avLst/>
          </a:prstGeom>
          <a:noFill/>
          <a:ln w="9525">
            <a:noFill/>
            <a:miter lim="800000"/>
            <a:headEnd/>
            <a:tailEnd/>
          </a:ln>
        </p:spPr>
      </p:pic>
    </p:spTree>
    <p:extLst>
      <p:ext uri="{BB962C8B-B14F-4D97-AF65-F5344CB8AC3E}">
        <p14:creationId xmlns:p14="http://schemas.microsoft.com/office/powerpoint/2010/main" val="2507029924"/>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pPr eaLnBrk="1" fontAlgn="auto" hangingPunct="1">
              <a:spcAft>
                <a:spcPts val="0"/>
              </a:spcAft>
              <a:defRPr/>
            </a:pPr>
            <a:r>
              <a:rPr lang="en-US"/>
              <a:t>Chapter Summary</a:t>
            </a:r>
          </a:p>
        </p:txBody>
      </p:sp>
      <p:sp>
        <p:nvSpPr>
          <p:cNvPr id="65539" name="Rectangle 3"/>
          <p:cNvSpPr>
            <a:spLocks noGrp="1" noChangeArrowheads="1"/>
          </p:cNvSpPr>
          <p:nvPr>
            <p:ph sz="quarter" idx="1"/>
          </p:nvPr>
        </p:nvSpPr>
        <p:spPr>
          <a:xfrm>
            <a:off x="457200" y="1600200"/>
            <a:ext cx="7467600" cy="4873625"/>
          </a:xfrm>
        </p:spPr>
        <p:txBody>
          <a:bodyPr/>
          <a:lstStyle/>
          <a:p>
            <a:pPr eaLnBrk="1" hangingPunct="1"/>
            <a:r>
              <a:rPr lang="en-US" smtClean="0"/>
              <a:t>ER Model Concepts: Entities, attributes, relationships</a:t>
            </a:r>
          </a:p>
          <a:p>
            <a:pPr eaLnBrk="1" hangingPunct="1"/>
            <a:r>
              <a:rPr lang="en-US" smtClean="0"/>
              <a:t>Constraints in the ER model</a:t>
            </a:r>
          </a:p>
          <a:p>
            <a:pPr eaLnBrk="1" hangingPunct="1"/>
            <a:r>
              <a:rPr lang="en-US" smtClean="0"/>
              <a:t>Using ER in step-by-step conceptual schema design for the COMPANY database</a:t>
            </a:r>
          </a:p>
          <a:p>
            <a:pPr eaLnBrk="1" hangingPunct="1"/>
            <a:r>
              <a:rPr lang="en-US" smtClean="0"/>
              <a:t>ER Diagrams - Notation</a:t>
            </a:r>
          </a:p>
          <a:p>
            <a:pPr eaLnBrk="1" hangingPunct="1"/>
            <a:r>
              <a:rPr lang="en-US" smtClean="0"/>
              <a:t>Alternative Notations – UML class diagrams, others</a:t>
            </a:r>
          </a:p>
          <a:p>
            <a:pPr eaLnBrk="1" hangingPunct="1"/>
            <a:endParaRPr lang="en-US" smtClean="0"/>
          </a:p>
        </p:txBody>
      </p:sp>
      <p:sp>
        <p:nvSpPr>
          <p:cNvPr id="65540" name="Slide Number Placeholder 3"/>
          <p:cNvSpPr>
            <a:spLocks noGrp="1"/>
          </p:cNvSpPr>
          <p:nvPr>
            <p:ph type="sldNum" sz="quarter" idx="4294967295"/>
          </p:nvPr>
        </p:nvSpPr>
        <p:spPr bwMode="auto">
          <a:xfrm>
            <a:off x="8129588" y="5734050"/>
            <a:ext cx="609600" cy="520700"/>
          </a:xfrm>
          <a:prstGeom prst="rect">
            <a:avLst/>
          </a:prstGeom>
          <a:noFill/>
          <a:ln>
            <a:miter lim="800000"/>
            <a:headEnd/>
            <a:tailEnd/>
          </a:ln>
        </p:spPr>
        <p:txBody>
          <a:bodyPr/>
          <a:lstStyle/>
          <a:p>
            <a:fld id="{107D9995-B87A-4E84-80D7-8868F3AEA701}" type="slidenum">
              <a:rPr lang="en-US"/>
              <a:pPr/>
              <a:t>71</a:t>
            </a:fld>
            <a:endParaRPr lang="en-CA"/>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defRPr/>
            </a:pPr>
            <a:r>
              <a:rPr lang="en-US" dirty="0" smtClean="0"/>
              <a:t>HW</a:t>
            </a:r>
            <a:r>
              <a:rPr lang="en-US" dirty="0" smtClean="0"/>
              <a:t> </a:t>
            </a:r>
            <a:r>
              <a:rPr lang="en-US" dirty="0" smtClean="0"/>
              <a:t>1</a:t>
            </a:r>
            <a:endParaRPr lang="en-US" dirty="0"/>
          </a:p>
        </p:txBody>
      </p:sp>
      <p:sp>
        <p:nvSpPr>
          <p:cNvPr id="3" name="Content Placeholder 2"/>
          <p:cNvSpPr>
            <a:spLocks noGrp="1"/>
          </p:cNvSpPr>
          <p:nvPr>
            <p:ph sz="quarter" idx="1"/>
          </p:nvPr>
        </p:nvSpPr>
        <p:spPr>
          <a:xfrm>
            <a:off x="228600" y="914400"/>
            <a:ext cx="8382000" cy="5559425"/>
          </a:xfrm>
        </p:spPr>
        <p:txBody>
          <a:bodyPr/>
          <a:lstStyle/>
          <a:p>
            <a:pPr>
              <a:buFont typeface="Wingdings" pitchFamily="2" charset="2"/>
              <a:buNone/>
              <a:defRPr/>
            </a:pPr>
            <a:r>
              <a:rPr lang="en-US" sz="1600" b="1" dirty="0" smtClean="0"/>
              <a:t>Draw E\R model for the university database with the following requirements</a:t>
            </a:r>
          </a:p>
          <a:p>
            <a:pPr marL="342900" indent="-342900">
              <a:buFont typeface="+mj-lt"/>
              <a:buAutoNum type="alphaLcParenR"/>
              <a:defRPr/>
            </a:pPr>
            <a:r>
              <a:rPr lang="en-US" sz="1700" dirty="0" smtClean="0"/>
              <a:t>The university keeps track of each student's name, </a:t>
            </a:r>
            <a:r>
              <a:rPr lang="en-US" sz="1700" dirty="0" err="1" smtClean="0"/>
              <a:t>rollno</a:t>
            </a:r>
            <a:r>
              <a:rPr lang="en-US" sz="1700" dirty="0" smtClean="0"/>
              <a:t>, SSN, current address and phone, permanent address and phone, birthdate, sex, class (freshman, sophomore, ..., graduate), major department, minor department (if any), and degree program (B.A., B.S., ..., Ph.D.). Some user applications need to refer to the city, state, and zip of the student's permanent address, and to the student's last name. Both SSN and </a:t>
            </a:r>
            <a:r>
              <a:rPr lang="en-US" sz="1700" dirty="0" err="1" smtClean="0"/>
              <a:t>Rollno</a:t>
            </a:r>
            <a:r>
              <a:rPr lang="en-US" sz="1700" dirty="0" smtClean="0"/>
              <a:t> have unique values for each student. </a:t>
            </a:r>
          </a:p>
          <a:p>
            <a:pPr marL="342900" indent="-342900">
              <a:buFont typeface="+mj-lt"/>
              <a:buAutoNum type="alphaLcParenR"/>
              <a:defRPr/>
            </a:pPr>
            <a:r>
              <a:rPr lang="en-US" sz="1700" dirty="0" smtClean="0"/>
              <a:t>Each department is described by a name, code, office number, office phone, and college. Both name and code have unique values for each department.  </a:t>
            </a:r>
          </a:p>
          <a:p>
            <a:pPr marL="342900" indent="-342900">
              <a:buFont typeface="+mj-lt"/>
              <a:buAutoNum type="alphaLcParenR"/>
              <a:defRPr/>
            </a:pPr>
            <a:r>
              <a:rPr lang="en-US" sz="1700" dirty="0" smtClean="0"/>
              <a:t>Each course has a course name, description, course number, number of semester hours, level, and offering department. The value of course number is unique for each course.  </a:t>
            </a:r>
          </a:p>
          <a:p>
            <a:pPr marL="342900" indent="-342900">
              <a:buFont typeface="+mj-lt"/>
              <a:buAutoNum type="alphaLcParenR"/>
              <a:defRPr/>
            </a:pPr>
            <a:r>
              <a:rPr lang="en-US" sz="1700" dirty="0" smtClean="0"/>
              <a:t>Each section has an instructor, semester, year, course, and section number. The section number distinguishes different sections of the same course that are taught during the same semester/year; its values are 1, 2, 3, ...; up to the number of sections taught during each semester.</a:t>
            </a:r>
          </a:p>
          <a:p>
            <a:pPr marL="342900" indent="-342900">
              <a:buFont typeface="+mj-lt"/>
              <a:buAutoNum type="alphaLcParenR"/>
              <a:defRPr/>
            </a:pPr>
            <a:r>
              <a:rPr lang="en-US" sz="1700" dirty="0" smtClean="0"/>
              <a:t>A grade report has a student, section, letter grade, and numeric grade (0, 1, 2, 3, 4 for F, D, C, B, A, respectively).</a:t>
            </a:r>
            <a:endParaRPr lang="en-US" sz="1700" dirty="0"/>
          </a:p>
        </p:txBody>
      </p:sp>
    </p:spTree>
    <p:extLst>
      <p:ext uri="{BB962C8B-B14F-4D97-AF65-F5344CB8AC3E}">
        <p14:creationId xmlns:p14="http://schemas.microsoft.com/office/powerpoint/2010/main" val="10452618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792162"/>
          </a:xfrm>
        </p:spPr>
        <p:txBody>
          <a:bodyPr>
            <a:normAutofit/>
          </a:bodyPr>
          <a:lstStyle/>
          <a:p>
            <a:pPr>
              <a:defRPr/>
            </a:pPr>
            <a:r>
              <a:rPr lang="en-US" b="1" dirty="0" smtClean="0"/>
              <a:t>HW</a:t>
            </a:r>
            <a:r>
              <a:rPr lang="en-US" b="1" dirty="0" smtClean="0"/>
              <a:t> </a:t>
            </a:r>
            <a:r>
              <a:rPr lang="en-US" b="1" dirty="0" smtClean="0"/>
              <a:t>2: ER for </a:t>
            </a:r>
            <a:r>
              <a:rPr lang="en-US" sz="3200" b="1" dirty="0" err="1" smtClean="0"/>
              <a:t>Notown</a:t>
            </a:r>
            <a:r>
              <a:rPr lang="en-US" sz="3200" b="1" dirty="0" smtClean="0"/>
              <a:t> </a:t>
            </a:r>
            <a:r>
              <a:rPr lang="en-US" sz="3200" b="1" dirty="0"/>
              <a:t>Records </a:t>
            </a:r>
            <a:endParaRPr lang="en-US" b="1" dirty="0"/>
          </a:p>
        </p:txBody>
      </p:sp>
      <p:sp>
        <p:nvSpPr>
          <p:cNvPr id="44035" name="Content Placeholder 2"/>
          <p:cNvSpPr>
            <a:spLocks noGrp="1"/>
          </p:cNvSpPr>
          <p:nvPr>
            <p:ph sz="quarter" idx="1"/>
          </p:nvPr>
        </p:nvSpPr>
        <p:spPr>
          <a:xfrm>
            <a:off x="304800" y="1066800"/>
            <a:ext cx="8305800" cy="5638800"/>
          </a:xfrm>
        </p:spPr>
        <p:txBody>
          <a:bodyPr/>
          <a:lstStyle/>
          <a:p>
            <a:r>
              <a:rPr lang="en-US" sz="2000" dirty="0" smtClean="0"/>
              <a:t>Each musician has an SSN, name, address, phone. Poor musicians often share the same address, and no address has more than one phone.</a:t>
            </a:r>
          </a:p>
          <a:p>
            <a:r>
              <a:rPr lang="en-US" sz="2000" dirty="0" smtClean="0"/>
              <a:t>Each instrument that is used in songs recorded at </a:t>
            </a:r>
            <a:r>
              <a:rPr lang="en-US" sz="2000" dirty="0" err="1" smtClean="0"/>
              <a:t>Notown</a:t>
            </a:r>
            <a:r>
              <a:rPr lang="en-US" sz="2000" dirty="0" smtClean="0"/>
              <a:t> has a name (e.g., guitar, flute) and a musical key (e.g., C, B-flat).</a:t>
            </a:r>
          </a:p>
          <a:p>
            <a:r>
              <a:rPr lang="en-US" sz="2000" dirty="0" smtClean="0"/>
              <a:t>Each album has a title, a copyright date, a format (e.g., CD or MC), and an album identifier.</a:t>
            </a:r>
          </a:p>
          <a:p>
            <a:r>
              <a:rPr lang="en-US" sz="2000" dirty="0" smtClean="0"/>
              <a:t>Each song recorded at </a:t>
            </a:r>
            <a:r>
              <a:rPr lang="en-US" sz="2000" dirty="0" err="1" smtClean="0"/>
              <a:t>Notown</a:t>
            </a:r>
            <a:r>
              <a:rPr lang="en-US" sz="2000" dirty="0" smtClean="0"/>
              <a:t> has a title and an author.</a:t>
            </a:r>
          </a:p>
          <a:p>
            <a:r>
              <a:rPr lang="en-US" sz="2000" dirty="0" smtClean="0"/>
              <a:t>Each musician may play several instruments, and an instrument may be played by several musicians.</a:t>
            </a:r>
          </a:p>
          <a:p>
            <a:r>
              <a:rPr lang="en-US" sz="2000" dirty="0" smtClean="0"/>
              <a:t>Each album has a number of songs on it, but no song may appear on more than one album.</a:t>
            </a:r>
          </a:p>
          <a:p>
            <a:r>
              <a:rPr lang="en-US" sz="2000" dirty="0" smtClean="0"/>
              <a:t>Each song is performed by one or more musicians, and a musician may perform a number of songs.</a:t>
            </a:r>
          </a:p>
          <a:p>
            <a:r>
              <a:rPr lang="en-US" sz="2000" dirty="0" smtClean="0"/>
              <a:t>Each album has exactly one musician who acts as its producer. A musician may produce several albums, of course.</a:t>
            </a:r>
          </a:p>
        </p:txBody>
      </p:sp>
    </p:spTree>
    <p:extLst>
      <p:ext uri="{BB962C8B-B14F-4D97-AF65-F5344CB8AC3E}">
        <p14:creationId xmlns:p14="http://schemas.microsoft.com/office/powerpoint/2010/main" val="3637749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Weak Entity Types</a:t>
            </a:r>
            <a:endParaRPr lang="en-US" sz="3200" dirty="0"/>
          </a:p>
        </p:txBody>
      </p:sp>
      <p:sp>
        <p:nvSpPr>
          <p:cNvPr id="3" name="Content Placeholder 2"/>
          <p:cNvSpPr>
            <a:spLocks noGrp="1"/>
          </p:cNvSpPr>
          <p:nvPr>
            <p:ph sz="quarter" idx="1"/>
          </p:nvPr>
        </p:nvSpPr>
        <p:spPr/>
        <p:txBody>
          <a:bodyPr/>
          <a:lstStyle/>
          <a:p>
            <a:r>
              <a:rPr lang="en-US" altLang="en-US" dirty="0"/>
              <a:t> An entity type whose instances cannot exist without being linked with instances of some other entity type, i.e., they cannot exist independently</a:t>
            </a:r>
            <a:endParaRPr lang="en-US" dirty="0"/>
          </a:p>
        </p:txBody>
      </p:sp>
    </p:spTree>
    <p:extLst>
      <p:ext uri="{BB962C8B-B14F-4D97-AF65-F5344CB8AC3E}">
        <p14:creationId xmlns:p14="http://schemas.microsoft.com/office/powerpoint/2010/main" val="1190695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Strong</a:t>
            </a:r>
            <a:r>
              <a:rPr lang="en-US" altLang="en-US" dirty="0"/>
              <a:t> Entity Type</a:t>
            </a:r>
            <a:endParaRPr lang="en-US" dirty="0"/>
          </a:p>
        </p:txBody>
      </p:sp>
      <p:sp>
        <p:nvSpPr>
          <p:cNvPr id="3" name="Content Placeholder 2"/>
          <p:cNvSpPr>
            <a:spLocks noGrp="1"/>
          </p:cNvSpPr>
          <p:nvPr>
            <p:ph sz="quarter" idx="1"/>
          </p:nvPr>
        </p:nvSpPr>
        <p:spPr/>
        <p:txBody>
          <a:bodyPr/>
          <a:lstStyle/>
          <a:p>
            <a:r>
              <a:rPr lang="en-US" altLang="en-US" dirty="0"/>
              <a:t>A strong/regular entity type is the one whose instances can exist independently, i.e., without being linked to other instances</a:t>
            </a:r>
          </a:p>
          <a:p>
            <a:r>
              <a:rPr lang="en-US" altLang="en-US" dirty="0"/>
              <a:t>Strong ETs have their own identity</a:t>
            </a:r>
          </a:p>
          <a:p>
            <a:endParaRPr lang="en-US" dirty="0"/>
          </a:p>
        </p:txBody>
      </p:sp>
    </p:spTree>
    <p:extLst>
      <p:ext uri="{BB962C8B-B14F-4D97-AF65-F5344CB8AC3E}">
        <p14:creationId xmlns:p14="http://schemas.microsoft.com/office/powerpoint/2010/main" val="682313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Oriel</Template>
  <TotalTime>11344</TotalTime>
  <Words>2923</Words>
  <Application>Microsoft Office PowerPoint</Application>
  <PresentationFormat>Letter Paper (8.5x11 in)</PresentationFormat>
  <Paragraphs>366</Paragraphs>
  <Slides>73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Century Schoolbook</vt:lpstr>
      <vt:lpstr>Symbol</vt:lpstr>
      <vt:lpstr>Tahoma</vt:lpstr>
      <vt:lpstr>Times New Roman</vt:lpstr>
      <vt:lpstr>Wingdings</vt:lpstr>
      <vt:lpstr>Wingdings 2</vt:lpstr>
      <vt:lpstr>Oriel</vt:lpstr>
      <vt:lpstr>Data Modeling Using the Entity-Relationship Model </vt:lpstr>
      <vt:lpstr>Database Design Process</vt:lpstr>
      <vt:lpstr>Major Components</vt:lpstr>
      <vt:lpstr>Entity</vt:lpstr>
      <vt:lpstr>Entity Type</vt:lpstr>
      <vt:lpstr>Entity Instance &amp; Set</vt:lpstr>
      <vt:lpstr>Types of Entity Types</vt:lpstr>
      <vt:lpstr>Weak Entity Types</vt:lpstr>
      <vt:lpstr>Strong Entity Type</vt:lpstr>
      <vt:lpstr>Naming Entity Types </vt:lpstr>
      <vt:lpstr>Symbols</vt:lpstr>
      <vt:lpstr>ER Model Concepts</vt:lpstr>
      <vt:lpstr>Symbols for Attributes</vt:lpstr>
      <vt:lpstr>Types of Attributes</vt:lpstr>
      <vt:lpstr>Types of Attributes</vt:lpstr>
      <vt:lpstr>Types of Attributes</vt:lpstr>
      <vt:lpstr>Example of a composite attribute</vt:lpstr>
      <vt:lpstr>Symbols for Attributes</vt:lpstr>
      <vt:lpstr>Example</vt:lpstr>
      <vt:lpstr>Entity Types and Key Attributes</vt:lpstr>
      <vt:lpstr>Key Attributes </vt:lpstr>
      <vt:lpstr>Entity Type CAR with two keys and a corresponding Entity Set</vt:lpstr>
      <vt:lpstr>Initial Design of Entity Types: EMPLOYEE, DEPARTMENT, PROJECT, DEPENDENT</vt:lpstr>
      <vt:lpstr>Refining the initial design by introducing relationships</vt:lpstr>
      <vt:lpstr>Relationships</vt:lpstr>
      <vt:lpstr>Relationship instances of the WORKS_FOR relationship between EMPLOYEE and DEPARTMENT</vt:lpstr>
      <vt:lpstr>Relationship instances of the   WORKS_ON relationship between EMPLOYEE and PROJECT</vt:lpstr>
      <vt:lpstr>Symbol</vt:lpstr>
      <vt:lpstr>Relationship type vs. relationship set</vt:lpstr>
      <vt:lpstr>Types of Relationship Set</vt:lpstr>
      <vt:lpstr>Unary Relationship</vt:lpstr>
      <vt:lpstr>COMPANY database:  relationships</vt:lpstr>
      <vt:lpstr>Example</vt:lpstr>
      <vt:lpstr>Binary Relationships</vt:lpstr>
      <vt:lpstr>Attributes of the Relationships</vt:lpstr>
      <vt:lpstr>Ternary Relationships</vt:lpstr>
      <vt:lpstr>Constraints on Relationships type</vt:lpstr>
      <vt:lpstr>Types of Cardinalities</vt:lpstr>
      <vt:lpstr>Many-to-one (N:1) Relationship</vt:lpstr>
      <vt:lpstr>Many-to-many (M:N) Relationship</vt:lpstr>
      <vt:lpstr>Minimum Cardinality</vt:lpstr>
      <vt:lpstr>Cardinality Example</vt:lpstr>
      <vt:lpstr>Other Notations</vt:lpstr>
      <vt:lpstr>Other Notations</vt:lpstr>
      <vt:lpstr>Participation Constraints- </vt:lpstr>
      <vt:lpstr>Total Participation- </vt:lpstr>
      <vt:lpstr>Example</vt:lpstr>
      <vt:lpstr>Partial Participation- </vt:lpstr>
      <vt:lpstr>Example</vt:lpstr>
      <vt:lpstr>Relationship between Cardinality and Participation Constraints- </vt:lpstr>
      <vt:lpstr>ER DIAGRAM – Relationship Types are: WORKS_FOR, MANAGES, WORKS_ON, CONTROLS, SUPERVISION, DEPENDENTS_OF</vt:lpstr>
      <vt:lpstr>Steps to draw an ER diagram</vt:lpstr>
      <vt:lpstr>Steps to draw an ER diagram</vt:lpstr>
      <vt:lpstr>Problem 1</vt:lpstr>
      <vt:lpstr>ERD</vt:lpstr>
      <vt:lpstr>Alternative (min, max) notation for relationship Structural constraints:</vt:lpstr>
      <vt:lpstr>min, max - notation</vt:lpstr>
      <vt:lpstr>notation for ER diagrams</vt:lpstr>
      <vt:lpstr>Relationships of Higher Degree</vt:lpstr>
      <vt:lpstr>n-ary relationships (n &gt; 2)</vt:lpstr>
      <vt:lpstr>Example 3 of a ternary relationship</vt:lpstr>
      <vt:lpstr>n-ary relationships (n &gt; 2)</vt:lpstr>
      <vt:lpstr>Displaying constraints on higher-degree relationships</vt:lpstr>
      <vt:lpstr>Cardinality for ternary relationship</vt:lpstr>
      <vt:lpstr>Displaying constraints on higher-degree relationships</vt:lpstr>
      <vt:lpstr>Alternative diagrammatic notation</vt:lpstr>
      <vt:lpstr>UML class diagrams</vt:lpstr>
      <vt:lpstr>UML class diagrams</vt:lpstr>
      <vt:lpstr>UML class diagram for COMPANY database schema</vt:lpstr>
      <vt:lpstr>Other alternative diagrammatic notations</vt:lpstr>
      <vt:lpstr>Chapter Summary</vt:lpstr>
      <vt:lpstr>HW 1</vt:lpstr>
      <vt:lpstr>HW 2: ER for Notown Records </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subject>Data Modeling Using the Entity-Relationship (ER) Model</dc:subject>
  <dc:creator>Elmasri/Navathe</dc:creator>
  <cp:lastModifiedBy>Muhammad Naveed</cp:lastModifiedBy>
  <cp:revision>204</cp:revision>
  <cp:lastPrinted>2001-11-04T00:51:13Z</cp:lastPrinted>
  <dcterms:created xsi:type="dcterms:W3CDTF">2005-02-25T19:46:41Z</dcterms:created>
  <dcterms:modified xsi:type="dcterms:W3CDTF">2022-10-31T10:35:30Z</dcterms:modified>
</cp:coreProperties>
</file>