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9"/>
  </p:notesMasterIdLst>
  <p:sldIdLst>
    <p:sldId id="256" r:id="rId2"/>
    <p:sldId id="257" r:id="rId3"/>
    <p:sldId id="258" r:id="rId4"/>
    <p:sldId id="259" r:id="rId5"/>
    <p:sldId id="266" r:id="rId6"/>
    <p:sldId id="267" r:id="rId7"/>
    <p:sldId id="268" r:id="rId8"/>
    <p:sldId id="269" r:id="rId9"/>
    <p:sldId id="270" r:id="rId10"/>
    <p:sldId id="271" r:id="rId11"/>
    <p:sldId id="272"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74" r:id="rId28"/>
  </p:sldIdLst>
  <p:sldSz cx="12192000" cy="6858000"/>
  <p:notesSz cx="6858000" cy="9144000"/>
  <p:embeddedFontLst>
    <p:embeddedFont>
      <p:font typeface="Century Gothic" panose="020B050202020202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0" name="Google Shape;20;p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77" name="Google Shape;77;p1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8" name="Google Shape;78;p1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4" name="Google Shape;84;p1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0" name="Google Shape;90;p1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1" name="Google Shape;91;p1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5" name="Google Shape;95;p1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99" name="Google Shape;99;p1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5" name="Google Shape;105;p1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6" name="Google Shape;106;p1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7" name="Google Shape;107;p1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08" name="Google Shape;108;p1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1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0" name="Google Shape;110;p15"/>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1" name="Google Shape;111;p15"/>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2" name="Google Shape;112;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8" name="Google Shape;118;p1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19" name="Google Shape;119;p1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0" name="Google Shape;120;p1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1" name="Google Shape;121;p1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2" name="Google Shape;122;p1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3" name="Google Shape;123;p1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4" name="Google Shape;124;p1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5" name="Google Shape;125;p1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26" name="Google Shape;126;p16"/>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27" name="Google Shape;127;p16"/>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28" name="Google Shape;128;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4" name="Google Shape;134;p1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0" name="Google Shape;140;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26" name="Google Shape;26;p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2" name="Google Shape;32;p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8" name="Google Shape;38;p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39" name="Google Shape;39;p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5" name="Google Shape;45;p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6" name="Google Shape;46;p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7" name="Google Shape;47;p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3" name="Google Shape;63;p9"/>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4" name="Google Shape;64;p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0" name="Google Shape;70;p1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1" name="Google Shape;71;p1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9;p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23">
            <a:alphaModFix/>
          </a:blip>
          <a:srcRect b="2332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FF00"/>
              </a:buClr>
              <a:buSzPts val="7200"/>
              <a:buFont typeface="Century Gothic"/>
              <a:buNone/>
            </a:pPr>
            <a:r>
              <a:rPr lang="en-US">
                <a:solidFill>
                  <a:srgbClr val="FFFF00"/>
                </a:solidFill>
              </a:rPr>
              <a:t>Database Management Systems </a:t>
            </a:r>
            <a:endParaRPr>
              <a:solidFill>
                <a:srgbClr val="FFFF00"/>
              </a:solidFill>
            </a:endParaRPr>
          </a:p>
        </p:txBody>
      </p:sp>
      <p:sp>
        <p:nvSpPr>
          <p:cNvPr id="148" name="Google Shape;148;p1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US" b="1">
                <a:solidFill>
                  <a:srgbClr val="FFFF00"/>
                </a:solidFill>
              </a:rPr>
              <a:t>LECTURE -</a:t>
            </a:r>
            <a:r>
              <a:rPr lang="en-US" sz="3200" b="1">
                <a:solidFill>
                  <a:srgbClr val="FFFF00"/>
                </a:solidFill>
              </a:rPr>
              <a:t>1</a:t>
            </a:r>
            <a:endParaRPr/>
          </a:p>
          <a:p>
            <a:pPr marL="0" lvl="0" indent="0" algn="l" rtl="0">
              <a:lnSpc>
                <a:spcPct val="100000"/>
              </a:lnSpc>
              <a:spcBef>
                <a:spcPts val="1000"/>
              </a:spcBef>
              <a:spcAft>
                <a:spcPts val="0"/>
              </a:spcAft>
              <a:buSzPts val="1600"/>
              <a:buNone/>
            </a:pP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D8D8D8"/>
              </a:buClr>
              <a:buSzPts val="4000"/>
              <a:buFont typeface="Century Gothic"/>
              <a:buNone/>
            </a:pPr>
            <a:r>
              <a:rPr lang="en-US" sz="4000" b="1">
                <a:solidFill>
                  <a:srgbClr val="D8D8D8"/>
                </a:solidFill>
              </a:rPr>
              <a:t>Functions of DBA</a:t>
            </a:r>
            <a:br>
              <a:rPr lang="en-US" sz="4000" b="1">
                <a:solidFill>
                  <a:srgbClr val="D8D8D8"/>
                </a:solidFill>
              </a:rPr>
            </a:br>
            <a:endParaRPr sz="4000">
              <a:solidFill>
                <a:srgbClr val="D8D8D8"/>
              </a:solidFill>
            </a:endParaRPr>
          </a:p>
        </p:txBody>
      </p:sp>
      <p:sp>
        <p:nvSpPr>
          <p:cNvPr id="297" name="Google Shape;297;p3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FFFF00"/>
              </a:buClr>
              <a:buSzPts val="1600"/>
              <a:buFont typeface="Noto Sans Symbols"/>
              <a:buChar char="⬥"/>
            </a:pPr>
            <a:r>
              <a:rPr lang="en-US" b="1" dirty="0">
                <a:solidFill>
                  <a:srgbClr val="FFFF00"/>
                </a:solidFill>
              </a:rPr>
              <a:t>Schema definition</a:t>
            </a:r>
            <a:endParaRPr dirty="0"/>
          </a:p>
          <a:p>
            <a:pPr marL="342900" lvl="0" indent="-342900" algn="l" rtl="0">
              <a:lnSpc>
                <a:spcPct val="100000"/>
              </a:lnSpc>
              <a:spcBef>
                <a:spcPts val="400"/>
              </a:spcBef>
              <a:spcAft>
                <a:spcPts val="0"/>
              </a:spcAft>
              <a:buClr>
                <a:srgbClr val="FFFF00"/>
              </a:buClr>
              <a:buSzPts val="1600"/>
              <a:buFont typeface="Noto Sans Symbols"/>
              <a:buChar char="⬥"/>
            </a:pPr>
            <a:r>
              <a:rPr lang="en-US" b="1" dirty="0">
                <a:solidFill>
                  <a:srgbClr val="FFFF00"/>
                </a:solidFill>
              </a:rPr>
              <a:t>Granting data access</a:t>
            </a:r>
            <a:endParaRPr dirty="0"/>
          </a:p>
          <a:p>
            <a:pPr marL="342900" lvl="0" indent="-342900" algn="l" rtl="0">
              <a:lnSpc>
                <a:spcPct val="100000"/>
              </a:lnSpc>
              <a:spcBef>
                <a:spcPts val="400"/>
              </a:spcBef>
              <a:spcAft>
                <a:spcPts val="0"/>
              </a:spcAft>
              <a:buClr>
                <a:srgbClr val="FFFF00"/>
              </a:buClr>
              <a:buSzPts val="1600"/>
              <a:buFont typeface="Noto Sans Symbols"/>
              <a:buChar char="⬥"/>
            </a:pPr>
            <a:r>
              <a:rPr lang="en-US" b="1" dirty="0">
                <a:solidFill>
                  <a:srgbClr val="FFFF00"/>
                </a:solidFill>
              </a:rPr>
              <a:t>Routine Maintenance  </a:t>
            </a:r>
            <a:endParaRPr dirty="0"/>
          </a:p>
          <a:p>
            <a:pPr marL="0" lvl="1" indent="0" algn="l" rtl="0">
              <a:lnSpc>
                <a:spcPct val="100000"/>
              </a:lnSpc>
              <a:spcBef>
                <a:spcPts val="400"/>
              </a:spcBef>
              <a:spcAft>
                <a:spcPts val="0"/>
              </a:spcAft>
              <a:buClr>
                <a:srgbClr val="FFFF00"/>
              </a:buClr>
              <a:buSzPts val="1600"/>
              <a:buNone/>
            </a:pPr>
            <a:r>
              <a:rPr lang="en-US" sz="2000" b="1" dirty="0">
                <a:solidFill>
                  <a:srgbClr val="FFFF00"/>
                </a:solidFill>
              </a:rPr>
              <a:t>        Backups</a:t>
            </a:r>
            <a:endParaRPr sz="2000" b="1" dirty="0">
              <a:solidFill>
                <a:srgbClr val="FFFF00"/>
              </a:solidFill>
            </a:endParaRPr>
          </a:p>
          <a:p>
            <a:pPr marL="0" lvl="1" indent="0" algn="l" rtl="0">
              <a:lnSpc>
                <a:spcPct val="100000"/>
              </a:lnSpc>
              <a:spcBef>
                <a:spcPts val="400"/>
              </a:spcBef>
              <a:spcAft>
                <a:spcPts val="0"/>
              </a:spcAft>
              <a:buClr>
                <a:srgbClr val="FFFF00"/>
              </a:buClr>
              <a:buSzPts val="1600"/>
              <a:buNone/>
            </a:pPr>
            <a:r>
              <a:rPr lang="en-US" sz="2000" b="1" dirty="0">
                <a:solidFill>
                  <a:srgbClr val="FFFF00"/>
                </a:solidFill>
              </a:rPr>
              <a:t>        Monitoring disk space</a:t>
            </a:r>
            <a:endParaRPr dirty="0"/>
          </a:p>
          <a:p>
            <a:pPr marL="0" lvl="1" indent="0" algn="l" rtl="0">
              <a:lnSpc>
                <a:spcPct val="100000"/>
              </a:lnSpc>
              <a:spcBef>
                <a:spcPts val="400"/>
              </a:spcBef>
              <a:spcAft>
                <a:spcPts val="0"/>
              </a:spcAft>
              <a:buClr>
                <a:srgbClr val="FFFF00"/>
              </a:buClr>
              <a:buSzPts val="1600"/>
              <a:buNone/>
            </a:pPr>
            <a:r>
              <a:rPr lang="en-US" sz="2000" b="1" dirty="0">
                <a:solidFill>
                  <a:srgbClr val="FFFF00"/>
                </a:solidFill>
              </a:rPr>
              <a:t>        Monitoring jobs running</a:t>
            </a:r>
            <a:endParaRPr dirty="0"/>
          </a:p>
          <a:p>
            <a:pPr marL="342900" lvl="0" indent="-241300" algn="l" rtl="0">
              <a:lnSpc>
                <a:spcPct val="100000"/>
              </a:lnSpc>
              <a:spcBef>
                <a:spcPts val="400"/>
              </a:spcBef>
              <a:spcAft>
                <a:spcPts val="0"/>
              </a:spcAft>
              <a:buClr>
                <a:srgbClr val="FFFF00"/>
              </a:buClr>
              <a:buSzPts val="1600"/>
              <a:buFont typeface="Noto Sans Symbols"/>
              <a:buNone/>
            </a:pPr>
            <a:endParaRPr b="1" dirty="0">
              <a:solidFill>
                <a:srgbClr val="FFFF00"/>
              </a:solidFill>
            </a:endParaRPr>
          </a:p>
          <a:p>
            <a:pPr marL="342900" lvl="0" indent="-241300" algn="l" rtl="0">
              <a:lnSpc>
                <a:spcPct val="100000"/>
              </a:lnSpc>
              <a:spcBef>
                <a:spcPts val="1000"/>
              </a:spcBef>
              <a:spcAft>
                <a:spcPts val="0"/>
              </a:spcAft>
              <a:buSzPts val="160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400"/>
              <a:buFont typeface="Century Gothic"/>
              <a:buNone/>
            </a:pPr>
            <a:r>
              <a:rPr lang="en-US" sz="4400"/>
              <a:t>Data, Database, Data Model and DBMS </a:t>
            </a:r>
            <a:endParaRPr/>
          </a:p>
        </p:txBody>
      </p:sp>
      <p:pic>
        <p:nvPicPr>
          <p:cNvPr id="303" name="Google Shape;303;p35" descr="Screen Clipping"/>
          <p:cNvPicPr preferRelativeResize="0">
            <a:picLocks noGrp="1"/>
          </p:cNvPicPr>
          <p:nvPr>
            <p:ph type="body" idx="1"/>
          </p:nvPr>
        </p:nvPicPr>
        <p:blipFill rotWithShape="1">
          <a:blip r:embed="rId3">
            <a:alphaModFix/>
          </a:blip>
          <a:srcRect/>
          <a:stretch/>
        </p:blipFill>
        <p:spPr>
          <a:xfrm>
            <a:off x="2738042" y="2383385"/>
            <a:ext cx="5677692" cy="3534268"/>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rgbClr val="FFFF00"/>
                </a:solidFill>
                <a:latin typeface="Arial"/>
                <a:ea typeface="Arial"/>
                <a:cs typeface="Arial"/>
                <a:sym typeface="Arial"/>
              </a:rPr>
              <a:t>The Three-Level Architecture</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12" y="2052917"/>
            <a:ext cx="8946541" cy="4195481"/>
          </a:xfrm>
          <a:prstGeom prst="rect">
            <a:avLst/>
          </a:prstGeom>
        </p:spPr>
      </p:pic>
    </p:spTree>
    <p:extLst>
      <p:ext uri="{BB962C8B-B14F-4D97-AF65-F5344CB8AC3E}">
        <p14:creationId xmlns:p14="http://schemas.microsoft.com/office/powerpoint/2010/main" val="3076140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5975793"/>
          </a:xfrm>
        </p:spPr>
        <p:txBody>
          <a:bodyPr/>
          <a:lstStyle/>
          <a:p>
            <a:endParaRPr lang="en-US" dirty="0"/>
          </a:p>
        </p:txBody>
      </p:sp>
      <p:pic>
        <p:nvPicPr>
          <p:cNvPr id="3" name="Google Shape;305;p37" descr="Screen Clipping"/>
          <p:cNvPicPr preferRelativeResize="0"/>
          <p:nvPr/>
        </p:nvPicPr>
        <p:blipFill rotWithShape="1">
          <a:blip r:embed="rId2">
            <a:alphaModFix/>
          </a:blip>
          <a:srcRect/>
          <a:stretch/>
        </p:blipFill>
        <p:spPr>
          <a:xfrm>
            <a:off x="646110" y="452718"/>
            <a:ext cx="9404723" cy="5975792"/>
          </a:xfrm>
          <a:prstGeom prst="rect">
            <a:avLst/>
          </a:prstGeom>
          <a:noFill/>
          <a:ln>
            <a:noFill/>
          </a:ln>
        </p:spPr>
      </p:pic>
      <p:sp>
        <p:nvSpPr>
          <p:cNvPr id="4" name="Rectangle 3"/>
          <p:cNvSpPr/>
          <p:nvPr/>
        </p:nvSpPr>
        <p:spPr>
          <a:xfrm>
            <a:off x="9476509" y="6206836"/>
            <a:ext cx="574324" cy="221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474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lt1"/>
                </a:solidFill>
                <a:latin typeface="Calibri"/>
                <a:ea typeface="Calibri"/>
                <a:cs typeface="Calibri"/>
                <a:sym typeface="Calibri"/>
              </a:rPr>
              <a:t>Database Model</a:t>
            </a:r>
            <a:endParaRPr lang="en-US" dirty="0"/>
          </a:p>
        </p:txBody>
      </p:sp>
      <p:sp>
        <p:nvSpPr>
          <p:cNvPr id="3" name="Text Placeholder 2"/>
          <p:cNvSpPr>
            <a:spLocks noGrp="1"/>
          </p:cNvSpPr>
          <p:nvPr>
            <p:ph type="body" idx="1"/>
          </p:nvPr>
        </p:nvSpPr>
        <p:spPr/>
        <p:txBody>
          <a:bodyPr/>
          <a:lstStyle/>
          <a:p>
            <a:pPr marL="228600" lvl="0" indent="-228600">
              <a:lnSpc>
                <a:spcPct val="90000"/>
              </a:lnSpc>
              <a:spcBef>
                <a:spcPts val="0"/>
              </a:spcBef>
              <a:buClr>
                <a:schemeClr val="lt1"/>
              </a:buClr>
              <a:buSzPts val="2800"/>
              <a:buFont typeface="Arial"/>
              <a:buChar char="•"/>
            </a:pPr>
            <a:r>
              <a:rPr lang="en-US" b="1" dirty="0">
                <a:solidFill>
                  <a:srgbClr val="FFFF00"/>
                </a:solidFill>
                <a:sym typeface="Calibri"/>
              </a:rPr>
              <a:t>Database model defines the logical design of data. </a:t>
            </a:r>
            <a:endParaRPr lang="en-US" b="1" dirty="0">
              <a:solidFill>
                <a:srgbClr val="FFFF00"/>
              </a:solidFill>
            </a:endParaRPr>
          </a:p>
          <a:p>
            <a:pPr marL="228600" lvl="0" indent="-228600">
              <a:lnSpc>
                <a:spcPct val="90000"/>
              </a:lnSpc>
              <a:buClr>
                <a:schemeClr val="lt1"/>
              </a:buClr>
              <a:buSzPts val="2800"/>
              <a:buFont typeface="Arial"/>
              <a:buChar char="•"/>
            </a:pPr>
            <a:r>
              <a:rPr lang="en-US" b="1" dirty="0">
                <a:solidFill>
                  <a:srgbClr val="FFFF00"/>
                </a:solidFill>
                <a:sym typeface="Calibri"/>
              </a:rPr>
              <a:t>Database model describes the relation between different </a:t>
            </a:r>
            <a:endParaRPr lang="en-US" b="1" dirty="0">
              <a:solidFill>
                <a:srgbClr val="FFFF00"/>
              </a:solidFill>
            </a:endParaRPr>
          </a:p>
          <a:p>
            <a:pPr marL="228600" lvl="0" indent="-228600">
              <a:lnSpc>
                <a:spcPct val="90000"/>
              </a:lnSpc>
              <a:buClr>
                <a:schemeClr val="lt1"/>
              </a:buClr>
              <a:buSzPts val="2800"/>
              <a:buNone/>
            </a:pPr>
            <a:r>
              <a:rPr lang="en-US" b="1" dirty="0">
                <a:solidFill>
                  <a:srgbClr val="FFFF00"/>
                </a:solidFill>
                <a:sym typeface="Calibri"/>
              </a:rPr>
              <a:t>    parts of data.</a:t>
            </a:r>
            <a:endParaRPr lang="en-US" b="1" dirty="0">
              <a:solidFill>
                <a:srgbClr val="FFFF00"/>
              </a:solidFill>
            </a:endParaRPr>
          </a:p>
          <a:p>
            <a:pPr marL="228600" lvl="0" indent="-228600">
              <a:lnSpc>
                <a:spcPct val="90000"/>
              </a:lnSpc>
              <a:buClr>
                <a:schemeClr val="lt1"/>
              </a:buClr>
              <a:buSzPts val="2800"/>
              <a:buFont typeface="Arial"/>
              <a:buChar char="•"/>
            </a:pPr>
            <a:r>
              <a:rPr lang="en-US" b="1" dirty="0">
                <a:solidFill>
                  <a:srgbClr val="FFFF00"/>
                </a:solidFill>
                <a:sym typeface="Calibri"/>
              </a:rPr>
              <a:t>There are three database models:</a:t>
            </a:r>
            <a:endParaRPr lang="en-US" b="1" dirty="0">
              <a:solidFill>
                <a:srgbClr val="FFFF00"/>
              </a:solidFill>
            </a:endParaRPr>
          </a:p>
          <a:p>
            <a:pPr marL="1314450" lvl="2" indent="-514350">
              <a:lnSpc>
                <a:spcPct val="90000"/>
              </a:lnSpc>
              <a:spcBef>
                <a:spcPts val="500"/>
              </a:spcBef>
              <a:buClr>
                <a:schemeClr val="lt1"/>
              </a:buClr>
              <a:buSzPts val="2800"/>
              <a:buFont typeface="Times New Roman"/>
              <a:buAutoNum type="arabicPeriod"/>
            </a:pPr>
            <a:r>
              <a:rPr lang="en-US" sz="2000" b="1" dirty="0">
                <a:solidFill>
                  <a:srgbClr val="FFFF00"/>
                </a:solidFill>
                <a:sym typeface="Calibri"/>
              </a:rPr>
              <a:t>Hierarchical Model</a:t>
            </a:r>
            <a:endParaRPr lang="en-US" sz="2000" b="1" dirty="0">
              <a:solidFill>
                <a:srgbClr val="FFFF00"/>
              </a:solidFill>
            </a:endParaRPr>
          </a:p>
          <a:p>
            <a:pPr marL="1314450" lvl="2" indent="-514350">
              <a:lnSpc>
                <a:spcPct val="90000"/>
              </a:lnSpc>
              <a:spcBef>
                <a:spcPts val="500"/>
              </a:spcBef>
              <a:buClr>
                <a:schemeClr val="lt1"/>
              </a:buClr>
              <a:buSzPts val="2800"/>
              <a:buFont typeface="Times New Roman"/>
              <a:buAutoNum type="arabicPeriod"/>
            </a:pPr>
            <a:r>
              <a:rPr lang="en-US" sz="2000" b="1" dirty="0">
                <a:solidFill>
                  <a:srgbClr val="FFFF00"/>
                </a:solidFill>
                <a:sym typeface="Calibri"/>
              </a:rPr>
              <a:t>Network Model</a:t>
            </a:r>
            <a:endParaRPr lang="en-US" sz="2000" b="1" dirty="0">
              <a:solidFill>
                <a:srgbClr val="FFFF00"/>
              </a:solidFill>
            </a:endParaRPr>
          </a:p>
          <a:p>
            <a:pPr marL="1314450" lvl="2" indent="-514350">
              <a:lnSpc>
                <a:spcPct val="90000"/>
              </a:lnSpc>
              <a:spcBef>
                <a:spcPts val="500"/>
              </a:spcBef>
              <a:buClr>
                <a:schemeClr val="lt1"/>
              </a:buClr>
              <a:buSzPts val="2800"/>
              <a:buFont typeface="Times New Roman"/>
              <a:buAutoNum type="arabicPeriod"/>
            </a:pPr>
            <a:r>
              <a:rPr lang="en-US" sz="2000" b="1" dirty="0">
                <a:solidFill>
                  <a:srgbClr val="FFFF00"/>
                </a:solidFill>
                <a:sym typeface="Calibri"/>
              </a:rPr>
              <a:t>Relational Model</a:t>
            </a:r>
            <a:endParaRPr lang="en-US" sz="2000" b="1" dirty="0">
              <a:solidFill>
                <a:srgbClr val="FFFF00"/>
              </a:solidFill>
            </a:endParaRPr>
          </a:p>
          <a:p>
            <a:endParaRPr lang="en-US" dirty="0"/>
          </a:p>
        </p:txBody>
      </p:sp>
    </p:spTree>
    <p:extLst>
      <p:ext uri="{BB962C8B-B14F-4D97-AF65-F5344CB8AC3E}">
        <p14:creationId xmlns:p14="http://schemas.microsoft.com/office/powerpoint/2010/main" val="1725835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lt1"/>
                </a:solidFill>
                <a:latin typeface="Calibri"/>
                <a:ea typeface="Calibri"/>
                <a:cs typeface="Calibri"/>
                <a:sym typeface="Calibri"/>
              </a:rPr>
              <a:t>Database Model</a:t>
            </a:r>
            <a:endParaRPr lang="en-US" dirty="0"/>
          </a:p>
        </p:txBody>
      </p:sp>
      <p:sp>
        <p:nvSpPr>
          <p:cNvPr id="3" name="Text Placeholder 2"/>
          <p:cNvSpPr>
            <a:spLocks noGrp="1"/>
          </p:cNvSpPr>
          <p:nvPr>
            <p:ph type="body" idx="1"/>
          </p:nvPr>
        </p:nvSpPr>
        <p:spPr/>
        <p:txBody>
          <a:bodyPr/>
          <a:lstStyle/>
          <a:p>
            <a:r>
              <a:rPr lang="en-US" sz="2000" b="1" dirty="0">
                <a:solidFill>
                  <a:srgbClr val="FFFF00"/>
                </a:solidFill>
                <a:sym typeface="Calibri"/>
              </a:rPr>
              <a:t>Network Model</a:t>
            </a:r>
            <a:endParaRPr lang="en-US" sz="2000" b="1" dirty="0">
              <a:solidFill>
                <a:srgbClr val="FFFF00"/>
              </a:solidFill>
            </a:endParaRPr>
          </a:p>
        </p:txBody>
      </p:sp>
      <p:sp>
        <p:nvSpPr>
          <p:cNvPr id="4" name="Text Placeholder 3"/>
          <p:cNvSpPr>
            <a:spLocks noGrp="1"/>
          </p:cNvSpPr>
          <p:nvPr>
            <p:ph type="body" idx="2"/>
          </p:nvPr>
        </p:nvSpPr>
        <p:spPr>
          <a:xfrm>
            <a:off x="1103312" y="2514600"/>
            <a:ext cx="4396339" cy="3304308"/>
          </a:xfrm>
        </p:spPr>
        <p:txBody>
          <a:bodyPr/>
          <a:lstStyle/>
          <a:p>
            <a:endParaRPr lang="en-US" dirty="0"/>
          </a:p>
        </p:txBody>
      </p:sp>
      <p:sp>
        <p:nvSpPr>
          <p:cNvPr id="5" name="Text Placeholder 4"/>
          <p:cNvSpPr>
            <a:spLocks noGrp="1"/>
          </p:cNvSpPr>
          <p:nvPr>
            <p:ph type="body" idx="3"/>
          </p:nvPr>
        </p:nvSpPr>
        <p:spPr/>
        <p:txBody>
          <a:bodyPr/>
          <a:lstStyle/>
          <a:p>
            <a:r>
              <a:rPr lang="en-US" sz="2000" b="1" dirty="0">
                <a:solidFill>
                  <a:srgbClr val="FFFF00"/>
                </a:solidFill>
                <a:sym typeface="Calibri"/>
              </a:rPr>
              <a:t>Hierarchical Model</a:t>
            </a:r>
            <a:endParaRPr lang="en-US" sz="2000" b="1" dirty="0">
              <a:solidFill>
                <a:srgbClr val="FFFF00"/>
              </a:solidFill>
            </a:endParaRPr>
          </a:p>
        </p:txBody>
      </p:sp>
      <p:sp>
        <p:nvSpPr>
          <p:cNvPr id="6" name="Text Placeholder 5"/>
          <p:cNvSpPr>
            <a:spLocks noGrp="1"/>
          </p:cNvSpPr>
          <p:nvPr>
            <p:ph type="body" idx="4"/>
          </p:nvPr>
        </p:nvSpPr>
        <p:spPr>
          <a:xfrm>
            <a:off x="5654495" y="2514600"/>
            <a:ext cx="4396339" cy="3304308"/>
          </a:xfrm>
        </p:spPr>
        <p:txBody>
          <a:bodyPr/>
          <a:lstStyle/>
          <a:p>
            <a:endParaRPr lang="en-US" dirty="0"/>
          </a:p>
        </p:txBody>
      </p:sp>
      <p:pic>
        <p:nvPicPr>
          <p:cNvPr id="7" name="Google Shape;122;p18"/>
          <p:cNvPicPr preferRelativeResize="0"/>
          <p:nvPr/>
        </p:nvPicPr>
        <p:blipFill rotWithShape="1">
          <a:blip r:embed="rId2">
            <a:alphaModFix/>
          </a:blip>
          <a:srcRect/>
          <a:stretch/>
        </p:blipFill>
        <p:spPr>
          <a:xfrm>
            <a:off x="1103312" y="2533013"/>
            <a:ext cx="4396339" cy="3285895"/>
          </a:xfrm>
          <a:prstGeom prst="rect">
            <a:avLst/>
          </a:prstGeom>
          <a:noFill/>
          <a:ln>
            <a:noFill/>
          </a:ln>
        </p:spPr>
      </p:pic>
      <p:pic>
        <p:nvPicPr>
          <p:cNvPr id="8" name="Google Shape;114;p17"/>
          <p:cNvPicPr preferRelativeResize="0"/>
          <p:nvPr/>
        </p:nvPicPr>
        <p:blipFill rotWithShape="1">
          <a:blip r:embed="rId3">
            <a:alphaModFix/>
          </a:blip>
          <a:srcRect/>
          <a:stretch/>
        </p:blipFill>
        <p:spPr>
          <a:xfrm>
            <a:off x="5654495" y="2533012"/>
            <a:ext cx="4396339" cy="3285895"/>
          </a:xfrm>
          <a:prstGeom prst="rect">
            <a:avLst/>
          </a:prstGeom>
          <a:noFill/>
          <a:ln>
            <a:noFill/>
          </a:ln>
        </p:spPr>
      </p:pic>
    </p:spTree>
    <p:extLst>
      <p:ext uri="{BB962C8B-B14F-4D97-AF65-F5344CB8AC3E}">
        <p14:creationId xmlns:p14="http://schemas.microsoft.com/office/powerpoint/2010/main" val="7413557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lt1"/>
                </a:solidFill>
                <a:latin typeface="Calibri"/>
                <a:ea typeface="Calibri"/>
                <a:cs typeface="Calibri"/>
                <a:sym typeface="Calibri"/>
              </a:rPr>
              <a:t>Relational Model</a:t>
            </a:r>
            <a:endParaRPr lang="en-US" dirty="0"/>
          </a:p>
        </p:txBody>
      </p:sp>
      <p:sp>
        <p:nvSpPr>
          <p:cNvPr id="3" name="Text Placeholder 2"/>
          <p:cNvSpPr>
            <a:spLocks noGrp="1"/>
          </p:cNvSpPr>
          <p:nvPr>
            <p:ph type="body"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pPr marL="342900" lvl="0" indent="-342900">
              <a:lnSpc>
                <a:spcPct val="90000"/>
              </a:lnSpc>
              <a:spcBef>
                <a:spcPts val="0"/>
              </a:spcBef>
              <a:buClr>
                <a:schemeClr val="lt1"/>
              </a:buClr>
              <a:buSzPts val="2800"/>
              <a:buFont typeface="Arial"/>
              <a:buChar char="•"/>
            </a:pPr>
            <a:endParaRPr lang="en-US" b="1" dirty="0" smtClean="0">
              <a:latin typeface="Calibri"/>
              <a:ea typeface="Calibri"/>
              <a:cs typeface="Calibri"/>
              <a:sym typeface="Calibri"/>
            </a:endParaRPr>
          </a:p>
          <a:p>
            <a:pPr marL="342900" lvl="0" indent="-342900">
              <a:lnSpc>
                <a:spcPct val="90000"/>
              </a:lnSpc>
              <a:spcBef>
                <a:spcPts val="0"/>
              </a:spcBef>
              <a:buClr>
                <a:schemeClr val="lt1"/>
              </a:buClr>
              <a:buSzPts val="2800"/>
              <a:buFont typeface="Arial"/>
              <a:buChar char="•"/>
            </a:pPr>
            <a:endParaRPr lang="en-US" b="1" dirty="0">
              <a:latin typeface="Calibri"/>
              <a:ea typeface="Calibri"/>
              <a:cs typeface="Calibri"/>
              <a:sym typeface="Calibri"/>
            </a:endParaRPr>
          </a:p>
          <a:p>
            <a:pPr marL="342900" lvl="0" indent="-342900">
              <a:lnSpc>
                <a:spcPct val="90000"/>
              </a:lnSpc>
              <a:spcBef>
                <a:spcPts val="0"/>
              </a:spcBef>
              <a:buClr>
                <a:schemeClr val="lt1"/>
              </a:buClr>
              <a:buSzPts val="2800"/>
              <a:buFont typeface="Arial"/>
              <a:buChar char="•"/>
            </a:pPr>
            <a:r>
              <a:rPr lang="en-US" b="1" dirty="0">
                <a:solidFill>
                  <a:srgbClr val="FFFF00"/>
                </a:solidFill>
                <a:sym typeface="Calibri"/>
              </a:rPr>
              <a:t>Data </a:t>
            </a:r>
            <a:r>
              <a:rPr lang="en-US" b="1" dirty="0">
                <a:solidFill>
                  <a:srgbClr val="FFFF00"/>
                </a:solidFill>
                <a:sym typeface="Calibri"/>
              </a:rPr>
              <a:t>are organized in two dimensional tables (relations)</a:t>
            </a:r>
            <a:endParaRPr lang="en-US" b="1" dirty="0">
              <a:solidFill>
                <a:srgbClr val="FFFF00"/>
              </a:solidFill>
            </a:endParaRPr>
          </a:p>
          <a:p>
            <a:pPr marL="342900" lvl="0" indent="-342900">
              <a:lnSpc>
                <a:spcPct val="90000"/>
              </a:lnSpc>
              <a:spcBef>
                <a:spcPts val="560"/>
              </a:spcBef>
              <a:buClr>
                <a:schemeClr val="lt1"/>
              </a:buClr>
              <a:buSzPts val="2800"/>
              <a:buFont typeface="Arial"/>
              <a:buChar char="•"/>
            </a:pPr>
            <a:r>
              <a:rPr lang="en-US" b="1" dirty="0">
                <a:solidFill>
                  <a:srgbClr val="FFFF00"/>
                </a:solidFill>
                <a:sym typeface="Calibri"/>
              </a:rPr>
              <a:t>Tables  related to each other</a:t>
            </a:r>
            <a:endParaRPr lang="en-US" b="1" dirty="0">
              <a:solidFill>
                <a:srgbClr val="FFFF00"/>
              </a:solidFill>
            </a:endParaRPr>
          </a:p>
          <a:p>
            <a:pPr marL="342900" lvl="0" indent="-342900">
              <a:lnSpc>
                <a:spcPct val="90000"/>
              </a:lnSpc>
              <a:spcBef>
                <a:spcPts val="560"/>
              </a:spcBef>
              <a:buClr>
                <a:schemeClr val="lt1"/>
              </a:buClr>
              <a:buSzPts val="2800"/>
              <a:buFont typeface="Arial"/>
              <a:buChar char="•"/>
            </a:pPr>
            <a:r>
              <a:rPr lang="en-US" b="1" dirty="0">
                <a:solidFill>
                  <a:srgbClr val="FFFF00"/>
                </a:solidFill>
                <a:sym typeface="Calibri"/>
              </a:rPr>
              <a:t>Relational Database Management System (RDBMS) are more common model used today</a:t>
            </a:r>
            <a:endParaRPr lang="en-US" b="1" dirty="0">
              <a:solidFill>
                <a:srgbClr val="FFFF00"/>
              </a:solidFill>
            </a:endParaRPr>
          </a:p>
          <a:p>
            <a:endParaRPr lang="en-US" dirty="0" smtClean="0"/>
          </a:p>
        </p:txBody>
      </p:sp>
      <p:pic>
        <p:nvPicPr>
          <p:cNvPr id="4" name="Google Shape;130;p19"/>
          <p:cNvPicPr preferRelativeResize="0"/>
          <p:nvPr/>
        </p:nvPicPr>
        <p:blipFill rotWithShape="1">
          <a:blip r:embed="rId2">
            <a:alphaModFix/>
          </a:blip>
          <a:srcRect/>
          <a:stretch/>
        </p:blipFill>
        <p:spPr>
          <a:xfrm>
            <a:off x="1103312" y="2119312"/>
            <a:ext cx="6910387" cy="2667000"/>
          </a:xfrm>
          <a:prstGeom prst="rect">
            <a:avLst/>
          </a:prstGeom>
          <a:noFill/>
          <a:ln>
            <a:noFill/>
          </a:ln>
        </p:spPr>
      </p:pic>
    </p:spTree>
    <p:extLst>
      <p:ext uri="{BB962C8B-B14F-4D97-AF65-F5344CB8AC3E}">
        <p14:creationId xmlns:p14="http://schemas.microsoft.com/office/powerpoint/2010/main" val="275948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lt1"/>
                </a:solidFill>
                <a:latin typeface="Calibri"/>
                <a:ea typeface="Calibri"/>
                <a:cs typeface="Calibri"/>
                <a:sym typeface="Calibri"/>
              </a:rPr>
              <a:t>Basics of RDM</a:t>
            </a:r>
            <a:endParaRPr lang="en-US" dirty="0"/>
          </a:p>
        </p:txBody>
      </p:sp>
      <p:sp>
        <p:nvSpPr>
          <p:cNvPr id="3" name="Text Placeholder 2"/>
          <p:cNvSpPr>
            <a:spLocks noGrp="1"/>
          </p:cNvSpPr>
          <p:nvPr>
            <p:ph type="body" idx="1"/>
          </p:nvPr>
        </p:nvSpPr>
        <p:spPr/>
        <p:txBody>
          <a:bodyPr>
            <a:normAutofit/>
          </a:bodyPr>
          <a:lstStyle/>
          <a:p>
            <a:pPr marL="228600" lvl="0" indent="-228600">
              <a:lnSpc>
                <a:spcPct val="90000"/>
              </a:lnSpc>
              <a:spcBef>
                <a:spcPts val="0"/>
              </a:spcBef>
              <a:buClr>
                <a:schemeClr val="lt1"/>
              </a:buClr>
              <a:buSzPts val="2800"/>
              <a:buFont typeface="Arial"/>
              <a:buChar char="•"/>
            </a:pPr>
            <a:r>
              <a:rPr lang="en-US" b="1" dirty="0">
                <a:solidFill>
                  <a:srgbClr val="FFFF00"/>
                </a:solidFill>
                <a:sym typeface="Calibri"/>
              </a:rPr>
              <a:t>Relations physically represented as tables</a:t>
            </a:r>
            <a:endParaRPr lang="en-US" b="1" dirty="0">
              <a:solidFill>
                <a:srgbClr val="FFFF00"/>
              </a:solidFill>
            </a:endParaRPr>
          </a:p>
          <a:p>
            <a:pPr marL="228600" lvl="0" indent="-228600">
              <a:lnSpc>
                <a:spcPct val="90000"/>
              </a:lnSpc>
              <a:buClr>
                <a:schemeClr val="lt1"/>
              </a:buClr>
              <a:buSzPts val="2800"/>
              <a:buFont typeface="Arial"/>
              <a:buChar char="•"/>
            </a:pPr>
            <a:r>
              <a:rPr lang="en-US" b="1" dirty="0">
                <a:solidFill>
                  <a:srgbClr val="FFFF00"/>
                </a:solidFill>
                <a:sym typeface="Calibri"/>
              </a:rPr>
              <a:t>Table is a two dimensional representation of a relation</a:t>
            </a:r>
            <a:endParaRPr lang="en-US" b="1" dirty="0">
              <a:solidFill>
                <a:srgbClr val="FFFF00"/>
              </a:solidFill>
            </a:endParaRPr>
          </a:p>
          <a:p>
            <a:pPr marL="228600" lvl="0" indent="-228600">
              <a:lnSpc>
                <a:spcPct val="90000"/>
              </a:lnSpc>
              <a:buClr>
                <a:schemeClr val="lt1"/>
              </a:buClr>
              <a:buSzPts val="2800"/>
              <a:buFont typeface="Arial"/>
              <a:buChar char="•"/>
            </a:pPr>
            <a:r>
              <a:rPr lang="en-US" b="1" dirty="0">
                <a:solidFill>
                  <a:srgbClr val="FFFF00"/>
                </a:solidFill>
                <a:sym typeface="Calibri"/>
              </a:rPr>
              <a:t>Consists of rows and columns</a:t>
            </a:r>
            <a:endParaRPr lang="en-US" b="1" dirty="0">
              <a:solidFill>
                <a:srgbClr val="FFFF00"/>
              </a:solidFill>
            </a:endParaRPr>
          </a:p>
          <a:p>
            <a:pPr marL="228600" lvl="0" indent="-228600">
              <a:lnSpc>
                <a:spcPct val="120000"/>
              </a:lnSpc>
              <a:spcBef>
                <a:spcPts val="0"/>
              </a:spcBef>
              <a:buClr>
                <a:schemeClr val="lt1"/>
              </a:buClr>
              <a:buSzPts val="2800"/>
              <a:buFont typeface="Arial"/>
              <a:buChar char="•"/>
            </a:pPr>
            <a:r>
              <a:rPr lang="en-US" b="1" dirty="0">
                <a:solidFill>
                  <a:srgbClr val="FFFF00"/>
                </a:solidFill>
                <a:sym typeface="Calibri"/>
              </a:rPr>
              <a:t>Columns represent attributes and rows represent records</a:t>
            </a:r>
            <a:endParaRPr lang="en-US" b="1" dirty="0">
              <a:solidFill>
                <a:srgbClr val="FFFF00"/>
              </a:solidFill>
            </a:endParaRPr>
          </a:p>
          <a:p>
            <a:pPr marL="228600" lvl="0" indent="-228600">
              <a:lnSpc>
                <a:spcPct val="120000"/>
              </a:lnSpc>
              <a:buClr>
                <a:schemeClr val="lt1"/>
              </a:buClr>
              <a:buSzPts val="2800"/>
              <a:buFont typeface="Arial"/>
              <a:buChar char="•"/>
            </a:pPr>
            <a:r>
              <a:rPr lang="en-US" b="1" dirty="0">
                <a:solidFill>
                  <a:srgbClr val="FFFF00"/>
                </a:solidFill>
                <a:sym typeface="Calibri"/>
              </a:rPr>
              <a:t>Rows, records and tuples all these terms are used interchangeably </a:t>
            </a:r>
            <a:endParaRPr lang="en-US" b="1" dirty="0">
              <a:solidFill>
                <a:srgbClr val="FFFF00"/>
              </a:solidFill>
            </a:endParaRPr>
          </a:p>
          <a:p>
            <a:endParaRPr lang="en-US" b="1" dirty="0">
              <a:solidFill>
                <a:srgbClr val="FFFF00"/>
              </a:solidFill>
            </a:endParaRPr>
          </a:p>
        </p:txBody>
      </p:sp>
    </p:spTree>
    <p:extLst>
      <p:ext uri="{BB962C8B-B14F-4D97-AF65-F5344CB8AC3E}">
        <p14:creationId xmlns:p14="http://schemas.microsoft.com/office/powerpoint/2010/main" val="739807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lt1"/>
                </a:solidFill>
                <a:latin typeface="Calibri"/>
                <a:ea typeface="Calibri"/>
                <a:cs typeface="Calibri"/>
                <a:sym typeface="Calibri"/>
              </a:rPr>
              <a:t>Basic Properties of a Table</a:t>
            </a:r>
            <a:endParaRPr lang="en-US" dirty="0"/>
          </a:p>
        </p:txBody>
      </p:sp>
      <p:sp>
        <p:nvSpPr>
          <p:cNvPr id="3" name="Text Placeholder 2"/>
          <p:cNvSpPr>
            <a:spLocks noGrp="1"/>
          </p:cNvSpPr>
          <p:nvPr>
            <p:ph type="body" idx="1"/>
          </p:nvPr>
        </p:nvSpPr>
        <p:spPr>
          <a:xfrm>
            <a:off x="724621" y="1267827"/>
            <a:ext cx="10211234" cy="5326937"/>
          </a:xfrm>
        </p:spPr>
        <p:txBody>
          <a:bodyPr/>
          <a:lstStyle/>
          <a:p>
            <a:pPr lvl="0" indent="-457200">
              <a:lnSpc>
                <a:spcPct val="90000"/>
              </a:lnSpc>
              <a:spcBef>
                <a:spcPts val="0"/>
              </a:spcBef>
              <a:buClr>
                <a:schemeClr val="lt1"/>
              </a:buClr>
              <a:buSzPts val="2800"/>
              <a:buFont typeface="Wingdings" panose="05000000000000000000" pitchFamily="2" charset="2"/>
              <a:buChar char="Ø"/>
            </a:pPr>
            <a:r>
              <a:rPr lang="en-US" b="1" dirty="0">
                <a:solidFill>
                  <a:srgbClr val="FFFF00"/>
                </a:solidFill>
                <a:sym typeface="Calibri"/>
              </a:rPr>
              <a:t>Each cell of a table contains atomic/single value</a:t>
            </a:r>
            <a:endParaRPr lang="en-US" b="1" dirty="0">
              <a:solidFill>
                <a:srgbClr val="FFFF00"/>
              </a:solidFill>
            </a:endParaRPr>
          </a:p>
          <a:p>
            <a:pPr lvl="0" indent="-457200">
              <a:lnSpc>
                <a:spcPct val="90000"/>
              </a:lnSpc>
              <a:buClr>
                <a:schemeClr val="lt1"/>
              </a:buClr>
              <a:buSzPts val="2800"/>
              <a:buFont typeface="Wingdings" panose="05000000000000000000" pitchFamily="2" charset="2"/>
              <a:buChar char="Ø"/>
            </a:pPr>
            <a:r>
              <a:rPr lang="en-US" b="1" dirty="0">
                <a:solidFill>
                  <a:srgbClr val="FFFF00"/>
                </a:solidFill>
                <a:sym typeface="Calibri"/>
              </a:rPr>
              <a:t>Each </a:t>
            </a:r>
            <a:r>
              <a:rPr lang="en-US" b="1" dirty="0">
                <a:solidFill>
                  <a:srgbClr val="FFFF00"/>
                </a:solidFill>
                <a:sym typeface="Calibri"/>
              </a:rPr>
              <a:t>column has a distinct name; the name of the attribute it represents</a:t>
            </a:r>
            <a:endParaRPr lang="en-US" b="1" dirty="0">
              <a:solidFill>
                <a:srgbClr val="FFFF00"/>
              </a:solidFill>
            </a:endParaRPr>
          </a:p>
          <a:p>
            <a:pPr lvl="0" indent="-457200">
              <a:lnSpc>
                <a:spcPct val="130000"/>
              </a:lnSpc>
              <a:spcBef>
                <a:spcPts val="0"/>
              </a:spcBef>
              <a:buClr>
                <a:schemeClr val="lt1"/>
              </a:buClr>
              <a:buSzPts val="2000"/>
              <a:buFont typeface="Wingdings" panose="05000000000000000000" pitchFamily="2" charset="2"/>
              <a:buChar char="Ø"/>
            </a:pPr>
            <a:r>
              <a:rPr lang="en-US" b="1" dirty="0">
                <a:solidFill>
                  <a:srgbClr val="FFFF00"/>
                </a:solidFill>
                <a:sym typeface="Times New Roman"/>
              </a:rPr>
              <a:t>The values of the attributes come from the same domain</a:t>
            </a:r>
            <a:endParaRPr lang="en-US" b="1" dirty="0">
              <a:solidFill>
                <a:srgbClr val="FFFF00"/>
              </a:solidFill>
            </a:endParaRPr>
          </a:p>
          <a:p>
            <a:pPr lvl="0" indent="-457200">
              <a:lnSpc>
                <a:spcPct val="130000"/>
              </a:lnSpc>
              <a:spcBef>
                <a:spcPts val="400"/>
              </a:spcBef>
              <a:buClr>
                <a:schemeClr val="lt1"/>
              </a:buClr>
              <a:buSzPts val="2000"/>
              <a:buFont typeface="Wingdings" panose="05000000000000000000" pitchFamily="2" charset="2"/>
              <a:buChar char="Ø"/>
            </a:pPr>
            <a:r>
              <a:rPr lang="en-US" b="1" dirty="0">
                <a:solidFill>
                  <a:srgbClr val="FFFF00"/>
                </a:solidFill>
                <a:sym typeface="Times New Roman"/>
              </a:rPr>
              <a:t>The order of the columns is </a:t>
            </a:r>
            <a:r>
              <a:rPr lang="en-US" b="1" dirty="0">
                <a:solidFill>
                  <a:srgbClr val="FFFF00"/>
                </a:solidFill>
                <a:sym typeface="Times New Roman"/>
              </a:rPr>
              <a:t>immaterial</a:t>
            </a:r>
            <a:endParaRPr lang="en-US" b="1" dirty="0">
              <a:solidFill>
                <a:srgbClr val="FFFF00"/>
              </a:solidFill>
            </a:endParaRPr>
          </a:p>
          <a:p>
            <a:pPr lvl="0" indent="-457200">
              <a:lnSpc>
                <a:spcPct val="90000"/>
              </a:lnSpc>
              <a:spcBef>
                <a:spcPts val="0"/>
              </a:spcBef>
              <a:buClr>
                <a:schemeClr val="lt1"/>
              </a:buClr>
              <a:buSzPts val="2800"/>
              <a:buFont typeface="Wingdings" panose="05000000000000000000" pitchFamily="2" charset="2"/>
              <a:buChar char="Ø"/>
            </a:pPr>
            <a:r>
              <a:rPr lang="en-US" b="1" dirty="0">
                <a:solidFill>
                  <a:srgbClr val="FFFF00"/>
                </a:solidFill>
                <a:sym typeface="Calibri"/>
              </a:rPr>
              <a:t>The </a:t>
            </a:r>
            <a:r>
              <a:rPr lang="en-US" b="1" dirty="0">
                <a:solidFill>
                  <a:srgbClr val="FFFF00"/>
                </a:solidFill>
                <a:sym typeface="Calibri"/>
              </a:rPr>
              <a:t>order of the rows is immaterial</a:t>
            </a:r>
            <a:endParaRPr lang="en-US" b="1" dirty="0">
              <a:solidFill>
                <a:srgbClr val="FFFF00"/>
              </a:solidFill>
            </a:endParaRPr>
          </a:p>
          <a:p>
            <a:pPr lvl="0" indent="-457200">
              <a:lnSpc>
                <a:spcPct val="90000"/>
              </a:lnSpc>
              <a:buClr>
                <a:schemeClr val="lt1"/>
              </a:buClr>
              <a:buSzPts val="2800"/>
              <a:buFont typeface="Wingdings" panose="05000000000000000000" pitchFamily="2" charset="2"/>
              <a:buChar char="Ø"/>
            </a:pPr>
            <a:r>
              <a:rPr lang="en-US" b="1" dirty="0">
                <a:solidFill>
                  <a:srgbClr val="FFFF00"/>
                </a:solidFill>
                <a:sym typeface="Calibri"/>
              </a:rPr>
              <a:t>Each row/tuple/record is distinct, no two rows can be same</a:t>
            </a:r>
            <a:endParaRPr lang="en-US" b="1" dirty="0">
              <a:solidFill>
                <a:srgbClr val="FFFF00"/>
              </a:solidFill>
            </a:endParaRPr>
          </a:p>
          <a:p>
            <a:pPr>
              <a:buFont typeface="Wingdings" panose="05000000000000000000" pitchFamily="2" charset="2"/>
              <a:buChar char="Ø"/>
            </a:pPr>
            <a:endParaRPr lang="en-US" dirty="0"/>
          </a:p>
        </p:txBody>
      </p:sp>
      <p:pic>
        <p:nvPicPr>
          <p:cNvPr id="4" name="Google Shape;197;p30"/>
          <p:cNvPicPr preferRelativeResize="0"/>
          <p:nvPr/>
        </p:nvPicPr>
        <p:blipFill rotWithShape="1">
          <a:blip r:embed="rId2">
            <a:alphaModFix/>
          </a:blip>
          <a:srcRect/>
          <a:stretch/>
        </p:blipFill>
        <p:spPr>
          <a:xfrm>
            <a:off x="1566181" y="3528292"/>
            <a:ext cx="8839200" cy="2687782"/>
          </a:xfrm>
          <a:prstGeom prst="rect">
            <a:avLst/>
          </a:prstGeom>
          <a:noFill/>
          <a:ln>
            <a:noFill/>
          </a:ln>
        </p:spPr>
      </p:pic>
    </p:spTree>
    <p:extLst>
      <p:ext uri="{BB962C8B-B14F-4D97-AF65-F5344CB8AC3E}">
        <p14:creationId xmlns:p14="http://schemas.microsoft.com/office/powerpoint/2010/main" val="365781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solidFill>
                  <a:schemeClr val="lt1"/>
                </a:solidFill>
                <a:latin typeface="Calibri"/>
                <a:ea typeface="Calibri"/>
                <a:cs typeface="Calibri"/>
                <a:sym typeface="Calibri"/>
              </a:rPr>
              <a:t>A Table</a:t>
            </a:r>
            <a:endParaRPr lang="en-US" dirty="0"/>
          </a:p>
        </p:txBody>
      </p:sp>
      <p:sp>
        <p:nvSpPr>
          <p:cNvPr id="3" name="Text Placeholder 2"/>
          <p:cNvSpPr>
            <a:spLocks noGrp="1"/>
          </p:cNvSpPr>
          <p:nvPr>
            <p:ph type="body" idx="1"/>
          </p:nvPr>
        </p:nvSpPr>
        <p:spPr/>
        <p:txBody>
          <a:bodyPr/>
          <a:lstStyle/>
          <a:p>
            <a:endParaRPr lang="en-US" dirty="0"/>
          </a:p>
        </p:txBody>
      </p:sp>
      <p:pic>
        <p:nvPicPr>
          <p:cNvPr id="4" name="Google Shape;204;p31" descr="Screen Clipping"/>
          <p:cNvPicPr preferRelativeResize="0"/>
          <p:nvPr/>
        </p:nvPicPr>
        <p:blipFill rotWithShape="1">
          <a:blip r:embed="rId2">
            <a:alphaModFix/>
          </a:blip>
          <a:srcRect/>
          <a:stretch/>
        </p:blipFill>
        <p:spPr>
          <a:xfrm>
            <a:off x="1103312" y="2052918"/>
            <a:ext cx="8844252" cy="4195481"/>
          </a:xfrm>
          <a:prstGeom prst="rect">
            <a:avLst/>
          </a:prstGeom>
          <a:noFill/>
          <a:ln>
            <a:noFill/>
          </a:ln>
        </p:spPr>
      </p:pic>
    </p:spTree>
    <p:extLst>
      <p:ext uri="{BB962C8B-B14F-4D97-AF65-F5344CB8AC3E}">
        <p14:creationId xmlns:p14="http://schemas.microsoft.com/office/powerpoint/2010/main" val="1897629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1154956" y="1468193"/>
            <a:ext cx="8825657" cy="3309188"/>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lt2"/>
              </a:buClr>
              <a:buSzPts val="7200"/>
              <a:buFont typeface="Century Gothic"/>
              <a:buNone/>
            </a:pPr>
            <a:r>
              <a:rPr lang="en-US" sz="7200"/>
              <a:t>What is a Database </a:t>
            </a:r>
            <a:br>
              <a:rPr lang="en-US" sz="7200"/>
            </a:br>
            <a:endParaRPr sz="7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lt1"/>
                </a:solidFill>
                <a:latin typeface="Calibri"/>
                <a:ea typeface="Calibri"/>
                <a:cs typeface="Calibri"/>
                <a:sym typeface="Calibri"/>
              </a:rPr>
              <a:t>RM Concept in DBMS</a:t>
            </a:r>
            <a:endParaRPr lang="en-US" dirty="0"/>
          </a:p>
        </p:txBody>
      </p:sp>
      <p:sp>
        <p:nvSpPr>
          <p:cNvPr id="3" name="Text Placeholder 2"/>
          <p:cNvSpPr>
            <a:spLocks noGrp="1"/>
          </p:cNvSpPr>
          <p:nvPr>
            <p:ph type="body" idx="1"/>
          </p:nvPr>
        </p:nvSpPr>
        <p:spPr/>
        <p:txBody>
          <a:bodyPr>
            <a:normAutofit fontScale="92500" lnSpcReduction="20000"/>
          </a:bodyPr>
          <a:lstStyle/>
          <a:p>
            <a:pPr marL="0" lvl="0" indent="0">
              <a:lnSpc>
                <a:spcPct val="90000"/>
              </a:lnSpc>
              <a:spcBef>
                <a:spcPts val="0"/>
              </a:spcBef>
              <a:buClr>
                <a:srgbClr val="FFFF00"/>
              </a:buClr>
              <a:buSzPts val="2800"/>
              <a:buNone/>
            </a:pPr>
            <a:r>
              <a:rPr lang="en-US" b="1" dirty="0">
                <a:solidFill>
                  <a:srgbClr val="FFFF00"/>
                </a:solidFill>
                <a:latin typeface="Calibri"/>
                <a:ea typeface="Calibri"/>
                <a:cs typeface="Calibri"/>
                <a:sym typeface="Calibri"/>
              </a:rPr>
              <a:t>Attribute:</a:t>
            </a:r>
            <a:r>
              <a:rPr lang="en-US" dirty="0">
                <a:latin typeface="Calibri"/>
                <a:ea typeface="Calibri"/>
                <a:cs typeface="Calibri"/>
                <a:sym typeface="Calibri"/>
              </a:rPr>
              <a:t> Each column in a Table. Attributes are the properties which define a relation. e.g., </a:t>
            </a:r>
            <a:r>
              <a:rPr lang="en-US" dirty="0" err="1">
                <a:latin typeface="Calibri"/>
                <a:ea typeface="Calibri"/>
                <a:cs typeface="Calibri"/>
                <a:sym typeface="Calibri"/>
              </a:rPr>
              <a:t>Student_Rollno</a:t>
            </a:r>
            <a:r>
              <a:rPr lang="en-US" dirty="0">
                <a:latin typeface="Calibri"/>
                <a:ea typeface="Calibri"/>
                <a:cs typeface="Calibri"/>
                <a:sym typeface="Calibri"/>
              </a:rPr>
              <a:t>, </a:t>
            </a:r>
            <a:r>
              <a:rPr lang="en-US" dirty="0" err="1">
                <a:latin typeface="Calibri"/>
                <a:ea typeface="Calibri"/>
                <a:cs typeface="Calibri"/>
                <a:sym typeface="Calibri"/>
              </a:rPr>
              <a:t>NAME,etc</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Tables</a:t>
            </a:r>
            <a:r>
              <a:rPr lang="en-US" dirty="0">
                <a:solidFill>
                  <a:srgbClr val="FFFF00"/>
                </a:solidFill>
                <a:latin typeface="Calibri"/>
                <a:ea typeface="Calibri"/>
                <a:cs typeface="Calibri"/>
                <a:sym typeface="Calibri"/>
              </a:rPr>
              <a:t> – </a:t>
            </a:r>
            <a:r>
              <a:rPr lang="en-US" dirty="0">
                <a:latin typeface="Calibri"/>
                <a:ea typeface="Calibri"/>
                <a:cs typeface="Calibri"/>
                <a:sym typeface="Calibri"/>
              </a:rPr>
              <a:t>In the Relational model the, relations are saved in the table format. It is stored along with its entities. A table has two properties rows and columns. Rows represent records and columns represent attributes.</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Tuple</a:t>
            </a:r>
            <a:r>
              <a:rPr lang="en-US" dirty="0">
                <a:solidFill>
                  <a:srgbClr val="FFFF00"/>
                </a:solidFill>
                <a:latin typeface="Calibri"/>
                <a:ea typeface="Calibri"/>
                <a:cs typeface="Calibri"/>
                <a:sym typeface="Calibri"/>
              </a:rPr>
              <a:t> – </a:t>
            </a:r>
            <a:r>
              <a:rPr lang="en-US" dirty="0">
                <a:latin typeface="Calibri"/>
                <a:ea typeface="Calibri"/>
                <a:cs typeface="Calibri"/>
                <a:sym typeface="Calibri"/>
              </a:rPr>
              <a:t>It is nothing but a single row of a table, which contains a single record</a:t>
            </a:r>
            <a:r>
              <a:rPr lang="en-US" dirty="0" smtClean="0">
                <a:latin typeface="Calibri"/>
                <a:ea typeface="Calibri"/>
                <a:cs typeface="Calibri"/>
                <a:sym typeface="Calibri"/>
              </a:rPr>
              <a:t>.</a:t>
            </a:r>
          </a:p>
          <a:p>
            <a:pPr marL="0" lvl="0" indent="0">
              <a:lnSpc>
                <a:spcPct val="90000"/>
              </a:lnSpc>
              <a:buClr>
                <a:srgbClr val="FFFF00"/>
              </a:buClr>
              <a:buSzPts val="2800"/>
              <a:buNone/>
            </a:pPr>
            <a:endParaRPr lang="en-US" dirty="0"/>
          </a:p>
          <a:p>
            <a:pPr marL="0" lvl="0" indent="0">
              <a:lnSpc>
                <a:spcPct val="90000"/>
              </a:lnSpc>
              <a:spcBef>
                <a:spcPts val="0"/>
              </a:spcBef>
              <a:buClr>
                <a:srgbClr val="FFFF00"/>
              </a:buClr>
              <a:buSzPts val="2800"/>
              <a:buNone/>
            </a:pPr>
            <a:r>
              <a:rPr lang="en-US" b="1" dirty="0">
                <a:solidFill>
                  <a:srgbClr val="FFFF00"/>
                </a:solidFill>
                <a:latin typeface="Calibri"/>
                <a:ea typeface="Calibri"/>
                <a:cs typeface="Calibri"/>
                <a:sym typeface="Calibri"/>
              </a:rPr>
              <a:t>Relation Schema:</a:t>
            </a:r>
            <a:r>
              <a:rPr lang="en-US" dirty="0">
                <a:latin typeface="Calibri"/>
                <a:ea typeface="Calibri"/>
                <a:cs typeface="Calibri"/>
                <a:sym typeface="Calibri"/>
              </a:rPr>
              <a:t> A relation schema represents the name of the relation with its attributes.</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Degree:</a:t>
            </a:r>
            <a:r>
              <a:rPr lang="en-US" dirty="0">
                <a:solidFill>
                  <a:srgbClr val="FFFF00"/>
                </a:solidFill>
                <a:latin typeface="Calibri"/>
                <a:ea typeface="Calibri"/>
                <a:cs typeface="Calibri"/>
                <a:sym typeface="Calibri"/>
              </a:rPr>
              <a:t> </a:t>
            </a:r>
            <a:r>
              <a:rPr lang="en-US" dirty="0">
                <a:latin typeface="Calibri"/>
                <a:ea typeface="Calibri"/>
                <a:cs typeface="Calibri"/>
                <a:sym typeface="Calibri"/>
              </a:rPr>
              <a:t>The total number of attributes which in the relation is called the degree of the relation.</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Cardinality:</a:t>
            </a:r>
            <a:r>
              <a:rPr lang="en-US" b="1" dirty="0">
                <a:latin typeface="Calibri"/>
                <a:ea typeface="Calibri"/>
                <a:cs typeface="Calibri"/>
                <a:sym typeface="Calibri"/>
              </a:rPr>
              <a:t> </a:t>
            </a:r>
            <a:r>
              <a:rPr lang="en-US" dirty="0">
                <a:latin typeface="Calibri"/>
                <a:ea typeface="Calibri"/>
                <a:cs typeface="Calibri"/>
                <a:sym typeface="Calibri"/>
              </a:rPr>
              <a:t>Total number of rows present in the Table.</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Column:</a:t>
            </a:r>
            <a:r>
              <a:rPr lang="en-US" dirty="0">
                <a:solidFill>
                  <a:srgbClr val="FFFF00"/>
                </a:solidFill>
                <a:latin typeface="Calibri"/>
                <a:ea typeface="Calibri"/>
                <a:cs typeface="Calibri"/>
                <a:sym typeface="Calibri"/>
              </a:rPr>
              <a:t> </a:t>
            </a:r>
            <a:r>
              <a:rPr lang="en-US" dirty="0">
                <a:latin typeface="Calibri"/>
                <a:ea typeface="Calibri"/>
                <a:cs typeface="Calibri"/>
                <a:sym typeface="Calibri"/>
              </a:rPr>
              <a:t>The column represents the set of values for a specific attribute.</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Relation instance</a:t>
            </a:r>
            <a:r>
              <a:rPr lang="en-US" dirty="0">
                <a:solidFill>
                  <a:srgbClr val="FFFF00"/>
                </a:solidFill>
                <a:latin typeface="Calibri"/>
                <a:ea typeface="Calibri"/>
                <a:cs typeface="Calibri"/>
                <a:sym typeface="Calibri"/>
              </a:rPr>
              <a:t> – </a:t>
            </a:r>
            <a:r>
              <a:rPr lang="en-US" dirty="0">
                <a:latin typeface="Calibri"/>
                <a:ea typeface="Calibri"/>
                <a:cs typeface="Calibri"/>
                <a:sym typeface="Calibri"/>
              </a:rPr>
              <a:t>Relation instance is a finite set of tuples in the RDBMS system. Relation instances never have duplicate tuples</a:t>
            </a:r>
          </a:p>
          <a:p>
            <a:endParaRPr lang="en-US" dirty="0"/>
          </a:p>
        </p:txBody>
      </p:sp>
    </p:spTree>
    <p:extLst>
      <p:ext uri="{BB962C8B-B14F-4D97-AF65-F5344CB8AC3E}">
        <p14:creationId xmlns:p14="http://schemas.microsoft.com/office/powerpoint/2010/main" val="4019697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lt1"/>
                </a:solidFill>
                <a:latin typeface="Calibri"/>
                <a:ea typeface="Calibri"/>
                <a:cs typeface="Calibri"/>
                <a:sym typeface="Calibri"/>
              </a:rPr>
              <a:t>RM Concept in DBMS</a:t>
            </a:r>
            <a:endParaRPr lang="en-US" dirty="0"/>
          </a:p>
        </p:txBody>
      </p:sp>
      <p:sp>
        <p:nvSpPr>
          <p:cNvPr id="3" name="Text Placeholder 2"/>
          <p:cNvSpPr>
            <a:spLocks noGrp="1"/>
          </p:cNvSpPr>
          <p:nvPr>
            <p:ph type="body" idx="1"/>
          </p:nvPr>
        </p:nvSpPr>
        <p:spPr/>
        <p:txBody>
          <a:bodyPr/>
          <a:lstStyle/>
          <a:p>
            <a:pPr marL="0" lvl="0" indent="0">
              <a:lnSpc>
                <a:spcPct val="90000"/>
              </a:lnSpc>
              <a:spcBef>
                <a:spcPts val="0"/>
              </a:spcBef>
              <a:buClr>
                <a:srgbClr val="FFFF00"/>
              </a:buClr>
              <a:buSzPts val="2800"/>
              <a:buNone/>
            </a:pPr>
            <a:r>
              <a:rPr lang="en-US" b="1" dirty="0">
                <a:solidFill>
                  <a:srgbClr val="FFFF00"/>
                </a:solidFill>
                <a:latin typeface="Calibri"/>
                <a:ea typeface="Calibri"/>
                <a:cs typeface="Calibri"/>
                <a:sym typeface="Calibri"/>
              </a:rPr>
              <a:t>Relation key</a:t>
            </a:r>
            <a:r>
              <a:rPr lang="en-US" dirty="0">
                <a:solidFill>
                  <a:srgbClr val="FFFF00"/>
                </a:solidFill>
                <a:latin typeface="Calibri"/>
                <a:ea typeface="Calibri"/>
                <a:cs typeface="Calibri"/>
                <a:sym typeface="Calibri"/>
              </a:rPr>
              <a:t> – </a:t>
            </a:r>
            <a:r>
              <a:rPr lang="en-US" dirty="0">
                <a:latin typeface="Calibri"/>
                <a:ea typeface="Calibri"/>
                <a:cs typeface="Calibri"/>
                <a:sym typeface="Calibri"/>
              </a:rPr>
              <a:t>Every row has one, two or multiple attributes, which is called relation key.</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Attribute domain</a:t>
            </a:r>
            <a:r>
              <a:rPr lang="en-US" dirty="0">
                <a:solidFill>
                  <a:srgbClr val="FFFF00"/>
                </a:solidFill>
                <a:latin typeface="Calibri"/>
                <a:ea typeface="Calibri"/>
                <a:cs typeface="Calibri"/>
                <a:sym typeface="Calibri"/>
              </a:rPr>
              <a:t> – </a:t>
            </a:r>
            <a:r>
              <a:rPr lang="en-US" dirty="0">
                <a:latin typeface="Calibri"/>
                <a:ea typeface="Calibri"/>
                <a:cs typeface="Calibri"/>
                <a:sym typeface="Calibri"/>
              </a:rPr>
              <a:t>Every attribute has some pre-defined value and scope which is known as attribute domain</a:t>
            </a:r>
            <a:endParaRPr lang="en-US" dirty="0"/>
          </a:p>
          <a:p>
            <a:pPr marL="0" lvl="0" indent="0">
              <a:lnSpc>
                <a:spcPct val="90000"/>
              </a:lnSpc>
              <a:buClr>
                <a:srgbClr val="FFFF00"/>
              </a:buClr>
              <a:buSzPts val="2800"/>
              <a:buNone/>
            </a:pPr>
            <a:r>
              <a:rPr lang="en-US" b="1" dirty="0">
                <a:solidFill>
                  <a:srgbClr val="FFFF00"/>
                </a:solidFill>
                <a:latin typeface="Calibri"/>
                <a:ea typeface="Calibri"/>
                <a:cs typeface="Calibri"/>
                <a:sym typeface="Calibri"/>
              </a:rPr>
              <a:t>Relational database schema</a:t>
            </a:r>
            <a:r>
              <a:rPr lang="en-US" dirty="0">
                <a:solidFill>
                  <a:srgbClr val="FFFF00"/>
                </a:solidFill>
                <a:latin typeface="Calibri"/>
                <a:ea typeface="Calibri"/>
                <a:cs typeface="Calibri"/>
                <a:sym typeface="Calibri"/>
              </a:rPr>
              <a:t> – </a:t>
            </a:r>
            <a:r>
              <a:rPr lang="en-US" dirty="0">
                <a:latin typeface="Calibri"/>
                <a:ea typeface="Calibri"/>
                <a:cs typeface="Calibri"/>
                <a:sym typeface="Calibri"/>
              </a:rPr>
              <a:t>A set of relation schemas ,each with a distinct name.</a:t>
            </a:r>
            <a:endParaRPr lang="en-US" dirty="0"/>
          </a:p>
          <a:p>
            <a:pPr marL="0" lvl="0" indent="0">
              <a:lnSpc>
                <a:spcPct val="90000"/>
              </a:lnSpc>
              <a:buClr>
                <a:schemeClr val="lt1"/>
              </a:buClr>
              <a:buSzPts val="2800"/>
              <a:buNone/>
            </a:pPr>
            <a:r>
              <a:rPr lang="en-US" dirty="0">
                <a:latin typeface="Calibri"/>
                <a:ea typeface="Calibri"/>
                <a:cs typeface="Calibri"/>
                <a:sym typeface="Calibri"/>
              </a:rPr>
              <a:t> </a:t>
            </a:r>
            <a:r>
              <a:rPr lang="en-US" dirty="0">
                <a:solidFill>
                  <a:srgbClr val="FFC000"/>
                </a:solidFill>
                <a:latin typeface="Calibri"/>
                <a:ea typeface="Calibri"/>
                <a:cs typeface="Calibri"/>
                <a:sym typeface="Calibri"/>
              </a:rPr>
              <a:t>Example: </a:t>
            </a:r>
            <a:r>
              <a:rPr lang="en-US" dirty="0">
                <a:latin typeface="Calibri"/>
                <a:ea typeface="Calibri"/>
                <a:cs typeface="Calibri"/>
                <a:sym typeface="Calibri"/>
              </a:rPr>
              <a:t>If R1,R2,R3…..Rn are set of relations, then we can write RDBMS  as</a:t>
            </a:r>
            <a:endParaRPr lang="en-US" dirty="0"/>
          </a:p>
          <a:p>
            <a:pPr marL="0" lvl="0" indent="0">
              <a:lnSpc>
                <a:spcPct val="90000"/>
              </a:lnSpc>
              <a:buClr>
                <a:schemeClr val="lt1"/>
              </a:buClr>
              <a:buSzPts val="2800"/>
              <a:buNone/>
            </a:pPr>
            <a:r>
              <a:rPr lang="en-US" dirty="0">
                <a:latin typeface="Calibri"/>
                <a:ea typeface="Calibri"/>
                <a:cs typeface="Calibri"/>
                <a:sym typeface="Calibri"/>
              </a:rPr>
              <a:t>   </a:t>
            </a:r>
            <a:r>
              <a:rPr lang="en-US" dirty="0">
                <a:solidFill>
                  <a:srgbClr val="FFC000"/>
                </a:solidFill>
                <a:latin typeface="Calibri"/>
                <a:ea typeface="Calibri"/>
                <a:cs typeface="Calibri"/>
                <a:sym typeface="Calibri"/>
              </a:rPr>
              <a:t>R</a:t>
            </a:r>
            <a:r>
              <a:rPr lang="en-US" dirty="0">
                <a:latin typeface="Calibri"/>
                <a:ea typeface="Calibri"/>
                <a:cs typeface="Calibri"/>
                <a:sym typeface="Calibri"/>
              </a:rPr>
              <a:t>={ R1,R2,R3…..Rn}</a:t>
            </a:r>
            <a:endParaRPr lang="en-US" dirty="0"/>
          </a:p>
          <a:p>
            <a:endParaRPr lang="en-US" dirty="0"/>
          </a:p>
        </p:txBody>
      </p:sp>
    </p:spTree>
    <p:extLst>
      <p:ext uri="{BB962C8B-B14F-4D97-AF65-F5344CB8AC3E}">
        <p14:creationId xmlns:p14="http://schemas.microsoft.com/office/powerpoint/2010/main" val="132496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lt1"/>
                </a:solidFill>
                <a:latin typeface="Calibri"/>
                <a:ea typeface="Calibri"/>
                <a:cs typeface="Calibri"/>
                <a:sym typeface="Calibri"/>
              </a:rPr>
              <a:t>Relational Integrity Constraints</a:t>
            </a:r>
            <a:endParaRPr lang="en-US" dirty="0"/>
          </a:p>
        </p:txBody>
      </p:sp>
      <p:sp>
        <p:nvSpPr>
          <p:cNvPr id="3" name="Text Placeholder 2"/>
          <p:cNvSpPr>
            <a:spLocks noGrp="1"/>
          </p:cNvSpPr>
          <p:nvPr>
            <p:ph type="body" idx="1"/>
          </p:nvPr>
        </p:nvSpPr>
        <p:spPr/>
        <p:txBody>
          <a:bodyPr/>
          <a:lstStyle/>
          <a:p>
            <a:pPr marL="228600" lvl="0" indent="-228600">
              <a:lnSpc>
                <a:spcPct val="90000"/>
              </a:lnSpc>
              <a:spcBef>
                <a:spcPts val="0"/>
              </a:spcBef>
              <a:buClr>
                <a:schemeClr val="lt1"/>
              </a:buClr>
              <a:buSzPts val="2600"/>
              <a:buFont typeface="Arial"/>
              <a:buChar char="•"/>
            </a:pPr>
            <a:r>
              <a:rPr lang="en-US" dirty="0">
                <a:latin typeface="Calibri"/>
                <a:ea typeface="Calibri"/>
                <a:cs typeface="Calibri"/>
                <a:sym typeface="Calibri"/>
              </a:rPr>
              <a:t>Relational Integrity constraints in DBMS are referred to conditions which must be present for a valid relation. These Relational constraints in DBMS are derived from the rules in the mini-world that the database represents.</a:t>
            </a:r>
            <a:endParaRPr lang="en-US" dirty="0">
              <a:latin typeface="Calibri"/>
              <a:ea typeface="Calibri"/>
              <a:cs typeface="Calibri"/>
            </a:endParaRPr>
          </a:p>
          <a:p>
            <a:pPr marL="228600" lvl="0" indent="-228600">
              <a:lnSpc>
                <a:spcPct val="90000"/>
              </a:lnSpc>
              <a:buClr>
                <a:schemeClr val="lt1"/>
              </a:buClr>
              <a:buSzPts val="2600"/>
              <a:buFont typeface="Arial"/>
              <a:buChar char="•"/>
            </a:pPr>
            <a:r>
              <a:rPr lang="en-US" dirty="0">
                <a:latin typeface="Calibri"/>
                <a:ea typeface="Calibri"/>
                <a:cs typeface="Calibri"/>
                <a:sym typeface="Calibri"/>
              </a:rPr>
              <a:t>There are many types of Integrity Constraints in DBMS. Constraints on the Relational database management system is mostly divided into three main categories are:</a:t>
            </a:r>
            <a:endParaRPr lang="en-US" dirty="0">
              <a:latin typeface="Calibri"/>
              <a:ea typeface="Calibri"/>
              <a:cs typeface="Calibri"/>
            </a:endParaRPr>
          </a:p>
          <a:p>
            <a:pPr marL="228600" lvl="0" indent="-228600">
              <a:lnSpc>
                <a:spcPct val="90000"/>
              </a:lnSpc>
              <a:buClr>
                <a:schemeClr val="lt1"/>
              </a:buClr>
              <a:buSzPts val="2600"/>
              <a:buFont typeface="Calibri"/>
              <a:buAutoNum type="arabicPeriod"/>
            </a:pPr>
            <a:r>
              <a:rPr lang="en-US" dirty="0">
                <a:latin typeface="Calibri"/>
                <a:ea typeface="Calibri"/>
                <a:cs typeface="Calibri"/>
                <a:sym typeface="Calibri"/>
              </a:rPr>
              <a:t>Domain Constraints</a:t>
            </a:r>
            <a:endParaRPr lang="en-US" dirty="0">
              <a:latin typeface="Calibri"/>
              <a:ea typeface="Calibri"/>
              <a:cs typeface="Calibri"/>
            </a:endParaRPr>
          </a:p>
          <a:p>
            <a:pPr marL="228600" lvl="0" indent="-228600">
              <a:lnSpc>
                <a:spcPct val="90000"/>
              </a:lnSpc>
              <a:buClr>
                <a:schemeClr val="lt1"/>
              </a:buClr>
              <a:buSzPts val="2600"/>
              <a:buFont typeface="Calibri"/>
              <a:buAutoNum type="arabicPeriod"/>
            </a:pPr>
            <a:r>
              <a:rPr lang="en-US" dirty="0">
                <a:latin typeface="Calibri"/>
                <a:ea typeface="Calibri"/>
                <a:cs typeface="Calibri"/>
                <a:sym typeface="Calibri"/>
              </a:rPr>
              <a:t>Key Constraints</a:t>
            </a:r>
            <a:endParaRPr lang="en-US" dirty="0"/>
          </a:p>
          <a:p>
            <a:pPr marL="228600" lvl="0" indent="-228600">
              <a:lnSpc>
                <a:spcPct val="90000"/>
              </a:lnSpc>
              <a:buClr>
                <a:schemeClr val="lt1"/>
              </a:buClr>
              <a:buSzPts val="2600"/>
              <a:buFont typeface="Calibri"/>
              <a:buAutoNum type="arabicPeriod"/>
            </a:pPr>
            <a:r>
              <a:rPr lang="en-US" dirty="0">
                <a:latin typeface="Calibri"/>
                <a:ea typeface="Calibri"/>
                <a:cs typeface="Calibri"/>
                <a:sym typeface="Calibri"/>
              </a:rPr>
              <a:t>Referential Integrity Constraints</a:t>
            </a:r>
            <a:endParaRPr lang="en-US" dirty="0"/>
          </a:p>
          <a:p>
            <a:pPr marL="228600" lvl="0" indent="-63500">
              <a:lnSpc>
                <a:spcPct val="90000"/>
              </a:lnSpc>
              <a:buClr>
                <a:schemeClr val="lt1"/>
              </a:buClr>
              <a:buSzPts val="2600"/>
              <a:buNone/>
            </a:pPr>
            <a:endParaRPr lang="en-US" dirty="0">
              <a:latin typeface="Calibri"/>
              <a:ea typeface="Calibri"/>
              <a:cs typeface="Calibri"/>
              <a:sym typeface="Calibri"/>
            </a:endParaRPr>
          </a:p>
          <a:p>
            <a:endParaRPr lang="en-US" dirty="0"/>
          </a:p>
        </p:txBody>
      </p:sp>
    </p:spTree>
    <p:extLst>
      <p:ext uri="{BB962C8B-B14F-4D97-AF65-F5344CB8AC3E}">
        <p14:creationId xmlns:p14="http://schemas.microsoft.com/office/powerpoint/2010/main" val="839787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lt1"/>
                </a:solidFill>
                <a:latin typeface="Calibri"/>
                <a:ea typeface="Calibri"/>
                <a:cs typeface="Calibri"/>
                <a:sym typeface="Calibri"/>
              </a:rPr>
              <a:t>Domain Constraints</a:t>
            </a:r>
            <a:endParaRPr lang="en-US" dirty="0"/>
          </a:p>
        </p:txBody>
      </p:sp>
      <p:sp>
        <p:nvSpPr>
          <p:cNvPr id="3" name="Text Placeholder 2"/>
          <p:cNvSpPr>
            <a:spLocks noGrp="1"/>
          </p:cNvSpPr>
          <p:nvPr>
            <p:ph type="body" idx="1"/>
          </p:nvPr>
        </p:nvSpPr>
        <p:spPr/>
        <p:txBody>
          <a:bodyPr/>
          <a:lstStyle/>
          <a:p>
            <a:pPr marL="228600" lvl="0" indent="-228600">
              <a:lnSpc>
                <a:spcPct val="80000"/>
              </a:lnSpc>
              <a:spcBef>
                <a:spcPts val="0"/>
              </a:spcBef>
              <a:buClr>
                <a:schemeClr val="lt1"/>
              </a:buClr>
              <a:buSzPts val="2800"/>
              <a:buFont typeface="Arial"/>
              <a:buChar char="•"/>
            </a:pPr>
            <a:r>
              <a:rPr lang="en-US" dirty="0">
                <a:latin typeface="Calibri"/>
                <a:ea typeface="Calibri"/>
                <a:cs typeface="Calibri"/>
                <a:sym typeface="Calibri"/>
              </a:rPr>
              <a:t>Domain constraints can be violated if an attribute value is not appearing in the corresponding domain or it is not of the appropriate data type.</a:t>
            </a:r>
            <a:endParaRPr lang="en-US" dirty="0">
              <a:latin typeface="Calibri"/>
              <a:ea typeface="Calibri"/>
              <a:cs typeface="Calibri"/>
            </a:endParaRPr>
          </a:p>
          <a:p>
            <a:pPr marL="228600" lvl="0" indent="-228600">
              <a:lnSpc>
                <a:spcPct val="80000"/>
              </a:lnSpc>
              <a:buClr>
                <a:schemeClr val="lt1"/>
              </a:buClr>
              <a:buSzPts val="2800"/>
              <a:buFont typeface="Arial"/>
              <a:buChar char="•"/>
            </a:pPr>
            <a:r>
              <a:rPr lang="en-US" dirty="0">
                <a:latin typeface="Calibri"/>
                <a:ea typeface="Calibri"/>
                <a:cs typeface="Calibri"/>
                <a:sym typeface="Calibri"/>
              </a:rPr>
              <a:t>Domain constraints specify that within each tuple, and the value of each attribute must be unique. This is specified as data types which include standard data types integers, real numbers, characters, Booleans, variable length strings, etc.</a:t>
            </a:r>
            <a:endParaRPr lang="en-US" dirty="0">
              <a:latin typeface="Calibri"/>
              <a:ea typeface="Calibri"/>
              <a:cs typeface="Calibri"/>
            </a:endParaRPr>
          </a:p>
          <a:p>
            <a:pPr marL="228600" lvl="0" indent="-228600">
              <a:lnSpc>
                <a:spcPct val="80000"/>
              </a:lnSpc>
              <a:buClr>
                <a:schemeClr val="lt1"/>
              </a:buClr>
              <a:buSzPts val="2800"/>
              <a:buNone/>
            </a:pPr>
            <a:r>
              <a:rPr lang="en-US" dirty="0">
                <a:latin typeface="Calibri"/>
                <a:ea typeface="Calibri"/>
                <a:cs typeface="Calibri"/>
                <a:sym typeface="Calibri"/>
              </a:rPr>
              <a:t>     </a:t>
            </a:r>
            <a:r>
              <a:rPr lang="en-US" dirty="0">
                <a:solidFill>
                  <a:srgbClr val="FFC000"/>
                </a:solidFill>
                <a:latin typeface="Calibri"/>
                <a:ea typeface="Calibri"/>
                <a:cs typeface="Calibri"/>
                <a:sym typeface="Calibri"/>
              </a:rPr>
              <a:t>Example:    </a:t>
            </a:r>
            <a:endParaRPr lang="en-US" dirty="0"/>
          </a:p>
          <a:p>
            <a:pPr marL="228600" lvl="0" indent="-228600">
              <a:lnSpc>
                <a:spcPct val="80000"/>
              </a:lnSpc>
              <a:buClr>
                <a:schemeClr val="lt1"/>
              </a:buClr>
              <a:buSzPts val="2800"/>
              <a:buNone/>
            </a:pPr>
            <a:r>
              <a:rPr lang="en-US" dirty="0">
                <a:latin typeface="Calibri"/>
                <a:ea typeface="Calibri"/>
                <a:cs typeface="Calibri"/>
                <a:sym typeface="Calibri"/>
              </a:rPr>
              <a:t>              create DOMAIN </a:t>
            </a:r>
            <a:r>
              <a:rPr lang="en-US" dirty="0" err="1">
                <a:latin typeface="Calibri"/>
                <a:ea typeface="Calibri"/>
                <a:cs typeface="Calibri"/>
                <a:sym typeface="Calibri"/>
              </a:rPr>
              <a:t>CustomerName</a:t>
            </a:r>
            <a:r>
              <a:rPr lang="en-US" dirty="0">
                <a:latin typeface="Calibri"/>
                <a:ea typeface="Calibri"/>
                <a:cs typeface="Calibri"/>
                <a:sym typeface="Calibri"/>
              </a:rPr>
              <a:t> </a:t>
            </a:r>
            <a:endParaRPr lang="en-US" dirty="0"/>
          </a:p>
          <a:p>
            <a:pPr marL="228600" lvl="0" indent="-228600">
              <a:lnSpc>
                <a:spcPct val="80000"/>
              </a:lnSpc>
              <a:buClr>
                <a:schemeClr val="lt1"/>
              </a:buClr>
              <a:buSzPts val="2800"/>
              <a:buNone/>
            </a:pPr>
            <a:r>
              <a:rPr lang="en-US" dirty="0">
                <a:latin typeface="Calibri"/>
                <a:ea typeface="Calibri"/>
                <a:cs typeface="Calibri"/>
                <a:sym typeface="Calibri"/>
              </a:rPr>
              <a:t>               check( value not null)</a:t>
            </a:r>
            <a:endParaRPr lang="en-US" dirty="0"/>
          </a:p>
          <a:p>
            <a:endParaRPr lang="en-US" dirty="0"/>
          </a:p>
        </p:txBody>
      </p:sp>
    </p:spTree>
    <p:extLst>
      <p:ext uri="{BB962C8B-B14F-4D97-AF65-F5344CB8AC3E}">
        <p14:creationId xmlns:p14="http://schemas.microsoft.com/office/powerpoint/2010/main" val="310132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lt1"/>
                </a:solidFill>
                <a:latin typeface="Calibri"/>
                <a:ea typeface="Calibri"/>
                <a:cs typeface="Calibri"/>
                <a:sym typeface="Calibri"/>
              </a:rPr>
              <a:t>Key Constraints</a:t>
            </a:r>
            <a:endParaRPr lang="en-US" dirty="0"/>
          </a:p>
        </p:txBody>
      </p:sp>
      <p:sp>
        <p:nvSpPr>
          <p:cNvPr id="3" name="Text Placeholder 2"/>
          <p:cNvSpPr>
            <a:spLocks noGrp="1"/>
          </p:cNvSpPr>
          <p:nvPr>
            <p:ph type="body" idx="1"/>
          </p:nvPr>
        </p:nvSpPr>
        <p:spPr/>
        <p:txBody>
          <a:bodyPr/>
          <a:lstStyle/>
          <a:p>
            <a:pPr marL="228600" lvl="0" indent="-228600">
              <a:lnSpc>
                <a:spcPct val="90000"/>
              </a:lnSpc>
              <a:spcBef>
                <a:spcPts val="0"/>
              </a:spcBef>
              <a:buClr>
                <a:schemeClr val="lt1"/>
              </a:buClr>
              <a:buSzPts val="2800"/>
              <a:buFont typeface="Arial"/>
              <a:buChar char="•"/>
            </a:pPr>
            <a:r>
              <a:rPr lang="en-US" dirty="0">
                <a:latin typeface="Calibri"/>
                <a:ea typeface="Calibri"/>
                <a:cs typeface="Calibri"/>
                <a:sym typeface="Calibri"/>
              </a:rPr>
              <a:t>An attribute that can uniquely identify a tuple in a relation is called the key of the table. The value of the attribute for different tuples in the relation has to be unique.</a:t>
            </a:r>
            <a:endParaRPr lang="en-US" dirty="0"/>
          </a:p>
          <a:p>
            <a:pPr marL="228600" lvl="0" indent="-228600">
              <a:lnSpc>
                <a:spcPct val="90000"/>
              </a:lnSpc>
              <a:buClr>
                <a:schemeClr val="lt1"/>
              </a:buClr>
              <a:buSzPts val="2800"/>
              <a:buNone/>
            </a:pPr>
            <a:r>
              <a:rPr lang="en-US" dirty="0">
                <a:latin typeface="Calibri"/>
                <a:ea typeface="Calibri"/>
                <a:cs typeface="Calibri"/>
                <a:sym typeface="Calibri"/>
              </a:rPr>
              <a:t>  </a:t>
            </a:r>
            <a:r>
              <a:rPr lang="en-US" dirty="0">
                <a:solidFill>
                  <a:srgbClr val="FFC000"/>
                </a:solidFill>
                <a:latin typeface="Calibri"/>
                <a:ea typeface="Calibri"/>
                <a:cs typeface="Calibri"/>
                <a:sym typeface="Calibri"/>
              </a:rPr>
              <a:t>Example:  </a:t>
            </a:r>
            <a:r>
              <a:rPr lang="en-US" sz="1400" dirty="0">
                <a:latin typeface="Calibri"/>
                <a:ea typeface="Calibri"/>
                <a:cs typeface="Calibri"/>
                <a:sym typeface="Calibri"/>
              </a:rPr>
              <a:t>In the given table, </a:t>
            </a:r>
            <a:r>
              <a:rPr lang="en-US" sz="1400" dirty="0" err="1">
                <a:latin typeface="Calibri"/>
                <a:ea typeface="Calibri"/>
                <a:cs typeface="Calibri"/>
                <a:sym typeface="Calibri"/>
              </a:rPr>
              <a:t>CustomerID</a:t>
            </a:r>
            <a:r>
              <a:rPr lang="en-US" sz="1400" dirty="0">
                <a:latin typeface="Calibri"/>
                <a:ea typeface="Calibri"/>
                <a:cs typeface="Calibri"/>
                <a:sym typeface="Calibri"/>
              </a:rPr>
              <a:t> is a key attribute of Customer Table. It is most likely to have a single key for one customer, </a:t>
            </a:r>
            <a:r>
              <a:rPr lang="en-US" sz="1400" dirty="0" err="1">
                <a:latin typeface="Calibri"/>
                <a:ea typeface="Calibri"/>
                <a:cs typeface="Calibri"/>
                <a:sym typeface="Calibri"/>
              </a:rPr>
              <a:t>CustomerID</a:t>
            </a:r>
            <a:r>
              <a:rPr lang="en-US" sz="1400" dirty="0">
                <a:latin typeface="Calibri"/>
                <a:ea typeface="Calibri"/>
                <a:cs typeface="Calibri"/>
                <a:sym typeface="Calibri"/>
              </a:rPr>
              <a:t> =1 is only for the </a:t>
            </a:r>
            <a:r>
              <a:rPr lang="en-US" sz="1400" dirty="0" err="1">
                <a:latin typeface="Calibri"/>
                <a:ea typeface="Calibri"/>
                <a:cs typeface="Calibri"/>
                <a:sym typeface="Calibri"/>
              </a:rPr>
              <a:t>CustomerName</a:t>
            </a:r>
            <a:r>
              <a:rPr lang="en-US" sz="1400" dirty="0">
                <a:latin typeface="Calibri"/>
                <a:ea typeface="Calibri"/>
                <a:cs typeface="Calibri"/>
                <a:sym typeface="Calibri"/>
              </a:rPr>
              <a:t> =” Google”.</a:t>
            </a:r>
            <a:endParaRPr lang="en-US" dirty="0"/>
          </a:p>
          <a:p>
            <a:pPr marL="228600" lvl="0" indent="-114300">
              <a:lnSpc>
                <a:spcPct val="90000"/>
              </a:lnSpc>
              <a:buClr>
                <a:schemeClr val="lt1"/>
              </a:buClr>
              <a:buSzPts val="1800"/>
              <a:buNone/>
            </a:pPr>
            <a:endParaRPr lang="en-US" sz="1400" dirty="0">
              <a:latin typeface="Calibri"/>
              <a:ea typeface="Calibri"/>
              <a:cs typeface="Calibri"/>
              <a:sym typeface="Calibri"/>
            </a:endParaRPr>
          </a:p>
          <a:p>
            <a:endParaRPr lang="en-US" dirty="0"/>
          </a:p>
        </p:txBody>
      </p:sp>
      <p:pic>
        <p:nvPicPr>
          <p:cNvPr id="4" name="Google Shape;244;p37" descr="Screen Clipping"/>
          <p:cNvPicPr preferRelativeResize="0"/>
          <p:nvPr/>
        </p:nvPicPr>
        <p:blipFill rotWithShape="1">
          <a:blip r:embed="rId2">
            <a:alphaModFix/>
          </a:blip>
          <a:srcRect/>
          <a:stretch/>
        </p:blipFill>
        <p:spPr>
          <a:xfrm>
            <a:off x="1428444" y="3724564"/>
            <a:ext cx="8296275" cy="2190750"/>
          </a:xfrm>
          <a:prstGeom prst="rect">
            <a:avLst/>
          </a:prstGeom>
          <a:noFill/>
          <a:ln>
            <a:noFill/>
          </a:ln>
        </p:spPr>
      </p:pic>
    </p:spTree>
    <p:extLst>
      <p:ext uri="{BB962C8B-B14F-4D97-AF65-F5344CB8AC3E}">
        <p14:creationId xmlns:p14="http://schemas.microsoft.com/office/powerpoint/2010/main" val="239549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lt1"/>
                </a:solidFill>
                <a:latin typeface="Calibri"/>
                <a:ea typeface="Calibri"/>
                <a:cs typeface="Calibri"/>
                <a:sym typeface="Calibri"/>
              </a:rPr>
              <a:t>Referential Integrity Constraints</a:t>
            </a:r>
            <a:endParaRPr lang="en-US" dirty="0"/>
          </a:p>
        </p:txBody>
      </p:sp>
      <p:sp>
        <p:nvSpPr>
          <p:cNvPr id="3" name="Text Placeholder 2"/>
          <p:cNvSpPr>
            <a:spLocks noGrp="1"/>
          </p:cNvSpPr>
          <p:nvPr>
            <p:ph type="body" idx="1"/>
          </p:nvPr>
        </p:nvSpPr>
        <p:spPr/>
        <p:txBody>
          <a:bodyPr>
            <a:normAutofit fontScale="85000" lnSpcReduction="20000"/>
          </a:bodyPr>
          <a:lstStyle/>
          <a:p>
            <a:pPr marL="228600" lvl="0" indent="-228600">
              <a:lnSpc>
                <a:spcPct val="90000"/>
              </a:lnSpc>
              <a:spcBef>
                <a:spcPts val="0"/>
              </a:spcBef>
              <a:buClr>
                <a:schemeClr val="lt1"/>
              </a:buClr>
              <a:buSzPts val="1800"/>
              <a:buFont typeface="Arial"/>
              <a:buChar char="•"/>
            </a:pPr>
            <a:r>
              <a:rPr lang="en-US" dirty="0">
                <a:latin typeface="Calibri"/>
                <a:ea typeface="Calibri"/>
                <a:cs typeface="Calibri"/>
                <a:sym typeface="Calibri"/>
              </a:rPr>
              <a:t>Referential Integrity constraints in DBMS are based on the concept of Foreign Keys. A foreign key is an important attribute of a relation which should be referred to in other relationships. Referential integrity constraint state happens where relation refers to a key attribute of a different or same relation. However, that key element must exist in the table.</a:t>
            </a:r>
            <a:endParaRPr lang="en-US" dirty="0"/>
          </a:p>
          <a:p>
            <a:pPr marL="228600" lvl="0" indent="-228600">
              <a:lnSpc>
                <a:spcPct val="90000"/>
              </a:lnSpc>
              <a:buClr>
                <a:schemeClr val="lt1"/>
              </a:buClr>
              <a:buSzPts val="1800"/>
              <a:buFont typeface="Arial"/>
              <a:buChar char="•"/>
            </a:pPr>
            <a:r>
              <a:rPr lang="en-US" dirty="0">
                <a:latin typeface="Calibri"/>
                <a:ea typeface="Calibri"/>
                <a:cs typeface="Calibri"/>
                <a:sym typeface="Calibri"/>
              </a:rPr>
              <a:t>  </a:t>
            </a:r>
            <a:r>
              <a:rPr lang="en-US" dirty="0">
                <a:solidFill>
                  <a:srgbClr val="FFC000"/>
                </a:solidFill>
                <a:latin typeface="Calibri"/>
                <a:ea typeface="Calibri"/>
                <a:cs typeface="Calibri"/>
                <a:sym typeface="Calibri"/>
              </a:rPr>
              <a:t>Example :</a:t>
            </a:r>
            <a:endParaRPr lang="en-US" dirty="0"/>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114300">
              <a:lnSpc>
                <a:spcPct val="90000"/>
              </a:lnSpc>
              <a:buClr>
                <a:schemeClr val="lt1"/>
              </a:buClr>
              <a:buSzPts val="1800"/>
              <a:buNone/>
            </a:pPr>
            <a:endParaRPr lang="en-US" dirty="0">
              <a:solidFill>
                <a:srgbClr val="FFC000"/>
              </a:solidFill>
              <a:latin typeface="Calibri"/>
              <a:ea typeface="Calibri"/>
              <a:cs typeface="Calibri"/>
              <a:sym typeface="Calibri"/>
            </a:endParaRPr>
          </a:p>
          <a:p>
            <a:pPr marL="228600" lvl="0" indent="-228600">
              <a:lnSpc>
                <a:spcPct val="90000"/>
              </a:lnSpc>
              <a:buClr>
                <a:schemeClr val="lt1"/>
              </a:buClr>
              <a:buSzPts val="1800"/>
              <a:buFont typeface="Arial"/>
              <a:buChar char="•"/>
            </a:pPr>
            <a:r>
              <a:rPr lang="en-US" dirty="0">
                <a:latin typeface="Calibri"/>
                <a:ea typeface="Calibri"/>
                <a:cs typeface="Calibri"/>
                <a:sym typeface="Calibri"/>
              </a:rPr>
              <a:t>In the above example, we have 2 relations, Customer and Billing.</a:t>
            </a:r>
            <a:endParaRPr lang="en-US" dirty="0"/>
          </a:p>
          <a:p>
            <a:pPr marL="228600" lvl="0" indent="-228600">
              <a:lnSpc>
                <a:spcPct val="90000"/>
              </a:lnSpc>
              <a:buClr>
                <a:schemeClr val="lt1"/>
              </a:buClr>
              <a:buSzPts val="1800"/>
              <a:buFont typeface="Arial"/>
              <a:buChar char="•"/>
            </a:pPr>
            <a:r>
              <a:rPr lang="en-US" dirty="0">
                <a:latin typeface="Calibri"/>
                <a:ea typeface="Calibri"/>
                <a:cs typeface="Calibri"/>
                <a:sym typeface="Calibri"/>
              </a:rPr>
              <a:t>Tuple for </a:t>
            </a:r>
            <a:r>
              <a:rPr lang="en-US" dirty="0" err="1">
                <a:latin typeface="Calibri"/>
                <a:ea typeface="Calibri"/>
                <a:cs typeface="Calibri"/>
                <a:sym typeface="Calibri"/>
              </a:rPr>
              <a:t>CustomerID</a:t>
            </a:r>
            <a:r>
              <a:rPr lang="en-US" dirty="0">
                <a:latin typeface="Calibri"/>
                <a:ea typeface="Calibri"/>
                <a:cs typeface="Calibri"/>
                <a:sym typeface="Calibri"/>
              </a:rPr>
              <a:t> =1 is referenced twice in the relation Billing. So we know </a:t>
            </a:r>
            <a:r>
              <a:rPr lang="en-US" dirty="0" err="1">
                <a:latin typeface="Calibri"/>
                <a:ea typeface="Calibri"/>
                <a:cs typeface="Calibri"/>
                <a:sym typeface="Calibri"/>
              </a:rPr>
              <a:t>CustomerName</a:t>
            </a:r>
            <a:r>
              <a:rPr lang="en-US" dirty="0">
                <a:latin typeface="Calibri"/>
                <a:ea typeface="Calibri"/>
                <a:cs typeface="Calibri"/>
                <a:sym typeface="Calibri"/>
              </a:rPr>
              <a:t>=Google has billing amount $300</a:t>
            </a:r>
            <a:endParaRPr lang="en-US" dirty="0"/>
          </a:p>
          <a:p>
            <a:endParaRPr lang="en-US" dirty="0"/>
          </a:p>
        </p:txBody>
      </p:sp>
      <p:pic>
        <p:nvPicPr>
          <p:cNvPr id="4" name="Google Shape;253;p38" descr="Screen Clipping"/>
          <p:cNvPicPr preferRelativeResize="0"/>
          <p:nvPr/>
        </p:nvPicPr>
        <p:blipFill rotWithShape="1">
          <a:blip r:embed="rId2">
            <a:alphaModFix/>
          </a:blip>
          <a:srcRect/>
          <a:stretch/>
        </p:blipFill>
        <p:spPr>
          <a:xfrm>
            <a:off x="2641600" y="2987487"/>
            <a:ext cx="4286250" cy="2326342"/>
          </a:xfrm>
          <a:prstGeom prst="rect">
            <a:avLst/>
          </a:prstGeom>
          <a:noFill/>
          <a:ln>
            <a:noFill/>
          </a:ln>
        </p:spPr>
      </p:pic>
    </p:spTree>
    <p:extLst>
      <p:ext uri="{BB962C8B-B14F-4D97-AF65-F5344CB8AC3E}">
        <p14:creationId xmlns:p14="http://schemas.microsoft.com/office/powerpoint/2010/main" val="897200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lt1"/>
                </a:solidFill>
                <a:latin typeface="Calibri"/>
                <a:ea typeface="Calibri"/>
                <a:cs typeface="Calibri"/>
                <a:sym typeface="Calibri"/>
              </a:rPr>
              <a:t>Advantages of Relational Database Model</a:t>
            </a:r>
            <a:endParaRPr lang="en-US" dirty="0"/>
          </a:p>
        </p:txBody>
      </p:sp>
      <p:sp>
        <p:nvSpPr>
          <p:cNvPr id="3" name="Text Placeholder 2"/>
          <p:cNvSpPr>
            <a:spLocks noGrp="1"/>
          </p:cNvSpPr>
          <p:nvPr>
            <p:ph type="body" idx="1"/>
          </p:nvPr>
        </p:nvSpPr>
        <p:spPr/>
        <p:txBody>
          <a:bodyPr/>
          <a:lstStyle/>
          <a:p>
            <a:pPr marL="228600" lvl="0" indent="-228600">
              <a:lnSpc>
                <a:spcPct val="90000"/>
              </a:lnSpc>
              <a:spcBef>
                <a:spcPts val="0"/>
              </a:spcBef>
              <a:buClr>
                <a:schemeClr val="lt1"/>
              </a:buClr>
              <a:buSzPts val="2800"/>
              <a:buFont typeface="Arial"/>
              <a:buChar char="•"/>
            </a:pPr>
            <a:r>
              <a:rPr lang="en-US" dirty="0">
                <a:latin typeface="Calibri"/>
                <a:ea typeface="Calibri"/>
                <a:cs typeface="Calibri"/>
                <a:sym typeface="Calibri"/>
              </a:rPr>
              <a:t> </a:t>
            </a:r>
            <a:r>
              <a:rPr lang="en-US" b="1" dirty="0">
                <a:solidFill>
                  <a:srgbClr val="FFFF00"/>
                </a:solidFill>
                <a:latin typeface="Calibri"/>
                <a:ea typeface="Calibri"/>
                <a:cs typeface="Calibri"/>
                <a:sym typeface="Calibri"/>
              </a:rPr>
              <a:t>Simplicity</a:t>
            </a:r>
            <a:r>
              <a:rPr lang="en-US" dirty="0">
                <a:solidFill>
                  <a:srgbClr val="FFFF00"/>
                </a:solidFill>
                <a:latin typeface="Calibri"/>
                <a:ea typeface="Calibri"/>
                <a:cs typeface="Calibri"/>
                <a:sym typeface="Calibri"/>
              </a:rPr>
              <a:t>: </a:t>
            </a:r>
            <a:r>
              <a:rPr lang="en-US" dirty="0">
                <a:latin typeface="Calibri"/>
                <a:ea typeface="Calibri"/>
                <a:cs typeface="Calibri"/>
                <a:sym typeface="Calibri"/>
              </a:rPr>
              <a:t>A Relational data model in DBMS is simpler than the hierarchical and network model.</a:t>
            </a:r>
            <a:endParaRPr lang="en-US" dirty="0"/>
          </a:p>
          <a:p>
            <a:pPr marL="228600" lvl="0" indent="-228600">
              <a:lnSpc>
                <a:spcPct val="90000"/>
              </a:lnSpc>
              <a:buClr>
                <a:srgbClr val="FFFF00"/>
              </a:buClr>
              <a:buSzPts val="2800"/>
              <a:buFont typeface="Arial"/>
              <a:buChar char="•"/>
            </a:pPr>
            <a:r>
              <a:rPr lang="en-US" b="1" dirty="0">
                <a:solidFill>
                  <a:srgbClr val="FFFF00"/>
                </a:solidFill>
                <a:latin typeface="Calibri"/>
                <a:ea typeface="Calibri"/>
                <a:cs typeface="Calibri"/>
                <a:sym typeface="Calibri"/>
              </a:rPr>
              <a:t>Easy to use</a:t>
            </a:r>
            <a:r>
              <a:rPr lang="en-US" dirty="0">
                <a:solidFill>
                  <a:srgbClr val="FFFF00"/>
                </a:solidFill>
                <a:latin typeface="Calibri"/>
                <a:ea typeface="Calibri"/>
                <a:cs typeface="Calibri"/>
                <a:sym typeface="Calibri"/>
              </a:rPr>
              <a:t>: </a:t>
            </a:r>
            <a:r>
              <a:rPr lang="en-US" dirty="0">
                <a:latin typeface="Calibri"/>
                <a:ea typeface="Calibri"/>
                <a:cs typeface="Calibri"/>
                <a:sym typeface="Calibri"/>
              </a:rPr>
              <a:t>The Relational model in DBMS is easy as tables consisting of rows and columns are quite natural and simple to understand</a:t>
            </a:r>
            <a:endParaRPr lang="en-US" dirty="0"/>
          </a:p>
          <a:p>
            <a:pPr marL="228600" lvl="0" indent="-228600">
              <a:lnSpc>
                <a:spcPct val="90000"/>
              </a:lnSpc>
              <a:buClr>
                <a:srgbClr val="FFFF00"/>
              </a:buClr>
              <a:buSzPts val="2800"/>
              <a:buFont typeface="Arial"/>
              <a:buChar char="•"/>
            </a:pPr>
            <a:r>
              <a:rPr lang="en-US" b="1" dirty="0">
                <a:solidFill>
                  <a:srgbClr val="FFFF00"/>
                </a:solidFill>
                <a:latin typeface="Calibri"/>
                <a:ea typeface="Calibri"/>
                <a:cs typeface="Calibri"/>
                <a:sym typeface="Calibri"/>
              </a:rPr>
              <a:t>Data independence</a:t>
            </a:r>
            <a:r>
              <a:rPr lang="en-US" dirty="0">
                <a:solidFill>
                  <a:srgbClr val="FFFF00"/>
                </a:solidFill>
                <a:latin typeface="Calibri"/>
                <a:ea typeface="Calibri"/>
                <a:cs typeface="Calibri"/>
                <a:sym typeface="Calibri"/>
              </a:rPr>
              <a:t>: </a:t>
            </a:r>
            <a:r>
              <a:rPr lang="en-US" dirty="0">
                <a:latin typeface="Calibri"/>
                <a:ea typeface="Calibri"/>
                <a:cs typeface="Calibri"/>
                <a:sym typeface="Calibri"/>
              </a:rPr>
              <a:t>The Structure of Relational database can be changed without having to change any application</a:t>
            </a:r>
            <a:endParaRPr lang="en-US" dirty="0"/>
          </a:p>
        </p:txBody>
      </p:sp>
    </p:spTree>
    <p:extLst>
      <p:ext uri="{BB962C8B-B14F-4D97-AF65-F5344CB8AC3E}">
        <p14:creationId xmlns:p14="http://schemas.microsoft.com/office/powerpoint/2010/main" val="210949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7"/>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FFF00"/>
              </a:buClr>
              <a:buSzPts val="7200"/>
              <a:buFont typeface="Century Gothic"/>
              <a:buNone/>
            </a:pPr>
            <a:r>
              <a:rPr lang="en-US">
                <a:solidFill>
                  <a:srgbClr val="FFFF00"/>
                </a:solidFill>
              </a:rPr>
              <a:t>Database Management Systems </a:t>
            </a:r>
            <a:endParaRPr/>
          </a:p>
        </p:txBody>
      </p:sp>
      <p:sp>
        <p:nvSpPr>
          <p:cNvPr id="315" name="Google Shape;315;p3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0000"/>
              <a:buNone/>
            </a:pPr>
            <a:r>
              <a:rPr lang="en-US" b="1">
                <a:solidFill>
                  <a:srgbClr val="FFFF00"/>
                </a:solidFill>
              </a:rPr>
              <a:t>LECTURE -1</a:t>
            </a:r>
            <a:endParaRPr/>
          </a:p>
          <a:p>
            <a:pPr marL="0" lvl="0" indent="0" algn="l" rtl="0">
              <a:lnSpc>
                <a:spcPct val="100000"/>
              </a:lnSpc>
              <a:spcBef>
                <a:spcPts val="1000"/>
              </a:spcBef>
              <a:spcAft>
                <a:spcPts val="0"/>
              </a:spcAft>
              <a:buSzPct val="80000"/>
              <a:buNone/>
            </a:pPr>
            <a:r>
              <a:rPr lang="en-US" sz="2800" b="1">
                <a:solidFill>
                  <a:srgbClr val="FFFF00"/>
                </a:solidFill>
              </a:rPr>
              <a:t>                                           </a:t>
            </a:r>
            <a:r>
              <a:rPr lang="en-US" sz="2800" b="1">
                <a:solidFill>
                  <a:srgbClr val="F2F2F2"/>
                </a:solidFill>
              </a:rPr>
              <a:t>END</a:t>
            </a:r>
            <a:endParaRPr sz="2800" b="1">
              <a:solidFill>
                <a:srgbClr val="F2F2F2"/>
              </a:solidFill>
            </a:endParaRPr>
          </a:p>
          <a:p>
            <a:pPr marL="0" lvl="0" indent="0" algn="l" rtl="0">
              <a:lnSpc>
                <a:spcPct val="100000"/>
              </a:lnSpc>
              <a:spcBef>
                <a:spcPts val="1000"/>
              </a:spcBef>
              <a:spcAft>
                <a:spcPts val="0"/>
              </a:spcAft>
              <a:buSzPct val="800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D8D8D8"/>
              </a:buClr>
              <a:buSzPts val="4200"/>
              <a:buFont typeface="Century Gothic"/>
              <a:buNone/>
            </a:pPr>
            <a:r>
              <a:rPr lang="en-US">
                <a:solidFill>
                  <a:srgbClr val="D8D8D8"/>
                </a:solidFill>
              </a:rPr>
              <a:t>Database </a:t>
            </a:r>
            <a:r>
              <a:rPr lang="en-US" sz="4000">
                <a:solidFill>
                  <a:srgbClr val="D8D8D8"/>
                </a:solidFill>
              </a:rPr>
              <a:t>Definitions</a:t>
            </a:r>
            <a:endParaRPr sz="4000">
              <a:solidFill>
                <a:srgbClr val="D8D8D8"/>
              </a:solidFill>
            </a:endParaRPr>
          </a:p>
        </p:txBody>
      </p:sp>
      <p:sp>
        <p:nvSpPr>
          <p:cNvPr id="159" name="Google Shape;159;p2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sz="3200" dirty="0">
                <a:solidFill>
                  <a:srgbClr val="FFFF00"/>
                </a:solidFill>
              </a:rPr>
              <a:t> A database is a </a:t>
            </a:r>
            <a:r>
              <a:rPr lang="en-US" sz="3200" i="1" u="sng" dirty="0">
                <a:solidFill>
                  <a:srgbClr val="FFFF00"/>
                </a:solidFill>
              </a:rPr>
              <a:t>shared</a:t>
            </a:r>
            <a:r>
              <a:rPr lang="en-US" sz="3200" dirty="0">
                <a:solidFill>
                  <a:srgbClr val="FFFF00"/>
                </a:solidFill>
              </a:rPr>
              <a:t> collection of </a:t>
            </a:r>
            <a:r>
              <a:rPr lang="en-US" sz="3200" i="1" u="sng" dirty="0">
                <a:solidFill>
                  <a:srgbClr val="FFFF00"/>
                </a:solidFill>
              </a:rPr>
              <a:t>logically related</a:t>
            </a:r>
            <a:r>
              <a:rPr lang="en-US" sz="3200" i="1" dirty="0">
                <a:solidFill>
                  <a:srgbClr val="FFFF00"/>
                </a:solidFill>
              </a:rPr>
              <a:t> </a:t>
            </a:r>
            <a:r>
              <a:rPr lang="en-US" sz="3200" i="1" u="sng" dirty="0">
                <a:solidFill>
                  <a:srgbClr val="FFFF00"/>
                </a:solidFill>
              </a:rPr>
              <a:t>data</a:t>
            </a:r>
            <a:r>
              <a:rPr lang="en-US" sz="3200" dirty="0">
                <a:solidFill>
                  <a:srgbClr val="FFFF00"/>
                </a:solidFill>
              </a:rPr>
              <a:t> that is stored to meet the requirements of </a:t>
            </a:r>
            <a:r>
              <a:rPr lang="en-US" sz="3200" i="1" u="sng" dirty="0">
                <a:solidFill>
                  <a:srgbClr val="FFFF00"/>
                </a:solidFill>
              </a:rPr>
              <a:t>different users </a:t>
            </a:r>
            <a:r>
              <a:rPr lang="en-US" sz="3200" dirty="0">
                <a:solidFill>
                  <a:srgbClr val="FFFF00"/>
                </a:solidFill>
              </a:rPr>
              <a:t>of an organization</a:t>
            </a:r>
            <a:endParaRPr sz="3200" dirty="0"/>
          </a:p>
          <a:p>
            <a:pPr marL="342900" lvl="0" indent="-241300" algn="l" rtl="0">
              <a:lnSpc>
                <a:spcPct val="100000"/>
              </a:lnSpc>
              <a:spcBef>
                <a:spcPts val="1000"/>
              </a:spcBef>
              <a:spcAft>
                <a:spcPts val="0"/>
              </a:spcAft>
              <a:buSzPts val="1600"/>
              <a:buNone/>
            </a:pPr>
            <a:endParaRPr sz="3200"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400"/>
              <a:buFont typeface="Century Gothic"/>
              <a:buNone/>
            </a:pPr>
            <a:r>
              <a:rPr lang="en-US" sz="4400"/>
              <a:t>The concept of a shared </a:t>
            </a:r>
            <a:r>
              <a:rPr lang="en-US" sz="4000"/>
              <a:t>organizational</a:t>
            </a:r>
            <a:r>
              <a:rPr lang="en-US" sz="4400"/>
              <a:t> database</a:t>
            </a:r>
            <a:endParaRPr/>
          </a:p>
        </p:txBody>
      </p:sp>
      <p:pic>
        <p:nvPicPr>
          <p:cNvPr id="165" name="Google Shape;165;p22" descr="Screen Clipping"/>
          <p:cNvPicPr preferRelativeResize="0">
            <a:picLocks noGrp="1"/>
          </p:cNvPicPr>
          <p:nvPr>
            <p:ph type="body" idx="1"/>
          </p:nvPr>
        </p:nvPicPr>
        <p:blipFill rotWithShape="1">
          <a:blip r:embed="rId3">
            <a:alphaModFix/>
          </a:blip>
          <a:srcRect/>
          <a:stretch/>
        </p:blipFill>
        <p:spPr>
          <a:xfrm>
            <a:off x="2509410" y="2226200"/>
            <a:ext cx="6134956" cy="3848637"/>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a:t>Database System Important Terms</a:t>
            </a:r>
            <a:endParaRPr/>
          </a:p>
        </p:txBody>
      </p:sp>
      <p:sp>
        <p:nvSpPr>
          <p:cNvPr id="267" name="Google Shape;267;p2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a:solidFill>
                  <a:srgbClr val="FFFF00"/>
                </a:solidFill>
              </a:rPr>
              <a:t>Schema</a:t>
            </a:r>
            <a:endParaRPr/>
          </a:p>
          <a:p>
            <a:pPr marL="342900" lvl="0" indent="-342900" algn="l" rtl="0">
              <a:lnSpc>
                <a:spcPct val="100000"/>
              </a:lnSpc>
              <a:spcBef>
                <a:spcPts val="1000"/>
              </a:spcBef>
              <a:spcAft>
                <a:spcPts val="0"/>
              </a:spcAft>
              <a:buSzPts val="1600"/>
              <a:buChar char="►"/>
            </a:pPr>
            <a:r>
              <a:rPr lang="en-US">
                <a:solidFill>
                  <a:srgbClr val="FFFF00"/>
                </a:solidFill>
              </a:rPr>
              <a:t>Database Application</a:t>
            </a:r>
            <a:endParaRPr/>
          </a:p>
          <a:p>
            <a:pPr marL="342900" lvl="0" indent="-342900" algn="l" rtl="0">
              <a:lnSpc>
                <a:spcPct val="100000"/>
              </a:lnSpc>
              <a:spcBef>
                <a:spcPts val="1000"/>
              </a:spcBef>
              <a:spcAft>
                <a:spcPts val="0"/>
              </a:spcAft>
              <a:buSzPts val="1600"/>
              <a:buChar char="►"/>
            </a:pPr>
            <a:r>
              <a:rPr lang="en-US">
                <a:solidFill>
                  <a:srgbClr val="FFFF00"/>
                </a:solidFill>
              </a:rPr>
              <a:t>Database Management system(DBMS)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D8D8D8"/>
              </a:buClr>
              <a:buSzPts val="4400"/>
              <a:buFont typeface="Century Gothic"/>
              <a:buNone/>
            </a:pPr>
            <a:r>
              <a:rPr lang="en-US" sz="4400" b="1">
                <a:solidFill>
                  <a:srgbClr val="D8D8D8"/>
                </a:solidFill>
              </a:rPr>
              <a:t>Data As </a:t>
            </a:r>
            <a:r>
              <a:rPr lang="en-US" sz="4000" b="1">
                <a:solidFill>
                  <a:srgbClr val="D8D8D8"/>
                </a:solidFill>
              </a:rPr>
              <a:t>Resource</a:t>
            </a:r>
            <a:r>
              <a:rPr lang="en-US" sz="4400" b="1">
                <a:solidFill>
                  <a:srgbClr val="D8D8D8"/>
                </a:solidFill>
              </a:rPr>
              <a:t/>
            </a:r>
            <a:br>
              <a:rPr lang="en-US" sz="4400" b="1">
                <a:solidFill>
                  <a:srgbClr val="D8D8D8"/>
                </a:solidFill>
              </a:rPr>
            </a:br>
            <a:endParaRPr>
              <a:solidFill>
                <a:srgbClr val="D8D8D8"/>
              </a:solidFill>
            </a:endParaRPr>
          </a:p>
        </p:txBody>
      </p:sp>
      <p:sp>
        <p:nvSpPr>
          <p:cNvPr id="273" name="Google Shape;273;p3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lt2"/>
              </a:buClr>
              <a:buSzPts val="1600"/>
              <a:buChar char="►"/>
            </a:pPr>
            <a:r>
              <a:rPr lang="en-US" b="1" dirty="0">
                <a:solidFill>
                  <a:srgbClr val="FFFF00"/>
                </a:solidFill>
              </a:rPr>
              <a:t>Resource</a:t>
            </a:r>
            <a:endParaRPr dirty="0"/>
          </a:p>
          <a:p>
            <a:pPr marL="0" lvl="0" indent="0" algn="l" rtl="0">
              <a:lnSpc>
                <a:spcPct val="90000"/>
              </a:lnSpc>
              <a:spcBef>
                <a:spcPts val="400"/>
              </a:spcBef>
              <a:spcAft>
                <a:spcPts val="0"/>
              </a:spcAft>
              <a:buClr>
                <a:schemeClr val="lt2"/>
              </a:buClr>
              <a:buSzPts val="1600"/>
              <a:buNone/>
            </a:pPr>
            <a:r>
              <a:rPr lang="en-US" b="1" dirty="0">
                <a:solidFill>
                  <a:srgbClr val="FFFF00"/>
                </a:solidFill>
              </a:rPr>
              <a:t>      Any asset that is of value to an organization and that incurs cost </a:t>
            </a:r>
            <a:endParaRPr dirty="0"/>
          </a:p>
          <a:p>
            <a:pPr marL="342900" lvl="0" indent="-241300" algn="l" rtl="0">
              <a:lnSpc>
                <a:spcPct val="100000"/>
              </a:lnSpc>
              <a:spcBef>
                <a:spcPts val="1000"/>
              </a:spcBef>
              <a:spcAft>
                <a:spcPts val="0"/>
              </a:spcAft>
              <a:buSzPts val="16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D8D8D8"/>
              </a:buClr>
              <a:buSzPts val="4000"/>
              <a:buFont typeface="Century Gothic"/>
              <a:buNone/>
            </a:pPr>
            <a:r>
              <a:rPr lang="en-US" sz="4000">
                <a:solidFill>
                  <a:srgbClr val="D8D8D8"/>
                </a:solidFill>
              </a:rPr>
              <a:t>Levels of Data</a:t>
            </a:r>
            <a:endParaRPr sz="4000">
              <a:solidFill>
                <a:srgbClr val="D8D8D8"/>
              </a:solidFill>
            </a:endParaRPr>
          </a:p>
        </p:txBody>
      </p:sp>
      <p:sp>
        <p:nvSpPr>
          <p:cNvPr id="279" name="Google Shape;279;p3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FFFF00"/>
              </a:buClr>
              <a:buSzPts val="1600"/>
              <a:buChar char="►"/>
            </a:pPr>
            <a:r>
              <a:rPr lang="en-US">
                <a:solidFill>
                  <a:srgbClr val="FFFF00"/>
                </a:solidFill>
              </a:rPr>
              <a:t>Real-world data ( Entity)</a:t>
            </a:r>
            <a:endParaRPr>
              <a:solidFill>
                <a:srgbClr val="FFFF00"/>
              </a:solidFill>
            </a:endParaRPr>
          </a:p>
          <a:p>
            <a:pPr marL="342900" lvl="0" indent="-342900" algn="l" rtl="0">
              <a:lnSpc>
                <a:spcPct val="100000"/>
              </a:lnSpc>
              <a:spcBef>
                <a:spcPts val="1000"/>
              </a:spcBef>
              <a:spcAft>
                <a:spcPts val="0"/>
              </a:spcAft>
              <a:buClr>
                <a:srgbClr val="FFFF00"/>
              </a:buClr>
              <a:buSzPts val="1600"/>
              <a:buChar char="►"/>
            </a:pPr>
            <a:r>
              <a:rPr lang="en-US">
                <a:solidFill>
                  <a:srgbClr val="FFFF00"/>
                </a:solidFill>
              </a:rPr>
              <a:t>Metadata ( Record Type)</a:t>
            </a:r>
            <a:endParaRPr>
              <a:solidFill>
                <a:srgbClr val="FFFF00"/>
              </a:solidFill>
            </a:endParaRPr>
          </a:p>
          <a:p>
            <a:pPr marL="342900" lvl="0" indent="-342900" algn="l" rtl="0">
              <a:lnSpc>
                <a:spcPct val="100000"/>
              </a:lnSpc>
              <a:spcBef>
                <a:spcPts val="1000"/>
              </a:spcBef>
              <a:spcAft>
                <a:spcPts val="0"/>
              </a:spcAft>
              <a:buClr>
                <a:srgbClr val="FFFF00"/>
              </a:buClr>
              <a:buSzPts val="1600"/>
              <a:buChar char="►"/>
            </a:pPr>
            <a:r>
              <a:rPr lang="en-US">
                <a:solidFill>
                  <a:srgbClr val="FFFF00"/>
                </a:solidFill>
              </a:rPr>
              <a:t>Data Occurrence ( Record of an Entity)</a:t>
            </a:r>
            <a:endParaRPr>
              <a:solidFill>
                <a:srgbClr val="FFFF00"/>
              </a:solidFill>
            </a:endParaRPr>
          </a:p>
          <a:p>
            <a:pPr marL="342900" lvl="0" indent="-241300" algn="l" rtl="0">
              <a:lnSpc>
                <a:spcPct val="100000"/>
              </a:lnSpc>
              <a:spcBef>
                <a:spcPts val="1000"/>
              </a:spcBef>
              <a:spcAft>
                <a:spcPts val="0"/>
              </a:spcAft>
              <a:buSzPts val="16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D8D8D8"/>
              </a:buClr>
              <a:buSzPts val="4000"/>
              <a:buFont typeface="Century Gothic"/>
              <a:buNone/>
            </a:pPr>
            <a:r>
              <a:rPr lang="en-US" sz="4000">
                <a:solidFill>
                  <a:srgbClr val="D8D8D8"/>
                </a:solidFill>
              </a:rPr>
              <a:t>Database Users</a:t>
            </a:r>
            <a:endParaRPr sz="4000">
              <a:solidFill>
                <a:srgbClr val="D8D8D8"/>
              </a:solidFill>
            </a:endParaRPr>
          </a:p>
        </p:txBody>
      </p:sp>
      <p:sp>
        <p:nvSpPr>
          <p:cNvPr id="285" name="Google Shape;285;p3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FFFF00"/>
              </a:buClr>
              <a:buSzPts val="2880"/>
              <a:buChar char="►"/>
            </a:pPr>
            <a:r>
              <a:rPr lang="en-US" sz="3600">
                <a:solidFill>
                  <a:srgbClr val="FFFF00"/>
                </a:solidFill>
              </a:rPr>
              <a:t>Application Programmers</a:t>
            </a:r>
            <a:endParaRPr/>
          </a:p>
          <a:p>
            <a:pPr marL="342900" lvl="0" indent="-342900" algn="l" rtl="0">
              <a:lnSpc>
                <a:spcPct val="100000"/>
              </a:lnSpc>
              <a:spcBef>
                <a:spcPts val="1000"/>
              </a:spcBef>
              <a:spcAft>
                <a:spcPts val="0"/>
              </a:spcAft>
              <a:buClr>
                <a:srgbClr val="FFFF00"/>
              </a:buClr>
              <a:buSzPts val="2880"/>
              <a:buChar char="►"/>
            </a:pPr>
            <a:r>
              <a:rPr lang="en-US" sz="3600">
                <a:solidFill>
                  <a:srgbClr val="FFFF00"/>
                </a:solidFill>
              </a:rPr>
              <a:t>End Users</a:t>
            </a:r>
            <a:endParaRPr/>
          </a:p>
          <a:p>
            <a:pPr marL="742950" lvl="1" indent="-285750" algn="l" rtl="0">
              <a:lnSpc>
                <a:spcPct val="100000"/>
              </a:lnSpc>
              <a:spcBef>
                <a:spcPts val="1000"/>
              </a:spcBef>
              <a:spcAft>
                <a:spcPts val="0"/>
              </a:spcAft>
              <a:buClr>
                <a:srgbClr val="FFFF00"/>
              </a:buClr>
              <a:buSzPts val="2560"/>
              <a:buFont typeface="Noto Sans Symbols"/>
              <a:buChar char="❖"/>
            </a:pPr>
            <a:r>
              <a:rPr lang="en-US" sz="3200">
                <a:solidFill>
                  <a:srgbClr val="FFFF00"/>
                </a:solidFill>
              </a:rPr>
              <a:t>Naïve</a:t>
            </a:r>
            <a:endParaRPr/>
          </a:p>
          <a:p>
            <a:pPr marL="742950" lvl="1" indent="-285750" algn="l" rtl="0">
              <a:lnSpc>
                <a:spcPct val="100000"/>
              </a:lnSpc>
              <a:spcBef>
                <a:spcPts val="1000"/>
              </a:spcBef>
              <a:spcAft>
                <a:spcPts val="0"/>
              </a:spcAft>
              <a:buClr>
                <a:srgbClr val="FFFF00"/>
              </a:buClr>
              <a:buSzPts val="2560"/>
              <a:buFont typeface="Noto Sans Symbols"/>
              <a:buChar char="❖"/>
            </a:pPr>
            <a:r>
              <a:rPr lang="en-US" sz="3200">
                <a:solidFill>
                  <a:srgbClr val="FFFF00"/>
                </a:solidFill>
              </a:rPr>
              <a:t>Sophisticated </a:t>
            </a:r>
            <a:endParaRPr/>
          </a:p>
          <a:p>
            <a:pPr marL="342900" lvl="0" indent="-241300" algn="l" rtl="0">
              <a:lnSpc>
                <a:spcPct val="100000"/>
              </a:lnSpc>
              <a:spcBef>
                <a:spcPts val="1000"/>
              </a:spcBef>
              <a:spcAft>
                <a:spcPts val="0"/>
              </a:spcAft>
              <a:buSzPts val="16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D8D8D8"/>
              </a:buClr>
              <a:buSzPts val="4000"/>
              <a:buFont typeface="Century Gothic"/>
              <a:buNone/>
            </a:pPr>
            <a:r>
              <a:rPr lang="en-US" sz="4000">
                <a:solidFill>
                  <a:srgbClr val="D8D8D8"/>
                </a:solidFill>
              </a:rPr>
              <a:t>Database Users</a:t>
            </a:r>
            <a:endParaRPr sz="4000">
              <a:solidFill>
                <a:srgbClr val="D8D8D8"/>
              </a:solidFill>
            </a:endParaRPr>
          </a:p>
        </p:txBody>
      </p:sp>
      <p:sp>
        <p:nvSpPr>
          <p:cNvPr id="291" name="Google Shape;291;p3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FFFF00"/>
              </a:buClr>
              <a:buSzPts val="1600"/>
              <a:buChar char="►"/>
            </a:pPr>
            <a:r>
              <a:rPr lang="en-US">
                <a:solidFill>
                  <a:srgbClr val="FFFF00"/>
                </a:solidFill>
              </a:rPr>
              <a:t>Database Administrator (DBA)</a:t>
            </a:r>
            <a:endParaRPr/>
          </a:p>
          <a:p>
            <a:pPr marL="342900" lvl="0" indent="-342900" algn="l" rtl="0">
              <a:lnSpc>
                <a:spcPct val="100000"/>
              </a:lnSpc>
              <a:spcBef>
                <a:spcPts val="1000"/>
              </a:spcBef>
              <a:spcAft>
                <a:spcPts val="0"/>
              </a:spcAft>
              <a:buSzPts val="1600"/>
              <a:buFont typeface="Century Gothic"/>
              <a:buNone/>
            </a:pPr>
            <a:r>
              <a:rPr lang="en-US">
                <a:solidFill>
                  <a:srgbClr val="FFFF00"/>
                </a:solidFill>
              </a:rPr>
              <a:t>	A person who has central control over data and programs that access this data</a:t>
            </a:r>
            <a:endParaRPr/>
          </a:p>
          <a:p>
            <a:pPr marL="342900" lvl="0" indent="-241300" algn="l" rtl="0">
              <a:lnSpc>
                <a:spcPct val="100000"/>
              </a:lnSpc>
              <a:spcBef>
                <a:spcPts val="1000"/>
              </a:spcBef>
              <a:spcAft>
                <a:spcPts val="0"/>
              </a:spcAft>
              <a:buSzPts val="1600"/>
              <a:buNone/>
            </a:pPr>
            <a:endParaRPr/>
          </a:p>
        </p:txBody>
      </p:sp>
    </p:spTree>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1006</Words>
  <Application>Microsoft Office PowerPoint</Application>
  <PresentationFormat>Widescreen</PresentationFormat>
  <Paragraphs>121</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Century Gothic</vt:lpstr>
      <vt:lpstr>Calibri</vt:lpstr>
      <vt:lpstr>Arial</vt:lpstr>
      <vt:lpstr>Wingdings</vt:lpstr>
      <vt:lpstr>Noto Sans Symbols</vt:lpstr>
      <vt:lpstr>Times New Roman</vt:lpstr>
      <vt:lpstr>Ion</vt:lpstr>
      <vt:lpstr>Database Management Systems </vt:lpstr>
      <vt:lpstr>What is a Database  </vt:lpstr>
      <vt:lpstr>Database Definitions</vt:lpstr>
      <vt:lpstr>The concept of a shared organizational database</vt:lpstr>
      <vt:lpstr>Database System Important Terms</vt:lpstr>
      <vt:lpstr>Data As Resource </vt:lpstr>
      <vt:lpstr>Levels of Data</vt:lpstr>
      <vt:lpstr>Database Users</vt:lpstr>
      <vt:lpstr>Database Users</vt:lpstr>
      <vt:lpstr>Functions of DBA </vt:lpstr>
      <vt:lpstr>Data, Database, Data Model and DBMS </vt:lpstr>
      <vt:lpstr>The Three-Level Architecture</vt:lpstr>
      <vt:lpstr>PowerPoint Presentation</vt:lpstr>
      <vt:lpstr>Database Model</vt:lpstr>
      <vt:lpstr>Database Model</vt:lpstr>
      <vt:lpstr>Relational Model</vt:lpstr>
      <vt:lpstr>Basics of RDM</vt:lpstr>
      <vt:lpstr>Basic Properties of a Table</vt:lpstr>
      <vt:lpstr>A Table</vt:lpstr>
      <vt:lpstr>RM Concept in DBMS</vt:lpstr>
      <vt:lpstr>RM Concept in DBMS</vt:lpstr>
      <vt:lpstr>Relational Integrity Constraints</vt:lpstr>
      <vt:lpstr>Domain Constraints</vt:lpstr>
      <vt:lpstr>Key Constraints</vt:lpstr>
      <vt:lpstr>Referential Integrity Constraints</vt:lpstr>
      <vt:lpstr>Advantages of Relational Database Model</vt:lpstr>
      <vt:lpstr>Database Management Systems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dc:title>
  <dc:creator>Muhammad Naveed</dc:creator>
  <cp:lastModifiedBy>Muhammad Naveed</cp:lastModifiedBy>
  <cp:revision>5</cp:revision>
  <dcterms:modified xsi:type="dcterms:W3CDTF">2023-08-18T07:01:27Z</dcterms:modified>
</cp:coreProperties>
</file>