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494" r:id="rId2"/>
    <p:sldId id="415" r:id="rId3"/>
    <p:sldId id="495" r:id="rId4"/>
    <p:sldId id="394" r:id="rId5"/>
    <p:sldId id="395" r:id="rId6"/>
    <p:sldId id="396" r:id="rId7"/>
    <p:sldId id="397" r:id="rId8"/>
    <p:sldId id="398" r:id="rId9"/>
    <p:sldId id="400" r:id="rId10"/>
    <p:sldId id="401" r:id="rId11"/>
    <p:sldId id="402" r:id="rId12"/>
    <p:sldId id="403" r:id="rId13"/>
    <p:sldId id="419" r:id="rId14"/>
    <p:sldId id="418" r:id="rId15"/>
    <p:sldId id="496" r:id="rId16"/>
    <p:sldId id="516" r:id="rId17"/>
    <p:sldId id="405" r:id="rId18"/>
    <p:sldId id="498" r:id="rId19"/>
    <p:sldId id="528" r:id="rId20"/>
    <p:sldId id="497" r:id="rId21"/>
    <p:sldId id="501" r:id="rId22"/>
    <p:sldId id="510" r:id="rId23"/>
    <p:sldId id="511" r:id="rId24"/>
    <p:sldId id="502" r:id="rId25"/>
    <p:sldId id="504" r:id="rId26"/>
    <p:sldId id="505" r:id="rId27"/>
    <p:sldId id="517" r:id="rId28"/>
    <p:sldId id="506" r:id="rId29"/>
    <p:sldId id="507" r:id="rId30"/>
    <p:sldId id="512" r:id="rId31"/>
    <p:sldId id="508" r:id="rId32"/>
    <p:sldId id="499" r:id="rId33"/>
    <p:sldId id="509" r:id="rId34"/>
    <p:sldId id="500" r:id="rId35"/>
    <p:sldId id="513" r:id="rId36"/>
    <p:sldId id="409"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2CAB729-ACAA-45A4-A95E-7F1312F76BF7}" type="slidenum">
              <a:rPr lang="en-US" smtClean="0"/>
              <a:t>‹#›</a:t>
            </a:fld>
            <a:endParaRPr lang="en-US"/>
          </a:p>
        </p:txBody>
      </p:sp>
    </p:spTree>
    <p:extLst>
      <p:ext uri="{BB962C8B-B14F-4D97-AF65-F5344CB8AC3E}">
        <p14:creationId xmlns:p14="http://schemas.microsoft.com/office/powerpoint/2010/main" val="21600092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7E25D4A-304D-40C1-BF18-4D96C2088C3A}" type="slidenum">
              <a:rPr lang="en-US" smtClean="0"/>
              <a:pPr/>
              <a:t>‹#›</a:t>
            </a:fld>
            <a:endParaRPr lang="en-US"/>
          </a:p>
        </p:txBody>
      </p:sp>
    </p:spTree>
    <p:extLst>
      <p:ext uri="{BB962C8B-B14F-4D97-AF65-F5344CB8AC3E}">
        <p14:creationId xmlns:p14="http://schemas.microsoft.com/office/powerpoint/2010/main" val="163796582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37705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417200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702390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242064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3058730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Grp="1" noRot="1" noChangeAspect="1" noChangeArrowheads="1" noTextEdit="1"/>
          </p:cNvSpPr>
          <p:nvPr>
            <p:ph type="sldImg"/>
          </p:nvPr>
        </p:nvSpPr>
        <p:spPr>
          <a:ln/>
        </p:spPr>
      </p:sp>
      <p:sp>
        <p:nvSpPr>
          <p:cNvPr id="867331" name="Rectangle 3"/>
          <p:cNvSpPr>
            <a:spLocks noGrp="1" noChangeArrowheads="1"/>
          </p:cNvSpPr>
          <p:nvPr>
            <p:ph type="body" idx="1"/>
          </p:nvPr>
        </p:nvSpPr>
        <p:spPr/>
        <p:txBody>
          <a:bodyPr/>
          <a:lstStyle/>
          <a:p>
            <a:endParaRPr lang="en-US"/>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270651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88418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404965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39993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102892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258964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349631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MY"/>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55176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3116A0-7E65-4EA5-A8B3-D908A721A9A7}" type="datetime1">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B7276-A8BA-4973-B68B-6064088777CF}" type="datetime1">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1B3998-0F29-41D2-A04E-57D5E5E7D587}" type="datetime1">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0E186E-EFF2-4608-936B-B7B68450FAD0}" type="datetime1">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02B41D-CAFE-4C77-8D6A-5C6C0A28F826}" type="datetime1">
              <a:rPr lang="en-US" smtClean="0"/>
              <a:pPr/>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D69942-AC4C-48AA-A524-85D2610FA9B0}" type="datetime1">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46697F-128B-4F1F-805F-FDDB741E6A2B}" type="datetime1">
              <a:rPr lang="en-US" smtClean="0"/>
              <a:pPr/>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DC7048-A014-4E40-ADFC-946E26B1F5E8}" type="datetime1">
              <a:rPr lang="en-US" smtClean="0"/>
              <a:pPr/>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0F5E2-4CDF-4715-B5B7-47FD0FA148FC}" type="datetime1">
              <a:rPr lang="en-US" smtClean="0"/>
              <a:pPr/>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A466A-66F6-425C-AF91-57449EA58976}" type="datetime1">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596562-F871-45F2-B897-4F84919B5302}" type="datetime1">
              <a:rPr lang="en-US" smtClean="0"/>
              <a:pPr/>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0E2D0-34DA-40F2-9429-C4504FEAEF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F954E-051F-453A-8A98-7C3354750D63}" type="datetime1">
              <a:rPr lang="en-US" smtClean="0"/>
              <a:pPr/>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0E2D0-34DA-40F2-9429-C4504FEAEF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a:latin typeface="Times New Roman" pitchFamily="18" charset="0"/>
                <a:cs typeface="Times New Roman" pitchFamily="18" charset="0"/>
              </a:rPr>
              <a:t>Need for multiplexing</a:t>
            </a:r>
          </a:p>
        </p:txBody>
      </p:sp>
      <p:sp>
        <p:nvSpPr>
          <p:cNvPr id="36867" name="Rectangle 3"/>
          <p:cNvSpPr>
            <a:spLocks noGrp="1" noChangeArrowheads="1"/>
          </p:cNvSpPr>
          <p:nvPr>
            <p:ph type="body" idx="1"/>
          </p:nvPr>
        </p:nvSpPr>
        <p:spPr>
          <a:xfrm>
            <a:off x="457200" y="1600200"/>
            <a:ext cx="8458200" cy="4525963"/>
          </a:xfrm>
        </p:spPr>
        <p:txBody>
          <a:bodyPr>
            <a:noAutofit/>
          </a:bodyPr>
          <a:lstStyle/>
          <a:p>
            <a:pPr eaLnBrk="1" hangingPunct="1">
              <a:buFont typeface="Wingdings" pitchFamily="2" charset="2"/>
              <a:buChar char="Ø"/>
            </a:pPr>
            <a:r>
              <a:rPr lang="en-US" sz="2800" dirty="0">
                <a:latin typeface="Times New Roman" pitchFamily="18" charset="0"/>
                <a:cs typeface="Times New Roman" pitchFamily="18" charset="0"/>
              </a:rPr>
              <a:t>Capacity of transmission medium usually exceeds capacity required for transmission of a single signal</a:t>
            </a:r>
          </a:p>
          <a:p>
            <a:pPr>
              <a:buFont typeface="Wingdings" pitchFamily="2" charset="2"/>
              <a:buChar char="Ø"/>
            </a:pPr>
            <a:r>
              <a:rPr lang="en-US" sz="2800" dirty="0">
                <a:latin typeface="Times New Roman" pitchFamily="18" charset="0"/>
                <a:cs typeface="Times New Roman" pitchFamily="18" charset="0"/>
              </a:rPr>
              <a:t>If the bandwidth of a link is greater than the bandwidth needs of the devices connected to it, the bandwidth is wasted</a:t>
            </a:r>
          </a:p>
          <a:p>
            <a:pPr lvl="1">
              <a:buFont typeface="Wingdings" pitchFamily="2" charset="2"/>
              <a:buChar char="Ø"/>
            </a:pPr>
            <a:r>
              <a:rPr lang="en-US" dirty="0">
                <a:latin typeface="Times New Roman" pitchFamily="18" charset="0"/>
                <a:cs typeface="Times New Roman" pitchFamily="18" charset="0"/>
              </a:rPr>
              <a:t>So a medium linking two devices can be shared  whenever the bandwidth of the medium is greater than the bandwidth needs of the devices</a:t>
            </a:r>
          </a:p>
          <a:p>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0D0E2D0-34DA-40F2-9429-C4504FEAEF9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latin typeface="Times New Roman" pitchFamily="18" charset="0"/>
                <a:cs typeface="Times New Roman" pitchFamily="18" charset="0"/>
              </a:rPr>
              <a:t>De-multiplexing process</a:t>
            </a:r>
          </a:p>
        </p:txBody>
      </p:sp>
      <p:sp>
        <p:nvSpPr>
          <p:cNvPr id="4" name="Content Placeholder 3"/>
          <p:cNvSpPr>
            <a:spLocks noGrp="1"/>
          </p:cNvSpPr>
          <p:nvPr>
            <p:ph sz="quarter" idx="1"/>
          </p:nvPr>
        </p:nvSpPr>
        <p:spPr>
          <a:xfrm>
            <a:off x="457200" y="1447800"/>
            <a:ext cx="8229600" cy="1905000"/>
          </a:xfrm>
        </p:spPr>
        <p:txBody>
          <a:bodyPr>
            <a:noAutofit/>
          </a:bodyPr>
          <a:lstStyle/>
          <a:p>
            <a:pPr>
              <a:buFont typeface="Wingdings" pitchFamily="2" charset="2"/>
              <a:buChar char="Ø"/>
            </a:pPr>
            <a:r>
              <a:rPr lang="en-US" sz="2400" dirty="0">
                <a:latin typeface="Times New Roman" pitchFamily="18" charset="0"/>
                <a:cs typeface="Times New Roman" pitchFamily="18" charset="0"/>
              </a:rPr>
              <a:t>The de-multiplexer uses a series of filters to decompose the multiplexed signal into its constituent component signals</a:t>
            </a:r>
          </a:p>
          <a:p>
            <a:pPr>
              <a:buFont typeface="Wingdings" pitchFamily="2" charset="2"/>
              <a:buChar char="Ø"/>
            </a:pPr>
            <a:r>
              <a:rPr lang="en-US" sz="2400" dirty="0">
                <a:latin typeface="Times New Roman" pitchFamily="18" charset="0"/>
                <a:cs typeface="Times New Roman" pitchFamily="18" charset="0"/>
              </a:rPr>
              <a:t> The individual signals are then passed to a demodulator that separates them from their carriers and passes them to the waiting receivers (output lines)</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10</a:t>
            </a:fld>
            <a:endParaRPr lang="en-US"/>
          </a:p>
        </p:txBody>
      </p:sp>
      <p:pic>
        <p:nvPicPr>
          <p:cNvPr id="6" name="Picture 6"/>
          <p:cNvPicPr>
            <a:picLocks noChangeAspect="1" noChangeArrowheads="1"/>
          </p:cNvPicPr>
          <p:nvPr/>
        </p:nvPicPr>
        <p:blipFill>
          <a:blip r:embed="rId2" cstate="print"/>
          <a:srcRect/>
          <a:stretch>
            <a:fillRect/>
          </a:stretch>
        </p:blipFill>
        <p:spPr>
          <a:xfrm>
            <a:off x="1203325" y="3770313"/>
            <a:ext cx="6738938" cy="2362200"/>
          </a:xfrm>
          <a:prstGeom prst="rect">
            <a:avLst/>
          </a:prstGeo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4400" y="274638"/>
            <a:ext cx="8001000" cy="1143000"/>
          </a:xfrm>
        </p:spPr>
        <p:txBody>
          <a:bodyPr>
            <a:normAutofit/>
          </a:bodyPr>
          <a:lstStyle/>
          <a:p>
            <a:pPr algn="l"/>
            <a:r>
              <a:rPr lang="en-US" sz="3600" b="1" dirty="0">
                <a:latin typeface="Times New Roman" pitchFamily="18" charset="0"/>
                <a:cs typeface="Times New Roman" pitchFamily="18" charset="0"/>
              </a:rPr>
              <a:t>FDM: Applications</a:t>
            </a:r>
            <a:endParaRPr lang="en-US" sz="3600" dirty="0">
              <a:latin typeface="Times New Roman" pitchFamily="18" charset="0"/>
              <a:cs typeface="Times New Roman" pitchFamily="18" charset="0"/>
            </a:endParaRPr>
          </a:p>
        </p:txBody>
      </p:sp>
      <p:sp>
        <p:nvSpPr>
          <p:cNvPr id="39939" name="Rectangle 3"/>
          <p:cNvSpPr>
            <a:spLocks noGrp="1" noChangeArrowheads="1"/>
          </p:cNvSpPr>
          <p:nvPr>
            <p:ph type="body" idx="1"/>
          </p:nvPr>
        </p:nvSpPr>
        <p:spPr/>
        <p:txBody>
          <a:bodyPr>
            <a:normAutofit lnSpcReduction="10000"/>
          </a:bodyPr>
          <a:lstStyle/>
          <a:p>
            <a:pPr>
              <a:buFont typeface="Wingdings" pitchFamily="2" charset="2"/>
              <a:buChar char="Ø"/>
            </a:pPr>
            <a:r>
              <a:rPr lang="en-US" dirty="0">
                <a:solidFill>
                  <a:srgbClr val="FF0000"/>
                </a:solidFill>
                <a:latin typeface="Times New Roman" pitchFamily="18" charset="0"/>
                <a:cs typeface="Times New Roman" pitchFamily="18" charset="0"/>
              </a:rPr>
              <a:t>Radio and television broadcasting</a:t>
            </a:r>
          </a:p>
          <a:p>
            <a:pPr lvl="1">
              <a:buFont typeface="Wingdings" pitchFamily="2" charset="2"/>
              <a:buChar char="Ø"/>
            </a:pPr>
            <a:r>
              <a:rPr lang="en-US" dirty="0">
                <a:latin typeface="Times New Roman" pitchFamily="18" charset="0"/>
                <a:cs typeface="Times New Roman" pitchFamily="18" charset="0"/>
              </a:rPr>
              <a:t>multiple radio signals at different frequencies pass through the air at the same time</a:t>
            </a:r>
          </a:p>
          <a:p>
            <a:pPr>
              <a:buFont typeface="Wingdings" pitchFamily="2" charset="2"/>
              <a:buChar char="Ø"/>
            </a:pPr>
            <a:r>
              <a:rPr lang="en-US" dirty="0">
                <a:solidFill>
                  <a:srgbClr val="FF0000"/>
                </a:solidFill>
                <a:latin typeface="Times New Roman" pitchFamily="18" charset="0"/>
                <a:cs typeface="Times New Roman" pitchFamily="18" charset="0"/>
              </a:rPr>
              <a:t>Cable television</a:t>
            </a:r>
          </a:p>
          <a:p>
            <a:pPr lvl="1">
              <a:buFont typeface="Wingdings" pitchFamily="2" charset="2"/>
              <a:buChar char="Ø"/>
            </a:pPr>
            <a:r>
              <a:rPr lang="en-US" dirty="0">
                <a:latin typeface="Times New Roman" pitchFamily="18" charset="0"/>
                <a:cs typeface="Times New Roman" pitchFamily="18" charset="0"/>
              </a:rPr>
              <a:t>many television channels are carried simultaneously on a single cable</a:t>
            </a:r>
          </a:p>
          <a:p>
            <a:pPr>
              <a:buFont typeface="Wingdings" pitchFamily="2" charset="2"/>
              <a:buChar char="Ø"/>
            </a:pPr>
            <a:r>
              <a:rPr lang="en-US" dirty="0">
                <a:solidFill>
                  <a:srgbClr val="FF0000"/>
                </a:solidFill>
                <a:latin typeface="Times New Roman" pitchFamily="18" charset="0"/>
                <a:cs typeface="Times New Roman" pitchFamily="18" charset="0"/>
              </a:rPr>
              <a:t>Telephone systems </a:t>
            </a:r>
          </a:p>
          <a:p>
            <a:pPr lvl="1">
              <a:buFont typeface="Wingdings" pitchFamily="2" charset="2"/>
              <a:buChar char="Ø"/>
            </a:pPr>
            <a:r>
              <a:rPr lang="en-US" dirty="0">
                <a:latin typeface="Times New Roman" pitchFamily="18" charset="0"/>
                <a:cs typeface="Times New Roman" pitchFamily="18" charset="0"/>
              </a:rPr>
              <a:t>to transmit multiple telephone calls through high capacity lines</a:t>
            </a:r>
          </a:p>
        </p:txBody>
      </p:sp>
      <p:sp>
        <p:nvSpPr>
          <p:cNvPr id="4" name="Slide Number Placeholder 3"/>
          <p:cNvSpPr>
            <a:spLocks noGrp="1"/>
          </p:cNvSpPr>
          <p:nvPr>
            <p:ph type="sldNum" sz="quarter" idx="12"/>
          </p:nvPr>
        </p:nvSpPr>
        <p:spPr/>
        <p:txBody>
          <a:bodyPr/>
          <a:lstStyle/>
          <a:p>
            <a:fld id="{D0D0E2D0-34DA-40F2-9429-C4504FEAEF9C}"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l"/>
            <a:r>
              <a:rPr lang="en-US" sz="3600" b="1" dirty="0">
                <a:latin typeface="Times New Roman" pitchFamily="18" charset="0"/>
                <a:cs typeface="Times New Roman" pitchFamily="18" charset="0"/>
              </a:rPr>
              <a:t>Examples</a:t>
            </a:r>
          </a:p>
        </p:txBody>
      </p:sp>
      <p:sp>
        <p:nvSpPr>
          <p:cNvPr id="4" name="Content Placeholder 3"/>
          <p:cNvSpPr>
            <a:spLocks noGrp="1"/>
          </p:cNvSpPr>
          <p:nvPr>
            <p:ph sz="quarter" idx="1"/>
          </p:nvPr>
        </p:nvSpPr>
        <p:spPr>
          <a:xfrm>
            <a:off x="381000" y="1143001"/>
            <a:ext cx="8534400" cy="25908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Five channels, each with a 100-kHz bandwidth, are to be multiplexed together. What is the minimum bandwidth of the link provided there is a guard band of 10 kHz between the channels to prevent interference?</a:t>
            </a:r>
            <a:endParaRPr lang="en-US" dirty="0">
              <a:latin typeface="Times New Roman" pitchFamily="18" charset="0"/>
              <a:cs typeface="Times New Roman" pitchFamily="18" charset="0"/>
            </a:endParaRPr>
          </a:p>
          <a:p>
            <a:pPr>
              <a:buFont typeface="Wingdings" pitchFamily="2" charset="2"/>
              <a:buChar char="Ø"/>
            </a:pPr>
            <a:r>
              <a:rPr lang="en-US" sz="2400" b="1" dirty="0">
                <a:latin typeface="Times New Roman" pitchFamily="18" charset="0"/>
                <a:cs typeface="Times New Roman" pitchFamily="18" charset="0"/>
              </a:rPr>
              <a:t>For five channels, guard bands needed = 4</a:t>
            </a:r>
          </a:p>
          <a:p>
            <a:pPr>
              <a:buFont typeface="Wingdings" pitchFamily="2" charset="2"/>
              <a:buChar char="Ø"/>
            </a:pPr>
            <a:r>
              <a:rPr lang="en-US" sz="2400" b="1" dirty="0">
                <a:latin typeface="Times New Roman" pitchFamily="18" charset="0"/>
                <a:cs typeface="Times New Roman" pitchFamily="18" charset="0"/>
              </a:rPr>
              <a:t>So required bandwidth is at least = </a:t>
            </a:r>
            <a:r>
              <a:rPr lang="en-US" sz="2200" b="1" dirty="0">
                <a:latin typeface="Times New Roman" pitchFamily="18" charset="0"/>
                <a:cs typeface="Times New Roman" pitchFamily="18" charset="0"/>
              </a:rPr>
              <a:t>5 x 100 + 4 x 10 =540 kHz</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12</a:t>
            </a:fld>
            <a:endParaRPr lang="en-US"/>
          </a:p>
        </p:txBody>
      </p:sp>
      <p:pic>
        <p:nvPicPr>
          <p:cNvPr id="6" name="Picture 6"/>
          <p:cNvPicPr>
            <a:picLocks noChangeAspect="1" noChangeArrowheads="1"/>
          </p:cNvPicPr>
          <p:nvPr/>
        </p:nvPicPr>
        <p:blipFill>
          <a:blip r:embed="rId2" cstate="print"/>
          <a:srcRect/>
          <a:stretch>
            <a:fillRect/>
          </a:stretch>
        </p:blipFill>
        <p:spPr bwMode="auto">
          <a:xfrm>
            <a:off x="533400" y="3810000"/>
            <a:ext cx="7696200" cy="233838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latin typeface="Times New Roman" pitchFamily="18" charset="0"/>
                <a:cs typeface="Times New Roman" pitchFamily="18" charset="0"/>
              </a:rPr>
              <a:t>Examples</a:t>
            </a:r>
          </a:p>
        </p:txBody>
      </p:sp>
      <p:sp>
        <p:nvSpPr>
          <p:cNvPr id="4" name="Content Placeholder 3"/>
          <p:cNvSpPr>
            <a:spLocks noGrp="1"/>
          </p:cNvSpPr>
          <p:nvPr>
            <p:ph sz="quarter" idx="1"/>
          </p:nvPr>
        </p:nvSpPr>
        <p:spPr>
          <a:xfrm>
            <a:off x="457200" y="1371600"/>
            <a:ext cx="8229600" cy="4876800"/>
          </a:xfrm>
        </p:spPr>
        <p:txBody>
          <a:bodyPr>
            <a:normAutofit fontScale="92500"/>
          </a:bodyPr>
          <a:lstStyle/>
          <a:p>
            <a:pPr algn="just">
              <a:buFont typeface="Wingdings" pitchFamily="2" charset="2"/>
              <a:buChar char="Ø"/>
            </a:pPr>
            <a:r>
              <a:rPr lang="en-US" sz="2400" dirty="0">
                <a:latin typeface="Times New Roman" pitchFamily="18" charset="0"/>
                <a:cs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a:p>
            <a:pPr>
              <a:buFont typeface="Wingdings" pitchFamily="2" charset="2"/>
              <a:buChar char="Ø"/>
            </a:pPr>
            <a:r>
              <a:rPr lang="en-US" sz="2800" dirty="0">
                <a:solidFill>
                  <a:schemeClr val="hlink"/>
                </a:solidFill>
                <a:latin typeface="Times New Roman" pitchFamily="18" charset="0"/>
                <a:cs typeface="Times New Roman" pitchFamily="18" charset="0"/>
              </a:rPr>
              <a:t>Solution</a:t>
            </a:r>
          </a:p>
          <a:p>
            <a:pPr>
              <a:buFont typeface="Wingdings" pitchFamily="2" charset="2"/>
              <a:buChar char="Ø"/>
            </a:pPr>
            <a:r>
              <a:rPr lang="en-US" sz="2800" dirty="0">
                <a:latin typeface="Times New Roman" pitchFamily="18" charset="0"/>
                <a:cs typeface="Times New Roman" pitchFamily="18" charset="0"/>
              </a:rPr>
              <a:t>We shift (modulate) each of the three voice channels to a different bandwidth, then</a:t>
            </a:r>
          </a:p>
          <a:p>
            <a:pPr>
              <a:buFont typeface="Wingdings" pitchFamily="2" charset="2"/>
              <a:buChar char="Ø"/>
            </a:pPr>
            <a:r>
              <a:rPr lang="en-US" sz="2800" dirty="0">
                <a:latin typeface="Times New Roman" pitchFamily="18" charset="0"/>
                <a:cs typeface="Times New Roman" pitchFamily="18" charset="0"/>
              </a:rPr>
              <a:t>We use the 20- to 24-kHz bandwidth for the first channel, the 24- to 28-kHz bandwidth for the second channel, and the 28- to 32-kHz bandwidth for the third one. Then we combine them as shown in Figure (next slide)</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849924" name="Text Box 4"/>
          <p:cNvSpPr txBox="1">
            <a:spLocks noChangeArrowheads="1"/>
          </p:cNvSpPr>
          <p:nvPr/>
        </p:nvSpPr>
        <p:spPr bwMode="auto">
          <a:xfrm>
            <a:off x="304800" y="228600"/>
            <a:ext cx="7033336" cy="646331"/>
          </a:xfrm>
          <a:prstGeom prst="rect">
            <a:avLst/>
          </a:prstGeom>
          <a:noFill/>
          <a:ln w="9525">
            <a:noFill/>
            <a:miter lim="800000"/>
            <a:headEnd/>
            <a:tailEnd/>
          </a:ln>
          <a:effectLst/>
        </p:spPr>
        <p:txBody>
          <a:bodyPr wrap="none">
            <a:spAutoFit/>
          </a:bodyPr>
          <a:lstStyle/>
          <a:p>
            <a:r>
              <a:rPr lang="en-US" sz="3600" b="1" dirty="0">
                <a:latin typeface="Times New Roman" pitchFamily="1" charset="0"/>
              </a:rPr>
              <a:t>Figure related to previous example</a:t>
            </a:r>
            <a:endParaRPr lang="en-US" sz="3600" b="1" i="1" dirty="0">
              <a:latin typeface="Times New Roman" pitchFamily="1" charset="0"/>
            </a:endParaRPr>
          </a:p>
        </p:txBody>
      </p:sp>
      <p:pic>
        <p:nvPicPr>
          <p:cNvPr id="849926" name="Picture 6"/>
          <p:cNvPicPr>
            <a:picLocks noChangeAspect="1" noChangeArrowheads="1"/>
          </p:cNvPicPr>
          <p:nvPr/>
        </p:nvPicPr>
        <p:blipFill>
          <a:blip r:embed="rId3" cstate="print"/>
          <a:srcRect/>
          <a:stretch>
            <a:fillRect/>
          </a:stretch>
        </p:blipFill>
        <p:spPr bwMode="auto">
          <a:xfrm>
            <a:off x="685800" y="898525"/>
            <a:ext cx="8153400" cy="53498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0D0E2D0-34DA-40F2-9429-C4504FEAEF9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latin typeface="Times New Roman" pitchFamily="18" charset="0"/>
                <a:cs typeface="Times New Roman" pitchFamily="18" charset="0"/>
              </a:rPr>
              <a:t>Other Applications of FDM</a:t>
            </a:r>
          </a:p>
        </p:txBody>
      </p:sp>
      <p:sp>
        <p:nvSpPr>
          <p:cNvPr id="4" name="Content Placeholder 3"/>
          <p:cNvSpPr>
            <a:spLocks noGrp="1"/>
          </p:cNvSpPr>
          <p:nvPr>
            <p:ph sz="quarter" idx="1"/>
          </p:nvPr>
        </p:nvSpPr>
        <p:spPr>
          <a:xfrm>
            <a:off x="457200" y="1371600"/>
            <a:ext cx="8229600" cy="4876800"/>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AM and FM radio broadcasting use air as the transmission medium</a:t>
            </a:r>
          </a:p>
          <a:p>
            <a:pPr>
              <a:buFont typeface="Wingdings" pitchFamily="2" charset="2"/>
              <a:buChar char="Ø"/>
            </a:pPr>
            <a:r>
              <a:rPr lang="en-US" sz="2400" dirty="0">
                <a:latin typeface="Times New Roman" pitchFamily="18" charset="0"/>
                <a:cs typeface="Times New Roman" pitchFamily="18" charset="0"/>
              </a:rPr>
              <a:t>A special band from 530 to 1700 kHz is assigned to AM radio</a:t>
            </a:r>
          </a:p>
          <a:p>
            <a:pPr lvl="1">
              <a:buFont typeface="Wingdings" pitchFamily="2" charset="2"/>
              <a:buChar char="Ø"/>
            </a:pPr>
            <a:r>
              <a:rPr lang="en-US" sz="2400" dirty="0">
                <a:latin typeface="Times New Roman" pitchFamily="18" charset="0"/>
                <a:cs typeface="Times New Roman" pitchFamily="18" charset="0"/>
              </a:rPr>
              <a:t>each AM station needs 10kHz of bandwidth</a:t>
            </a:r>
          </a:p>
          <a:p>
            <a:pPr>
              <a:buFont typeface="Wingdings" pitchFamily="2" charset="2"/>
              <a:buChar char="Ø"/>
            </a:pPr>
            <a:r>
              <a:rPr lang="en-US" sz="2400" dirty="0">
                <a:latin typeface="Times New Roman" pitchFamily="18" charset="0"/>
                <a:cs typeface="Times New Roman" pitchFamily="18" charset="0"/>
              </a:rPr>
              <a:t>FM has a wider band of 88 to 108 MHz because each station needs a bandwidth of 200 kHz.</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4400" y="274638"/>
            <a:ext cx="7848600" cy="1143000"/>
          </a:xfrm>
        </p:spPr>
        <p:txBody>
          <a:bodyPr>
            <a:noAutofit/>
          </a:bodyPr>
          <a:lstStyle/>
          <a:p>
            <a:r>
              <a:rPr lang="en-US" sz="3600" b="1" dirty="0">
                <a:latin typeface="Times New Roman" pitchFamily="18" charset="0"/>
                <a:cs typeface="Times New Roman" pitchFamily="18" charset="0"/>
              </a:rPr>
              <a:t>Wavelength-division multiplexing (WDM)</a:t>
            </a:r>
          </a:p>
        </p:txBody>
      </p:sp>
      <p:sp>
        <p:nvSpPr>
          <p:cNvPr id="39939" name="Rectangle 3"/>
          <p:cNvSpPr>
            <a:spLocks noGrp="1" noChangeArrowheads="1"/>
          </p:cNvSpPr>
          <p:nvPr>
            <p:ph type="body" idx="1"/>
          </p:nvPr>
        </p:nvSpPr>
        <p:spPr>
          <a:xfrm>
            <a:off x="304800" y="1447800"/>
            <a:ext cx="8458200" cy="4114800"/>
          </a:xfrm>
        </p:spPr>
        <p:txBody>
          <a:bodyPr>
            <a:normAutofit fontScale="92500" lnSpcReduction="10000"/>
          </a:bodyPr>
          <a:lstStyle/>
          <a:p>
            <a:pPr>
              <a:buFont typeface="Wingdings" pitchFamily="2" charset="2"/>
              <a:buChar char="Ø"/>
            </a:pPr>
            <a:r>
              <a:rPr lang="en-US" sz="2800" dirty="0">
                <a:latin typeface="Times New Roman" pitchFamily="18" charset="0"/>
                <a:cs typeface="Times New Roman" pitchFamily="18" charset="0"/>
              </a:rPr>
              <a:t>Designed to use the high-data-rate capability of fiber-optic cable</a:t>
            </a:r>
          </a:p>
          <a:p>
            <a:pPr lvl="1">
              <a:buFont typeface="Wingdings" pitchFamily="2" charset="2"/>
              <a:buChar char="Ø"/>
            </a:pPr>
            <a:r>
              <a:rPr lang="en-US" dirty="0">
                <a:latin typeface="Times New Roman" pitchFamily="18" charset="0"/>
                <a:cs typeface="Times New Roman" pitchFamily="18" charset="0"/>
              </a:rPr>
              <a:t>Which is higher than the data rate of metallic transmission cable</a:t>
            </a:r>
          </a:p>
          <a:p>
            <a:pPr>
              <a:buFont typeface="Wingdings" pitchFamily="2" charset="2"/>
              <a:buChar char="Ø"/>
            </a:pPr>
            <a:r>
              <a:rPr lang="en-US" sz="2400" b="1" dirty="0">
                <a:solidFill>
                  <a:srgbClr val="00B050"/>
                </a:solidFill>
                <a:latin typeface="Times New Roman" pitchFamily="18" charset="0"/>
                <a:cs typeface="Times New Roman" pitchFamily="18" charset="0"/>
              </a:rPr>
              <a:t>WDM is conceptually the same as FDM, except that </a:t>
            </a:r>
          </a:p>
          <a:p>
            <a:pPr lvl="1">
              <a:buFont typeface="Wingdings" pitchFamily="2" charset="2"/>
              <a:buChar char="Ø"/>
            </a:pPr>
            <a:r>
              <a:rPr lang="en-US" b="1" dirty="0">
                <a:solidFill>
                  <a:srgbClr val="00B050"/>
                </a:solidFill>
                <a:latin typeface="Times New Roman" pitchFamily="18" charset="0"/>
                <a:cs typeface="Times New Roman" pitchFamily="18" charset="0"/>
              </a:rPr>
              <a:t>the multiplexing and de-multiplexing involve optical signals transmitted through fiber-optic channels</a:t>
            </a:r>
          </a:p>
          <a:p>
            <a:r>
              <a:rPr lang="en-US" sz="2800" dirty="0">
                <a:solidFill>
                  <a:srgbClr val="FF0000"/>
                </a:solidFill>
                <a:latin typeface="Times New Roman" pitchFamily="18" charset="0"/>
                <a:cs typeface="Times New Roman" pitchFamily="18" charset="0"/>
              </a:rPr>
              <a:t>The same idea: </a:t>
            </a:r>
            <a:r>
              <a:rPr lang="en-US" sz="2800" dirty="0">
                <a:latin typeface="Times New Roman" pitchFamily="18" charset="0"/>
                <a:cs typeface="Times New Roman" pitchFamily="18" charset="0"/>
              </a:rPr>
              <a:t>combining different signals of different frequencies</a:t>
            </a:r>
          </a:p>
          <a:p>
            <a:r>
              <a:rPr lang="en-US" sz="2800" dirty="0">
                <a:solidFill>
                  <a:srgbClr val="FF0000"/>
                </a:solidFill>
                <a:latin typeface="Times New Roman" pitchFamily="18" charset="0"/>
                <a:cs typeface="Times New Roman" pitchFamily="18" charset="0"/>
              </a:rPr>
              <a:t>The difference: </a:t>
            </a:r>
            <a:r>
              <a:rPr lang="en-US" sz="2800" dirty="0">
                <a:latin typeface="Times New Roman" pitchFamily="18" charset="0"/>
                <a:cs typeface="Times New Roman" pitchFamily="18" charset="0"/>
              </a:rPr>
              <a:t>the frequencies are very high</a:t>
            </a:r>
          </a:p>
          <a:p>
            <a:pPr>
              <a:buFont typeface="Wingdings" pitchFamily="2" charset="2"/>
              <a:buChar char="Ø"/>
            </a:pPr>
            <a:endParaRPr lang="en-US" b="1" dirty="0">
              <a:solidFill>
                <a:srgbClr val="00B050"/>
              </a:solidFill>
              <a:latin typeface="Times New Roman" pitchFamily="18" charset="0"/>
              <a:cs typeface="Times New Roman" pitchFamily="18" charset="0"/>
            </a:endParaRPr>
          </a:p>
          <a:p>
            <a:pPr lvl="1">
              <a:buFont typeface="Wingdings" pitchFamily="2" charset="2"/>
              <a:buChar char="Ø"/>
            </a:pPr>
            <a:endParaRPr lang="en-US" dirty="0">
              <a:latin typeface="Times New Roman" pitchFamily="18" charset="0"/>
              <a:cs typeface="Times New Roman" pitchFamily="18" charset="0"/>
            </a:endParaRPr>
          </a:p>
          <a:p>
            <a:endParaRPr lang="en-US" b="1" dirty="0">
              <a:solidFill>
                <a:srgbClr val="00B05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11"/>
          <p:cNvSpPr>
            <a:spLocks noChangeArrowheads="1"/>
          </p:cNvSpPr>
          <p:nvPr/>
        </p:nvSpPr>
        <p:spPr bwMode="auto">
          <a:xfrm>
            <a:off x="533400" y="5715000"/>
            <a:ext cx="7696200" cy="830997"/>
          </a:xfrm>
          <a:prstGeom prst="rect">
            <a:avLst/>
          </a:prstGeom>
          <a:solidFill>
            <a:srgbClr val="99FF33"/>
          </a:solidFill>
          <a:ln w="76200" algn="ctr">
            <a:noFill/>
            <a:miter lim="800000"/>
            <a:headEnd/>
            <a:tailEnd/>
          </a:ln>
          <a:effectLst/>
        </p:spPr>
        <p:txBody>
          <a:bodyPr wrap="square">
            <a:spAutoFit/>
          </a:bodyPr>
          <a:lstStyle/>
          <a:p>
            <a:pPr algn="ctr"/>
            <a:r>
              <a:rPr lang="en-US" sz="2400" dirty="0">
                <a:latin typeface="Times New Roman" pitchFamily="18" charset="0"/>
                <a:cs typeface="Times New Roman" pitchFamily="18" charset="0"/>
              </a:rPr>
              <a:t>WDM is an analog multiplexing technique to combine optical signals</a:t>
            </a:r>
          </a:p>
        </p:txBody>
      </p:sp>
    </p:spTree>
    <p:extLst>
      <p:ext uri="{BB962C8B-B14F-4D97-AF65-F5344CB8AC3E}">
        <p14:creationId xmlns:p14="http://schemas.microsoft.com/office/powerpoint/2010/main" val="190840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800" y="304800"/>
            <a:ext cx="8458200" cy="960438"/>
          </a:xfrm>
        </p:spPr>
        <p:txBody>
          <a:bodyPr>
            <a:noAutofit/>
          </a:bodyPr>
          <a:lstStyle/>
          <a:p>
            <a:pPr algn="l"/>
            <a:r>
              <a:rPr lang="en-US" sz="3600" b="1" dirty="0">
                <a:latin typeface="Times New Roman" pitchFamily="18" charset="0"/>
                <a:cs typeface="Times New Roman" pitchFamily="18" charset="0"/>
              </a:rPr>
              <a:t>Wavelength-division multiplexing (WDM)</a:t>
            </a:r>
          </a:p>
        </p:txBody>
      </p:sp>
      <p:sp>
        <p:nvSpPr>
          <p:cNvPr id="39939" name="Rectangle 3"/>
          <p:cNvSpPr>
            <a:spLocks noGrp="1" noChangeArrowheads="1"/>
          </p:cNvSpPr>
          <p:nvPr>
            <p:ph type="body" idx="1"/>
          </p:nvPr>
        </p:nvSpPr>
        <p:spPr>
          <a:xfrm>
            <a:off x="228600" y="1066800"/>
            <a:ext cx="8534400" cy="32766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Basic idea: </a:t>
            </a:r>
            <a:r>
              <a:rPr lang="en-US" sz="2400" dirty="0">
                <a:latin typeface="Times New Roman" pitchFamily="18" charset="0"/>
                <a:cs typeface="Times New Roman" pitchFamily="18" charset="0"/>
              </a:rPr>
              <a:t>to combine multiple beams of light into one single light at the multiplexer (to make a wider band of light) and do the reverse at the de-multiplexer</a:t>
            </a:r>
          </a:p>
          <a:p>
            <a:pPr>
              <a:buFont typeface="Wingdings" pitchFamily="2" charset="2"/>
              <a:buChar char="Ø"/>
            </a:pPr>
            <a:r>
              <a:rPr lang="en-GB" sz="2400" dirty="0">
                <a:latin typeface="Times New Roman" pitchFamily="18" charset="0"/>
                <a:cs typeface="Times New Roman" pitchFamily="18" charset="0"/>
              </a:rPr>
              <a:t>Each colour of light (wavelength) carries separate data channel</a:t>
            </a: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 The combining and splitting of light sources are easily handled by a </a:t>
            </a:r>
            <a:r>
              <a:rPr lang="en-US" sz="2400" b="1" dirty="0">
                <a:solidFill>
                  <a:srgbClr val="00B050"/>
                </a:solidFill>
                <a:latin typeface="Times New Roman" pitchFamily="18" charset="0"/>
                <a:cs typeface="Times New Roman" pitchFamily="18" charset="0"/>
              </a:rPr>
              <a:t>prism</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a prism bends a beam of light based on the angle of incidence and the frequency</a:t>
            </a:r>
          </a:p>
        </p:txBody>
      </p:sp>
      <p:pic>
        <p:nvPicPr>
          <p:cNvPr id="9" name="Picture 6"/>
          <p:cNvPicPr>
            <a:picLocks noChangeAspect="1" noChangeArrowheads="1"/>
          </p:cNvPicPr>
          <p:nvPr/>
        </p:nvPicPr>
        <p:blipFill>
          <a:blip r:embed="rId2" cstate="print"/>
          <a:srcRect/>
          <a:stretch>
            <a:fillRect/>
          </a:stretch>
        </p:blipFill>
        <p:spPr bwMode="auto">
          <a:xfrm>
            <a:off x="457200" y="4343400"/>
            <a:ext cx="8401050" cy="193992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D0D0E2D0-34DA-40F2-9429-C4504FEAEF9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228600"/>
            <a:ext cx="8229600" cy="960438"/>
          </a:xfrm>
        </p:spPr>
        <p:txBody>
          <a:bodyPr>
            <a:normAutofit/>
          </a:bodyPr>
          <a:lstStyle/>
          <a:p>
            <a:pPr eaLnBrk="1" hangingPunct="1"/>
            <a:r>
              <a:rPr lang="en-US" sz="3600" b="1" dirty="0">
                <a:latin typeface="Times New Roman" pitchFamily="18" charset="0"/>
                <a:cs typeface="Times New Roman" pitchFamily="18" charset="0"/>
              </a:rPr>
              <a:t>Time-division Multiplexing</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18</a:t>
            </a:fld>
            <a:endParaRPr lang="en-US"/>
          </a:p>
        </p:txBody>
      </p:sp>
      <p:sp>
        <p:nvSpPr>
          <p:cNvPr id="6" name="TextBox 5"/>
          <p:cNvSpPr txBox="1"/>
          <p:nvPr/>
        </p:nvSpPr>
        <p:spPr>
          <a:xfrm>
            <a:off x="228600" y="1219200"/>
            <a:ext cx="8763000" cy="3046988"/>
          </a:xfrm>
          <a:prstGeom prst="rect">
            <a:avLst/>
          </a:prstGeom>
          <a:noFill/>
        </p:spPr>
        <p:txBody>
          <a:bodyPr wrap="square" rtlCol="0">
            <a:spAutoFit/>
          </a:bodyPr>
          <a:lstStyle/>
          <a:p>
            <a:pPr>
              <a:buFont typeface="Wingdings" pitchFamily="2" charset="2"/>
              <a:buChar char="Ø"/>
            </a:pPr>
            <a:r>
              <a:rPr lang="en-US" sz="2400" dirty="0">
                <a:latin typeface="Times New Roman" pitchFamily="18" charset="0"/>
              </a:rPr>
              <a:t>TDM is a digital multiplexing technique for combining several low-rate channels into one high-rate one.</a:t>
            </a:r>
          </a:p>
          <a:p>
            <a:pPr>
              <a:buFont typeface="Wingdings" pitchFamily="2" charset="2"/>
              <a:buChar char="Ø"/>
            </a:pPr>
            <a:r>
              <a:rPr lang="en-US" sz="2400" dirty="0">
                <a:latin typeface="Times New Roman" pitchFamily="18" charset="0"/>
              </a:rPr>
              <a:t>In TDM, Instead of sharing a portion of the bandwidth as in FDM, time is shared. Each connection occupies a portion of time in the link.</a:t>
            </a:r>
          </a:p>
          <a:p>
            <a:pPr>
              <a:buFont typeface="Wingdings" pitchFamily="2" charset="2"/>
              <a:buChar char="Ø"/>
            </a:pPr>
            <a:r>
              <a:rPr lang="en-US" sz="2400" dirty="0">
                <a:latin typeface="Times New Roman" pitchFamily="18" charset="0"/>
              </a:rPr>
              <a:t>In the figure, portions of signals 1, 2, 3, and 4 occupy the link sequentially</a:t>
            </a:r>
          </a:p>
          <a:p>
            <a:pPr>
              <a:buFont typeface="Wingdings" pitchFamily="2" charset="2"/>
              <a:buChar char="Ø"/>
            </a:pPr>
            <a:r>
              <a:rPr lang="en-US" sz="2400" b="1" i="1" dirty="0">
                <a:latin typeface="Times New Roman" pitchFamily="18" charset="0"/>
                <a:cs typeface="Times New Roman" pitchFamily="18" charset="0"/>
              </a:rPr>
              <a:t>We can divide TDM into two different schemes</a:t>
            </a:r>
            <a:r>
              <a:rPr lang="en-US" sz="2400" b="1" i="1" dirty="0">
                <a:solidFill>
                  <a:srgbClr val="00B050"/>
                </a:solidFill>
                <a:latin typeface="Times New Roman" pitchFamily="18" charset="0"/>
                <a:cs typeface="Times New Roman" pitchFamily="18" charset="0"/>
              </a:rPr>
              <a:t>:</a:t>
            </a:r>
            <a:r>
              <a:rPr lang="en-US" sz="2400" b="1" dirty="0">
                <a:solidFill>
                  <a:srgbClr val="00B050"/>
                </a:solidFill>
                <a:latin typeface="Times New Roman" pitchFamily="18" charset="0"/>
                <a:cs typeface="Times New Roman" pitchFamily="18" charset="0"/>
              </a:rPr>
              <a:t> synchronous </a:t>
            </a:r>
            <a:r>
              <a:rPr lang="en-US" sz="2400" b="1" dirty="0">
                <a:latin typeface="Times New Roman" pitchFamily="18" charset="0"/>
                <a:cs typeface="Times New Roman" pitchFamily="18" charset="0"/>
              </a:rPr>
              <a:t>and </a:t>
            </a:r>
            <a:r>
              <a:rPr lang="en-US" sz="2400" b="1" dirty="0">
                <a:solidFill>
                  <a:srgbClr val="00B050"/>
                </a:solidFill>
                <a:latin typeface="Times New Roman" pitchFamily="18" charset="0"/>
                <a:cs typeface="Times New Roman" pitchFamily="18" charset="0"/>
              </a:rPr>
              <a:t>statistical</a:t>
            </a:r>
          </a:p>
        </p:txBody>
      </p:sp>
      <p:pic>
        <p:nvPicPr>
          <p:cNvPr id="8" name="Picture 7"/>
          <p:cNvPicPr>
            <a:picLocks noChangeAspect="1" noChangeArrowheads="1"/>
          </p:cNvPicPr>
          <p:nvPr/>
        </p:nvPicPr>
        <p:blipFill>
          <a:blip r:embed="rId2" cstate="print"/>
          <a:srcRect/>
          <a:stretch>
            <a:fillRect/>
          </a:stretch>
        </p:blipFill>
        <p:spPr bwMode="auto">
          <a:xfrm>
            <a:off x="381000" y="4953000"/>
            <a:ext cx="3733800" cy="1828800"/>
          </a:xfrm>
          <a:prstGeom prst="rect">
            <a:avLst/>
          </a:prstGeom>
          <a:noFill/>
          <a:ln w="9525">
            <a:noFill/>
            <a:miter lim="800000"/>
            <a:headEnd/>
            <a:tailEnd/>
          </a:ln>
          <a:effectLst/>
        </p:spPr>
      </p:pic>
      <p:pic>
        <p:nvPicPr>
          <p:cNvPr id="9" name="Picture 4"/>
          <p:cNvPicPr>
            <a:picLocks noChangeAspect="1" noChangeArrowheads="1"/>
          </p:cNvPicPr>
          <p:nvPr/>
        </p:nvPicPr>
        <p:blipFill>
          <a:blip r:embed="rId3" cstate="print"/>
          <a:srcRect/>
          <a:stretch>
            <a:fillRect/>
          </a:stretch>
        </p:blipFill>
        <p:spPr bwMode="auto">
          <a:xfrm>
            <a:off x="4419600" y="5181600"/>
            <a:ext cx="4419600" cy="1676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algn="l"/>
            <a:r>
              <a:rPr lang="en-US" sz="3600" b="1" dirty="0">
                <a:latin typeface="Times New Roman" pitchFamily="18" charset="0"/>
                <a:cs typeface="Times New Roman" pitchFamily="18" charset="0"/>
              </a:rPr>
              <a:t>Time-division multiplexing (TDM)</a:t>
            </a:r>
          </a:p>
        </p:txBody>
      </p:sp>
      <p:sp>
        <p:nvSpPr>
          <p:cNvPr id="39939" name="Rectangle 3"/>
          <p:cNvSpPr>
            <a:spLocks noGrp="1" noChangeArrowheads="1"/>
          </p:cNvSpPr>
          <p:nvPr>
            <p:ph type="body" idx="1"/>
          </p:nvPr>
        </p:nvSpPr>
        <p:spPr>
          <a:xfrm>
            <a:off x="457200" y="1600200"/>
            <a:ext cx="8229600" cy="4800600"/>
          </a:xfrm>
        </p:spPr>
        <p:txBody>
          <a:bodyPr>
            <a:normAutofit/>
          </a:bodyPr>
          <a:lstStyle/>
          <a:p>
            <a:pPr marL="0" indent="0">
              <a:buNone/>
            </a:pPr>
            <a:r>
              <a:rPr lang="en-US" sz="3000" dirty="0">
                <a:latin typeface="Times New Roman" pitchFamily="18" charset="0"/>
                <a:cs typeface="Times New Roman" pitchFamily="18" charset="0"/>
              </a:rPr>
              <a:t>In TDM</a:t>
            </a:r>
          </a:p>
          <a:p>
            <a:pPr>
              <a:buFont typeface="Wingdings" pitchFamily="2" charset="2"/>
              <a:buChar char="Ø"/>
            </a:pPr>
            <a:r>
              <a:rPr lang="en-US" sz="3000" dirty="0">
                <a:latin typeface="Times New Roman" pitchFamily="18" charset="0"/>
                <a:cs typeface="Times New Roman" pitchFamily="18" charset="0"/>
              </a:rPr>
              <a:t>each signal appears on the line only a fraction of time in an alternating pattern</a:t>
            </a:r>
          </a:p>
          <a:p>
            <a:pPr>
              <a:buFont typeface="Wingdings" pitchFamily="2" charset="2"/>
              <a:buChar char="Ø"/>
            </a:pPr>
            <a:r>
              <a:rPr lang="en-US" sz="2600" dirty="0">
                <a:latin typeface="Times New Roman" pitchFamily="18" charset="0"/>
                <a:cs typeface="Times New Roman" pitchFamily="18" charset="0"/>
              </a:rPr>
              <a:t>Each individual data stream is reassembled at the receiving end based on the timing</a:t>
            </a:r>
          </a:p>
          <a:p>
            <a:pPr lvl="1" eaLnBrk="1" hangingPunct="1">
              <a:buNone/>
            </a:pPr>
            <a:endParaRPr lang="en-US" b="1" dirty="0">
              <a:solidFill>
                <a:srgbClr val="00B050"/>
              </a:solidFill>
              <a:latin typeface="Times New Roman" pitchFamily="18" charset="0"/>
              <a:cs typeface="Times New Roman" pitchFamily="18" charset="0"/>
            </a:endParaRPr>
          </a:p>
          <a:p>
            <a:pPr lvl="1" eaLnBrk="1" hangingPunct="1">
              <a:buNone/>
            </a:pPr>
            <a:r>
              <a:rPr lang="en-US" b="1" dirty="0">
                <a:solidFill>
                  <a:srgbClr val="00B050"/>
                </a:solidFill>
                <a:latin typeface="Times New Roman" pitchFamily="18" charset="0"/>
                <a:cs typeface="Times New Roman" pitchFamily="18" charset="0"/>
              </a:rPr>
              <a:t>TDM takes advantage of the fact that the achievable bit rate of the medium exceeds the required data rate of a digital signal</a:t>
            </a:r>
          </a:p>
        </p:txBody>
      </p:sp>
      <p:sp>
        <p:nvSpPr>
          <p:cNvPr id="5" name="Slide Number Placeholder 4"/>
          <p:cNvSpPr>
            <a:spLocks noGrp="1"/>
          </p:cNvSpPr>
          <p:nvPr>
            <p:ph type="sldNum" sz="quarter" idx="12"/>
          </p:nvPr>
        </p:nvSpPr>
        <p:spPr/>
        <p:txBody>
          <a:bodyPr/>
          <a:lstStyle/>
          <a:p>
            <a:fld id="{D0D0E2D0-34DA-40F2-9429-C4504FEAEF9C}" type="slidenum">
              <a:rPr lang="en-US" smtClean="0"/>
              <a:pPr/>
              <a:t>19</a:t>
            </a:fld>
            <a:endParaRPr lang="en-US"/>
          </a:p>
        </p:txBody>
      </p:sp>
    </p:spTree>
    <p:extLst>
      <p:ext uri="{BB962C8B-B14F-4D97-AF65-F5344CB8AC3E}">
        <p14:creationId xmlns:p14="http://schemas.microsoft.com/office/powerpoint/2010/main" val="138652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a:latin typeface="Times New Roman" pitchFamily="18" charset="0"/>
                <a:cs typeface="Times New Roman" pitchFamily="18" charset="0"/>
              </a:rPr>
              <a:t>Dividing a link into Channels</a:t>
            </a:r>
          </a:p>
        </p:txBody>
      </p:sp>
      <p:sp>
        <p:nvSpPr>
          <p:cNvPr id="36867" name="Rectangle 3"/>
          <p:cNvSpPr>
            <a:spLocks noGrp="1" noChangeArrowheads="1"/>
          </p:cNvSpPr>
          <p:nvPr>
            <p:ph type="body" idx="1"/>
          </p:nvPr>
        </p:nvSpPr>
        <p:spPr>
          <a:xfrm>
            <a:off x="228600" y="1371601"/>
            <a:ext cx="8686800" cy="3962400"/>
          </a:xfrm>
        </p:spPr>
        <p:txBody>
          <a:bodyPr>
            <a:noAutofit/>
          </a:bodyPr>
          <a:lstStyle/>
          <a:p>
            <a:pPr>
              <a:buFont typeface="Wingdings" pitchFamily="2" charset="2"/>
              <a:buChar char="Ø"/>
            </a:pPr>
            <a:r>
              <a:rPr lang="en-US" sz="2400" b="1" dirty="0">
                <a:latin typeface="Times New Roman" pitchFamily="18" charset="0"/>
                <a:cs typeface="Times New Roman" pitchFamily="18" charset="0"/>
              </a:rPr>
              <a:t>Multiplexing</a:t>
            </a:r>
            <a:r>
              <a:rPr lang="en-US" sz="2400" dirty="0">
                <a:latin typeface="Times New Roman" pitchFamily="18" charset="0"/>
                <a:cs typeface="Times New Roman" pitchFamily="18" charset="0"/>
              </a:rPr>
              <a:t> is a set of techniques that allows the simultaneous transmission of multiple signals across a single data link.</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dirty="0">
                <a:latin typeface="Times New Roman" pitchFamily="18" charset="0"/>
                <a:cs typeface="Times New Roman" pitchFamily="18" charset="0"/>
              </a:rPr>
              <a:t>Multiplexer (MUX) </a:t>
            </a:r>
            <a:r>
              <a:rPr lang="en-US" sz="2400" dirty="0">
                <a:latin typeface="Times New Roman" pitchFamily="18" charset="0"/>
                <a:cs typeface="Times New Roman" pitchFamily="18" charset="0"/>
              </a:rPr>
              <a:t>combines multiple streams into a single stream (many to one) and transmits over higher capacity data link</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b="1" dirty="0" err="1">
                <a:latin typeface="Times New Roman" pitchFamily="18" charset="0"/>
                <a:cs typeface="Times New Roman" pitchFamily="18" charset="0"/>
              </a:rPr>
              <a:t>Demultiplexer</a:t>
            </a:r>
            <a:r>
              <a:rPr lang="en-US" sz="2400" b="1" dirty="0">
                <a:latin typeface="Times New Roman" pitchFamily="18" charset="0"/>
                <a:cs typeface="Times New Roman" pitchFamily="18" charset="0"/>
              </a:rPr>
              <a:t> (DEMUX) </a:t>
            </a:r>
            <a:r>
              <a:rPr lang="en-US" sz="2400" dirty="0">
                <a:latin typeface="Times New Roman" pitchFamily="18" charset="0"/>
                <a:cs typeface="Times New Roman" pitchFamily="18" charset="0"/>
              </a:rPr>
              <a:t>separates the stream back into its component transmission (one to many) and directs them to their correct lines.</a:t>
            </a:r>
          </a:p>
          <a:p>
            <a:endParaRPr lang="en-US" sz="2200" dirty="0"/>
          </a:p>
          <a:p>
            <a:pPr>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D0E2D0-34DA-40F2-9429-C4504FEAEF9C}" type="slidenum">
              <a:rPr lang="en-US" smtClean="0"/>
              <a:pPr/>
              <a:t>2</a:t>
            </a:fld>
            <a:endParaRPr lang="en-US"/>
          </a:p>
        </p:txBody>
      </p:sp>
      <p:pic>
        <p:nvPicPr>
          <p:cNvPr id="7" name="Picture 5"/>
          <p:cNvPicPr>
            <a:picLocks noChangeAspect="1" noChangeArrowheads="1"/>
          </p:cNvPicPr>
          <p:nvPr/>
        </p:nvPicPr>
        <p:blipFill>
          <a:blip r:embed="rId2" cstate="print"/>
          <a:srcRect/>
          <a:stretch>
            <a:fillRect/>
          </a:stretch>
        </p:blipFill>
        <p:spPr>
          <a:xfrm>
            <a:off x="914400" y="5268912"/>
            <a:ext cx="7408863" cy="1589088"/>
          </a:xfrm>
          <a:prstGeom prst="rect">
            <a:avLst/>
          </a:prstGeom>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8229600" cy="990600"/>
          </a:xfrm>
        </p:spPr>
        <p:txBody>
          <a:bodyPr>
            <a:normAutofit/>
          </a:bodyPr>
          <a:lstStyle/>
          <a:p>
            <a:r>
              <a:rPr lang="en-US" sz="3600" b="1" dirty="0">
                <a:latin typeface="Times New Roman" pitchFamily="18" charset="0"/>
                <a:cs typeface="Times New Roman" pitchFamily="18" charset="0"/>
              </a:rPr>
              <a:t>Time-division multiplexing (TDM)</a:t>
            </a:r>
          </a:p>
        </p:txBody>
      </p:sp>
      <p:sp>
        <p:nvSpPr>
          <p:cNvPr id="39939" name="Rectangle 3"/>
          <p:cNvSpPr>
            <a:spLocks noGrp="1" noChangeArrowheads="1"/>
          </p:cNvSpPr>
          <p:nvPr>
            <p:ph type="body" idx="1"/>
          </p:nvPr>
        </p:nvSpPr>
        <p:spPr>
          <a:xfrm>
            <a:off x="381000" y="1143000"/>
            <a:ext cx="8458200" cy="2819400"/>
          </a:xfrm>
        </p:spPr>
        <p:txBody>
          <a:bodyPr>
            <a:normAutofit fontScale="62500" lnSpcReduction="20000"/>
          </a:bodyPr>
          <a:lstStyle/>
          <a:p>
            <a:pPr eaLnBrk="0" hangingPunct="0">
              <a:buNone/>
            </a:pPr>
            <a:r>
              <a:rPr lang="en-US" sz="5500" b="1" dirty="0">
                <a:latin typeface="Times New Roman" pitchFamily="18" charset="0"/>
                <a:cs typeface="Times New Roman" pitchFamily="18" charset="0"/>
              </a:rPr>
              <a:t>In synchronous TDM</a:t>
            </a:r>
            <a:r>
              <a:rPr lang="en-US" sz="8000" b="1" dirty="0">
                <a:latin typeface="Times New Roman" pitchFamily="18" charset="0"/>
                <a:cs typeface="Times New Roman" pitchFamily="18" charset="0"/>
              </a:rPr>
              <a:t>, </a:t>
            </a:r>
          </a:p>
          <a:p>
            <a:pPr eaLnBrk="0" hangingPunct="0">
              <a:buFont typeface="Wingdings" pitchFamily="2" charset="2"/>
              <a:buChar char="Ø"/>
            </a:pPr>
            <a:r>
              <a:rPr lang="en-US" sz="4400" dirty="0">
                <a:latin typeface="Times New Roman" pitchFamily="18" charset="0"/>
                <a:cs typeface="Times New Roman" pitchFamily="18" charset="0"/>
              </a:rPr>
              <a:t>each input connection has an allotment in the output even if it is not sending data (time slot). </a:t>
            </a:r>
          </a:p>
          <a:p>
            <a:pPr eaLnBrk="0" hangingPunct="0">
              <a:buFont typeface="Wingdings" pitchFamily="2" charset="2"/>
              <a:buChar char="Ø"/>
            </a:pPr>
            <a:r>
              <a:rPr lang="en-US" sz="4400" dirty="0">
                <a:latin typeface="Times New Roman" pitchFamily="18" charset="0"/>
                <a:cs typeface="Times New Roman" pitchFamily="18" charset="0"/>
              </a:rPr>
              <a:t>the data rate of the link that carries data from </a:t>
            </a:r>
            <a:r>
              <a:rPr lang="en-US" sz="4400" b="1" i="1" dirty="0">
                <a:solidFill>
                  <a:srgbClr val="00B050"/>
                </a:solidFill>
                <a:latin typeface="Times New Roman" pitchFamily="18" charset="0"/>
                <a:cs typeface="Times New Roman" pitchFamily="18" charset="0"/>
              </a:rPr>
              <a:t>n</a:t>
            </a:r>
            <a:r>
              <a:rPr lang="en-US" sz="4400" dirty="0">
                <a:latin typeface="Times New Roman" pitchFamily="18" charset="0"/>
                <a:cs typeface="Times New Roman" pitchFamily="18" charset="0"/>
              </a:rPr>
              <a:t> connections must be </a:t>
            </a:r>
            <a:r>
              <a:rPr lang="en-US" sz="4400" b="1" i="1" dirty="0">
                <a:solidFill>
                  <a:srgbClr val="00B050"/>
                </a:solidFill>
                <a:latin typeface="Times New Roman" pitchFamily="18" charset="0"/>
                <a:cs typeface="Times New Roman" pitchFamily="18" charset="0"/>
              </a:rPr>
              <a:t>n</a:t>
            </a:r>
            <a:r>
              <a:rPr lang="en-US" sz="4400" dirty="0">
                <a:latin typeface="Times New Roman" pitchFamily="18" charset="0"/>
                <a:cs typeface="Times New Roman" pitchFamily="18" charset="0"/>
              </a:rPr>
              <a:t> times the data rate of a connection to guarantee the flow of data.  </a:t>
            </a:r>
          </a:p>
          <a:p>
            <a:endParaRPr lang="en-US" sz="8000" dirty="0">
              <a:latin typeface="Times New Roman" pitchFamily="18" charset="0"/>
              <a:cs typeface="Times New Roman" pitchFamily="18" charset="0"/>
            </a:endParaRPr>
          </a:p>
          <a:p>
            <a:endParaRPr lang="en-US" b="1" dirty="0">
              <a:solidFill>
                <a:srgbClr val="00B05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D0E2D0-34DA-40F2-9429-C4504FEAEF9C}" type="slidenum">
              <a:rPr lang="en-US" smtClean="0"/>
              <a:pPr/>
              <a:t>20</a:t>
            </a:fld>
            <a:endParaRPr lang="en-US"/>
          </a:p>
        </p:txBody>
      </p:sp>
      <p:pic>
        <p:nvPicPr>
          <p:cNvPr id="6" name="Picture 6"/>
          <p:cNvPicPr>
            <a:picLocks noChangeAspect="1" noChangeArrowheads="1"/>
          </p:cNvPicPr>
          <p:nvPr/>
        </p:nvPicPr>
        <p:blipFill>
          <a:blip r:embed="rId2" cstate="print"/>
          <a:srcRect/>
          <a:stretch>
            <a:fillRect/>
          </a:stretch>
        </p:blipFill>
        <p:spPr>
          <a:xfrm>
            <a:off x="990600" y="4495800"/>
            <a:ext cx="6269037" cy="1828800"/>
          </a:xfrm>
          <a:prstGeom prst="rect">
            <a:avLst/>
          </a:prstGeo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228600" y="228600"/>
            <a:ext cx="8534400" cy="2677656"/>
          </a:xfrm>
          <a:prstGeom prst="rect">
            <a:avLst/>
          </a:prstGeom>
          <a:noFill/>
          <a:ln w="9525">
            <a:noFill/>
            <a:miter lim="800000"/>
            <a:headEnd/>
            <a:tailEnd/>
          </a:ln>
          <a:effectLst/>
        </p:spPr>
        <p:txBody>
          <a:bodyPr wrap="square">
            <a:spAutoFit/>
          </a:bodyPr>
          <a:lstStyle/>
          <a:p>
            <a:r>
              <a:rPr lang="en-US" sz="2800" b="1" dirty="0">
                <a:latin typeface="Times New Roman" pitchFamily="18" charset="0"/>
              </a:rPr>
              <a:t>Time Slots and Frames: </a:t>
            </a:r>
            <a:r>
              <a:rPr lang="en-US" sz="2800" dirty="0">
                <a:latin typeface="Times New Roman" pitchFamily="18" charset="0"/>
              </a:rPr>
              <a:t>In synchronous TDM, the data flow of each input connection is divided into units, where each input occupies one input time slot. </a:t>
            </a:r>
          </a:p>
          <a:p>
            <a:endParaRPr lang="en-US" sz="2800" dirty="0">
              <a:latin typeface="Times New Roman" pitchFamily="18" charset="0"/>
            </a:endParaRPr>
          </a:p>
          <a:p>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frame</a:t>
            </a:r>
            <a:r>
              <a:rPr lang="en-US" sz="2800" dirty="0">
                <a:latin typeface="Times New Roman" pitchFamily="18" charset="0"/>
                <a:cs typeface="Times New Roman" pitchFamily="18" charset="0"/>
              </a:rPr>
              <a:t> consists of one complete cycle of time slots, with one slot dedicated to each sending device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p:cNvPicPr>
            <a:picLocks noChangeAspect="1" noChangeArrowheads="1"/>
          </p:cNvPicPr>
          <p:nvPr/>
        </p:nvPicPr>
        <p:blipFill>
          <a:blip r:embed="rId3" cstate="print"/>
          <a:srcRect/>
          <a:stretch>
            <a:fillRect/>
          </a:stretch>
        </p:blipFill>
        <p:spPr bwMode="auto">
          <a:xfrm>
            <a:off x="152400" y="3962400"/>
            <a:ext cx="8001000" cy="2743200"/>
          </a:xfrm>
          <a:prstGeom prst="rect">
            <a:avLst/>
          </a:prstGeom>
          <a:noFill/>
          <a:ln w="9525">
            <a:noFill/>
            <a:miter lim="800000"/>
            <a:headEnd/>
            <a:tailEnd/>
          </a:ln>
          <a:effectLst/>
        </p:spPr>
      </p:pic>
      <p:sp>
        <p:nvSpPr>
          <p:cNvPr id="100357" name="Rectangle 5"/>
          <p:cNvSpPr>
            <a:spLocks noChangeArrowheads="1"/>
          </p:cNvSpPr>
          <p:nvPr/>
        </p:nvSpPr>
        <p:spPr bwMode="auto">
          <a:xfrm>
            <a:off x="228600" y="228600"/>
            <a:ext cx="8534400" cy="3724096"/>
          </a:xfrm>
          <a:prstGeom prst="rect">
            <a:avLst/>
          </a:prstGeom>
          <a:noFill/>
          <a:ln w="9525">
            <a:noFill/>
            <a:miter lim="800000"/>
            <a:headEnd/>
            <a:tailEnd/>
          </a:ln>
          <a:effectLst/>
        </p:spPr>
        <p:txBody>
          <a:bodyPr wrap="square">
            <a:spAutoFit/>
          </a:bodyPr>
          <a:lstStyle/>
          <a:p>
            <a:pPr>
              <a:buFont typeface="Wingdings" pitchFamily="2" charset="2"/>
              <a:buChar char="Ø"/>
            </a:pPr>
            <a:r>
              <a:rPr lang="en-US" sz="2400" dirty="0">
                <a:latin typeface="Times New Roman" pitchFamily="18" charset="0"/>
              </a:rPr>
              <a:t>A unit can be 1 bit, one character, or one block of data. Each input unit becomes one output unit and occupies one output time slot.</a:t>
            </a:r>
          </a:p>
          <a:p>
            <a:endParaRPr lang="en-US" sz="2400" dirty="0">
              <a:latin typeface="Times New Roman" pitchFamily="18" charset="0"/>
            </a:endParaRPr>
          </a:p>
          <a:p>
            <a:pPr>
              <a:buFont typeface="Wingdings" pitchFamily="2" charset="2"/>
              <a:buChar char="Ø"/>
            </a:pPr>
            <a:r>
              <a:rPr lang="en-US" sz="2400" b="1" dirty="0">
                <a:latin typeface="Times New Roman" pitchFamily="18" charset="0"/>
              </a:rPr>
              <a:t>However,</a:t>
            </a:r>
            <a:r>
              <a:rPr lang="en-US" sz="2400" dirty="0">
                <a:latin typeface="Times New Roman" pitchFamily="18" charset="0"/>
              </a:rPr>
              <a:t> the duration of an output time slot is </a:t>
            </a:r>
            <a:r>
              <a:rPr lang="en-US" sz="2400" b="1" i="1" dirty="0">
                <a:solidFill>
                  <a:srgbClr val="00B050"/>
                </a:solidFill>
                <a:latin typeface="Times New Roman" pitchFamily="18" charset="0"/>
              </a:rPr>
              <a:t>n</a:t>
            </a:r>
            <a:r>
              <a:rPr lang="en-US" sz="2400" dirty="0">
                <a:latin typeface="Times New Roman" pitchFamily="18" charset="0"/>
              </a:rPr>
              <a:t> times shorter than the duration of an input time slot. If an input time slot is </a:t>
            </a:r>
            <a:r>
              <a:rPr lang="en-US" sz="2400" b="1" i="1" dirty="0">
                <a:solidFill>
                  <a:srgbClr val="00B050"/>
                </a:solidFill>
                <a:latin typeface="Times New Roman" pitchFamily="18" charset="0"/>
              </a:rPr>
              <a:t>T s</a:t>
            </a:r>
            <a:r>
              <a:rPr lang="en-US" sz="2400" dirty="0">
                <a:latin typeface="Times New Roman" pitchFamily="18" charset="0"/>
              </a:rPr>
              <a:t>, the output time slot is </a:t>
            </a:r>
            <a:r>
              <a:rPr lang="en-US" sz="2400" b="1" dirty="0">
                <a:solidFill>
                  <a:srgbClr val="00B050"/>
                </a:solidFill>
                <a:latin typeface="Times New Roman" pitchFamily="18" charset="0"/>
              </a:rPr>
              <a:t>T/n s</a:t>
            </a:r>
            <a:r>
              <a:rPr lang="en-US" sz="2400" dirty="0">
                <a:latin typeface="Times New Roman" pitchFamily="18" charset="0"/>
              </a:rPr>
              <a:t>, where </a:t>
            </a:r>
            <a:r>
              <a:rPr lang="en-US" sz="2400" b="1" dirty="0">
                <a:solidFill>
                  <a:srgbClr val="00B050"/>
                </a:solidFill>
                <a:latin typeface="Times New Roman" pitchFamily="18" charset="0"/>
              </a:rPr>
              <a:t>n</a:t>
            </a:r>
            <a:r>
              <a:rPr lang="en-US" sz="2400" dirty="0">
                <a:latin typeface="Times New Roman" pitchFamily="18" charset="0"/>
              </a:rPr>
              <a:t> is the number of connections. </a:t>
            </a:r>
          </a:p>
          <a:p>
            <a:pPr>
              <a:buFont typeface="Wingdings" pitchFamily="2" charset="2"/>
              <a:buChar char="Ø"/>
            </a:pPr>
            <a:r>
              <a:rPr lang="en-US" sz="2400" dirty="0">
                <a:latin typeface="Times New Roman" pitchFamily="18" charset="0"/>
              </a:rPr>
              <a:t>This implies that a unit in the output connection has a </a:t>
            </a:r>
            <a:r>
              <a:rPr lang="en-US" sz="2400" b="1" dirty="0">
                <a:latin typeface="Times New Roman" pitchFamily="18" charset="0"/>
              </a:rPr>
              <a:t>shorter duration</a:t>
            </a:r>
            <a:r>
              <a:rPr lang="en-US" sz="2400" dirty="0">
                <a:latin typeface="Times New Roman" pitchFamily="18" charset="0"/>
              </a:rPr>
              <a:t>; it travels faster.  The data rate of the link is </a:t>
            </a:r>
            <a:r>
              <a:rPr lang="en-US" sz="2400" b="1" dirty="0">
                <a:solidFill>
                  <a:srgbClr val="00B050"/>
                </a:solidFill>
                <a:latin typeface="Times New Roman" pitchFamily="18" charset="0"/>
              </a:rPr>
              <a:t>n</a:t>
            </a:r>
            <a:r>
              <a:rPr lang="en-US" sz="2400" dirty="0">
                <a:latin typeface="Times New Roman" pitchFamily="18" charset="0"/>
              </a:rPr>
              <a:t> times faster, and the unit duration is </a:t>
            </a:r>
            <a:r>
              <a:rPr lang="en-US" sz="2400" b="1" dirty="0">
                <a:solidFill>
                  <a:srgbClr val="00B050"/>
                </a:solidFill>
                <a:latin typeface="Times New Roman" pitchFamily="18" charset="0"/>
              </a:rPr>
              <a:t>n</a:t>
            </a:r>
            <a:r>
              <a:rPr lang="en-US" sz="2400" dirty="0">
                <a:latin typeface="Times New Roman" pitchFamily="18" charset="0"/>
              </a:rPr>
              <a:t> times shorter.</a:t>
            </a:r>
          </a:p>
          <a:p>
            <a:pPr eaLnBrk="0" hangingPunct="0"/>
            <a:endParaRPr lang="en-US" sz="2000" dirty="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7" name="Picture 3"/>
          <p:cNvPicPr>
            <a:picLocks noChangeAspect="1" noChangeArrowheads="1"/>
          </p:cNvPicPr>
          <p:nvPr/>
        </p:nvPicPr>
        <p:blipFill>
          <a:blip r:embed="rId3" cstate="print"/>
          <a:srcRect/>
          <a:stretch>
            <a:fillRect/>
          </a:stretch>
        </p:blipFill>
        <p:spPr bwMode="auto">
          <a:xfrm>
            <a:off x="228600" y="4038600"/>
            <a:ext cx="8001000" cy="2514600"/>
          </a:xfrm>
          <a:prstGeom prst="rect">
            <a:avLst/>
          </a:prstGeom>
          <a:noFill/>
          <a:ln w="9525">
            <a:noFill/>
            <a:miter lim="800000"/>
            <a:headEnd/>
            <a:tailEnd/>
          </a:ln>
          <a:effectLst/>
        </p:spPr>
      </p:pic>
      <p:sp>
        <p:nvSpPr>
          <p:cNvPr id="108548" name="Rectangle 4"/>
          <p:cNvSpPr>
            <a:spLocks noChangeArrowheads="1"/>
          </p:cNvSpPr>
          <p:nvPr/>
        </p:nvSpPr>
        <p:spPr bwMode="auto">
          <a:xfrm>
            <a:off x="228600" y="304801"/>
            <a:ext cx="8534400" cy="3477875"/>
          </a:xfrm>
          <a:prstGeom prst="rect">
            <a:avLst/>
          </a:prstGeom>
          <a:noFill/>
          <a:ln w="9525">
            <a:noFill/>
            <a:miter lim="800000"/>
            <a:headEnd/>
            <a:tailEnd/>
          </a:ln>
          <a:effectLst/>
        </p:spPr>
        <p:txBody>
          <a:bodyPr wrap="square">
            <a:spAutoFit/>
          </a:bodyPr>
          <a:lstStyle/>
          <a:p>
            <a:pPr eaLnBrk="0" hangingPunct="0"/>
            <a:r>
              <a:rPr lang="en-US" sz="2800" b="1" dirty="0">
                <a:latin typeface="Times New Roman" pitchFamily="18" charset="0"/>
                <a:cs typeface="Times New Roman" pitchFamily="18" charset="0"/>
              </a:rPr>
              <a:t>Interleaving</a:t>
            </a:r>
            <a:r>
              <a:rPr lang="en-US" sz="2200" b="1" dirty="0">
                <a:latin typeface="Times New Roman" pitchFamily="18" charset="0"/>
                <a:cs typeface="Times New Roman" pitchFamily="18" charset="0"/>
              </a:rPr>
              <a:t> </a:t>
            </a:r>
          </a:p>
          <a:p>
            <a:pPr eaLnBrk="0" hangingPunct="0">
              <a:buFont typeface="Wingdings" pitchFamily="2" charset="2"/>
              <a:buChar char="Ø"/>
            </a:pPr>
            <a:r>
              <a:rPr lang="en-US" sz="2400" dirty="0">
                <a:latin typeface="Times New Roman" pitchFamily="18" charset="0"/>
                <a:cs typeface="Times New Roman" pitchFamily="18" charset="0"/>
              </a:rPr>
              <a:t>TDM can be visualized as two fast-rotating switches, one on the multiplexing side and the other on the de-multiplexing side. </a:t>
            </a:r>
          </a:p>
          <a:p>
            <a:pPr eaLnBrk="0" hangingPunct="0">
              <a:buFont typeface="Wingdings" pitchFamily="2" charset="2"/>
              <a:buChar char="Ø"/>
            </a:pPr>
            <a:r>
              <a:rPr lang="en-US" sz="2400" dirty="0">
                <a:latin typeface="Times New Roman" pitchFamily="18" charset="0"/>
                <a:cs typeface="Times New Roman" pitchFamily="18" charset="0"/>
              </a:rPr>
              <a:t>The switches are synchronized and rotate at the same speed, but in opposite directions. </a:t>
            </a:r>
          </a:p>
          <a:p>
            <a:pPr eaLnBrk="0" hangingPunct="0">
              <a:buFont typeface="Wingdings" pitchFamily="2" charset="2"/>
              <a:buChar char="Ø"/>
            </a:pPr>
            <a:r>
              <a:rPr lang="en-US" sz="2400" dirty="0">
                <a:latin typeface="Times New Roman" pitchFamily="18" charset="0"/>
                <a:cs typeface="Times New Roman" pitchFamily="18" charset="0"/>
              </a:rPr>
              <a:t>Multiplexer/De-multiplexer process a terminal/host’s unit in turn.</a:t>
            </a:r>
          </a:p>
          <a:p>
            <a:pPr eaLnBrk="0" hangingPunct="0">
              <a:buFont typeface="Wingdings" pitchFamily="2" charset="2"/>
              <a:buChar char="Ø"/>
            </a:pPr>
            <a:r>
              <a:rPr lang="en-US" sz="2400" dirty="0">
                <a:latin typeface="Times New Roman" pitchFamily="18" charset="0"/>
                <a:cs typeface="Times New Roman" pitchFamily="18" charset="0"/>
              </a:rPr>
              <a:t>On the multiplexing side, as the switch opens in front of a connection, that connection has the opportunity to send a unit onto the path. </a:t>
            </a:r>
            <a:r>
              <a:rPr lang="en-US" sz="2400" b="1" dirty="0">
                <a:latin typeface="Times New Roman" pitchFamily="18" charset="0"/>
                <a:cs typeface="Times New Roman" pitchFamily="18" charset="0"/>
              </a:rPr>
              <a:t>This process is called interleaving.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228600" y="304800"/>
            <a:ext cx="8763000" cy="2351413"/>
          </a:xfrm>
          <a:prstGeom prst="rect">
            <a:avLst/>
          </a:prstGeom>
          <a:noFill/>
          <a:ln w="9525">
            <a:noFill/>
            <a:miter lim="800000"/>
            <a:headEnd/>
            <a:tailEnd/>
          </a:ln>
          <a:effectLst/>
        </p:spPr>
        <p:txBody>
          <a:bodyPr wrap="square">
            <a:spAutoFit/>
          </a:bodyPr>
          <a:lstStyle/>
          <a:p>
            <a:pPr eaLnBrk="0" hangingPunct="0"/>
            <a:r>
              <a:rPr lang="en-US" sz="2800" b="1" dirty="0">
                <a:latin typeface="Times New Roman" pitchFamily="18" charset="0"/>
                <a:cs typeface="Times New Roman" pitchFamily="18" charset="0"/>
              </a:rPr>
              <a:t>Interleaving</a:t>
            </a:r>
            <a:r>
              <a:rPr lang="en-US" sz="2200" b="1" dirty="0">
                <a:latin typeface="Times New Roman" pitchFamily="18" charset="0"/>
                <a:cs typeface="Times New Roman" pitchFamily="18" charset="0"/>
              </a:rPr>
              <a:t> </a:t>
            </a:r>
          </a:p>
          <a:p>
            <a:pPr>
              <a:lnSpc>
                <a:spcPct val="90000"/>
              </a:lnSpc>
            </a:pPr>
            <a:endParaRPr lang="en-US" sz="2200" b="1" dirty="0">
              <a:latin typeface="Times New Roman" pitchFamily="18" charset="0"/>
              <a:cs typeface="Times New Roman" pitchFamily="18" charset="0"/>
            </a:endParaRPr>
          </a:p>
          <a:p>
            <a:pPr>
              <a:lnSpc>
                <a:spcPct val="90000"/>
              </a:lnSpc>
            </a:pPr>
            <a:r>
              <a:rPr lang="en-US" sz="2200" b="1" dirty="0">
                <a:latin typeface="Times New Roman" pitchFamily="18" charset="0"/>
                <a:cs typeface="Times New Roman" pitchFamily="18" charset="0"/>
              </a:rPr>
              <a:t>Character (byte) Interleaving: </a:t>
            </a:r>
            <a:r>
              <a:rPr lang="en-US" sz="2200" dirty="0">
                <a:latin typeface="Times New Roman" pitchFamily="18" charset="0"/>
                <a:cs typeface="Times New Roman" pitchFamily="18" charset="0"/>
              </a:rPr>
              <a:t>Multiplexing perform one/more character(s) or byte(s) at a time (one byte per unit)</a:t>
            </a:r>
          </a:p>
          <a:p>
            <a:pPr>
              <a:lnSpc>
                <a:spcPct val="90000"/>
              </a:lnSpc>
            </a:pPr>
            <a:endParaRPr lang="en-US" sz="2200" b="1" dirty="0">
              <a:latin typeface="Times New Roman" pitchFamily="18" charset="0"/>
              <a:cs typeface="Times New Roman" pitchFamily="18" charset="0"/>
            </a:endParaRPr>
          </a:p>
          <a:p>
            <a:pPr>
              <a:lnSpc>
                <a:spcPct val="90000"/>
              </a:lnSpc>
            </a:pPr>
            <a:r>
              <a:rPr lang="en-US" sz="2200" b="1" dirty="0">
                <a:latin typeface="Times New Roman" pitchFamily="18" charset="0"/>
                <a:cs typeface="Times New Roman" pitchFamily="18" charset="0"/>
              </a:rPr>
              <a:t>Bit Interleaving: </a:t>
            </a:r>
            <a:r>
              <a:rPr lang="en-US" sz="2200" dirty="0">
                <a:latin typeface="Times New Roman" pitchFamily="18" charset="0"/>
                <a:cs typeface="Times New Roman" pitchFamily="18" charset="0"/>
              </a:rPr>
              <a:t>Multiplexing perform on one bit at a time (one bit per unit)</a:t>
            </a:r>
          </a:p>
        </p:txBody>
      </p:sp>
      <p:sp>
        <p:nvSpPr>
          <p:cNvPr id="4" name="Rectangle 6"/>
          <p:cNvSpPr>
            <a:spLocks noChangeArrowheads="1"/>
          </p:cNvSpPr>
          <p:nvPr/>
        </p:nvSpPr>
        <p:spPr bwMode="auto">
          <a:xfrm>
            <a:off x="152400" y="2819400"/>
            <a:ext cx="8686800" cy="1077218"/>
          </a:xfrm>
          <a:prstGeom prst="rect">
            <a:avLst/>
          </a:prstGeom>
          <a:noFill/>
          <a:ln w="9525">
            <a:noFill/>
            <a:miter lim="800000"/>
            <a:headEnd/>
            <a:tailEnd/>
          </a:ln>
          <a:effectLst/>
        </p:spPr>
        <p:txBody>
          <a:bodyPr>
            <a:spAutoFit/>
          </a:bodyPr>
          <a:lstStyle/>
          <a:p>
            <a:pPr eaLnBrk="0" hangingPunct="0"/>
            <a:r>
              <a:rPr lang="en-US" sz="2400" b="1" dirty="0">
                <a:latin typeface="Times New Roman" pitchFamily="18" charset="0"/>
              </a:rPr>
              <a:t>Empty Slots </a:t>
            </a:r>
          </a:p>
          <a:p>
            <a:pPr eaLnBrk="0" hangingPunct="0"/>
            <a:r>
              <a:rPr lang="en-US" sz="2000" dirty="0">
                <a:latin typeface="Times New Roman" pitchFamily="18" charset="0"/>
              </a:rPr>
              <a:t>Synchronous TDM is not as efficient as it could be. If a source does not have data to send, the corresponding slot in the output frame is empty</a:t>
            </a:r>
          </a:p>
        </p:txBody>
      </p:sp>
      <p:pic>
        <p:nvPicPr>
          <p:cNvPr id="5" name="Picture 5"/>
          <p:cNvPicPr>
            <a:picLocks noChangeAspect="1" noChangeArrowheads="1"/>
          </p:cNvPicPr>
          <p:nvPr/>
        </p:nvPicPr>
        <p:blipFill>
          <a:blip r:embed="rId3" cstate="print"/>
          <a:srcRect/>
          <a:stretch>
            <a:fillRect/>
          </a:stretch>
        </p:blipFill>
        <p:spPr bwMode="auto">
          <a:xfrm>
            <a:off x="304800" y="4343400"/>
            <a:ext cx="7315200" cy="1676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52400" y="566410"/>
            <a:ext cx="7772400" cy="1938992"/>
          </a:xfrm>
          <a:prstGeom prst="rect">
            <a:avLst/>
          </a:prstGeom>
          <a:noFill/>
          <a:ln w="9525">
            <a:noFill/>
            <a:miter lim="800000"/>
            <a:headEnd/>
            <a:tailEnd/>
          </a:ln>
          <a:effectLst/>
        </p:spPr>
        <p:txBody>
          <a:bodyPr>
            <a:spAutoFit/>
          </a:bodyPr>
          <a:lstStyle/>
          <a:p>
            <a:pPr algn="just" eaLnBrk="0" hangingPunct="0"/>
            <a:r>
              <a:rPr lang="en-US" sz="2400" dirty="0">
                <a:latin typeface="Times New Roman"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110595" name="Rectangle 3"/>
          <p:cNvSpPr>
            <a:spLocks noChangeArrowheads="1"/>
          </p:cNvSpPr>
          <p:nvPr/>
        </p:nvSpPr>
        <p:spPr bwMode="auto">
          <a:xfrm>
            <a:off x="38100" y="2505402"/>
            <a:ext cx="8001000" cy="2369880"/>
          </a:xfrm>
          <a:prstGeom prst="rect">
            <a:avLst/>
          </a:prstGeom>
          <a:noFill/>
          <a:ln w="9525">
            <a:noFill/>
            <a:miter lim="800000"/>
            <a:headEnd/>
            <a:tailEnd/>
          </a:ln>
          <a:effectLst/>
        </p:spPr>
        <p:txBody>
          <a:bodyPr>
            <a:spAutoFit/>
          </a:bodyPr>
          <a:lstStyle/>
          <a:p>
            <a:pPr algn="just" eaLnBrk="0" hangingPunct="0"/>
            <a:r>
              <a:rPr lang="en-US" sz="2800" b="1" dirty="0">
                <a:latin typeface="Times New Roman" pitchFamily="18" charset="0"/>
              </a:rPr>
              <a:t>Solution</a:t>
            </a:r>
          </a:p>
          <a:p>
            <a:pPr algn="just" eaLnBrk="0" hangingPunct="0"/>
            <a:r>
              <a:rPr lang="en-US" sz="2400" dirty="0">
                <a:latin typeface="Times New Roman" pitchFamily="18" charset="0"/>
                <a:cs typeface="Times New Roman" pitchFamily="18" charset="0"/>
              </a:rPr>
              <a:t>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110596" name="Rectangle 4"/>
          <p:cNvSpPr>
            <a:spLocks noChangeArrowheads="1"/>
          </p:cNvSpPr>
          <p:nvPr/>
        </p:nvSpPr>
        <p:spPr bwMode="auto">
          <a:xfrm>
            <a:off x="152400" y="43190"/>
            <a:ext cx="1540806" cy="523220"/>
          </a:xfrm>
          <a:prstGeom prst="rect">
            <a:avLst/>
          </a:prstGeom>
          <a:noFill/>
          <a:ln w="9525">
            <a:noFill/>
            <a:miter lim="800000"/>
            <a:headEnd/>
            <a:tailEnd/>
          </a:ln>
          <a:effectLst/>
        </p:spPr>
        <p:txBody>
          <a:bodyPr wrap="none">
            <a:spAutoFit/>
          </a:bodyPr>
          <a:lstStyle/>
          <a:p>
            <a:pPr eaLnBrk="0" hangingPunct="0"/>
            <a:r>
              <a:rPr lang="en-US" sz="2800" b="1" dirty="0">
                <a:latin typeface="Times New Roman" pitchFamily="18" charset="0"/>
                <a:cs typeface="Times New Roman" pitchFamily="18" charset="0"/>
              </a:rPr>
              <a:t>Example</a:t>
            </a:r>
          </a:p>
        </p:txBody>
      </p:sp>
      <p:pic>
        <p:nvPicPr>
          <p:cNvPr id="110598" name="Picture 6"/>
          <p:cNvPicPr>
            <a:picLocks noChangeAspect="1" noChangeArrowheads="1"/>
          </p:cNvPicPr>
          <p:nvPr/>
        </p:nvPicPr>
        <p:blipFill>
          <a:blip r:embed="rId3" cstate="print"/>
          <a:srcRect/>
          <a:stretch>
            <a:fillRect/>
          </a:stretch>
        </p:blipFill>
        <p:spPr bwMode="auto">
          <a:xfrm>
            <a:off x="228600" y="5029200"/>
            <a:ext cx="7239000" cy="150653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0" y="685800"/>
            <a:ext cx="8077200" cy="1569660"/>
          </a:xfrm>
          <a:prstGeom prst="rect">
            <a:avLst/>
          </a:prstGeom>
          <a:noFill/>
          <a:ln w="9525">
            <a:noFill/>
            <a:miter lim="800000"/>
            <a:headEnd/>
            <a:tailEnd/>
          </a:ln>
          <a:effectLst/>
        </p:spPr>
        <p:txBody>
          <a:bodyPr>
            <a:spAutoFit/>
          </a:bodyPr>
          <a:lstStyle/>
          <a:p>
            <a:pPr eaLnBrk="0" hangingPunct="0"/>
            <a:r>
              <a:rPr lang="en-US" sz="2400" dirty="0">
                <a:latin typeface="Times New Roman"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112643" name="Rectangle 3"/>
          <p:cNvSpPr>
            <a:spLocks noChangeArrowheads="1"/>
          </p:cNvSpPr>
          <p:nvPr/>
        </p:nvSpPr>
        <p:spPr bwMode="auto">
          <a:xfrm>
            <a:off x="38100" y="2255460"/>
            <a:ext cx="8001000" cy="2369880"/>
          </a:xfrm>
          <a:prstGeom prst="rect">
            <a:avLst/>
          </a:prstGeom>
          <a:noFill/>
          <a:ln w="9525">
            <a:noFill/>
            <a:miter lim="800000"/>
            <a:headEnd/>
            <a:tailEnd/>
          </a:ln>
          <a:effectLst/>
        </p:spPr>
        <p:txBody>
          <a:bodyPr>
            <a:spAutoFit/>
          </a:bodyPr>
          <a:lstStyle/>
          <a:p>
            <a:pPr algn="just" eaLnBrk="0" hangingPunct="0"/>
            <a:r>
              <a:rPr lang="en-US" sz="2800" b="1" dirty="0">
                <a:latin typeface="Times New Roman" pitchFamily="18" charset="0"/>
              </a:rPr>
              <a:t>Solution</a:t>
            </a:r>
          </a:p>
          <a:p>
            <a:pPr algn="just" eaLnBrk="0" hangingPunct="0"/>
            <a:r>
              <a:rPr lang="en-US" sz="2400" dirty="0">
                <a:latin typeface="Times New Roman" pitchFamily="18" charset="0"/>
                <a:cs typeface="Times New Roman" pitchFamily="18" charset="0"/>
              </a:rPr>
              <a:t>The link carries 50,000 frames per second. The frame duration is therefore 1/50,000 s or 20 </a:t>
            </a:r>
            <a:r>
              <a:rPr lang="en-US" sz="2400" dirty="0" err="1">
                <a:latin typeface="Times New Roman" pitchFamily="18" charset="0"/>
                <a:cs typeface="Times New Roman" pitchFamily="18" charset="0"/>
              </a:rPr>
              <a:t>μs</a:t>
            </a:r>
            <a:r>
              <a:rPr lang="en-US" sz="2400" dirty="0">
                <a:latin typeface="Times New Roman" pitchFamily="18" charset="0"/>
                <a:cs typeface="Times New Roman" pitchFamily="18" charset="0"/>
              </a:rPr>
              <a:t>. The frame rate is 50,000 frames per second, and each frame carries 8 bits; the bit rate is  50,000 × 8 = 400,000 bits or 400 kbps. The bit duration is 1/400,000 s, or 2.5 </a:t>
            </a:r>
            <a:r>
              <a:rPr lang="en-US" sz="2400" dirty="0" err="1">
                <a:latin typeface="Times New Roman" pitchFamily="18" charset="0"/>
                <a:cs typeface="Times New Roman" pitchFamily="18" charset="0"/>
              </a:rPr>
              <a:t>μs</a:t>
            </a:r>
            <a:r>
              <a:rPr lang="en-US" sz="2400" dirty="0">
                <a:latin typeface="Times New Roman" pitchFamily="18" charset="0"/>
                <a:cs typeface="Times New Roman" pitchFamily="18" charset="0"/>
              </a:rPr>
              <a:t>. </a:t>
            </a:r>
          </a:p>
        </p:txBody>
      </p:sp>
      <p:sp>
        <p:nvSpPr>
          <p:cNvPr id="112644" name="Rectangle 4"/>
          <p:cNvSpPr>
            <a:spLocks noChangeArrowheads="1"/>
          </p:cNvSpPr>
          <p:nvPr/>
        </p:nvSpPr>
        <p:spPr bwMode="auto">
          <a:xfrm>
            <a:off x="76200" y="76200"/>
            <a:ext cx="1540806" cy="523220"/>
          </a:xfrm>
          <a:prstGeom prst="rect">
            <a:avLst/>
          </a:prstGeom>
          <a:noFill/>
          <a:ln w="9525">
            <a:noFill/>
            <a:miter lim="800000"/>
            <a:headEnd/>
            <a:tailEnd/>
          </a:ln>
          <a:effectLst/>
        </p:spPr>
        <p:txBody>
          <a:bodyPr wrap="none">
            <a:spAutoFit/>
          </a:bodyPr>
          <a:lstStyle/>
          <a:p>
            <a:pPr eaLnBrk="0" hangingPunct="0"/>
            <a:r>
              <a:rPr lang="en-US" sz="2800" b="1" dirty="0">
                <a:latin typeface="Times New Roman" pitchFamily="18" charset="0"/>
                <a:cs typeface="Times New Roman" pitchFamily="18" charset="0"/>
              </a:rPr>
              <a:t>Example</a:t>
            </a:r>
          </a:p>
        </p:txBody>
      </p:sp>
      <p:pic>
        <p:nvPicPr>
          <p:cNvPr id="112646" name="Picture 6"/>
          <p:cNvPicPr>
            <a:picLocks noChangeAspect="1" noChangeArrowheads="1"/>
          </p:cNvPicPr>
          <p:nvPr/>
        </p:nvPicPr>
        <p:blipFill>
          <a:blip r:embed="rId3" cstate="print"/>
          <a:srcRect/>
          <a:stretch>
            <a:fillRect/>
          </a:stretch>
        </p:blipFill>
        <p:spPr bwMode="auto">
          <a:xfrm>
            <a:off x="304800" y="4724400"/>
            <a:ext cx="7772400" cy="173196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ChangeArrowheads="1"/>
          </p:cNvSpPr>
          <p:nvPr/>
        </p:nvSpPr>
        <p:spPr bwMode="auto">
          <a:xfrm>
            <a:off x="533400" y="1524000"/>
            <a:ext cx="8305800" cy="3416320"/>
          </a:xfrm>
          <a:prstGeom prst="rect">
            <a:avLst/>
          </a:prstGeom>
          <a:noFill/>
          <a:ln w="9525">
            <a:noFill/>
            <a:miter lim="800000"/>
            <a:headEnd/>
            <a:tailEnd/>
          </a:ln>
          <a:effectLst/>
        </p:spPr>
        <p:txBody>
          <a:bodyPr wrap="square">
            <a:spAutoFit/>
          </a:bodyPr>
          <a:lstStyle/>
          <a:p>
            <a:pPr eaLnBrk="0" hangingPunct="0"/>
            <a:r>
              <a:rPr lang="en-US" sz="2400" b="1" dirty="0">
                <a:latin typeface="Times New Roman" pitchFamily="18" charset="0"/>
              </a:rPr>
              <a:t>Data Rate Management</a:t>
            </a:r>
            <a:endParaRPr lang="en-US" sz="2400" dirty="0">
              <a:latin typeface="Times New Roman" pitchFamily="18" charset="0"/>
            </a:endParaRPr>
          </a:p>
          <a:p>
            <a:pPr eaLnBrk="0" hangingPunct="0"/>
            <a:endParaRPr lang="en-US" sz="2400" dirty="0">
              <a:latin typeface="Times New Roman" pitchFamily="18" charset="0"/>
            </a:endParaRPr>
          </a:p>
          <a:p>
            <a:pPr eaLnBrk="0" hangingPunct="0"/>
            <a:r>
              <a:rPr lang="en-US" sz="2400" dirty="0">
                <a:latin typeface="Times New Roman" pitchFamily="18" charset="0"/>
              </a:rPr>
              <a:t>One problem with TDM is how to handle a disparity in the input data rates. </a:t>
            </a:r>
          </a:p>
          <a:p>
            <a:pPr eaLnBrk="0" hangingPunct="0"/>
            <a:r>
              <a:rPr lang="en-US" sz="2400" dirty="0">
                <a:latin typeface="Times New Roman" pitchFamily="18" charset="0"/>
              </a:rPr>
              <a:t>So far, we assumed that the data rates of all input lines were the same. However, if data rates are not the same, three strategies, or a combination of them, can be used. These three strategies </a:t>
            </a:r>
            <a:r>
              <a:rPr lang="en-US" sz="2400" b="1" dirty="0">
                <a:latin typeface="Times New Roman" pitchFamily="18" charset="0"/>
              </a:rPr>
              <a:t>multilevel multiplexing</a:t>
            </a:r>
            <a:r>
              <a:rPr lang="en-US" sz="2400" dirty="0">
                <a:latin typeface="Times New Roman" pitchFamily="18" charset="0"/>
              </a:rPr>
              <a:t>, </a:t>
            </a:r>
            <a:r>
              <a:rPr lang="en-US" sz="2400" b="1" dirty="0">
                <a:latin typeface="Times New Roman" pitchFamily="18" charset="0"/>
              </a:rPr>
              <a:t>multiple-slot allocation</a:t>
            </a:r>
            <a:r>
              <a:rPr lang="en-US" sz="2400" dirty="0">
                <a:latin typeface="Times New Roman" pitchFamily="18" charset="0"/>
              </a:rPr>
              <a:t>, and </a:t>
            </a:r>
            <a:r>
              <a:rPr lang="en-US" sz="2400" b="1" dirty="0">
                <a:latin typeface="Times New Roman" pitchFamily="18" charset="0"/>
              </a:rPr>
              <a:t>pulse stuffing</a:t>
            </a:r>
            <a:r>
              <a:rPr lang="en-US" sz="2400" dirty="0">
                <a:latin typeface="Times New Roman" pitchFamily="18" charset="0"/>
              </a:rPr>
              <a:t>. </a:t>
            </a:r>
          </a:p>
        </p:txBody>
      </p:sp>
    </p:spTree>
    <p:extLst>
      <p:ext uri="{BB962C8B-B14F-4D97-AF65-F5344CB8AC3E}">
        <p14:creationId xmlns:p14="http://schemas.microsoft.com/office/powerpoint/2010/main" val="306788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p:cNvPicPr>
            <a:picLocks noChangeAspect="1" noChangeArrowheads="1"/>
          </p:cNvPicPr>
          <p:nvPr/>
        </p:nvPicPr>
        <p:blipFill>
          <a:blip r:embed="rId3" cstate="print"/>
          <a:srcRect/>
          <a:stretch>
            <a:fillRect/>
          </a:stretch>
        </p:blipFill>
        <p:spPr bwMode="auto">
          <a:xfrm>
            <a:off x="762000" y="3581400"/>
            <a:ext cx="7162800" cy="2286000"/>
          </a:xfrm>
          <a:prstGeom prst="rect">
            <a:avLst/>
          </a:prstGeom>
          <a:noFill/>
          <a:ln w="9525">
            <a:noFill/>
            <a:miter lim="800000"/>
            <a:headEnd/>
            <a:tailEnd/>
          </a:ln>
          <a:effectLst/>
        </p:spPr>
      </p:pic>
      <p:sp>
        <p:nvSpPr>
          <p:cNvPr id="116739" name="Rectangle 3"/>
          <p:cNvSpPr>
            <a:spLocks noChangeArrowheads="1"/>
          </p:cNvSpPr>
          <p:nvPr/>
        </p:nvSpPr>
        <p:spPr bwMode="auto">
          <a:xfrm>
            <a:off x="304800" y="533400"/>
            <a:ext cx="7924800" cy="2677656"/>
          </a:xfrm>
          <a:prstGeom prst="rect">
            <a:avLst/>
          </a:prstGeom>
          <a:noFill/>
          <a:ln w="9525">
            <a:noFill/>
            <a:miter lim="800000"/>
            <a:headEnd/>
            <a:tailEnd/>
          </a:ln>
          <a:effectLst/>
        </p:spPr>
        <p:txBody>
          <a:bodyPr wrap="square">
            <a:spAutoFit/>
          </a:bodyPr>
          <a:lstStyle/>
          <a:p>
            <a:pPr marL="457200" indent="-457200" eaLnBrk="0" hangingPunct="0">
              <a:buAutoNum type="arabicPeriod"/>
            </a:pPr>
            <a:r>
              <a:rPr lang="en-US" sz="2400" b="1" dirty="0">
                <a:latin typeface="Times New Roman" pitchFamily="18" charset="0"/>
              </a:rPr>
              <a:t>Multilevel multiplexing </a:t>
            </a:r>
            <a:r>
              <a:rPr lang="en-US" sz="2400" dirty="0">
                <a:latin typeface="Times New Roman" pitchFamily="18" charset="0"/>
              </a:rPr>
              <a:t>is a technique used when the data rate of an input line is a multiple of others. For example, here, we have two inputs of 20 kbps and three inputs of 40 kbps. The first two input lines can be multiplexed together to provide a data rate equal to the last three. </a:t>
            </a:r>
          </a:p>
          <a:p>
            <a:pPr marL="457200" indent="-457200" eaLnBrk="0" hangingPunct="0"/>
            <a:r>
              <a:rPr lang="en-US" sz="2400" dirty="0">
                <a:latin typeface="Times New Roman" pitchFamily="18" charset="0"/>
              </a:rPr>
              <a:t>	</a:t>
            </a:r>
            <a:r>
              <a:rPr lang="en-US" sz="2400" b="1" dirty="0">
                <a:latin typeface="Times New Roman" pitchFamily="18" charset="0"/>
              </a:rPr>
              <a:t>A second level of multiplexing can create an output of 160 kbps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3" cstate="print"/>
          <a:srcRect/>
          <a:stretch>
            <a:fillRect/>
          </a:stretch>
        </p:blipFill>
        <p:spPr bwMode="auto">
          <a:xfrm>
            <a:off x="228600" y="3396343"/>
            <a:ext cx="4419600" cy="2547257"/>
          </a:xfrm>
          <a:prstGeom prst="rect">
            <a:avLst/>
          </a:prstGeom>
          <a:noFill/>
          <a:ln w="9525">
            <a:noFill/>
            <a:miter lim="800000"/>
            <a:headEnd/>
            <a:tailEnd/>
          </a:ln>
          <a:effectLst/>
        </p:spPr>
      </p:pic>
      <p:sp>
        <p:nvSpPr>
          <p:cNvPr id="118787" name="Rectangle 3"/>
          <p:cNvSpPr>
            <a:spLocks noChangeArrowheads="1"/>
          </p:cNvSpPr>
          <p:nvPr/>
        </p:nvSpPr>
        <p:spPr bwMode="auto">
          <a:xfrm>
            <a:off x="76200" y="76200"/>
            <a:ext cx="8305800" cy="2677656"/>
          </a:xfrm>
          <a:prstGeom prst="rect">
            <a:avLst/>
          </a:prstGeom>
          <a:noFill/>
          <a:ln w="9525">
            <a:noFill/>
            <a:miter lim="800000"/>
            <a:headEnd/>
            <a:tailEnd/>
          </a:ln>
          <a:effectLst/>
        </p:spPr>
        <p:txBody>
          <a:bodyPr wrap="square">
            <a:spAutoFit/>
          </a:bodyPr>
          <a:lstStyle/>
          <a:p>
            <a:pPr eaLnBrk="0" hangingPunct="0"/>
            <a:r>
              <a:rPr lang="en-US" sz="2400" b="1" dirty="0">
                <a:latin typeface="Times New Roman" pitchFamily="18" charset="0"/>
              </a:rPr>
              <a:t>2. Multiple-Slot Allocation: </a:t>
            </a:r>
            <a:r>
              <a:rPr lang="en-US" sz="2400" dirty="0">
                <a:latin typeface="Times New Roman" pitchFamily="18" charset="0"/>
              </a:rPr>
              <a:t>Sometimes it is more efficient to allot more than one slot in a frame to a single input line. </a:t>
            </a:r>
          </a:p>
          <a:p>
            <a:pPr eaLnBrk="0" hangingPunct="0"/>
            <a:r>
              <a:rPr lang="en-US" sz="2400" dirty="0">
                <a:latin typeface="Times New Roman" pitchFamily="18" charset="0"/>
              </a:rPr>
              <a:t>For example, we might have an input line that has a data rate that is a multiple of another input. In Figure, the input line with a 50-kbps data rate can be given two slots in the output. We insert a serial-to-parallel converter in the line to make two inputs out of one. </a:t>
            </a:r>
          </a:p>
        </p:txBody>
      </p:sp>
      <p:pic>
        <p:nvPicPr>
          <p:cNvPr id="118789" name="Picture 5"/>
          <p:cNvPicPr>
            <a:picLocks noChangeAspect="1" noChangeArrowheads="1"/>
          </p:cNvPicPr>
          <p:nvPr/>
        </p:nvPicPr>
        <p:blipFill>
          <a:blip r:embed="rId4" cstate="print"/>
          <a:srcRect/>
          <a:stretch>
            <a:fillRect/>
          </a:stretch>
        </p:blipFill>
        <p:spPr bwMode="auto">
          <a:xfrm>
            <a:off x="4876800" y="3276600"/>
            <a:ext cx="3962400" cy="29718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457200" y="1143000"/>
            <a:ext cx="8229600" cy="4724400"/>
          </a:xfrm>
        </p:spPr>
        <p:txBody>
          <a:bodyPr>
            <a:noAutofit/>
          </a:bodyPr>
          <a:lstStyle/>
          <a:p>
            <a:pPr>
              <a:buFont typeface="Wingdings" pitchFamily="2" charset="2"/>
              <a:buChar char="Ø"/>
            </a:pPr>
            <a:r>
              <a:rPr lang="en-US" sz="2400" b="1" i="1" dirty="0">
                <a:latin typeface="Times New Roman" pitchFamily="18" charset="0"/>
                <a:cs typeface="Times New Roman" pitchFamily="18" charset="0"/>
              </a:rPr>
              <a:t>n</a:t>
            </a:r>
            <a:r>
              <a:rPr lang="en-US" sz="2400" dirty="0">
                <a:latin typeface="Times New Roman" pitchFamily="18" charset="0"/>
                <a:cs typeface="Times New Roman" pitchFamily="18" charset="0"/>
              </a:rPr>
              <a:t> inputs to a multiplexer</a:t>
            </a:r>
          </a:p>
          <a:p>
            <a:pPr>
              <a:buFont typeface="Wingdings" pitchFamily="2" charset="2"/>
              <a:buChar char="Ø"/>
            </a:pPr>
            <a:r>
              <a:rPr lang="en-US" sz="2400" dirty="0">
                <a:latin typeface="Times New Roman" pitchFamily="18" charset="0"/>
                <a:cs typeface="Times New Roman" pitchFamily="18" charset="0"/>
              </a:rPr>
              <a:t> a single </a:t>
            </a:r>
            <a:r>
              <a:rPr lang="en-US" sz="2400" b="1" i="1" dirty="0">
                <a:latin typeface="Times New Roman" pitchFamily="18" charset="0"/>
                <a:cs typeface="Times New Roman" pitchFamily="18" charset="0"/>
              </a:rPr>
              <a:t>data link</a:t>
            </a:r>
          </a:p>
          <a:p>
            <a:pPr lvl="1">
              <a:buFont typeface="Wingdings" pitchFamily="2" charset="2"/>
              <a:buChar char="Ø"/>
            </a:pPr>
            <a:r>
              <a:rPr lang="en-US" sz="2400" dirty="0">
                <a:latin typeface="Times New Roman" pitchFamily="18" charset="0"/>
                <a:cs typeface="Times New Roman" pitchFamily="18" charset="0"/>
              </a:rPr>
              <a:t> connects multiplexer and de-multiplexer</a:t>
            </a:r>
          </a:p>
          <a:p>
            <a:pPr lvl="1">
              <a:buFont typeface="Wingdings" pitchFamily="2" charset="2"/>
              <a:buChar char="Ø"/>
            </a:pPr>
            <a:r>
              <a:rPr lang="en-US" sz="2400" dirty="0">
                <a:latin typeface="Times New Roman" pitchFamily="18" charset="0"/>
                <a:cs typeface="Times New Roman" pitchFamily="18" charset="0"/>
              </a:rPr>
              <a:t> able to carry </a:t>
            </a:r>
            <a:r>
              <a:rPr lang="en-US" sz="2400" b="1" i="1" dirty="0">
                <a:latin typeface="Times New Roman" pitchFamily="18" charset="0"/>
                <a:cs typeface="Times New Roman" pitchFamily="18" charset="0"/>
              </a:rPr>
              <a:t>n</a:t>
            </a:r>
            <a:r>
              <a:rPr lang="en-US" sz="2400" dirty="0">
                <a:latin typeface="Times New Roman" pitchFamily="18" charset="0"/>
                <a:cs typeface="Times New Roman" pitchFamily="18" charset="0"/>
              </a:rPr>
              <a:t> separate channels of data</a:t>
            </a:r>
          </a:p>
          <a:p>
            <a:pPr>
              <a:buFont typeface="Wingdings" pitchFamily="2" charset="2"/>
              <a:buChar char="Ø"/>
            </a:pPr>
            <a:r>
              <a:rPr lang="en-US" sz="2400" dirty="0">
                <a:latin typeface="Times New Roman" pitchFamily="18" charset="0"/>
                <a:cs typeface="Times New Roman" pitchFamily="18" charset="0"/>
              </a:rPr>
              <a:t>used to reduce the number of transmission media needed between cities and towns (to share an expensive resource)</a:t>
            </a:r>
            <a:endParaRPr lang="en-US" b="1" i="1" dirty="0">
              <a:solidFill>
                <a:srgbClr val="FF0000"/>
              </a:solidFill>
              <a:latin typeface="Times New Roman" pitchFamily="18" charset="0"/>
              <a:cs typeface="Times New Roman" pitchFamily="18" charset="0"/>
            </a:endParaRPr>
          </a:p>
          <a:p>
            <a:pPr>
              <a:buNone/>
            </a:pPr>
            <a:endParaRPr lang="en-US" sz="2400" b="1" i="1" dirty="0">
              <a:solidFill>
                <a:srgbClr val="FF0000"/>
              </a:solidFill>
              <a:latin typeface="Times New Roman" pitchFamily="18" charset="0"/>
              <a:cs typeface="Times New Roman" pitchFamily="18" charset="0"/>
            </a:endParaRPr>
          </a:p>
          <a:p>
            <a:pPr>
              <a:buNone/>
            </a:pPr>
            <a:r>
              <a:rPr lang="en-US" sz="2400" b="1" i="1" dirty="0">
                <a:solidFill>
                  <a:srgbClr val="FF0000"/>
                </a:solidFill>
                <a:latin typeface="Times New Roman" pitchFamily="18" charset="0"/>
                <a:cs typeface="Times New Roman" pitchFamily="18" charset="0"/>
              </a:rPr>
              <a:t>Remember: </a:t>
            </a:r>
            <a:r>
              <a:rPr lang="en-US" sz="2400" b="1" i="1" dirty="0">
                <a:solidFill>
                  <a:srgbClr val="00B050"/>
                </a:solidFill>
                <a:latin typeface="Times New Roman" pitchFamily="18" charset="0"/>
                <a:cs typeface="Times New Roman" pitchFamily="18" charset="0"/>
              </a:rPr>
              <a:t>Channel</a:t>
            </a:r>
            <a:r>
              <a:rPr lang="en-US" sz="2400" dirty="0">
                <a:solidFill>
                  <a:srgbClr val="00B050"/>
                </a:solidFill>
                <a:latin typeface="Times New Roman" pitchFamily="18" charset="0"/>
                <a:cs typeface="Times New Roman" pitchFamily="18" charset="0"/>
              </a:rPr>
              <a:t> refers to the portion of a link that carries a transmission between a given pair of lines. One link can have many </a:t>
            </a:r>
            <a:r>
              <a:rPr lang="en-US" sz="2400" i="1" dirty="0">
                <a:solidFill>
                  <a:srgbClr val="00B050"/>
                </a:solidFill>
                <a:latin typeface="Times New Roman" pitchFamily="18" charset="0"/>
                <a:cs typeface="Times New Roman" pitchFamily="18" charset="0"/>
              </a:rPr>
              <a:t>(n) channels</a:t>
            </a:r>
            <a:endParaRPr lang="en-US" sz="2400" dirty="0">
              <a:solidFill>
                <a:srgbClr val="00B05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lvl="2"/>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0D0E2D0-34DA-40F2-9429-C4504FEAEF9C}" type="slidenum">
              <a:rPr lang="en-US" smtClean="0"/>
              <a:pPr/>
              <a:t>3</a:t>
            </a:fld>
            <a:endParaRPr lang="en-US"/>
          </a:p>
        </p:txBody>
      </p:sp>
      <p:sp>
        <p:nvSpPr>
          <p:cNvPr id="8" name="Rectangle 2"/>
          <p:cNvSpPr>
            <a:spLocks noGrp="1" noChangeArrowheads="1"/>
          </p:cNvSpPr>
          <p:nvPr>
            <p:ph type="title"/>
          </p:nvPr>
        </p:nvSpPr>
        <p:spPr>
          <a:xfrm>
            <a:off x="685800" y="152400"/>
            <a:ext cx="7772400" cy="914400"/>
          </a:xfrm>
        </p:spPr>
        <p:txBody>
          <a:bodyPr/>
          <a:lstStyle/>
          <a:p>
            <a:pPr algn="l" eaLnBrk="1" hangingPunct="1"/>
            <a:r>
              <a:rPr lang="en-US" dirty="0">
                <a:latin typeface="Times New Roman" pitchFamily="18" charset="0"/>
                <a:cs typeface="Times New Roman" pitchFamily="18" charset="0"/>
              </a:rPr>
              <a:t>Multiplexing (Combining)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228600" y="533400"/>
            <a:ext cx="8229600" cy="4893647"/>
          </a:xfrm>
          <a:prstGeom prst="rect">
            <a:avLst/>
          </a:prstGeom>
          <a:noFill/>
          <a:ln w="9525">
            <a:noFill/>
            <a:miter lim="800000"/>
            <a:headEnd/>
            <a:tailEnd/>
          </a:ln>
          <a:effectLst/>
        </p:spPr>
        <p:txBody>
          <a:bodyPr wrap="square">
            <a:spAutoFit/>
          </a:bodyPr>
          <a:lstStyle/>
          <a:p>
            <a:pPr eaLnBrk="0" hangingPunct="0"/>
            <a:r>
              <a:rPr lang="en-US" sz="2400" b="1" dirty="0">
                <a:latin typeface="Times New Roman" pitchFamily="18" charset="0"/>
              </a:rPr>
              <a:t>3. Pulse Stuffing</a:t>
            </a:r>
            <a:r>
              <a:rPr lang="en-US" sz="2400" dirty="0">
                <a:latin typeface="Times New Roman" pitchFamily="18" charset="0"/>
              </a:rPr>
              <a:t> </a:t>
            </a:r>
          </a:p>
          <a:p>
            <a:pPr eaLnBrk="0" hangingPunct="0">
              <a:buFont typeface="Wingdings" pitchFamily="2" charset="2"/>
              <a:buChar char="Ø"/>
            </a:pPr>
            <a:r>
              <a:rPr lang="en-US" sz="2400" dirty="0">
                <a:latin typeface="Times New Roman" pitchFamily="18" charset="0"/>
              </a:rPr>
              <a:t>Sometimes the bit rates of sources are not multiple integers of each other. </a:t>
            </a:r>
          </a:p>
          <a:p>
            <a:pPr eaLnBrk="0" hangingPunct="0">
              <a:buFont typeface="Wingdings" pitchFamily="2" charset="2"/>
              <a:buChar char="Ø"/>
            </a:pPr>
            <a:r>
              <a:rPr lang="en-US" sz="2400" dirty="0">
                <a:latin typeface="Times New Roman" pitchFamily="18" charset="0"/>
              </a:rPr>
              <a:t>Therefore, neither of the above two techniques can be applied.</a:t>
            </a:r>
          </a:p>
          <a:p>
            <a:pPr eaLnBrk="0" hangingPunct="0">
              <a:buFont typeface="Wingdings" pitchFamily="2" charset="2"/>
              <a:buChar char="Ø"/>
            </a:pPr>
            <a:r>
              <a:rPr lang="en-US" sz="2400" dirty="0">
                <a:latin typeface="Times New Roman" pitchFamily="18" charset="0"/>
              </a:rPr>
              <a:t>One solution is to make the highest input data rate the dominant data rate and then add dummy bits to the input lines with lower rates. </a:t>
            </a:r>
          </a:p>
          <a:p>
            <a:pPr eaLnBrk="0" hangingPunct="0">
              <a:buFont typeface="Wingdings" pitchFamily="2" charset="2"/>
              <a:buChar char="Ø"/>
            </a:pPr>
            <a:r>
              <a:rPr lang="en-US" sz="2400" dirty="0">
                <a:latin typeface="Times New Roman" pitchFamily="18" charset="0"/>
              </a:rPr>
              <a:t>This will increase their rates. </a:t>
            </a:r>
          </a:p>
          <a:p>
            <a:pPr eaLnBrk="0" hangingPunct="0">
              <a:buFont typeface="Wingdings" pitchFamily="2" charset="2"/>
              <a:buChar char="Ø"/>
            </a:pPr>
            <a:r>
              <a:rPr lang="en-US" sz="2400" dirty="0">
                <a:latin typeface="Times New Roman" pitchFamily="18" charset="0"/>
              </a:rPr>
              <a:t>This technique is called </a:t>
            </a:r>
            <a:r>
              <a:rPr lang="en-US" sz="2400" b="1" dirty="0">
                <a:latin typeface="Times New Roman" pitchFamily="18" charset="0"/>
              </a:rPr>
              <a:t>pulse stuffing</a:t>
            </a:r>
            <a:r>
              <a:rPr lang="en-US" sz="2400" dirty="0">
                <a:latin typeface="Times New Roman" pitchFamily="18" charset="0"/>
              </a:rPr>
              <a:t>, bit padding, or bit stuffing. </a:t>
            </a:r>
          </a:p>
          <a:p>
            <a:pPr eaLnBrk="0" hangingPunct="0">
              <a:buFont typeface="Wingdings" pitchFamily="2" charset="2"/>
              <a:buChar char="Ø"/>
            </a:pPr>
            <a:r>
              <a:rPr lang="en-US" sz="2400" dirty="0">
                <a:latin typeface="Times New Roman" pitchFamily="18" charset="0"/>
              </a:rPr>
              <a:t>The input with a data rate of 46 is pulse-stuffed to increase the rate to 50 kbps. </a:t>
            </a:r>
          </a:p>
          <a:p>
            <a:pPr eaLnBrk="0" hangingPunct="0">
              <a:buFont typeface="Wingdings" pitchFamily="2" charset="2"/>
              <a:buChar char="Ø"/>
            </a:pPr>
            <a:r>
              <a:rPr lang="en-US" sz="2400" dirty="0">
                <a:latin typeface="Times New Roman" pitchFamily="18" charset="0"/>
              </a:rPr>
              <a:t>Now multiplexing can take place.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3" cstate="print"/>
          <a:srcRect/>
          <a:stretch>
            <a:fillRect/>
          </a:stretch>
        </p:blipFill>
        <p:spPr bwMode="auto">
          <a:xfrm>
            <a:off x="228600" y="4724400"/>
            <a:ext cx="7578725" cy="1730375"/>
          </a:xfrm>
          <a:prstGeom prst="rect">
            <a:avLst/>
          </a:prstGeom>
          <a:noFill/>
          <a:ln w="9525">
            <a:noFill/>
            <a:miter lim="800000"/>
            <a:headEnd/>
            <a:tailEnd/>
          </a:ln>
          <a:effectLst/>
        </p:spPr>
      </p:pic>
      <p:sp>
        <p:nvSpPr>
          <p:cNvPr id="122883" name="Rectangle 3"/>
          <p:cNvSpPr>
            <a:spLocks noChangeArrowheads="1"/>
          </p:cNvSpPr>
          <p:nvPr/>
        </p:nvSpPr>
        <p:spPr bwMode="auto">
          <a:xfrm>
            <a:off x="0" y="441324"/>
            <a:ext cx="8610600" cy="3847207"/>
          </a:xfrm>
          <a:prstGeom prst="rect">
            <a:avLst/>
          </a:prstGeom>
          <a:noFill/>
          <a:ln w="9525">
            <a:noFill/>
            <a:miter lim="800000"/>
            <a:headEnd/>
            <a:tailEnd/>
          </a:ln>
          <a:effectLst/>
        </p:spPr>
        <p:txBody>
          <a:bodyPr wrap="square">
            <a:spAutoFit/>
          </a:bodyPr>
          <a:lstStyle/>
          <a:p>
            <a:pPr eaLnBrk="0" hangingPunct="0"/>
            <a:r>
              <a:rPr lang="en-US" sz="2800" b="1" dirty="0">
                <a:latin typeface="Times New Roman" pitchFamily="18" charset="0"/>
              </a:rPr>
              <a:t>Frame Synchronizing : </a:t>
            </a:r>
            <a:r>
              <a:rPr lang="en-US" sz="2400" dirty="0">
                <a:latin typeface="Times New Roman" pitchFamily="18" charset="0"/>
              </a:rPr>
              <a:t>Synchronization between the multiplexer and de-multiplexer is a major issue. If the multiplexer and the de-multiplexer are not synchronized, a bit belonging to one channel may be received by the wrong channel. For this reason, one or more synchronization bits are usually added to the beginning of each frame. These bits, called framing bits, follow a pattern, frame to frame, that allows the de-multiplexer to synchronize with the incoming stream so that it can separate the time slots accurately. In most cases, this synchronization information consists of 1 bit per frame, alternating between 0 and 1.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52400" y="304800"/>
            <a:ext cx="8153400" cy="5386090"/>
          </a:xfrm>
          <a:prstGeom prst="rect">
            <a:avLst/>
          </a:prstGeom>
          <a:noFill/>
          <a:ln w="9525">
            <a:noFill/>
            <a:miter lim="800000"/>
            <a:headEnd/>
            <a:tailEnd/>
          </a:ln>
          <a:effectLst/>
        </p:spPr>
        <p:txBody>
          <a:bodyPr>
            <a:spAutoFit/>
          </a:bodyPr>
          <a:lstStyle/>
          <a:p>
            <a:pPr eaLnBrk="0" hangingPunct="0"/>
            <a:r>
              <a:rPr lang="en-US" sz="3200" b="1" i="1" dirty="0">
                <a:latin typeface="Times New Roman" pitchFamily="18" charset="0"/>
              </a:rPr>
              <a:t>Statistical Time-Division Multiplexing</a:t>
            </a:r>
            <a:r>
              <a:rPr lang="en-US" sz="3200" b="1" dirty="0">
                <a:latin typeface="Times New Roman" pitchFamily="18" charset="0"/>
              </a:rPr>
              <a:t> </a:t>
            </a:r>
          </a:p>
          <a:p>
            <a:pPr eaLnBrk="0" hangingPunct="0">
              <a:buFont typeface="Wingdings" pitchFamily="2" charset="2"/>
              <a:buChar char="Ø"/>
            </a:pPr>
            <a:r>
              <a:rPr lang="en-US" sz="2400" dirty="0">
                <a:latin typeface="Times New Roman" pitchFamily="18" charset="0"/>
              </a:rPr>
              <a:t>In </a:t>
            </a:r>
            <a:r>
              <a:rPr lang="en-US" sz="2400" b="1" dirty="0">
                <a:latin typeface="Times New Roman" pitchFamily="18" charset="0"/>
              </a:rPr>
              <a:t>synchronous TDM</a:t>
            </a:r>
            <a:r>
              <a:rPr lang="en-US" sz="2400" dirty="0">
                <a:latin typeface="Times New Roman" pitchFamily="18" charset="0"/>
              </a:rPr>
              <a:t>, each input has a reserved slot in the output frame. This can be inefficient if some input lines have no data to send. </a:t>
            </a:r>
          </a:p>
          <a:p>
            <a:pPr eaLnBrk="0" hangingPunct="0">
              <a:buFont typeface="Wingdings" pitchFamily="2" charset="2"/>
              <a:buChar char="Ø"/>
            </a:pPr>
            <a:r>
              <a:rPr lang="en-US" sz="2400" dirty="0">
                <a:latin typeface="Times New Roman" pitchFamily="18" charset="0"/>
              </a:rPr>
              <a:t>In </a:t>
            </a:r>
            <a:r>
              <a:rPr lang="en-US" sz="2400" b="1" dirty="0">
                <a:latin typeface="Times New Roman" pitchFamily="18" charset="0"/>
              </a:rPr>
              <a:t>statistical TDM</a:t>
            </a:r>
            <a:r>
              <a:rPr lang="en-US" sz="2400" dirty="0">
                <a:latin typeface="Times New Roman" pitchFamily="18" charset="0"/>
              </a:rPr>
              <a:t>, slots are dynamically allocated to improve bandwidth efficiency. Only when an input line has a slot's worth of data to send is it given a slot in the output frame.</a:t>
            </a:r>
          </a:p>
          <a:p>
            <a:pPr eaLnBrk="0" hangingPunct="0"/>
            <a:endParaRPr lang="en-US" sz="2400" dirty="0">
              <a:latin typeface="Times New Roman" pitchFamily="18" charset="0"/>
            </a:endParaRPr>
          </a:p>
          <a:p>
            <a:pPr eaLnBrk="0" hangingPunct="0">
              <a:buFont typeface="Wingdings" pitchFamily="2" charset="2"/>
              <a:buChar char="Ø"/>
            </a:pPr>
            <a:r>
              <a:rPr lang="en-US" sz="2400" b="1" dirty="0">
                <a:latin typeface="Times New Roman" pitchFamily="18" charset="0"/>
              </a:rPr>
              <a:t>In statistical multiplexing, the number of slots in each frame </a:t>
            </a:r>
            <a:r>
              <a:rPr lang="en-US" sz="2400" b="1">
                <a:latin typeface="Times New Roman" pitchFamily="18" charset="0"/>
              </a:rPr>
              <a:t>is normally </a:t>
            </a:r>
            <a:r>
              <a:rPr lang="en-US" sz="2400" b="1" dirty="0">
                <a:latin typeface="Times New Roman" pitchFamily="18" charset="0"/>
              </a:rPr>
              <a:t>less than the number of input lines.</a:t>
            </a:r>
          </a:p>
          <a:p>
            <a:pPr eaLnBrk="0" hangingPunct="0"/>
            <a:r>
              <a:rPr lang="en-US" sz="2400" b="1" dirty="0">
                <a:latin typeface="Times New Roman" pitchFamily="18" charset="0"/>
              </a:rPr>
              <a:t> </a:t>
            </a:r>
          </a:p>
          <a:p>
            <a:pPr eaLnBrk="0" hangingPunct="0">
              <a:buFont typeface="Wingdings" pitchFamily="2" charset="2"/>
              <a:buChar char="Ø"/>
            </a:pPr>
            <a:r>
              <a:rPr lang="en-US" sz="2400" dirty="0">
                <a:latin typeface="Times New Roman" pitchFamily="18" charset="0"/>
              </a:rPr>
              <a:t>The multiplexer checks each input line in round- robin fashion; it allocates a slot for an input line if the line has data to send; otherwise, it skips the line and checks the next line.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52400" y="304800"/>
            <a:ext cx="8153400" cy="6407908"/>
          </a:xfrm>
          <a:prstGeom prst="rect">
            <a:avLst/>
          </a:prstGeom>
          <a:noFill/>
          <a:ln w="9525">
            <a:noFill/>
            <a:miter lim="800000"/>
            <a:headEnd/>
            <a:tailEnd/>
          </a:ln>
          <a:effectLst/>
        </p:spPr>
        <p:txBody>
          <a:bodyPr>
            <a:spAutoFit/>
          </a:bodyPr>
          <a:lstStyle/>
          <a:p>
            <a:pPr eaLnBrk="0" hangingPunct="0"/>
            <a:r>
              <a:rPr lang="en-US" sz="3200" b="1" i="1" dirty="0">
                <a:latin typeface="Times New Roman" pitchFamily="18" charset="0"/>
              </a:rPr>
              <a:t>Statistical Time-Division Multiplexing</a:t>
            </a:r>
            <a:r>
              <a:rPr lang="en-US" sz="3200" b="1" dirty="0">
                <a:latin typeface="Times New Roman" pitchFamily="18" charset="0"/>
              </a:rPr>
              <a:t> </a:t>
            </a:r>
          </a:p>
          <a:p>
            <a:pPr>
              <a:lnSpc>
                <a:spcPct val="90000"/>
              </a:lnSpc>
            </a:pPr>
            <a:r>
              <a:rPr lang="en-US" sz="2400" b="1" dirty="0">
                <a:latin typeface="Times New Roman" pitchFamily="18" charset="0"/>
              </a:rPr>
              <a:t>Addressing</a:t>
            </a:r>
            <a:r>
              <a:rPr lang="en-US" sz="2400" dirty="0">
                <a:latin typeface="Times New Roman" pitchFamily="18" charset="0"/>
              </a:rPr>
              <a:t> </a:t>
            </a:r>
          </a:p>
          <a:p>
            <a:pPr>
              <a:lnSpc>
                <a:spcPct val="90000"/>
              </a:lnSpc>
            </a:pPr>
            <a:r>
              <a:rPr lang="en-US" sz="2400" dirty="0">
                <a:latin typeface="Times New Roman" pitchFamily="18" charset="0"/>
              </a:rPr>
              <a:t>An output slot in </a:t>
            </a:r>
            <a:r>
              <a:rPr lang="en-US" sz="2400" b="1" dirty="0">
                <a:latin typeface="Times New Roman" pitchFamily="18" charset="0"/>
              </a:rPr>
              <a:t>synchronous</a:t>
            </a:r>
            <a:r>
              <a:rPr lang="en-US" sz="2400" dirty="0">
                <a:latin typeface="Times New Roman" pitchFamily="18" charset="0"/>
              </a:rPr>
              <a:t> TDM is totally occupied by data; in </a:t>
            </a:r>
            <a:r>
              <a:rPr lang="en-US" sz="2400" b="1" dirty="0">
                <a:latin typeface="Times New Roman" pitchFamily="18" charset="0"/>
              </a:rPr>
              <a:t>statistical</a:t>
            </a:r>
            <a:r>
              <a:rPr lang="en-US" sz="2400" dirty="0">
                <a:latin typeface="Times New Roman" pitchFamily="18" charset="0"/>
              </a:rPr>
              <a:t> TDM, a slot needs to carry data as well as the address of the destination.</a:t>
            </a:r>
          </a:p>
          <a:p>
            <a:pPr>
              <a:lnSpc>
                <a:spcPct val="90000"/>
              </a:lnSpc>
            </a:pPr>
            <a:endParaRPr lang="en-US" sz="2400" dirty="0">
              <a:latin typeface="Times New Roman" pitchFamily="18" charset="0"/>
            </a:endParaRPr>
          </a:p>
          <a:p>
            <a:pPr>
              <a:lnSpc>
                <a:spcPct val="90000"/>
              </a:lnSpc>
            </a:pPr>
            <a:r>
              <a:rPr lang="en-US" sz="2400" dirty="0">
                <a:latin typeface="Times New Roman" pitchFamily="18" charset="0"/>
              </a:rPr>
              <a:t>In </a:t>
            </a:r>
            <a:r>
              <a:rPr lang="en-US" sz="2400" b="1" dirty="0">
                <a:latin typeface="Times New Roman" pitchFamily="18" charset="0"/>
              </a:rPr>
              <a:t>synchronous</a:t>
            </a:r>
            <a:r>
              <a:rPr lang="en-US" sz="2400" dirty="0">
                <a:latin typeface="Times New Roman" pitchFamily="18" charset="0"/>
              </a:rPr>
              <a:t> TDM, there is no need for addressing; synchronization and pre-assigned relationships between the inputs and outputs serve as an address. </a:t>
            </a:r>
          </a:p>
          <a:p>
            <a:pPr>
              <a:lnSpc>
                <a:spcPct val="90000"/>
              </a:lnSpc>
            </a:pPr>
            <a:endParaRPr lang="en-US" sz="2400" dirty="0">
              <a:latin typeface="Times New Roman" pitchFamily="18" charset="0"/>
            </a:endParaRPr>
          </a:p>
          <a:p>
            <a:pPr>
              <a:lnSpc>
                <a:spcPct val="90000"/>
              </a:lnSpc>
            </a:pPr>
            <a:r>
              <a:rPr lang="en-US" sz="2400" dirty="0">
                <a:latin typeface="Times New Roman" pitchFamily="18" charset="0"/>
              </a:rPr>
              <a:t>In statistical multiplexing, there is no fixed relationship between the inputs and outputs because there are no pre-assigned or reserved slots.</a:t>
            </a:r>
          </a:p>
          <a:p>
            <a:pPr>
              <a:lnSpc>
                <a:spcPct val="90000"/>
              </a:lnSpc>
            </a:pPr>
            <a:endParaRPr lang="en-US" sz="2400" dirty="0">
              <a:latin typeface="Times New Roman" pitchFamily="18" charset="0"/>
            </a:endParaRPr>
          </a:p>
          <a:p>
            <a:pPr eaLnBrk="0" hangingPunct="0"/>
            <a:r>
              <a:rPr lang="en-US" sz="2800" b="1" dirty="0">
                <a:latin typeface="Times New Roman" pitchFamily="18" charset="0"/>
              </a:rPr>
              <a:t>No Synchronization Bit</a:t>
            </a:r>
            <a:r>
              <a:rPr lang="en-US" sz="2800" dirty="0">
                <a:latin typeface="Times New Roman" pitchFamily="18" charset="0"/>
              </a:rPr>
              <a:t> </a:t>
            </a:r>
          </a:p>
          <a:p>
            <a:pPr eaLnBrk="0" hangingPunct="0"/>
            <a:r>
              <a:rPr lang="en-US" sz="2400" b="1" dirty="0">
                <a:latin typeface="Times New Roman" pitchFamily="18" charset="0"/>
              </a:rPr>
              <a:t>The frames in statistical TDM need not be synchronized</a:t>
            </a:r>
            <a:r>
              <a:rPr lang="en-US" sz="2400" dirty="0">
                <a:latin typeface="Times New Roman" pitchFamily="18" charset="0"/>
              </a:rPr>
              <a:t>, so we do not need synchronization bits. </a:t>
            </a:r>
          </a:p>
          <a:p>
            <a:pPr>
              <a:lnSpc>
                <a:spcPct val="90000"/>
              </a:lnSpc>
            </a:pPr>
            <a:endParaRPr lang="en-US" sz="2400" dirty="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228600" y="304800"/>
            <a:ext cx="8077200" cy="5232202"/>
          </a:xfrm>
          <a:prstGeom prst="rect">
            <a:avLst/>
          </a:prstGeom>
          <a:noFill/>
          <a:ln w="9525">
            <a:noFill/>
            <a:miter lim="800000"/>
            <a:headEnd/>
            <a:tailEnd/>
          </a:ln>
          <a:effectLst/>
        </p:spPr>
        <p:txBody>
          <a:bodyPr>
            <a:spAutoFit/>
          </a:bodyPr>
          <a:lstStyle/>
          <a:p>
            <a:pPr eaLnBrk="0" hangingPunct="0"/>
            <a:r>
              <a:rPr lang="en-US" sz="2800" b="1" dirty="0">
                <a:latin typeface="Times New Roman" pitchFamily="18" charset="0"/>
              </a:rPr>
              <a:t>Statistical Time-Division Multiplexing</a:t>
            </a:r>
            <a:r>
              <a:rPr lang="en-US" sz="2000" b="1" dirty="0">
                <a:latin typeface="Times New Roman" pitchFamily="18" charset="0"/>
              </a:rPr>
              <a:t> </a:t>
            </a:r>
            <a:endParaRPr lang="en-US" sz="2000" b="1" dirty="0">
              <a:solidFill>
                <a:schemeClr val="tx2"/>
              </a:solidFill>
              <a:latin typeface="Times New Roman" pitchFamily="18" charset="0"/>
            </a:endParaRPr>
          </a:p>
          <a:p>
            <a:pPr eaLnBrk="0" hangingPunct="0"/>
            <a:endParaRPr lang="en-US" sz="2400" b="1" dirty="0">
              <a:latin typeface="Times New Roman" pitchFamily="18" charset="0"/>
            </a:endParaRPr>
          </a:p>
          <a:p>
            <a:pPr eaLnBrk="0" hangingPunct="0"/>
            <a:r>
              <a:rPr lang="en-US" sz="2400" b="1" dirty="0">
                <a:latin typeface="Times New Roman" pitchFamily="18" charset="0"/>
              </a:rPr>
              <a:t>Slot Size </a:t>
            </a:r>
          </a:p>
          <a:p>
            <a:pPr eaLnBrk="0" hangingPunct="0">
              <a:buFont typeface="Wingdings" pitchFamily="2" charset="2"/>
              <a:buChar char="Ø"/>
            </a:pPr>
            <a:r>
              <a:rPr lang="en-US" sz="2600" dirty="0">
                <a:latin typeface="Times New Roman" pitchFamily="18" charset="0"/>
              </a:rPr>
              <a:t>Since a slot carries both data and an address in statistical TDM, the ratio of the data size to address size must be reasonable to make transmission efficient.</a:t>
            </a:r>
          </a:p>
          <a:p>
            <a:pPr eaLnBrk="0" hangingPunct="0"/>
            <a:r>
              <a:rPr lang="en-US" sz="2600" dirty="0">
                <a:latin typeface="Times New Roman" pitchFamily="18" charset="0"/>
              </a:rPr>
              <a:t> </a:t>
            </a:r>
          </a:p>
          <a:p>
            <a:pPr eaLnBrk="0" hangingPunct="0">
              <a:buFont typeface="Wingdings" pitchFamily="2" charset="2"/>
              <a:buChar char="Ø"/>
            </a:pPr>
            <a:r>
              <a:rPr lang="en-US" sz="2600" dirty="0">
                <a:latin typeface="Times New Roman" pitchFamily="18" charset="0"/>
              </a:rPr>
              <a:t>For example, it would be inefficient to send 1 bit per slot as data when the address is 3 bits. </a:t>
            </a:r>
          </a:p>
          <a:p>
            <a:pPr eaLnBrk="0" hangingPunct="0">
              <a:buFont typeface="Wingdings" pitchFamily="2" charset="2"/>
              <a:buChar char="Ø"/>
            </a:pPr>
            <a:endParaRPr lang="en-US" sz="2600" dirty="0">
              <a:latin typeface="Times New Roman" pitchFamily="18" charset="0"/>
            </a:endParaRPr>
          </a:p>
          <a:p>
            <a:pPr eaLnBrk="0" hangingPunct="0">
              <a:buFont typeface="Wingdings" pitchFamily="2" charset="2"/>
              <a:buChar char="Ø"/>
            </a:pPr>
            <a:r>
              <a:rPr lang="en-US" sz="2600" dirty="0">
                <a:latin typeface="Times New Roman" pitchFamily="18" charset="0"/>
              </a:rPr>
              <a:t>In statistical TDM, a block of data is usually many bytes while the address is just a few bytes. </a:t>
            </a:r>
          </a:p>
          <a:p>
            <a:pPr eaLnBrk="0" hangingPunct="0"/>
            <a:endParaRPr lang="en-US" sz="2400" dirty="0">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228600" y="304800"/>
            <a:ext cx="8077200" cy="4955203"/>
          </a:xfrm>
          <a:prstGeom prst="rect">
            <a:avLst/>
          </a:prstGeom>
          <a:noFill/>
          <a:ln w="9525">
            <a:noFill/>
            <a:miter lim="800000"/>
            <a:headEnd/>
            <a:tailEnd/>
          </a:ln>
          <a:effectLst/>
        </p:spPr>
        <p:txBody>
          <a:bodyPr>
            <a:spAutoFit/>
          </a:bodyPr>
          <a:lstStyle/>
          <a:p>
            <a:pPr eaLnBrk="0" hangingPunct="0"/>
            <a:r>
              <a:rPr lang="en-US" sz="2800" b="1" dirty="0">
                <a:latin typeface="Times New Roman" pitchFamily="18" charset="0"/>
              </a:rPr>
              <a:t>Statistical Time-Division Multiplexing</a:t>
            </a:r>
            <a:r>
              <a:rPr lang="en-US" sz="2000" b="1" dirty="0">
                <a:latin typeface="Times New Roman" pitchFamily="18" charset="0"/>
              </a:rPr>
              <a:t> </a:t>
            </a:r>
            <a:endParaRPr lang="en-US" sz="2000" b="1" dirty="0">
              <a:solidFill>
                <a:schemeClr val="tx2"/>
              </a:solidFill>
              <a:latin typeface="Times New Roman" pitchFamily="18" charset="0"/>
            </a:endParaRPr>
          </a:p>
          <a:p>
            <a:pPr eaLnBrk="0" hangingPunct="0"/>
            <a:endParaRPr lang="en-US" sz="2400" dirty="0">
              <a:latin typeface="Times New Roman" pitchFamily="18" charset="0"/>
            </a:endParaRPr>
          </a:p>
          <a:p>
            <a:pPr eaLnBrk="0" hangingPunct="0"/>
            <a:r>
              <a:rPr lang="en-US" sz="2400" b="1" dirty="0">
                <a:latin typeface="Times New Roman" pitchFamily="18" charset="0"/>
              </a:rPr>
              <a:t>Bandwidth</a:t>
            </a:r>
            <a:r>
              <a:rPr lang="en-US" sz="2400" b="1" dirty="0">
                <a:solidFill>
                  <a:schemeClr val="tx2"/>
                </a:solidFill>
                <a:latin typeface="Times New Roman" pitchFamily="18" charset="0"/>
              </a:rPr>
              <a:t> </a:t>
            </a:r>
          </a:p>
          <a:p>
            <a:pPr eaLnBrk="0" hangingPunct="0">
              <a:buFont typeface="Wingdings" pitchFamily="2" charset="2"/>
              <a:buChar char="Ø"/>
            </a:pPr>
            <a:r>
              <a:rPr lang="en-US" sz="2400" dirty="0">
                <a:latin typeface="Times New Roman" pitchFamily="18" charset="0"/>
              </a:rPr>
              <a:t>In statistical TDM, </a:t>
            </a:r>
            <a:r>
              <a:rPr lang="en-US" sz="2400" b="1" dirty="0">
                <a:latin typeface="Times New Roman" pitchFamily="18" charset="0"/>
              </a:rPr>
              <a:t>the capacity of the link is normally less than the sum of the capacities of each channel. </a:t>
            </a:r>
          </a:p>
          <a:p>
            <a:pPr eaLnBrk="0" hangingPunct="0"/>
            <a:endParaRPr lang="en-US" sz="2400" b="1" dirty="0">
              <a:latin typeface="Times New Roman" pitchFamily="18" charset="0"/>
            </a:endParaRPr>
          </a:p>
          <a:p>
            <a:pPr eaLnBrk="0" hangingPunct="0">
              <a:buFont typeface="Wingdings" pitchFamily="2" charset="2"/>
              <a:buChar char="Ø"/>
            </a:pPr>
            <a:r>
              <a:rPr lang="en-US" sz="2400" dirty="0">
                <a:latin typeface="Times New Roman" pitchFamily="18" charset="0"/>
              </a:rPr>
              <a:t>The designers of statistical TDM define the capacity of the link based on the statistics of the load for each channel. </a:t>
            </a:r>
          </a:p>
          <a:p>
            <a:pPr eaLnBrk="0" hangingPunct="0"/>
            <a:endParaRPr lang="en-US" sz="2400" dirty="0">
              <a:latin typeface="Times New Roman" pitchFamily="18" charset="0"/>
            </a:endParaRPr>
          </a:p>
          <a:p>
            <a:pPr eaLnBrk="0" hangingPunct="0">
              <a:buFont typeface="Wingdings" pitchFamily="2" charset="2"/>
              <a:buChar char="Ø"/>
            </a:pPr>
            <a:r>
              <a:rPr lang="en-US" sz="2400" dirty="0">
                <a:latin typeface="Times New Roman" pitchFamily="18" charset="0"/>
              </a:rPr>
              <a:t>If on average only x percent of the input slots are filled, the capacity of the link reflects this.</a:t>
            </a:r>
          </a:p>
          <a:p>
            <a:pPr eaLnBrk="0" hangingPunct="0">
              <a:buFont typeface="Wingdings" pitchFamily="2" charset="2"/>
              <a:buChar char="Ø"/>
            </a:pPr>
            <a:endParaRPr lang="en-US" sz="2400" dirty="0">
              <a:latin typeface="Times New Roman" pitchFamily="18" charset="0"/>
            </a:endParaRPr>
          </a:p>
          <a:p>
            <a:pPr eaLnBrk="0" hangingPunct="0">
              <a:buFont typeface="Wingdings" pitchFamily="2" charset="2"/>
              <a:buChar char="Ø"/>
            </a:pPr>
            <a:r>
              <a:rPr lang="en-US" sz="2400" dirty="0">
                <a:latin typeface="Times New Roman" pitchFamily="18" charset="0"/>
              </a:rPr>
              <a:t>Of course, during peak times, some slots need to wait.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533400" y="838200"/>
            <a:ext cx="7924800" cy="1524000"/>
          </a:xfrm>
        </p:spPr>
        <p:txBody>
          <a:bodyPr>
            <a:noAutofit/>
          </a:bodyPr>
          <a:lstStyle/>
          <a:p>
            <a:pPr>
              <a:buFont typeface="Wingdings" panose="05000000000000000000" pitchFamily="2" charset="2"/>
              <a:buChar char="Ø"/>
            </a:pPr>
            <a:r>
              <a:rPr lang="en-US" sz="2800" b="1" dirty="0">
                <a:solidFill>
                  <a:srgbClr val="00B050"/>
                </a:solidFill>
                <a:latin typeface="Times New Roman" pitchFamily="18" charset="0"/>
                <a:cs typeface="Times New Roman" pitchFamily="18" charset="0"/>
              </a:rPr>
              <a:t>In TDM, a user sends at higher rate a fraction of the time</a:t>
            </a:r>
          </a:p>
          <a:p>
            <a:pPr>
              <a:buFont typeface="Wingdings" panose="05000000000000000000" pitchFamily="2" charset="2"/>
              <a:buChar char="Ø"/>
            </a:pPr>
            <a:r>
              <a:rPr lang="en-US" sz="2800" b="1" dirty="0">
                <a:solidFill>
                  <a:srgbClr val="00B050"/>
                </a:solidFill>
                <a:latin typeface="Times New Roman" pitchFamily="18" charset="0"/>
                <a:cs typeface="Times New Roman" pitchFamily="18" charset="0"/>
              </a:rPr>
              <a:t>In FDM, a user sends at low rate all the time</a:t>
            </a:r>
          </a:p>
        </p:txBody>
      </p:sp>
      <p:pic>
        <p:nvPicPr>
          <p:cNvPr id="7" name="Picture 2"/>
          <p:cNvPicPr>
            <a:picLocks noChangeAspect="1" noChangeArrowheads="1"/>
          </p:cNvPicPr>
          <p:nvPr/>
        </p:nvPicPr>
        <p:blipFill>
          <a:blip r:embed="rId2" cstate="print"/>
          <a:srcRect/>
          <a:stretch>
            <a:fillRect/>
          </a:stretch>
        </p:blipFill>
        <p:spPr bwMode="auto">
          <a:xfrm>
            <a:off x="914400" y="2819400"/>
            <a:ext cx="6096000" cy="19335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0D0E2D0-34DA-40F2-9429-C4504FEAEF9C}" type="slidenum">
              <a:rPr lang="en-US" smtClean="0"/>
              <a:pPr/>
              <a:t>36</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838200" y="990600"/>
            <a:ext cx="8001000" cy="4572000"/>
          </a:xfrm>
        </p:spPr>
        <p:txBody>
          <a:bodyPr>
            <a:normAutofit fontScale="62500" lnSpcReduction="20000"/>
          </a:bodyPr>
          <a:lstStyle/>
          <a:p>
            <a:pPr>
              <a:buNone/>
            </a:pPr>
            <a:endParaRPr lang="en-US" dirty="0"/>
          </a:p>
          <a:p>
            <a:pPr algn="ctr">
              <a:buNone/>
            </a:pPr>
            <a:r>
              <a:rPr lang="en-US" sz="6000" dirty="0">
                <a:latin typeface="Times New Roman" pitchFamily="18" charset="0"/>
                <a:cs typeface="Times New Roman" pitchFamily="18" charset="0"/>
              </a:rPr>
              <a:t>According to the </a:t>
            </a:r>
            <a:r>
              <a:rPr lang="en-US" sz="6000" i="1" dirty="0">
                <a:latin typeface="Times New Roman" pitchFamily="18" charset="0"/>
                <a:cs typeface="Times New Roman" pitchFamily="18" charset="0"/>
              </a:rPr>
              <a:t>Encyclopedia of Networking &amp; Telecommunications</a:t>
            </a:r>
          </a:p>
          <a:p>
            <a:pPr algn="ctr">
              <a:buNone/>
            </a:pPr>
            <a:r>
              <a:rPr lang="en-US" sz="6000" dirty="0">
                <a:solidFill>
                  <a:srgbClr val="FF0000"/>
                </a:solidFill>
                <a:latin typeface="Times New Roman" pitchFamily="18" charset="0"/>
                <a:cs typeface="Times New Roman" pitchFamily="18" charset="0"/>
              </a:rPr>
              <a:t>Multiplexing combines multiple channels of information over a single circuit or transmission path </a:t>
            </a:r>
          </a:p>
          <a:p>
            <a:pPr algn="ctr">
              <a:buNone/>
            </a:pPr>
            <a:endParaRPr lang="en-US" sz="5100" dirty="0">
              <a:solidFill>
                <a:srgbClr val="FF0000"/>
              </a:solidFill>
              <a:latin typeface="Times New Roman" pitchFamily="18" charset="0"/>
              <a:cs typeface="Times New Roman" pitchFamily="18" charset="0"/>
            </a:endParaRPr>
          </a:p>
          <a:p>
            <a:pPr algn="ctr">
              <a:buNone/>
            </a:pPr>
            <a:br>
              <a:rPr lang="en-US" sz="5100" dirty="0">
                <a:latin typeface="Times New Roman" pitchFamily="18" charset="0"/>
                <a:cs typeface="Times New Roman" pitchFamily="18" charset="0"/>
              </a:rPr>
            </a:br>
            <a:endParaRPr lang="en-US" sz="51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D0E2D0-34DA-40F2-9429-C4504FEAEF9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457200" y="1219200"/>
            <a:ext cx="8229600" cy="4648200"/>
          </a:xfrm>
        </p:spPr>
        <p:txBody>
          <a:bodyPr>
            <a:noAutofit/>
          </a:bodyPr>
          <a:lstStyle/>
          <a:p>
            <a:pPr eaLnBrk="1" hangingPunct="1">
              <a:buFont typeface="Wingdings" pitchFamily="2" charset="2"/>
              <a:buChar char="Ø"/>
            </a:pPr>
            <a:r>
              <a:rPr lang="en-US" sz="2400" dirty="0">
                <a:solidFill>
                  <a:srgbClr val="FF0000"/>
                </a:solidFill>
                <a:latin typeface="Times New Roman" pitchFamily="18" charset="0"/>
                <a:cs typeface="Times New Roman" pitchFamily="18" charset="0"/>
              </a:rPr>
              <a:t>In electronics</a:t>
            </a:r>
          </a:p>
          <a:p>
            <a:pPr lvl="1">
              <a:buFont typeface="Wingdings" pitchFamily="2" charset="2"/>
              <a:buChar char="Ø"/>
            </a:pPr>
            <a:r>
              <a:rPr lang="en-US" sz="2400" dirty="0">
                <a:latin typeface="Times New Roman" pitchFamily="18" charset="0"/>
                <a:cs typeface="Times New Roman" pitchFamily="18" charset="0"/>
              </a:rPr>
              <a:t>multiplexing allows several analog signals to be processed by one analog-to-digital converter (ADC)</a:t>
            </a:r>
          </a:p>
          <a:p>
            <a:pPr>
              <a:buFont typeface="Wingdings" pitchFamily="2" charset="2"/>
              <a:buChar char="Ø"/>
            </a:pPr>
            <a:r>
              <a:rPr lang="en-US" sz="2400" dirty="0">
                <a:solidFill>
                  <a:srgbClr val="FF0000"/>
                </a:solidFill>
                <a:latin typeface="Times New Roman" pitchFamily="18" charset="0"/>
                <a:cs typeface="Times New Roman" pitchFamily="18" charset="0"/>
              </a:rPr>
              <a:t>In telecommunications</a:t>
            </a:r>
          </a:p>
          <a:p>
            <a:pPr lvl="1">
              <a:buFont typeface="Wingdings" pitchFamily="2" charset="2"/>
              <a:buChar char="Ø"/>
            </a:pPr>
            <a:r>
              <a:rPr lang="en-US" sz="2400" dirty="0">
                <a:latin typeface="Times New Roman" pitchFamily="18" charset="0"/>
                <a:cs typeface="Times New Roman" pitchFamily="18" charset="0"/>
              </a:rPr>
              <a:t>Several phone calls may be transferred using one wire</a:t>
            </a:r>
          </a:p>
          <a:p>
            <a:pPr>
              <a:buFont typeface="Wingdings" pitchFamily="2" charset="2"/>
              <a:buChar char="Ø"/>
            </a:pPr>
            <a:r>
              <a:rPr lang="en-US" sz="2400" dirty="0">
                <a:solidFill>
                  <a:srgbClr val="FF0000"/>
                </a:solidFill>
                <a:latin typeface="Times New Roman" pitchFamily="18" charset="0"/>
                <a:cs typeface="Times New Roman" pitchFamily="18" charset="0"/>
              </a:rPr>
              <a:t>In communications</a:t>
            </a:r>
          </a:p>
          <a:p>
            <a:pPr lvl="1">
              <a:buFont typeface="Wingdings" pitchFamily="2" charset="2"/>
              <a:buChar char="Ø"/>
            </a:pPr>
            <a:r>
              <a:rPr lang="en-US" sz="2400" dirty="0">
                <a:latin typeface="Times New Roman" pitchFamily="18" charset="0"/>
                <a:cs typeface="Times New Roman" pitchFamily="18" charset="0"/>
              </a:rPr>
              <a:t>the multiplexed signal is transmitted over a communication channel, which may be a physical transmission medium</a:t>
            </a:r>
          </a:p>
          <a:p>
            <a:pPr lvl="1"/>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D0E2D0-34DA-40F2-9429-C4504FEAEF9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latin typeface="Times New Roman" pitchFamily="18" charset="0"/>
                <a:cs typeface="Times New Roman" pitchFamily="18" charset="0"/>
              </a:rPr>
              <a:t>Types of Multiplexing</a:t>
            </a:r>
          </a:p>
        </p:txBody>
      </p:sp>
      <p:sp>
        <p:nvSpPr>
          <p:cNvPr id="4" name="Content Placeholder 3"/>
          <p:cNvSpPr>
            <a:spLocks noGrp="1"/>
          </p:cNvSpPr>
          <p:nvPr>
            <p:ph sz="quarter" idx="1"/>
          </p:nvPr>
        </p:nvSpPr>
        <p:spPr/>
        <p:txBody>
          <a:bodyPr>
            <a:normAutofit/>
          </a:bodyPr>
          <a:lstStyle/>
          <a:p>
            <a:pPr>
              <a:buFont typeface="Wingdings" pitchFamily="2" charset="2"/>
              <a:buChar char="Ø"/>
            </a:pPr>
            <a:r>
              <a:rPr lang="en-US" sz="2800" dirty="0">
                <a:latin typeface="Times New Roman" pitchFamily="18" charset="0"/>
                <a:cs typeface="Times New Roman" pitchFamily="18" charset="0"/>
              </a:rPr>
              <a:t>Frequency-Division Multiplexing(FDM),</a:t>
            </a:r>
          </a:p>
          <a:p>
            <a:pPr>
              <a:buFont typeface="Wingdings" pitchFamily="2" charset="2"/>
              <a:buChar char="Ø"/>
            </a:pPr>
            <a:r>
              <a:rPr lang="en-US" sz="2800" dirty="0">
                <a:solidFill>
                  <a:srgbClr val="FF0000"/>
                </a:solidFill>
                <a:latin typeface="Times New Roman" pitchFamily="18" charset="0"/>
                <a:cs typeface="Times New Roman" pitchFamily="18" charset="0"/>
              </a:rPr>
              <a:t>Wavelength-Division Multiplexing (WDM)</a:t>
            </a:r>
          </a:p>
          <a:p>
            <a:pPr>
              <a:buFont typeface="Wingdings" pitchFamily="2" charset="2"/>
              <a:buChar char="Ø"/>
            </a:pPr>
            <a:r>
              <a:rPr lang="en-US" sz="2800" dirty="0">
                <a:latin typeface="Times New Roman" pitchFamily="18" charset="0"/>
                <a:cs typeface="Times New Roman" pitchFamily="18" charset="0"/>
              </a:rPr>
              <a:t> Time-Division Multiplexing(TDM)</a:t>
            </a:r>
          </a:p>
          <a:p>
            <a:pPr>
              <a:buFont typeface="Wingdings" pitchFamily="2" charset="2"/>
              <a:buChar char="Ø"/>
            </a:pPr>
            <a:r>
              <a:rPr lang="en-US" sz="2800" dirty="0">
                <a:solidFill>
                  <a:srgbClr val="FF0000"/>
                </a:solidFill>
                <a:latin typeface="Times New Roman" pitchFamily="18" charset="0"/>
                <a:cs typeface="Times New Roman" pitchFamily="18" charset="0"/>
              </a:rPr>
              <a:t>Code-Division Multiplexing(CDM)</a:t>
            </a:r>
            <a:r>
              <a:rPr lang="en-US" sz="2800" i="1" dirty="0">
                <a:solidFill>
                  <a:srgbClr val="FF0000"/>
                </a:solidFill>
                <a:latin typeface="Times New Roman" pitchFamily="18" charset="0"/>
                <a:cs typeface="Times New Roman" pitchFamily="18" charset="0"/>
              </a:rPr>
              <a:t> </a:t>
            </a:r>
          </a:p>
          <a:p>
            <a:pPr>
              <a:buNone/>
            </a:pPr>
            <a:endParaRPr lang="en-US" dirty="0"/>
          </a:p>
        </p:txBody>
      </p:sp>
      <p:sp>
        <p:nvSpPr>
          <p:cNvPr id="5" name="Slide Number Placeholder 4"/>
          <p:cNvSpPr>
            <a:spLocks noGrp="1"/>
          </p:cNvSpPr>
          <p:nvPr>
            <p:ph type="sldNum" sz="quarter" idx="12"/>
          </p:nvPr>
        </p:nvSpPr>
        <p:spPr/>
        <p:txBody>
          <a:bodyPr/>
          <a:lstStyle/>
          <a:p>
            <a:fld id="{D0D0E2D0-34DA-40F2-9429-C4504FEAEF9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162"/>
            <a:ext cx="8077200" cy="884238"/>
          </a:xfrm>
        </p:spPr>
        <p:txBody>
          <a:bodyPr>
            <a:noAutofit/>
          </a:bodyPr>
          <a:lstStyle/>
          <a:p>
            <a:pPr algn="l"/>
            <a:r>
              <a:rPr lang="en-US" sz="3600" b="1" dirty="0">
                <a:latin typeface="Times New Roman" pitchFamily="18" charset="0"/>
                <a:cs typeface="Times New Roman" pitchFamily="18" charset="0"/>
              </a:rPr>
              <a:t>Frequency-division multiplexing (FDM)</a:t>
            </a:r>
          </a:p>
        </p:txBody>
      </p:sp>
      <p:sp>
        <p:nvSpPr>
          <p:cNvPr id="39939" name="Rectangle 3"/>
          <p:cNvSpPr>
            <a:spLocks noGrp="1" noChangeArrowheads="1"/>
          </p:cNvSpPr>
          <p:nvPr>
            <p:ph type="body" idx="1"/>
          </p:nvPr>
        </p:nvSpPr>
        <p:spPr>
          <a:xfrm>
            <a:off x="304800" y="1066800"/>
            <a:ext cx="8458200" cy="2895600"/>
          </a:xfrm>
        </p:spPr>
        <p:txBody>
          <a:bodyPr>
            <a:normAutofit/>
          </a:bodyPr>
          <a:lstStyle/>
          <a:p>
            <a:pPr>
              <a:buFont typeface="Wingdings" pitchFamily="2" charset="2"/>
              <a:buChar char="Ø"/>
            </a:pPr>
            <a:r>
              <a:rPr lang="en-US" sz="2400" dirty="0">
                <a:latin typeface="Times New Roman" pitchFamily="18" charset="0"/>
                <a:cs typeface="Times New Roman" pitchFamily="18" charset="0"/>
              </a:rPr>
              <a:t>A technique by which the total bandwidth available in a  communication medium is divided into a series of non-overlapping frequency sub-bands, </a:t>
            </a:r>
          </a:p>
          <a:p>
            <a:pPr lvl="1">
              <a:buFont typeface="Wingdings" pitchFamily="2" charset="2"/>
              <a:buChar char="Ø"/>
            </a:pPr>
            <a:r>
              <a:rPr lang="en-US" sz="2400" dirty="0">
                <a:latin typeface="Times New Roman" pitchFamily="18" charset="0"/>
                <a:cs typeface="Times New Roman" pitchFamily="18" charset="0"/>
              </a:rPr>
              <a:t>each of which is used to carry a separate signal</a:t>
            </a:r>
          </a:p>
          <a:p>
            <a:pPr>
              <a:buFont typeface="Wingdings" pitchFamily="2" charset="2"/>
              <a:buChar char="Ø"/>
            </a:pPr>
            <a:r>
              <a:rPr lang="en-US" sz="2400" dirty="0">
                <a:latin typeface="Times New Roman" pitchFamily="18" charset="0"/>
                <a:cs typeface="Times New Roman" pitchFamily="18" charset="0"/>
              </a:rPr>
              <a:t>Each signal is assigned a different frequency (sub-band) within the main channel</a:t>
            </a:r>
          </a:p>
          <a:p>
            <a:pPr lvl="1">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0D0E2D0-34DA-40F2-9429-C4504FEAEF9C}" type="slidenum">
              <a:rPr lang="en-US" smtClean="0"/>
              <a:pPr/>
              <a:t>7</a:t>
            </a:fld>
            <a:endParaRPr lang="en-US"/>
          </a:p>
        </p:txBody>
      </p:sp>
      <p:sp>
        <p:nvSpPr>
          <p:cNvPr id="6" name="Rectangle 3"/>
          <p:cNvSpPr txBox="1">
            <a:spLocks noChangeArrowheads="1"/>
          </p:cNvSpPr>
          <p:nvPr/>
        </p:nvSpPr>
        <p:spPr>
          <a:xfrm>
            <a:off x="381000" y="4724400"/>
            <a:ext cx="8534400" cy="1524000"/>
          </a:xfrm>
          <a:prstGeom prst="rect">
            <a:avLst/>
          </a:prstGeom>
        </p:spPr>
        <p:txBody>
          <a:bodyPr vert="horz" lIns="91440" tIns="45720" rIns="91440" bIns="45720" rtlCol="0">
            <a:normAutofit/>
          </a:bodyPr>
          <a:lstStyle/>
          <a:p>
            <a:pPr marL="342900" marR="0" lvl="1"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800" b="1"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rPr>
              <a:t>It takes advantage of the fact that the useful bandwidth of the medium exceeds the required bandwidth of a given signal</a:t>
            </a:r>
            <a:endParaRPr kumimoji="0" lang="en-US" sz="2800" b="0" i="0" u="none" strike="noStrike" kern="1200" cap="none" spc="0" normalizeH="0" baseline="0" noProof="0" dirty="0">
              <a:ln>
                <a:noFill/>
              </a:ln>
              <a:solidFill>
                <a:srgbClr val="00B050"/>
              </a:solidFill>
              <a:effectLst/>
              <a:uLnTx/>
              <a:uFillTx/>
              <a:latin typeface="Times New Roman" pitchFamily="18" charset="0"/>
              <a:ea typeface="+mn-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14400" y="274638"/>
            <a:ext cx="7924800" cy="1143000"/>
          </a:xfrm>
        </p:spPr>
        <p:txBody>
          <a:bodyPr>
            <a:noAutofit/>
          </a:bodyPr>
          <a:lstStyle/>
          <a:p>
            <a:r>
              <a:rPr lang="en-US" sz="3600" b="1" dirty="0">
                <a:latin typeface="Times New Roman" pitchFamily="18" charset="0"/>
                <a:cs typeface="Times New Roman" pitchFamily="18" charset="0"/>
              </a:rPr>
              <a:t>Frequency-division multiplexing (FDM)</a:t>
            </a:r>
            <a:endParaRPr lang="en-US" sz="3600" dirty="0">
              <a:latin typeface="Times New Roman" pitchFamily="18" charset="0"/>
              <a:cs typeface="Times New Roman" pitchFamily="18" charset="0"/>
            </a:endParaRPr>
          </a:p>
        </p:txBody>
      </p:sp>
      <p:pic>
        <p:nvPicPr>
          <p:cNvPr id="4" name="Picture 11"/>
          <p:cNvPicPr>
            <a:picLocks noChangeAspect="1" noChangeArrowheads="1"/>
          </p:cNvPicPr>
          <p:nvPr/>
        </p:nvPicPr>
        <p:blipFill>
          <a:blip r:embed="rId2" cstate="print"/>
          <a:srcRect/>
          <a:stretch>
            <a:fillRect/>
          </a:stretch>
        </p:blipFill>
        <p:spPr bwMode="auto">
          <a:xfrm>
            <a:off x="3276600" y="1600200"/>
            <a:ext cx="5029200" cy="2286000"/>
          </a:xfrm>
          <a:prstGeom prst="rect">
            <a:avLst/>
          </a:prstGeom>
          <a:noFill/>
          <a:ln w="9525">
            <a:noFill/>
            <a:miter lim="800000"/>
            <a:headEnd/>
            <a:tailEnd/>
          </a:ln>
        </p:spPr>
      </p:pic>
      <p:sp>
        <p:nvSpPr>
          <p:cNvPr id="5" name="TextBox 4"/>
          <p:cNvSpPr txBox="1"/>
          <p:nvPr/>
        </p:nvSpPr>
        <p:spPr>
          <a:xfrm>
            <a:off x="457200" y="3352800"/>
            <a:ext cx="4267200" cy="1015663"/>
          </a:xfrm>
          <a:prstGeom prst="rect">
            <a:avLst/>
          </a:prstGeom>
          <a:noFill/>
        </p:spPr>
        <p:txBody>
          <a:bodyPr wrap="square" rtlCol="0">
            <a:spAutoFit/>
          </a:bodyPr>
          <a:lstStyle/>
          <a:p>
            <a:r>
              <a:rPr lang="en-US" sz="2000" dirty="0">
                <a:solidFill>
                  <a:srgbClr val="00B050"/>
                </a:solidFill>
                <a:latin typeface="Times New Roman" pitchFamily="18" charset="0"/>
                <a:cs typeface="Times New Roman" pitchFamily="18" charset="0"/>
              </a:rPr>
              <a:t>Channels can be separated by strips of unused bandwidth </a:t>
            </a:r>
            <a:r>
              <a:rPr lang="en-US" sz="2000" dirty="0">
                <a:solidFill>
                  <a:srgbClr val="FF0000"/>
                </a:solidFill>
                <a:latin typeface="Times New Roman" pitchFamily="18" charset="0"/>
                <a:cs typeface="Times New Roman" pitchFamily="18" charset="0"/>
              </a:rPr>
              <a:t>guard bands</a:t>
            </a:r>
            <a:r>
              <a:rPr lang="en-US" sz="2000" dirty="0">
                <a:solidFill>
                  <a:srgbClr val="00B050"/>
                </a:solidFill>
                <a:latin typeface="Times New Roman" pitchFamily="18" charset="0"/>
                <a:cs typeface="Times New Roman" pitchFamily="18" charset="0"/>
              </a:rPr>
              <a:t> to prevent signals from overlapping</a:t>
            </a:r>
          </a:p>
        </p:txBody>
      </p:sp>
      <p:sp>
        <p:nvSpPr>
          <p:cNvPr id="6" name="Slide Number Placeholder 5"/>
          <p:cNvSpPr>
            <a:spLocks noGrp="1"/>
          </p:cNvSpPr>
          <p:nvPr>
            <p:ph type="sldNum" sz="quarter" idx="12"/>
          </p:nvPr>
        </p:nvSpPr>
        <p:spPr/>
        <p:txBody>
          <a:bodyPr/>
          <a:lstStyle/>
          <a:p>
            <a:fld id="{D0D0E2D0-34DA-40F2-9429-C4504FEAEF9C}" type="slidenum">
              <a:rPr lang="en-US" smtClean="0"/>
              <a:pPr/>
              <a:t>8</a:t>
            </a:fld>
            <a:endParaRPr lang="en-US"/>
          </a:p>
        </p:txBody>
      </p:sp>
      <p:pic>
        <p:nvPicPr>
          <p:cNvPr id="8" name="Picture 6"/>
          <p:cNvPicPr>
            <a:picLocks noGrp="1" noChangeAspect="1" noChangeArrowheads="1"/>
          </p:cNvPicPr>
          <p:nvPr>
            <p:ph sz="half" idx="4294967295"/>
          </p:nvPr>
        </p:nvPicPr>
        <p:blipFill>
          <a:blip r:embed="rId3" cstate="print"/>
          <a:srcRect/>
          <a:stretch>
            <a:fillRect/>
          </a:stretch>
        </p:blipFill>
        <p:spPr>
          <a:xfrm>
            <a:off x="457200" y="4343400"/>
            <a:ext cx="8213725" cy="2068512"/>
          </a:xfrm>
          <a:prstGeom prst="rect">
            <a:avLst/>
          </a:prstGeo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94" y="228600"/>
            <a:ext cx="8229600" cy="944562"/>
          </a:xfrm>
        </p:spPr>
        <p:txBody>
          <a:bodyPr>
            <a:normAutofit/>
          </a:bodyPr>
          <a:lstStyle/>
          <a:p>
            <a:pPr algn="l"/>
            <a:r>
              <a:rPr lang="en-US" sz="3600" b="1" dirty="0">
                <a:latin typeface="Times New Roman" pitchFamily="18" charset="0"/>
                <a:cs typeface="Times New Roman" pitchFamily="18" charset="0"/>
              </a:rPr>
              <a:t>Multiplexing process</a:t>
            </a:r>
          </a:p>
        </p:txBody>
      </p:sp>
      <p:sp>
        <p:nvSpPr>
          <p:cNvPr id="4" name="Content Placeholder 3"/>
          <p:cNvSpPr>
            <a:spLocks noGrp="1"/>
          </p:cNvSpPr>
          <p:nvPr>
            <p:ph sz="quarter" idx="1"/>
          </p:nvPr>
        </p:nvSpPr>
        <p:spPr>
          <a:xfrm>
            <a:off x="533400" y="1295400"/>
            <a:ext cx="7772400" cy="2514600"/>
          </a:xfrm>
        </p:spPr>
        <p:txBody>
          <a:bodyPr>
            <a:noAutofit/>
          </a:bodyPr>
          <a:lstStyle/>
          <a:p>
            <a:pPr>
              <a:buFont typeface="Wingdings" pitchFamily="2" charset="2"/>
              <a:buChar char="Ø"/>
            </a:pPr>
            <a:r>
              <a:rPr lang="en-US" sz="2400" b="1" dirty="0">
                <a:solidFill>
                  <a:srgbClr val="FF0000"/>
                </a:solidFill>
                <a:latin typeface="Times New Roman" pitchFamily="18" charset="0"/>
                <a:cs typeface="Times New Roman" pitchFamily="18" charset="0"/>
              </a:rPr>
              <a:t>a conceptual illustration of the multiplexing process (figure)</a:t>
            </a:r>
          </a:p>
          <a:p>
            <a:pPr>
              <a:buFont typeface="Wingdings" pitchFamily="2" charset="2"/>
              <a:buChar char="Ø"/>
            </a:pPr>
            <a:r>
              <a:rPr lang="en-US" sz="2400" dirty="0">
                <a:latin typeface="Times New Roman" pitchFamily="18" charset="0"/>
                <a:cs typeface="Times New Roman" pitchFamily="18" charset="0"/>
              </a:rPr>
              <a:t>Each source generates a signal of a similar frequency range</a:t>
            </a:r>
          </a:p>
          <a:p>
            <a:pPr>
              <a:buFont typeface="Wingdings" pitchFamily="2" charset="2"/>
              <a:buChar char="Ø"/>
            </a:pPr>
            <a:r>
              <a:rPr lang="en-US" sz="2400" dirty="0">
                <a:latin typeface="Times New Roman" pitchFamily="18" charset="0"/>
                <a:cs typeface="Times New Roman" pitchFamily="18" charset="0"/>
              </a:rPr>
              <a:t>Inside the multiplexer, these similar signals are modulated onto different carrier frequencies </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1</a:t>
            </a:r>
            <a:r>
              <a:rPr lang="en-US" sz="2400" i="1" dirty="0">
                <a:latin typeface="Times New Roman" pitchFamily="18" charset="0"/>
                <a:cs typeface="Times New Roman" pitchFamily="18" charset="0"/>
              </a:rPr>
              <a:t>,f</a:t>
            </a:r>
            <a:r>
              <a:rPr lang="en-US" sz="2400" i="1" baseline="-25000" dirty="0">
                <a:latin typeface="Times New Roman" pitchFamily="18" charset="0"/>
                <a:cs typeface="Times New Roman" pitchFamily="18" charset="0"/>
              </a:rPr>
              <a:t>2</a:t>
            </a:r>
            <a:r>
              <a:rPr lang="en-US" sz="2400" i="1" dirty="0">
                <a:latin typeface="Times New Roman" pitchFamily="18" charset="0"/>
                <a:cs typeface="Times New Roman" pitchFamily="18" charset="0"/>
              </a:rPr>
              <a:t> and f</a:t>
            </a:r>
            <a:r>
              <a:rPr lang="en-US" sz="2400" i="1" baseline="-25000" dirty="0">
                <a:latin typeface="Times New Roman" pitchFamily="18" charset="0"/>
                <a:cs typeface="Times New Roman" pitchFamily="18" charset="0"/>
              </a:rPr>
              <a:t>3</a:t>
            </a:r>
            <a:r>
              <a:rPr lang="en-US" sz="2400" i="1" dirty="0">
                <a:latin typeface="Times New Roman" pitchFamily="18" charset="0"/>
                <a:cs typeface="Times New Roman" pitchFamily="18" charset="0"/>
              </a:rPr>
              <a:t>)</a:t>
            </a:r>
          </a:p>
          <a:p>
            <a:pPr>
              <a:buFont typeface="Wingdings" pitchFamily="2" charset="2"/>
              <a:buChar char="Ø"/>
            </a:pPr>
            <a:r>
              <a:rPr lang="en-US" sz="2400" i="1" dirty="0">
                <a:latin typeface="Times New Roman" pitchFamily="18" charset="0"/>
                <a:cs typeface="Times New Roman" pitchFamily="18" charset="0"/>
              </a:rPr>
              <a:t>The resulting modulated signals </a:t>
            </a:r>
            <a:r>
              <a:rPr lang="en-US" sz="2400" dirty="0">
                <a:latin typeface="Times New Roman" pitchFamily="18" charset="0"/>
                <a:cs typeface="Times New Roman" pitchFamily="18" charset="0"/>
              </a:rPr>
              <a:t>are then combined into a single composite signal that is sent out over a media link </a:t>
            </a:r>
          </a:p>
          <a:p>
            <a:pPr>
              <a:buFont typeface="Wingdings" pitchFamily="2" charset="2"/>
              <a:buChar char="Ø"/>
            </a:pPr>
            <a:r>
              <a:rPr lang="en-US" sz="2400" dirty="0">
                <a:latin typeface="Times New Roman" pitchFamily="18" charset="0"/>
                <a:cs typeface="Times New Roman" pitchFamily="18" charset="0"/>
              </a:rPr>
              <a:t>The link should have enough bandwidth to accommodate it</a:t>
            </a:r>
          </a:p>
        </p:txBody>
      </p:sp>
      <p:sp>
        <p:nvSpPr>
          <p:cNvPr id="5" name="Slide Number Placeholder 4"/>
          <p:cNvSpPr>
            <a:spLocks noGrp="1"/>
          </p:cNvSpPr>
          <p:nvPr>
            <p:ph type="sldNum" sz="quarter" idx="12"/>
          </p:nvPr>
        </p:nvSpPr>
        <p:spPr/>
        <p:txBody>
          <a:bodyPr/>
          <a:lstStyle/>
          <a:p>
            <a:fld id="{D0D0E2D0-34DA-40F2-9429-C4504FEAEF9C}" type="slidenum">
              <a:rPr lang="en-US" smtClean="0"/>
              <a:pPr/>
              <a:t>9</a:t>
            </a:fld>
            <a:endParaRPr lang="en-US"/>
          </a:p>
        </p:txBody>
      </p:sp>
      <p:pic>
        <p:nvPicPr>
          <p:cNvPr id="6" name="Picture 6"/>
          <p:cNvPicPr>
            <a:picLocks noChangeAspect="1" noChangeArrowheads="1"/>
          </p:cNvPicPr>
          <p:nvPr/>
        </p:nvPicPr>
        <p:blipFill>
          <a:blip r:embed="rId2" cstate="print"/>
          <a:srcRect/>
          <a:stretch>
            <a:fillRect/>
          </a:stretch>
        </p:blipFill>
        <p:spPr>
          <a:xfrm>
            <a:off x="1351829" y="4876800"/>
            <a:ext cx="6386512" cy="1789112"/>
          </a:xfrm>
          <a:prstGeom prst="rect">
            <a:avLst/>
          </a:prstGeom>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2976</TotalTime>
  <Words>2592</Words>
  <Application>Microsoft Office PowerPoint</Application>
  <PresentationFormat>On-screen Show (4:3)</PresentationFormat>
  <Paragraphs>203</Paragraphs>
  <Slides>36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Times New Roman</vt:lpstr>
      <vt:lpstr>Wingdings</vt:lpstr>
      <vt:lpstr>Office Theme</vt:lpstr>
      <vt:lpstr>Need for multiplexing</vt:lpstr>
      <vt:lpstr>Dividing a link into Channels</vt:lpstr>
      <vt:lpstr>Multiplexing (Combining)</vt:lpstr>
      <vt:lpstr>PowerPoint Presentation</vt:lpstr>
      <vt:lpstr>PowerPoint Presentation</vt:lpstr>
      <vt:lpstr>Types of Multiplexing</vt:lpstr>
      <vt:lpstr>Frequency-division multiplexing (FDM)</vt:lpstr>
      <vt:lpstr>Frequency-division multiplexing (FDM)</vt:lpstr>
      <vt:lpstr>Multiplexing process</vt:lpstr>
      <vt:lpstr>De-multiplexing process</vt:lpstr>
      <vt:lpstr>FDM: Applications</vt:lpstr>
      <vt:lpstr>Examples</vt:lpstr>
      <vt:lpstr>Examples</vt:lpstr>
      <vt:lpstr>PowerPoint Presentation</vt:lpstr>
      <vt:lpstr>Other Applications of FDM</vt:lpstr>
      <vt:lpstr>Wavelength-division multiplexing (WDM)</vt:lpstr>
      <vt:lpstr>Wavelength-division multiplexing (WDM)</vt:lpstr>
      <vt:lpstr>Time-division Multiplexing</vt:lpstr>
      <vt:lpstr>Time-division multiplexing (TDM)</vt:lpstr>
      <vt:lpstr>Time-division multiplexing (TDM)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Arshad</dc:creator>
  <cp:lastModifiedBy>Maryam Gulzar</cp:lastModifiedBy>
  <cp:revision>407</cp:revision>
  <cp:lastPrinted>2018-01-06T06:46:43Z</cp:lastPrinted>
  <dcterms:created xsi:type="dcterms:W3CDTF">2014-04-13T00:14:05Z</dcterms:created>
  <dcterms:modified xsi:type="dcterms:W3CDTF">2022-08-31T03:31:56Z</dcterms:modified>
  <cp:version>1</cp:version>
</cp:coreProperties>
</file>