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15"/>
  </p:notesMasterIdLst>
  <p:handoutMasterIdLst>
    <p:handoutMasterId r:id="rId16"/>
  </p:handoutMasterIdLst>
  <p:sldIdLst>
    <p:sldId id="893" r:id="rId2"/>
    <p:sldId id="894" r:id="rId3"/>
    <p:sldId id="891" r:id="rId4"/>
    <p:sldId id="896" r:id="rId5"/>
    <p:sldId id="897" r:id="rId6"/>
    <p:sldId id="898" r:id="rId7"/>
    <p:sldId id="899" r:id="rId8"/>
    <p:sldId id="900" r:id="rId9"/>
    <p:sldId id="901" r:id="rId10"/>
    <p:sldId id="902" r:id="rId11"/>
    <p:sldId id="903" r:id="rId12"/>
    <p:sldId id="904" r:id="rId13"/>
    <p:sldId id="907" r:id="rId14"/>
  </p:sldIdLst>
  <p:sldSz cx="9144000" cy="6858000" type="screen4x3"/>
  <p:notesSz cx="7010400" cy="92964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C7CD2"/>
    <a:srgbClr val="486DA2"/>
    <a:srgbClr val="1F7EE7"/>
    <a:srgbClr val="7DD330"/>
    <a:srgbClr val="AE1517"/>
    <a:srgbClr val="CC0000"/>
    <a:srgbClr val="4F77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>
      <p:cViewPr varScale="1">
        <p:scale>
          <a:sx n="65" d="100"/>
          <a:sy n="65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7D39907-CA41-4FA3-AB8C-7CF77BD0ED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41428"/>
      </p:ext>
    </p:extLst>
  </p:cSld>
  <p:clrMap bg1="lt1" tx1="dk1" bg2="lt2" tx2="dk2" accent1="accent1" accent2="accent2" accent3="accent3" accent4="accent4" accent5="accent5" accent6="accent6" hlink="hlink" folHlink="folHlink"/>
  <p:hf sldNum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2830" tIns="46415" rIns="92830" bIns="46415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1C95EBC4-39DD-4A71-BE51-C12854B5A8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5291"/>
      </p:ext>
    </p:extLst>
  </p:cSld>
  <p:clrMap bg1="lt1" tx1="dk1" bg2="lt2" tx2="dk2" accent1="accent1" accent2="accent2" accent3="accent3" accent4="accent4" accent5="accent5" accent6="accent6" hlink="hlink" folHlink="folHlink"/>
  <p:hf sldNum="0" hd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34167C-4ED6-4A07-8E97-277EF2E6E640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2774634-E179-45BC-8969-3DA06DCC02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9AE4-B361-4867-B833-9775B601C8E7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4634-E179-45BC-8969-3DA06DCC02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FEB0-90ED-4618-B8A4-988C70C2F928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4634-E179-45BC-8969-3DA06DCC02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3F0E-F124-400E-A29F-86C8EE9AB710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4634-E179-45BC-8969-3DA06DCC02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ADBE-5A55-43CC-B911-23E1304DCB05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4634-E179-45BC-8969-3DA06DCC02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91BC-55F6-440C-920A-720F54781666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4634-E179-45BC-8969-3DA06DCC02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B1B1-E397-45BC-8763-FB84959E3DE1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4634-E179-45BC-8969-3DA06DCC02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8DD3-A062-4128-8A36-511CE8AAA19C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4634-E179-45BC-8969-3DA06DCC02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9927-2190-4783-8971-4623D9CD4F19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4634-E179-45BC-8969-3DA06DCC02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89FBD05C-9AB9-404B-845E-55D055BA48FB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74634-E179-45BC-8969-3DA06DCC02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542F0E-4B12-4A37-8287-55B4BD2F7EE2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2774634-E179-45BC-8969-3DA06DCC02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1F16CD8-2C59-4A5A-9E69-4EDE542F52CE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2774634-E179-45BC-8969-3DA06DCC02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762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600" b="1" dirty="0">
                <a:effectLst/>
                <a:latin typeface="Times New Roman" pitchFamily="18" charset="0"/>
                <a:cs typeface="Times New Roman" pitchFamily="18" charset="0"/>
              </a:rPr>
              <a:t>Taxonomy of Communication Networks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5626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Network (CN)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classified based on the way in which the nodes exchange information</a:t>
            </a:r>
          </a:p>
          <a:p>
            <a:pPr marL="109728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70609" y="1828800"/>
            <a:ext cx="7782791" cy="3924300"/>
            <a:chOff x="370609" y="1828800"/>
            <a:chExt cx="7782791" cy="3924300"/>
          </a:xfrm>
        </p:grpSpPr>
        <p:sp>
          <p:nvSpPr>
            <p:cNvPr id="2" name="Rectangle 1"/>
            <p:cNvSpPr/>
            <p:nvPr/>
          </p:nvSpPr>
          <p:spPr>
            <a:xfrm>
              <a:off x="2656609" y="1828800"/>
              <a:ext cx="37338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Communication Network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33600" y="2815937"/>
              <a:ext cx="16002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Switched </a:t>
              </a:r>
            </a:p>
            <a:p>
              <a:pPr algn="ctr"/>
              <a:r>
                <a:rPr lang="en-US" dirty="0"/>
                <a:t>CN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134100" y="2796887"/>
              <a:ext cx="20193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Broadcast </a:t>
              </a:r>
            </a:p>
            <a:p>
              <a:pPr algn="ctr"/>
              <a:r>
                <a:rPr lang="en-US" dirty="0"/>
                <a:t>CN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0609" y="4133850"/>
              <a:ext cx="22860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Circuit-Switched </a:t>
              </a:r>
            </a:p>
            <a:p>
              <a:pPr algn="ctr"/>
              <a:r>
                <a:rPr lang="en-US" dirty="0"/>
                <a:t>CN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00500" y="4133850"/>
              <a:ext cx="2133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Packet-Switched </a:t>
              </a:r>
            </a:p>
            <a:p>
              <a:pPr algn="ctr"/>
              <a:r>
                <a:rPr lang="en-US" dirty="0"/>
                <a:t>CN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237509" y="5181600"/>
              <a:ext cx="2133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Datagram Network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11091" y="5181600"/>
              <a:ext cx="21336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Virtual Circuit Network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3733800" y="2400300"/>
              <a:ext cx="637309" cy="396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endCxn id="8" idx="1"/>
            </p:cNvCxnSpPr>
            <p:nvPr/>
          </p:nvCxnSpPr>
          <p:spPr>
            <a:xfrm>
              <a:off x="4724400" y="2400300"/>
              <a:ext cx="1409700" cy="6823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514600" y="3387437"/>
              <a:ext cx="533400" cy="6511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352800" y="3387437"/>
              <a:ext cx="838200" cy="6511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4191000" y="4705350"/>
              <a:ext cx="533400" cy="4000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257800" y="4705350"/>
              <a:ext cx="685800" cy="4000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6965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960438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  <a:latin typeface="Times New Roman" pitchFamily="18" charset="0"/>
                <a:cs typeface="Times New Roman" pitchFamily="18" charset="0"/>
              </a:rPr>
              <a:t>Virtual Circuit Network</a:t>
            </a:r>
            <a:endParaRPr lang="en-GB" sz="3600" dirty="0">
              <a:effectLst/>
              <a:latin typeface="Times New Roman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 cross between a circuit-switched network and a datagram network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As in a circuit-switched network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has setup and teardown phases in addition to the data transfer phase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virtual circuit is made before actual data is transmitted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it is different from circuit switching in a sense that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in circuit switching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call accept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signal comes only from the final destination to the source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case of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virtual-packet switching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this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call accept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signal is transmitted between each adjacent intermediate node.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packets follow the same path established during the connection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546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  <a:latin typeface="Times New Roman" pitchFamily="18" charset="0"/>
                <a:cs typeface="Times New Roman" pitchFamily="18" charset="0"/>
              </a:rPr>
              <a:t>Virtual Circuit Network</a:t>
            </a:r>
            <a:endParaRPr lang="en-GB" sz="3600" dirty="0">
              <a:effectLst/>
              <a:latin typeface="Times New Roman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1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 virtual-circuit packet switching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initial setup phase is used to set up a route between the intermediate nodes for all the packets passed during the session between the two end nodes.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each intermediate node, an entry is registered in a table to indicate the route for the connection that has been set up.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Thus, packets passed through this route, can have short headers, containing only a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virtual circuit identifier (VCI), and not their destination.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approach is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slower than Circuit Switching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since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different virtual circuits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may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compete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over the same resources, and an initial setup phase is needed to initiate the circuit. </a:t>
            </a:r>
          </a:p>
        </p:txBody>
      </p:sp>
    </p:spTree>
    <p:extLst>
      <p:ext uri="{BB962C8B-B14F-4D97-AF65-F5344CB8AC3E}">
        <p14:creationId xmlns:p14="http://schemas.microsoft.com/office/powerpoint/2010/main" val="1812887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990600"/>
          </a:xfrm>
        </p:spPr>
        <p:txBody>
          <a:bodyPr>
            <a:normAutofit fontScale="90000"/>
          </a:bodyPr>
          <a:lstStyle/>
          <a:p>
            <a:br>
              <a:rPr lang="en-US" sz="3200" b="0" dirty="0"/>
            </a:br>
            <a:r>
              <a:rPr lang="en-US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Virtual Circuits guarantees that  all packets in a flow follow one path </a:t>
            </a:r>
            <a:endParaRPr lang="en-GB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1485900"/>
            <a:ext cx="74390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306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381999" cy="5334000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(in reality)</a:t>
            </a:r>
          </a:p>
          <a:p>
            <a:pPr marL="109728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datagram network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part of the Internet uses circuit-switching (Phone links) or virtual circuit (ATM)</a:t>
            </a:r>
          </a:p>
        </p:txBody>
      </p:sp>
    </p:spTree>
    <p:extLst>
      <p:ext uri="{BB962C8B-B14F-4D97-AF65-F5344CB8AC3E}">
        <p14:creationId xmlns:p14="http://schemas.microsoft.com/office/powerpoint/2010/main" val="16179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762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600" b="1" dirty="0">
                <a:effectLst/>
                <a:latin typeface="Times New Roman" pitchFamily="18" charset="0"/>
                <a:cs typeface="Times New Roman" pitchFamily="18" charset="0"/>
              </a:rPr>
              <a:t>Broadcast Vs Switched Network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5562600" cy="55626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 networks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transmitted by any node is received by every node in the network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 Ethernet, wireless LANs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coordinate the access to the shared medium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endParaRPr lang="en-US" sz="2800" dirty="0"/>
          </a:p>
          <a:p>
            <a:pPr marL="109728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Switched networks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are point-to-point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WANs (Telephony Network, Internet)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becomes harder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914400"/>
            <a:ext cx="26098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3629891"/>
            <a:ext cx="33909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738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600" b="1" dirty="0">
                <a:effectLst/>
                <a:latin typeface="Times New Roman" pitchFamily="18" charset="0"/>
                <a:cs typeface="Times New Roman" pitchFamily="18" charset="0"/>
              </a:rPr>
              <a:t>Switched Network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745412" cy="48847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Switched Network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series of interlinked nodes which are called switches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 switched network, some switching nodes are connected to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end systems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(like computers, telephones), others are used only for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routing</a:t>
            </a:r>
          </a:p>
          <a:p>
            <a:pPr marL="109728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Switching: 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Circuit switching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Packet switching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Datagram approach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Virtual circuit switched approach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06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8328" y="266700"/>
            <a:ext cx="8238392" cy="1104900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  <a:latin typeface="Times New Roman" pitchFamily="18" charset="0"/>
                <a:cs typeface="Times New Roman" pitchFamily="18" charset="0"/>
              </a:rPr>
              <a:t>Circuit Switched Network</a:t>
            </a:r>
            <a:endParaRPr lang="en-US" sz="3600" dirty="0">
              <a:effectLst/>
              <a:latin typeface="Times New Roman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7680081" cy="4953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Three phases in circuit switching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Establish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Transfer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Disconnect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telephone message is not broken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It is sent all together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The message arrives in the same order as it was sent originally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Electronic signals pass through many switches before a connection is established (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In modern circuit-switched networks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820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38392" cy="876300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  <a:latin typeface="Times New Roman" pitchFamily="18" charset="0"/>
                <a:cs typeface="Times New Roman" pitchFamily="18" charset="0"/>
              </a:rPr>
              <a:t>Circuit Switched Network</a:t>
            </a:r>
            <a:endParaRPr lang="en-US" sz="3600" dirty="0">
              <a:effectLst/>
              <a:latin typeface="Times New Roman" charset="0"/>
            </a:endParaRPr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During a call (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transfer phase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), switches can not be used by any other network traffic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Hence, the resources remain 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dedicated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to the circuit during the entire transfer of data and the entire message follows the 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same path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GB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 circuit-switched network is excellent for data that needs a 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constant link from end-to-end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, for example, real-time video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898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Packet Switched Network</a:t>
            </a:r>
            <a:br>
              <a:rPr lang="en-US" sz="4400" b="1" dirty="0">
                <a:latin typeface="Times New Roman" pitchFamily="18" charset="0"/>
                <a:cs typeface="Times New Roman" pitchFamily="18" charset="0"/>
              </a:rPr>
            </a:b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3419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Packets are sent as soon as they are available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message is broken into small data packets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Packet Switched network Approaches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Datagram Network Approach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Virtual Circuit Network Approach</a:t>
            </a:r>
          </a:p>
          <a:p>
            <a:pPr lvl="1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47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762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Packet Switched Network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341937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Datagram approach of packet switching</a:t>
            </a:r>
            <a:endParaRPr lang="en-US" sz="2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no need to set up a dedicated path in advance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up to routers to use store-and-forward transmission to send each packet on its way to the destination on its own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Packets seek out the most efficient route to travel as circuits become available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not necessarily the shortest route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There is no fixed path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Different packets can follow different paths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Packets may arrive out of order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places a tight upper limit on the size of packets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This ensures that no user can monopolize any transmission line for very long (e.g., many milliseconds)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Thus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it can handle interactive traffic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77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effectLst/>
                <a:latin typeface="Times New Roman" pitchFamily="18" charset="0"/>
                <a:cs typeface="Times New Roman" pitchFamily="18" charset="0"/>
              </a:rPr>
              <a:t>A comparison of circuit switched and </a:t>
            </a:r>
            <a:r>
              <a:rPr lang="en-US" sz="3600" dirty="0">
                <a:effectLst/>
                <a:latin typeface="Times New Roman" pitchFamily="18" charset="0"/>
                <a:cs typeface="Times New Roman" pitchFamily="18" charset="0"/>
              </a:rPr>
              <a:t>Datagram </a:t>
            </a:r>
            <a:r>
              <a:rPr lang="en-US" sz="3600" b="1" dirty="0">
                <a:effectLst/>
                <a:latin typeface="Times New Roman" pitchFamily="18" charset="0"/>
                <a:cs typeface="Times New Roman" pitchFamily="18" charset="0"/>
              </a:rPr>
              <a:t>packet switched networks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745412" cy="4884737"/>
          </a:xfrm>
        </p:spPr>
        <p:txBody>
          <a:bodyPr>
            <a:norm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7391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294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745412" cy="2590799"/>
          </a:xfrm>
          <a:noFill/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In Circuit and Packet Switched Network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trade-off is between guaranteed service and wasting resources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versus </a:t>
            </a:r>
            <a:r>
              <a:rPr lang="en-US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not guaranteeing service and not wasting resources</a:t>
            </a:r>
          </a:p>
        </p:txBody>
      </p:sp>
    </p:spTree>
    <p:extLst>
      <p:ext uri="{BB962C8B-B14F-4D97-AF65-F5344CB8AC3E}">
        <p14:creationId xmlns:p14="http://schemas.microsoft.com/office/powerpoint/2010/main" val="809845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5050</TotalTime>
  <Words>691</Words>
  <Application>Microsoft Office PowerPoint</Application>
  <PresentationFormat>On-screen Show (4:3)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Taxonomy of Communication Networks</vt:lpstr>
      <vt:lpstr>Broadcast Vs Switched Network</vt:lpstr>
      <vt:lpstr>Switched Network</vt:lpstr>
      <vt:lpstr>Circuit Switched Network</vt:lpstr>
      <vt:lpstr>Circuit Switched Network</vt:lpstr>
      <vt:lpstr>Packet Switched Network </vt:lpstr>
      <vt:lpstr>Packet Switched Network</vt:lpstr>
      <vt:lpstr>A comparison of circuit switched and Datagram packet switched networks</vt:lpstr>
      <vt:lpstr>PowerPoint Presentation</vt:lpstr>
      <vt:lpstr>Virtual Circuit Network</vt:lpstr>
      <vt:lpstr>Virtual Circuit Network</vt:lpstr>
      <vt:lpstr> Virtual Circuits guarantees that  all packets in a flow follow one path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Side Arrows Background</dc:title>
  <dc:creator>Arshad Ali</dc:creator>
  <cp:lastModifiedBy>Maryam Gulzar</cp:lastModifiedBy>
  <cp:revision>872</cp:revision>
  <cp:lastPrinted>2018-01-06T06:45:22Z</cp:lastPrinted>
  <dcterms:created xsi:type="dcterms:W3CDTF">2009-03-23T15:23:24Z</dcterms:created>
  <dcterms:modified xsi:type="dcterms:W3CDTF">2022-08-31T03:30:56Z</dcterms:modified>
</cp:coreProperties>
</file>