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1191" r:id="rId2"/>
    <p:sldId id="1112" r:id="rId3"/>
    <p:sldId id="1113" r:id="rId4"/>
    <p:sldId id="1114" r:id="rId5"/>
    <p:sldId id="1115" r:id="rId6"/>
    <p:sldId id="1116" r:id="rId7"/>
    <p:sldId id="1117" r:id="rId8"/>
    <p:sldId id="1118" r:id="rId9"/>
    <p:sldId id="1194" r:id="rId10"/>
    <p:sldId id="1119" r:id="rId11"/>
    <p:sldId id="11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 showGuides="1">
      <p:cViewPr varScale="1">
        <p:scale>
          <a:sx n="68" d="100"/>
          <a:sy n="68" d="100"/>
        </p:scale>
        <p:origin x="72" y="72"/>
      </p:cViewPr>
      <p:guideLst>
        <p:guide orient="horz" pos="196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83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4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8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79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8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0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20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Data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8511" y="2492753"/>
            <a:ext cx="7372469" cy="4173132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Network Layer</a:t>
            </a:r>
            <a:r>
              <a:rPr lang="en-US" sz="36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Inside a Router?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Internet Protocol: IPv4, Addressing, NAT IPv6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/>
              <a:t>Generalized Forwarding and SDN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Middleboxes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777138"/>
            <a:chOff x="7421880" y="792480"/>
            <a:chExt cx="4399280" cy="377713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532467" y="1328400"/>
              <a:ext cx="4209400" cy="3241218"/>
              <a:chOff x="7552787" y="2230100"/>
              <a:chExt cx="4209400" cy="3241218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11300" y="3394453"/>
                <a:ext cx="3850887" cy="207686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552787" y="2230100"/>
                <a:ext cx="4141022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</a:t>
            </a:r>
            <a:r>
              <a:rPr lang="en-US" altLang="en-US" sz="2800" dirty="0">
                <a:latin typeface="Calibri" panose="020F0502020204030204"/>
              </a:rPr>
              <a:t>, e.g.,: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</p:spTree>
    <p:extLst>
      <p:ext uri="{BB962C8B-B14F-4D97-AF65-F5344CB8AC3E}">
        <p14:creationId xmlns:p14="http://schemas.microsoft.com/office/powerpoint/2010/main" val="9053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match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bits in arriving packet header(s) in any layers,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take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action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matching over many fields (link-, network-, transport-layer)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local actions: drop, forward, modify, or send matched packet to controller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“program” n</a:t>
            </a:r>
            <a:r>
              <a:rPr lang="en-US" altLang="en-US" sz="2800" i="1" dirty="0">
                <a:latin typeface="Calibri" panose="020F0502020204030204" pitchFamily="34" charset="0"/>
              </a:rPr>
              <a:t>etwork-wide</a:t>
            </a:r>
            <a:r>
              <a:rPr lang="en-US" altLang="en-US" sz="2800" dirty="0">
                <a:latin typeface="Calibri" panose="020F0502020204030204" pitchFamily="34" charset="0"/>
              </a:rPr>
              <a:t> behaviors</a:t>
            </a:r>
          </a:p>
          <a:p>
            <a:pPr marL="311150" indent="-311150">
              <a:buClr>
                <a:srgbClr val="0013A3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Calibri" panose="020F0502020204030204" pitchFamily="34" charset="0"/>
              </a:rPr>
              <a:t>simple form of “network programmability”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programmable, per-packet “processing”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Calibri" panose="020F0502020204030204" pitchFamily="34" charset="0"/>
              </a:rPr>
              <a:t>historical roots: </a:t>
            </a:r>
            <a:r>
              <a:rPr lang="en-US" altLang="en-US" sz="2800" dirty="0">
                <a:latin typeface="Calibri" panose="020F0502020204030204" pitchFamily="34" charset="0"/>
              </a:rPr>
              <a:t>active networking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Calibri" panose="020F0502020204030204" pitchFamily="34" charset="0"/>
              </a:rPr>
              <a:t>today: </a:t>
            </a:r>
            <a:r>
              <a:rPr lang="en-US" altLang="en-US" sz="2800" dirty="0">
                <a:latin typeface="Calibri" panose="020F0502020204030204" pitchFamily="34" charset="0"/>
              </a:rPr>
              <a:t>more generalized programming: </a:t>
            </a:r>
          </a:p>
          <a:p>
            <a:pPr marL="622300" lvl="1" indent="0">
              <a:buClr>
                <a:srgbClr val="0013A3"/>
              </a:buClr>
            </a:pPr>
            <a:r>
              <a:rPr lang="en-US" altLang="en-US" sz="2800" dirty="0">
                <a:latin typeface="Calibri" panose="020F0502020204030204" pitchFamily="34" charset="0"/>
              </a:rPr>
              <a:t>    P4 (see p4.org).</a:t>
            </a:r>
            <a:endParaRPr lang="en-US" altLang="en-US" sz="28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37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match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bits in arriving packet, take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52" y="2732469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0013A3"/>
                </a:solidFill>
                <a:latin typeface="Calibri" panose="020F0502020204030204"/>
              </a:rPr>
              <a:t>g</a:t>
            </a:r>
            <a:r>
              <a:rPr kumimoji="0" lang="en-US" altLang="en-US" sz="2800" b="0" i="1" u="none" strike="noStrike" kern="1200" cap="none" spc="0" normalizeH="0" noProof="0" dirty="0" err="1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</a:rPr>
              <a:t>eneralized</a:t>
            </a:r>
            <a:r>
              <a:rPr kumimoji="0" lang="en-US" altLang="en-US" sz="2800" b="0" i="1" u="none" strike="noStrike" kern="1200" cap="none" spc="0" normalizeH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</a:rPr>
              <a:t> forwarding</a:t>
            </a:r>
            <a:r>
              <a:rPr kumimoji="0" lang="en-US" altLang="en-US" sz="28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</a:p>
          <a:p>
            <a:pPr marL="1314450" lvl="2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/>
              </a:rPr>
              <a:t>many header fields can determine action</a:t>
            </a:r>
          </a:p>
          <a:p>
            <a:pPr marL="1314450" lvl="2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/>
              </a:rPr>
              <a:t>m</a:t>
            </a:r>
            <a:r>
              <a:rPr kumimoji="0" lang="en-US" altLang="en-US" sz="26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any action possible: drop/copy/modify/log packet</a:t>
            </a:r>
            <a:endParaRPr kumimoji="0" lang="en-US" altLang="en-US" sz="2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  <a:endParaRPr lang="en-US" altLang="en-US" sz="2800" dirty="0">
                <a:latin typeface="Calibri" panose="020F0502020204030204"/>
              </a:endParaRP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  <a:endParaRPr lang="en-US" altLang="en-US" sz="1400" dirty="0">
                <a:latin typeface="Calibri" panose="020F0502020204030204"/>
              </a:endParaRP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0013A3"/>
                </a:solidFill>
                <a:latin typeface="Calibri" panose="020F0502020204030204"/>
              </a:rPr>
              <a:t>destination-based forwarding: </a:t>
            </a:r>
            <a:r>
              <a:rPr lang="en-US" altLang="en-US" sz="2800" dirty="0">
                <a:latin typeface="Calibri" panose="020F0502020204030204"/>
              </a:rPr>
              <a:t>forward based on </a:t>
            </a:r>
            <a:r>
              <a:rPr lang="en-US" altLang="en-US" sz="2800" dirty="0" err="1">
                <a:latin typeface="Calibri" panose="020F0502020204030204"/>
              </a:rPr>
              <a:t>dest</a:t>
            </a:r>
            <a:r>
              <a:rPr lang="en-US" altLang="en-US" sz="2800" dirty="0">
                <a:latin typeface="Calibri" panose="020F0502020204030204"/>
              </a:rPr>
              <a:t>. IP address</a:t>
            </a:r>
          </a:p>
        </p:txBody>
      </p:sp>
    </p:spTree>
    <p:extLst>
      <p:ext uri="{BB962C8B-B14F-4D97-AF65-F5344CB8AC3E}">
        <p14:creationId xmlns:p14="http://schemas.microsoft.com/office/powerpoint/2010/main" val="58500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match+action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6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=10.1.2.3,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=1.2.*.*,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 err="1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lang="en-US" sz="2400" dirty="0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= *.*.*.*, </a:t>
              </a:r>
              <a:r>
                <a:rPr lang="en-US" sz="2400" dirty="0" err="1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lang="en-US" sz="2400" dirty="0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</p:spTree>
    <p:extLst>
      <p:ext uri="{BB962C8B-B14F-4D97-AF65-F5344CB8AC3E}">
        <p14:creationId xmlns:p14="http://schemas.microsoft.com/office/powerpoint/2010/main" val="21505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altLang="en-US" sz="2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latin typeface="Calibri" charset="0"/>
                </a:rPr>
                <a:t>Header fields to match:</a:t>
              </a:r>
              <a:endParaRPr kumimoji="0" lang="zh-TW" altLang="en-US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</a:t>
              </a:r>
              <a:r>
                <a:rPr kumimoji="0" lang="en-US" altLang="zh-TW" sz="14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9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3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0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9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</a:t>
            </a:r>
            <a:r>
              <a:rPr lang="en-US" altLang="en-US" sz="2800" dirty="0">
                <a:latin typeface="Calibri" panose="020F0502020204030204"/>
              </a:rPr>
              <a:t>, e.g.,: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2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1018</Words>
  <Application>Microsoft Office PowerPoint</Application>
  <PresentationFormat>Widescreen</PresentationFormat>
  <Paragraphs>382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Wingdings</vt:lpstr>
      <vt:lpstr>1_Office Theme</vt:lpstr>
      <vt:lpstr>Network Layer: Data Plane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61</cp:revision>
  <dcterms:created xsi:type="dcterms:W3CDTF">2020-04-18T15:23:50Z</dcterms:created>
  <dcterms:modified xsi:type="dcterms:W3CDTF">2023-10-24T13:05:31Z</dcterms:modified>
</cp:coreProperties>
</file>