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12"/>
  </p:notesMasterIdLst>
  <p:sldIdLst>
    <p:sldId id="1191" r:id="rId3"/>
    <p:sldId id="1280" r:id="rId4"/>
    <p:sldId id="1281" r:id="rId5"/>
    <p:sldId id="800" r:id="rId6"/>
    <p:sldId id="1282" r:id="rId7"/>
    <p:sldId id="661" r:id="rId8"/>
    <p:sldId id="1285" r:id="rId9"/>
    <p:sldId id="1286" r:id="rId10"/>
    <p:sldId id="1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625"/>
    <p:restoredTop sz="96327"/>
  </p:normalViewPr>
  <p:slideViewPr>
    <p:cSldViewPr snapToGrid="0" snapToObjects="1" showGuides="1">
      <p:cViewPr varScale="1">
        <p:scale>
          <a:sx n="61" d="100"/>
          <a:sy n="61" d="100"/>
        </p:scale>
        <p:origin x="96" y="234"/>
      </p:cViewPr>
      <p:guideLst>
        <p:guide orient="horz" pos="1056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0E2F-7E7F-F04D-A043-F9F8A474146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A1AD-6EA3-1049-AB4E-FC15F4D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8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92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6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4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7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7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 fontScale="90000"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Network Layer:</a:t>
            </a:r>
            <a:br>
              <a:rPr lang="en-US" altLang="en-US" sz="6000" dirty="0">
                <a:cs typeface="Calibri" panose="020F0502020204030204" pitchFamily="34" charset="0"/>
              </a:rPr>
            </a:br>
            <a:r>
              <a:rPr lang="en-US" altLang="en-US" sz="6000" dirty="0">
                <a:cs typeface="Calibri" panose="020F0502020204030204" pitchFamily="34" charset="0"/>
              </a:rPr>
              <a:t>Control Plane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61016" y="2338373"/>
            <a:ext cx="7774376" cy="4173132"/>
          </a:xfrm>
        </p:spPr>
        <p:txBody>
          <a:bodyPr>
            <a:normAutofit fontScale="92500" lnSpcReduction="10000"/>
          </a:bodyPr>
          <a:lstStyle/>
          <a:p>
            <a:pPr marL="285750" lvl="0" indent="-274638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lvl="0" indent="-274638">
              <a:spcBef>
                <a:spcPts val="600"/>
              </a:spcBef>
              <a:buClr>
                <a:schemeClr val="bg1">
                  <a:lumMod val="85000"/>
                </a:schemeClr>
              </a:buClr>
              <a:defRPr/>
            </a:pPr>
            <a:r>
              <a:rPr lang="en-US" altLang="en-US" sz="36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algorithms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en-US" sz="3200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lvl="0" indent="-285750">
              <a:spcBef>
                <a:spcPts val="600"/>
              </a:spcBef>
              <a:buClr>
                <a:srgbClr val="0013A3"/>
              </a:buClr>
              <a:defRPr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285750" lvl="0" indent="-285750">
              <a:spcBef>
                <a:spcPts val="600"/>
              </a:spcBef>
              <a:buClr>
                <a:prstClr val="white">
                  <a:lumMod val="75000"/>
                </a:prstClr>
              </a:buClr>
              <a:defRPr/>
            </a:pPr>
            <a:r>
              <a:rPr lang="en-US" altLang="en-US" sz="3200" dirty="0">
                <a:solidFill>
                  <a:prstClr val="white">
                    <a:lumMod val="75000"/>
                  </a:prst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1649A1-459D-432B-C748-17B38E041800}"/>
              </a:ext>
            </a:extLst>
          </p:cNvPr>
          <p:cNvGrpSpPr/>
          <p:nvPr/>
        </p:nvGrpSpPr>
        <p:grpSpPr>
          <a:xfrm>
            <a:off x="8194980" y="792479"/>
            <a:ext cx="3626179" cy="5650523"/>
            <a:chOff x="7421880" y="792480"/>
            <a:chExt cx="4399280" cy="37771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928A41-22E8-0F2B-06A8-995D7B458289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</p:txBody>
        </p:sp>
        <p:pic>
          <p:nvPicPr>
            <p:cNvPr id="8" name="Picture 7" descr="Kurose_CVR_REV2.jpg">
              <a:extLst>
                <a:ext uri="{FF2B5EF4-FFF2-40B4-BE49-F238E27FC236}">
                  <a16:creationId xmlns:a16="http://schemas.microsoft.com/office/drawing/2014/main" id="{A261E5FB-5112-0A8E-AF91-1362ECAF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3547" y="1211214"/>
              <a:ext cx="4028321" cy="3358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3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spcBef>
                <a:spcPts val="0"/>
              </a:spcBef>
              <a:buNone/>
            </a:pPr>
            <a:r>
              <a:rPr lang="en-US" sz="3200" dirty="0"/>
              <a:t>our routing study thus far:</a:t>
            </a:r>
          </a:p>
          <a:p>
            <a:pPr marL="130175" indent="0">
              <a:spcBef>
                <a:spcPts val="0"/>
              </a:spcBef>
              <a:buNone/>
            </a:pPr>
            <a:r>
              <a:rPr lang="en-US" sz="3200" i="1" dirty="0">
                <a:solidFill>
                  <a:srgbClr val="0013A3"/>
                </a:solidFill>
              </a:rPr>
              <a:t>idealized 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all routers identical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network “flat”</a:t>
            </a:r>
          </a:p>
          <a:p>
            <a:pPr marL="130175" indent="0">
              <a:buNone/>
            </a:pPr>
            <a:r>
              <a:rPr lang="en-US" dirty="0"/>
              <a:t>… not true in practice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Making routing scalable</a:t>
            </a:r>
            <a:endParaRPr lang="en-US" sz="4800" dirty="0"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79122"/>
            <a:ext cx="498431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scale: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billions of destinations: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can’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t store all destinations in routing tables!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exchanging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 link-state or DV information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would swamp links!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26" y="4067119"/>
            <a:ext cx="53612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administrative autonomy:</a:t>
            </a:r>
          </a:p>
          <a:p>
            <a:pPr marL="342900"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Internet: a network of networks</a:t>
            </a:r>
          </a:p>
          <a:p>
            <a:pPr marL="342900"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network admin may want to control routing in its own network</a:t>
            </a:r>
          </a:p>
        </p:txBody>
      </p:sp>
    </p:spTree>
    <p:extLst>
      <p:ext uri="{BB962C8B-B14F-4D97-AF65-F5344CB8AC3E}">
        <p14:creationId xmlns:p14="http://schemas.microsoft.com/office/powerpoint/2010/main" val="403993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aggregate routers into regions known as </a:t>
            </a:r>
            <a:r>
              <a:rPr lang="en-US" sz="3200" dirty="0">
                <a:solidFill>
                  <a:srgbClr val="0000A8"/>
                </a:solidFill>
              </a:rPr>
              <a:t>“autonomous systems”</a:t>
            </a:r>
            <a:r>
              <a:rPr lang="en-US" sz="3200" dirty="0"/>
              <a:t> (AS) (a.k.a. “</a:t>
            </a:r>
            <a:r>
              <a:rPr lang="en-US" sz="3200" dirty="0">
                <a:solidFill>
                  <a:srgbClr val="0000A8"/>
                </a:solidFill>
              </a:rPr>
              <a:t>domains</a:t>
            </a:r>
            <a:r>
              <a:rPr lang="en-US" sz="3200" dirty="0"/>
              <a:t>”)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approach to scalable routing</a:t>
            </a:r>
            <a:endParaRPr lang="en-US" sz="4800" dirty="0">
              <a:latin typeface="+mn-lt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904546"/>
            <a:ext cx="5635668" cy="365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intra-AS (aka “intra-domain”):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routing among routers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within same AS (“network”)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all routers in AS must run same intra-domain protocol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routers in different AS can run different intra-domain routing protocols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gateway router: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at “edge” of its own AS, has link(s) to router(s) in other AS’es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096" y="2928482"/>
            <a:ext cx="516089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inter-AS (aka “inter-domain”):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routing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among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AS’es</a:t>
            </a:r>
          </a:p>
          <a:p>
            <a:pPr marL="409575" marR="0" lvl="0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gateways perform inter-domain routing (as well as intra-domain routing)</a:t>
            </a:r>
          </a:p>
        </p:txBody>
      </p:sp>
    </p:spTree>
    <p:extLst>
      <p:ext uri="{BB962C8B-B14F-4D97-AF65-F5344CB8AC3E}">
        <p14:creationId xmlns:p14="http://schemas.microsoft.com/office/powerpoint/2010/main" val="390702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600200" y="152400"/>
            <a:ext cx="906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itchFamily="18" charset="0"/>
              </a:rPr>
              <a:t>Autonomous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815937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Group of networks and routers under the authority of a single administration is called 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Autonomous System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Routing inside an autonomous system is called </a:t>
            </a:r>
            <a:r>
              <a:rPr lang="en-US" altLang="zh-TW" sz="24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intra-domain or Interior 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routing.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Routing between autonomous systems is called </a:t>
            </a:r>
            <a:r>
              <a:rPr lang="en-US" altLang="zh-TW" sz="24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inter-domain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Exterior</a:t>
            </a:r>
            <a:r>
              <a:rPr lang="en-US" altLang="zh-TW" sz="240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routing</a:t>
            </a:r>
          </a:p>
          <a:p>
            <a:pPr marL="457200" indent="-457200">
              <a:buFont typeface="Wingdings" pitchFamily="2" charset="2"/>
              <a:buChar char="Ø"/>
            </a:pPr>
            <a:endParaRPr lang="en-AU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33564" y="3352800"/>
            <a:ext cx="8224837" cy="2971800"/>
            <a:chOff x="309563" y="1295400"/>
            <a:chExt cx="8224837" cy="5029200"/>
          </a:xfrm>
        </p:grpSpPr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295400"/>
              <a:ext cx="2432050" cy="279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138" y="2532063"/>
              <a:ext cx="2989262" cy="1582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563" y="4244975"/>
              <a:ext cx="5557837" cy="2079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8850" y="3408363"/>
              <a:ext cx="2495550" cy="1468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125" y="2743200"/>
              <a:ext cx="803275" cy="182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07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Interconnected ASes</a:t>
            </a:r>
            <a:endParaRPr lang="en-US" sz="4800" dirty="0">
              <a:latin typeface="+mn-lt"/>
            </a:endParaRPr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5" name="Line 113">
            <a:extLst>
              <a:ext uri="{FF2B5EF4-FFF2-40B4-BE49-F238E27FC236}">
                <a16:creationId xmlns:a16="http://schemas.microsoft.com/office/drawing/2014/main" id="{EBEA8126-4CF3-3A41-ABAC-D142E1663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913" y="5100458"/>
            <a:ext cx="3241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6" name="Line 114">
            <a:extLst>
              <a:ext uri="{FF2B5EF4-FFF2-40B4-BE49-F238E27FC236}">
                <a16:creationId xmlns:a16="http://schemas.microsoft.com/office/drawing/2014/main" id="{9F42B725-C1EB-5648-AA83-55F576D99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0776" y="4638895"/>
            <a:ext cx="382509" cy="3745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A6A0761-EFD0-B448-950E-18DB9794940F}"/>
              </a:ext>
            </a:extLst>
          </p:cNvPr>
          <p:cNvGrpSpPr/>
          <p:nvPr/>
        </p:nvGrpSpPr>
        <p:grpSpPr>
          <a:xfrm>
            <a:off x="1778696" y="3924256"/>
            <a:ext cx="5968456" cy="2124592"/>
            <a:chOff x="3175544" y="3748892"/>
            <a:chExt cx="5968456" cy="212459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59DD332-1646-744E-B0B3-D290BCF0ED64}"/>
                </a:ext>
              </a:extLst>
            </p:cNvPr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253" name="Freeform 4">
                <a:extLst>
                  <a:ext uri="{FF2B5EF4-FFF2-40B4-BE49-F238E27FC236}">
                    <a16:creationId xmlns:a16="http://schemas.microsoft.com/office/drawing/2014/main" id="{B1786030-A05C-3C4B-90A8-A5DA8E67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070" y="3748892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A2171EC-FE7C-D541-B23A-F748C585D569}"/>
                  </a:ext>
                </a:extLst>
              </p:cNvPr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723594D-379C-E642-A5A9-5C895D3CFBCB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72BBF8-088B-A449-9470-EBB3D14828B2}"/>
                    </a:ext>
                  </a:extLst>
                </p:cNvPr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100B31F-13F0-1E46-B425-81FB4EF4CED2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E47A0939-C51B-A042-A7CC-F4275B613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F59F95CB-2AFB-954F-A034-BBA60D5D4EF0}"/>
                </a:ext>
              </a:extLst>
            </p:cNvPr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254" name="Freeform 5">
                <a:extLst>
                  <a:ext uri="{FF2B5EF4-FFF2-40B4-BE49-F238E27FC236}">
                    <a16:creationId xmlns:a16="http://schemas.microsoft.com/office/drawing/2014/main" id="{0F89B688-4E67-2344-8F6E-D25D73FDD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585" y="4779701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8016CA7-C957-1C4D-A120-A23AF9524D91}"/>
                  </a:ext>
                </a:extLst>
              </p:cNvPr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3AB46CFF-D2D9-204B-8D26-6EBD60AC189A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62F828E9-D5D5-A845-92F1-06245C1556E7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DF703CA7-434F-3941-821C-59863FBA72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4E454930-4E41-434B-860E-CAB25B708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E2F34647-CA92-A545-AFCE-B82A0FF135E5}"/>
                </a:ext>
              </a:extLst>
            </p:cNvPr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255" name="Freeform 3">
                <a:extLst>
                  <a:ext uri="{FF2B5EF4-FFF2-40B4-BE49-F238E27FC236}">
                    <a16:creationId xmlns:a16="http://schemas.microsoft.com/office/drawing/2014/main" id="{1536733F-1420-C242-99F9-B2C1A846C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573" y="3977477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92ED2415-587F-4B43-864E-2DFBFD8318B6}"/>
                  </a:ext>
                </a:extLst>
              </p:cNvPr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E266E0C-04F2-274C-A906-0CE2714D9E26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AF109F00-AEAA-434C-BBF7-9540A765DEAD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BC93F16D-2C1A-E249-87B4-695F781B37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BF12078B-FFCB-5B4D-96D9-6482BC5DA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8E22769-1D43-5840-8394-0FE0463D5740}"/>
              </a:ext>
            </a:extLst>
          </p:cNvPr>
          <p:cNvGrpSpPr/>
          <p:nvPr/>
        </p:nvGrpSpPr>
        <p:grpSpPr>
          <a:xfrm>
            <a:off x="1812296" y="3939436"/>
            <a:ext cx="5968456" cy="2124592"/>
            <a:chOff x="3202684" y="3763506"/>
            <a:chExt cx="5968456" cy="2124592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44E07CE-3F29-2C44-A38C-A63250BD37CA}"/>
                </a:ext>
              </a:extLst>
            </p:cNvPr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304" name="Freeform 4">
                <a:extLst>
                  <a:ext uri="{FF2B5EF4-FFF2-40B4-BE49-F238E27FC236}">
                    <a16:creationId xmlns:a16="http://schemas.microsoft.com/office/drawing/2014/main" id="{D30911A6-6911-094B-927D-A42ABA72D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56" y="-1509951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8" name="Freeform 5">
                <a:extLst>
                  <a:ext uri="{FF2B5EF4-FFF2-40B4-BE49-F238E27FC236}">
                    <a16:creationId xmlns:a16="http://schemas.microsoft.com/office/drawing/2014/main" id="{5CB4E5C1-2135-4947-936C-2E606AB35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97" y="-479142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2" name="Freeform 3">
                <a:extLst>
                  <a:ext uri="{FF2B5EF4-FFF2-40B4-BE49-F238E27FC236}">
                    <a16:creationId xmlns:a16="http://schemas.microsoft.com/office/drawing/2014/main" id="{17419CA7-50EA-4644-BAD8-E64BA60CC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885" y="-1281366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D9F899E2-41E6-F644-9D09-629032DFB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4603" y="-501042"/>
                <a:ext cx="814192" cy="50104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498B5083-E95A-D548-919E-B088084EA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03A980E-CDF4-394B-8ACB-E178989326AD}"/>
                </a:ext>
              </a:extLst>
            </p:cNvPr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inter-AS routing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FDBFFAE-83D8-D74E-B3C9-F3CDF234CDF3}"/>
              </a:ext>
            </a:extLst>
          </p:cNvPr>
          <p:cNvGrpSpPr/>
          <p:nvPr/>
        </p:nvGrpSpPr>
        <p:grpSpPr>
          <a:xfrm>
            <a:off x="3723768" y="1866380"/>
            <a:ext cx="2334629" cy="3331019"/>
            <a:chOff x="5176788" y="1691016"/>
            <a:chExt cx="2334629" cy="333101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DA2EECEA-6E2F-594A-A168-0AF941E524C3}"/>
                </a:ext>
              </a:extLst>
            </p:cNvPr>
            <p:cNvSpPr/>
            <p:nvPr/>
          </p:nvSpPr>
          <p:spPr bwMode="auto">
            <a:xfrm flipH="1">
              <a:off x="5219204" y="3674178"/>
              <a:ext cx="2255450" cy="134785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2217181 w 2532501"/>
                <a:gd name="connsiteY0" fmla="*/ 747595 h 747595"/>
                <a:gd name="connsiteX1" fmla="*/ 0 w 2532501"/>
                <a:gd name="connsiteY1" fmla="*/ 310 h 747595"/>
                <a:gd name="connsiteX2" fmla="*/ 2251233 w 2532501"/>
                <a:gd name="connsiteY2" fmla="*/ 1468 h 747595"/>
                <a:gd name="connsiteX3" fmla="*/ 2532501 w 2532501"/>
                <a:gd name="connsiteY3" fmla="*/ 710902 h 747595"/>
                <a:gd name="connsiteX4" fmla="*/ 2217181 w 2532501"/>
                <a:gd name="connsiteY4" fmla="*/ 747595 h 747595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274923"/>
                <a:gd name="connsiteY0" fmla="*/ 1349639 h 1349639"/>
                <a:gd name="connsiteX1" fmla="*/ 0 w 2274923"/>
                <a:gd name="connsiteY1" fmla="*/ 310 h 1349639"/>
                <a:gd name="connsiteX2" fmla="*/ 2251233 w 2274923"/>
                <a:gd name="connsiteY2" fmla="*/ 1468 h 1349639"/>
                <a:gd name="connsiteX3" fmla="*/ 2244541 w 2274923"/>
                <a:gd name="connsiteY3" fmla="*/ 1338031 h 1349639"/>
                <a:gd name="connsiteX4" fmla="*/ 1904181 w 2274923"/>
                <a:gd name="connsiteY4" fmla="*/ 1349639 h 1349639"/>
                <a:gd name="connsiteX0" fmla="*/ 1904181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904181 w 2251233"/>
                <a:gd name="connsiteY4" fmla="*/ 1349639 h 1349639"/>
                <a:gd name="connsiteX0" fmla="*/ 1855043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855043 w 2251233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368" h="1349639">
                  <a:moveTo>
                    <a:pt x="1855043" y="1349639"/>
                  </a:moveTo>
                  <a:cubicBezTo>
                    <a:pt x="1304110" y="746280"/>
                    <a:pt x="628999" y="499249"/>
                    <a:pt x="0" y="310"/>
                  </a:cubicBezTo>
                  <a:cubicBezTo>
                    <a:pt x="333077" y="4877"/>
                    <a:pt x="1918156" y="-3099"/>
                    <a:pt x="2251233" y="1468"/>
                  </a:cubicBezTo>
                  <a:cubicBezTo>
                    <a:pt x="2089546" y="493074"/>
                    <a:pt x="2029736" y="828030"/>
                    <a:pt x="2254368" y="1315058"/>
                  </a:cubicBezTo>
                  <a:cubicBezTo>
                    <a:pt x="2028914" y="1268083"/>
                    <a:pt x="1915520" y="1271535"/>
                    <a:pt x="1855043" y="134963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00673E8-B325-EB44-9A2A-C4636D3BA1D7}"/>
                </a:ext>
              </a:extLst>
            </p:cNvPr>
            <p:cNvGrpSpPr/>
            <p:nvPr/>
          </p:nvGrpSpPr>
          <p:grpSpPr>
            <a:xfrm>
              <a:off x="5176788" y="1691016"/>
              <a:ext cx="2334629" cy="2102794"/>
              <a:chOff x="5176788" y="1691016"/>
              <a:chExt cx="2334629" cy="2102794"/>
            </a:xfrm>
          </p:grpSpPr>
          <p:grpSp>
            <p:nvGrpSpPr>
              <p:cNvPr id="316" name="Group 28">
                <a:extLst>
                  <a:ext uri="{FF2B5EF4-FFF2-40B4-BE49-F238E27FC236}">
                    <a16:creationId xmlns:a16="http://schemas.microsoft.com/office/drawing/2014/main" id="{66AF714D-93D9-7849-A0E5-53CA64E792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6788" y="1691016"/>
                <a:ext cx="2334629" cy="2102794"/>
                <a:chOff x="1858002" y="3709936"/>
                <a:chExt cx="1045872" cy="1739899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4500FA73-0BCC-C84B-A5CA-CA01BB6F74E4}"/>
                    </a:ext>
                  </a:extLst>
                </p:cNvPr>
                <p:cNvSpPr/>
                <p:nvPr/>
              </p:nvSpPr>
              <p:spPr bwMode="auto">
                <a:xfrm rot="10800000">
                  <a:off x="1867527" y="3957547"/>
                  <a:ext cx="1033544" cy="61109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1" name="Group 498">
                  <a:extLst>
                    <a:ext uri="{FF2B5EF4-FFF2-40B4-BE49-F238E27FC236}">
                      <a16:creationId xmlns:a16="http://schemas.microsoft.com/office/drawing/2014/main" id="{C0D2A279-F942-0D48-8005-63696D9EA9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588FE4E7-26AC-4943-A3F8-4D8DBC528B55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3806B90C-D448-5046-B33D-F8620D8693A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111689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77D5E21E-12EC-7C4E-A4FD-F87EB3559FC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606966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60000"/>
                      <a:lumOff val="40000"/>
                      <a:alpha val="7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EB1D307E-35F6-7B4D-9ECA-535608E8FF64}"/>
                      </a:ext>
                    </a:extLst>
                  </p:cNvPr>
                  <p:cNvCxnSpPr/>
                  <p:nvPr/>
                </p:nvCxnSpPr>
                <p:spPr>
                  <a:xfrm>
                    <a:off x="4697035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9890F937-B02F-3941-AA75-F2A6C60ADB6E}"/>
                      </a:ext>
                    </a:extLst>
                  </p:cNvPr>
                  <p:cNvCxnSpPr/>
                  <p:nvPr/>
                </p:nvCxnSpPr>
                <p:spPr>
                  <a:xfrm>
                    <a:off x="4129067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C1A7B8C0-653F-D043-A5D6-8D8D02496547}"/>
                    </a:ext>
                  </a:extLst>
                </p:cNvPr>
                <p:cNvSpPr/>
                <p:nvPr/>
              </p:nvSpPr>
              <p:spPr bwMode="auto">
                <a:xfrm>
                  <a:off x="1859676" y="4691826"/>
                  <a:ext cx="1037420" cy="52221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441ECEE8-5F06-204E-BCD7-77C25E8AF081}"/>
                    </a:ext>
                  </a:extLst>
                </p:cNvPr>
                <p:cNvCxnSpPr>
                  <a:cxnSpLocks/>
                  <a:stCxn id="337" idx="1"/>
                </p:cNvCxnSpPr>
                <p:nvPr/>
              </p:nvCxnSpPr>
              <p:spPr bwMode="auto">
                <a:xfrm flipH="1">
                  <a:off x="1861178" y="3924839"/>
                  <a:ext cx="1007" cy="1295073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D714DFB4-74AF-AA45-805C-53E5CDD7D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894641" y="3971833"/>
                  <a:ext cx="6350" cy="126981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335" name="Group 504">
                  <a:extLst>
                    <a:ext uri="{FF2B5EF4-FFF2-40B4-BE49-F238E27FC236}">
                      <a16:creationId xmlns:a16="http://schemas.microsoft.com/office/drawing/2014/main" id="{2A0950AE-6556-8E45-8D36-C13C7443E2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002" y="3709936"/>
                  <a:ext cx="1045872" cy="398402"/>
                  <a:chOff x="2185125" y="1574638"/>
                  <a:chExt cx="1201487" cy="429505"/>
                </a:xfrm>
              </p:grpSpPr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26F4269B-B9E1-DD40-BD3F-9AD462CC18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5125" y="1689286"/>
                    <a:ext cx="1196349" cy="31485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20000"/>
                          <a:lumOff val="80000"/>
                        </a:srgbClr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D6F97DEA-39E6-7943-9504-B9FD46A247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9930" y="1749849"/>
                    <a:ext cx="1195120" cy="11293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CC4C5A26-4306-EB49-843F-3B0B4CF63C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9930" y="1574638"/>
                    <a:ext cx="1196349" cy="3148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808080">
                        <a:alpha val="34999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9" name="Freeform 338">
                    <a:extLst>
                      <a:ext uri="{FF2B5EF4-FFF2-40B4-BE49-F238E27FC236}">
                        <a16:creationId xmlns:a16="http://schemas.microsoft.com/office/drawing/2014/main" id="{01521615-126F-9F48-B7B9-BC8FDF45A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89684" y="1670464"/>
                    <a:ext cx="581761" cy="157429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Freeform 339">
                    <a:extLst>
                      <a:ext uri="{FF2B5EF4-FFF2-40B4-BE49-F238E27FC236}">
                        <a16:creationId xmlns:a16="http://schemas.microsoft.com/office/drawing/2014/main" id="{682F4762-B963-474F-AB4B-BD6A92DA5D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9501" y="1629396"/>
                    <a:ext cx="703949" cy="111226"/>
                  </a:xfrm>
                  <a:custGeom>
                    <a:avLst/>
                    <a:gdLst>
                      <a:gd name="T0" fmla="*/ 0 w 3723451"/>
                      <a:gd name="T1" fmla="*/ 27211 h 932950"/>
                      <a:gd name="T2" fmla="*/ 123865 w 3723451"/>
                      <a:gd name="T3" fmla="*/ 321 h 932950"/>
                      <a:gd name="T4" fmla="*/ 350850 w 3723451"/>
                      <a:gd name="T5" fmla="*/ 62061 h 932950"/>
                      <a:gd name="T6" fmla="*/ 567397 w 3723451"/>
                      <a:gd name="T7" fmla="*/ 0 h 932950"/>
                      <a:gd name="T8" fmla="*/ 703949 w 3723451"/>
                      <a:gd name="T9" fmla="*/ 24696 h 932950"/>
                      <a:gd name="T10" fmla="*/ 602354 w 3723451"/>
                      <a:gd name="T11" fmla="*/ 55064 h 932950"/>
                      <a:gd name="T12" fmla="*/ 569645 w 3723451"/>
                      <a:gd name="T13" fmla="*/ 46877 h 932950"/>
                      <a:gd name="T14" fmla="*/ 354838 w 3723451"/>
                      <a:gd name="T15" fmla="*/ 111226 h 932950"/>
                      <a:gd name="T16" fmla="*/ 134536 w 3723451"/>
                      <a:gd name="T17" fmla="*/ 49244 h 932950"/>
                      <a:gd name="T18" fmla="*/ 98918 w 3723451"/>
                      <a:gd name="T19" fmla="*/ 55934 h 932950"/>
                      <a:gd name="T20" fmla="*/ 0 w 3723451"/>
                      <a:gd name="T21" fmla="*/ 27211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1" name="Freeform 340">
                    <a:extLst>
                      <a:ext uri="{FF2B5EF4-FFF2-40B4-BE49-F238E27FC236}">
                        <a16:creationId xmlns:a16="http://schemas.microsoft.com/office/drawing/2014/main" id="{78975C37-66B2-6A46-9D38-D07296BACE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2722" y="1723510"/>
                    <a:ext cx="257143" cy="95826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57143 w 1366596"/>
                      <a:gd name="T3" fmla="*/ 74047 h 809868"/>
                      <a:gd name="T4" fmla="*/ 162771 w 1366596"/>
                      <a:gd name="T5" fmla="*/ 95826 h 809868"/>
                      <a:gd name="T6" fmla="*/ 866 w 1366596"/>
                      <a:gd name="T7" fmla="*/ 50635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2" name="Freeform 341">
                    <a:extLst>
                      <a:ext uri="{FF2B5EF4-FFF2-40B4-BE49-F238E27FC236}">
                        <a16:creationId xmlns:a16="http://schemas.microsoft.com/office/drawing/2014/main" id="{B027AD38-44DC-4749-ABE8-13603800E4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6736" y="1725222"/>
                    <a:ext cx="255318" cy="94114"/>
                  </a:xfrm>
                  <a:custGeom>
                    <a:avLst/>
                    <a:gdLst>
                      <a:gd name="T0" fmla="*/ 251832 w 1348191"/>
                      <a:gd name="T1" fmla="*/ 0 h 791462"/>
                      <a:gd name="T2" fmla="*/ 255318 w 1348191"/>
                      <a:gd name="T3" fmla="*/ 45415 h 791462"/>
                      <a:gd name="T4" fmla="*/ 92368 w 1348191"/>
                      <a:gd name="T5" fmla="*/ 94114 h 791462"/>
                      <a:gd name="T6" fmla="*/ 0 w 1348191"/>
                      <a:gd name="T7" fmla="*/ 72774 h 791462"/>
                      <a:gd name="T8" fmla="*/ 251832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673C16FC-B30B-D341-BF16-BD40997429AA}"/>
                      </a:ext>
                    </a:extLst>
                  </p:cNvPr>
                  <p:cNvCxnSpPr>
                    <a:cxnSpLocks noChangeShapeType="1"/>
                    <a:endCxn id="338" idx="2"/>
                  </p:cNvCxnSpPr>
                  <p:nvPr/>
                </p:nvCxnSpPr>
                <p:spPr bwMode="auto">
                  <a:xfrm flipH="1" flipV="1">
                    <a:off x="2189930" y="1732067"/>
                    <a:ext cx="1823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5A3BCC1F-E36B-CC49-9618-2077B91F993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84788" y="1728644"/>
                    <a:ext cx="1824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920E80F8-831C-F447-978D-EA9239497E52}"/>
                  </a:ext>
                </a:extLst>
              </p:cNvPr>
              <p:cNvGrpSpPr/>
              <p:nvPr/>
            </p:nvGrpSpPr>
            <p:grpSpPr>
              <a:xfrm>
                <a:off x="5741299" y="2747246"/>
                <a:ext cx="1221860" cy="1008038"/>
                <a:chOff x="1992768" y="2310128"/>
                <a:chExt cx="1136650" cy="928372"/>
              </a:xfrm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900D1B6-2E57-BA49-B3A0-822412AEDB17}"/>
                    </a:ext>
                  </a:extLst>
                </p:cNvPr>
                <p:cNvSpPr/>
                <p:nvPr/>
              </p:nvSpPr>
              <p:spPr>
                <a:xfrm>
                  <a:off x="1992768" y="2337583"/>
                  <a:ext cx="1136650" cy="90091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763EADC-6E94-F24D-B1CA-7347697DE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2768" y="2735763"/>
                  <a:ext cx="11366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AF9577E6-692B-3740-9F2B-DD6835189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3809" y="2758130"/>
                  <a:ext cx="0" cy="4521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78F7BED9-504A-A643-AF52-F41992DB5B48}"/>
                    </a:ext>
                  </a:extLst>
                </p:cNvPr>
                <p:cNvSpPr txBox="1"/>
                <p:nvPr/>
              </p:nvSpPr>
              <p:spPr>
                <a:xfrm>
                  <a:off x="2011312" y="2310128"/>
                  <a:ext cx="1094850" cy="391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forwarding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table</a:t>
                  </a:r>
                </a:p>
              </p:txBody>
            </p:sp>
          </p:grpSp>
        </p:grpSp>
      </p:grpSp>
      <p:sp>
        <p:nvSpPr>
          <p:cNvPr id="350" name="Rectangle 124">
            <a:extLst>
              <a:ext uri="{FF2B5EF4-FFF2-40B4-BE49-F238E27FC236}">
                <a16:creationId xmlns:a16="http://schemas.microsoft.com/office/drawing/2014/main" id="{95E0DFFE-7997-234A-8A51-545E71EE1AA5}"/>
              </a:ext>
            </a:extLst>
          </p:cNvPr>
          <p:cNvSpPr txBox="1">
            <a:spLocks noChangeArrowheads="1"/>
          </p:cNvSpPr>
          <p:nvPr/>
        </p:nvSpPr>
        <p:spPr>
          <a:xfrm>
            <a:off x="6300592" y="1641655"/>
            <a:ext cx="5711869" cy="84551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forwarding table  configured by intra- and inter-AS routing algorithms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2FEDEC-3FA5-1F45-A814-2033B8639820}"/>
              </a:ext>
            </a:extLst>
          </p:cNvPr>
          <p:cNvGrpSpPr/>
          <p:nvPr/>
        </p:nvGrpSpPr>
        <p:grpSpPr>
          <a:xfrm>
            <a:off x="3770936" y="2327478"/>
            <a:ext cx="989852" cy="1051967"/>
            <a:chOff x="-167080" y="2120214"/>
            <a:chExt cx="989852" cy="1051967"/>
          </a:xfrm>
        </p:grpSpPr>
        <p:grpSp>
          <p:nvGrpSpPr>
            <p:cNvPr id="197" name="Group 90">
              <a:extLst>
                <a:ext uri="{FF2B5EF4-FFF2-40B4-BE49-F238E27FC236}">
                  <a16:creationId xmlns:a16="http://schemas.microsoft.com/office/drawing/2014/main" id="{21522C5A-8A50-B941-AC04-C41FAA3C8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67080" y="2120214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57" name="Oval 91">
                <a:extLst>
                  <a:ext uri="{FF2B5EF4-FFF2-40B4-BE49-F238E27FC236}">
                    <a16:creationId xmlns:a16="http://schemas.microsoft.com/office/drawing/2014/main" id="{78DAB5F6-AD90-0740-9E2E-4701E6DC6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Text Box 92">
                <a:extLst>
                  <a:ext uri="{FF2B5EF4-FFF2-40B4-BE49-F238E27FC236}">
                    <a16:creationId xmlns:a16="http://schemas.microsoft.com/office/drawing/2014/main" id="{E7EEC607-F92F-6844-AD84-7DF57F2A7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Intra-AS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3" name="Bent-Up Arrow 222">
              <a:extLst>
                <a:ext uri="{FF2B5EF4-FFF2-40B4-BE49-F238E27FC236}">
                  <a16:creationId xmlns:a16="http://schemas.microsoft.com/office/drawing/2014/main" id="{C7996A1F-F62A-AB45-8B0A-AA38AB6CC92F}"/>
                </a:ext>
              </a:extLst>
            </p:cNvPr>
            <p:cNvSpPr/>
            <p:nvPr/>
          </p:nvSpPr>
          <p:spPr>
            <a:xfrm rot="5400000">
              <a:off x="-37103" y="2815767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016E9A-DBBF-0D44-95FF-82C9E6AB7794}"/>
              </a:ext>
            </a:extLst>
          </p:cNvPr>
          <p:cNvGrpSpPr/>
          <p:nvPr/>
        </p:nvGrpSpPr>
        <p:grpSpPr>
          <a:xfrm>
            <a:off x="5032107" y="2338321"/>
            <a:ext cx="989852" cy="1047923"/>
            <a:chOff x="1057515" y="2118865"/>
            <a:chExt cx="989852" cy="1047923"/>
          </a:xfrm>
        </p:grpSpPr>
        <p:grpSp>
          <p:nvGrpSpPr>
            <p:cNvPr id="198" name="Group 90">
              <a:extLst>
                <a:ext uri="{FF2B5EF4-FFF2-40B4-BE49-F238E27FC236}">
                  <a16:creationId xmlns:a16="http://schemas.microsoft.com/office/drawing/2014/main" id="{4C733312-8EE4-8141-86B8-698439213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515" y="2118865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25" name="Oval 91">
                <a:extLst>
                  <a:ext uri="{FF2B5EF4-FFF2-40B4-BE49-F238E27FC236}">
                    <a16:creationId xmlns:a16="http://schemas.microsoft.com/office/drawing/2014/main" id="{923EF0B8-E767-1C4C-9DF0-0A6B906B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Text Box 92">
                <a:extLst>
                  <a:ext uri="{FF2B5EF4-FFF2-40B4-BE49-F238E27FC236}">
                    <a16:creationId xmlns:a16="http://schemas.microsoft.com/office/drawing/2014/main" id="{2744196D-C4EA-B148-BCCE-65DCAF41A3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Inter-AS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4" name="Bent-Up Arrow 223">
              <a:extLst>
                <a:ext uri="{FF2B5EF4-FFF2-40B4-BE49-F238E27FC236}">
                  <a16:creationId xmlns:a16="http://schemas.microsoft.com/office/drawing/2014/main" id="{E6589BCE-3634-A944-B320-BEDCD95A1431}"/>
                </a:ext>
              </a:extLst>
            </p:cNvPr>
            <p:cNvSpPr/>
            <p:nvPr/>
          </p:nvSpPr>
          <p:spPr>
            <a:xfrm rot="16200000" flipH="1">
              <a:off x="1454529" y="2810374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3" name="Rectangle 124">
            <a:extLst>
              <a:ext uri="{FF2B5EF4-FFF2-40B4-BE49-F238E27FC236}">
                <a16:creationId xmlns:a16="http://schemas.microsoft.com/office/drawing/2014/main" id="{3C7AC551-226D-8E4E-ABA0-62752C629EE6}"/>
              </a:ext>
            </a:extLst>
          </p:cNvPr>
          <p:cNvSpPr txBox="1">
            <a:spLocks noChangeArrowheads="1"/>
          </p:cNvSpPr>
          <p:nvPr/>
        </p:nvSpPr>
        <p:spPr>
          <a:xfrm>
            <a:off x="6392032" y="2464615"/>
            <a:ext cx="5711869" cy="6809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intra-AS routing determine entries for destinations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</a:t>
            </a:r>
          </a:p>
        </p:txBody>
      </p:sp>
      <p:sp>
        <p:nvSpPr>
          <p:cNvPr id="305" name="Rectangle 124">
            <a:extLst>
              <a:ext uri="{FF2B5EF4-FFF2-40B4-BE49-F238E27FC236}">
                <a16:creationId xmlns:a16="http://schemas.microsoft.com/office/drawing/2014/main" id="{3ADE1EDF-5A87-0F4C-B6A9-5C485661FF09}"/>
              </a:ext>
            </a:extLst>
          </p:cNvPr>
          <p:cNvSpPr txBox="1">
            <a:spLocks noChangeArrowheads="1"/>
          </p:cNvSpPr>
          <p:nvPr/>
        </p:nvSpPr>
        <p:spPr>
          <a:xfrm>
            <a:off x="6385936" y="3165655"/>
            <a:ext cx="5711869" cy="76016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marR="0" lvl="1" indent="-2365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inter-AS &amp; intra-AS determine entries for external destinations</a:t>
            </a:r>
          </a:p>
        </p:txBody>
      </p:sp>
    </p:spTree>
    <p:extLst>
      <p:ext uri="{BB962C8B-B14F-4D97-AF65-F5344CB8AC3E}">
        <p14:creationId xmlns:p14="http://schemas.microsoft.com/office/powerpoint/2010/main" val="394117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03" grpId="0"/>
      <p:bldP spid="3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D0E2D0-34DA-40F2-9429-C4504FEAEF9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600200" y="152400"/>
            <a:ext cx="9067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itchFamily="18" charset="0"/>
              </a:rPr>
              <a:t>Popular Routing protocols</a:t>
            </a:r>
          </a:p>
        </p:txBody>
      </p:sp>
      <p:pic>
        <p:nvPicPr>
          <p:cNvPr id="5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1"/>
            <a:ext cx="7989888" cy="434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01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Intra-AS routing:  routing within an AS</a:t>
            </a:r>
            <a:endParaRPr lang="en-US" sz="4000" dirty="0">
              <a:latin typeface="+mn-lt"/>
            </a:endParaRPr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9" y="1475509"/>
            <a:ext cx="10510166" cy="4613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common intra-AS routing protocols: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RIP: Routing Information Protocol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1723]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classic DV: DVs exchanged every 30 secs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longer widely used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OSPF: Open Shortest Path First  </a:t>
            </a:r>
            <a:r>
              <a:rPr lang="en-US" sz="2000" dirty="0">
                <a:solidFill>
                  <a:srgbClr val="C00000"/>
                </a:solidFill>
              </a:rPr>
              <a:t>[RFC 2328]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</a:rPr>
              <a:t>classic link-state routing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</a:rPr>
              <a:t>IS-IS protocol (ISO standard, not RFC standard) essentially same as OSPF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EIGRP: Enhanced Interior Gateway Routing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DV based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formerly Cisco-proprietary for decades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became open in 2013 [RFC 7868])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6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dirty="0"/>
              <a:t>OSPF (Open Shortest Path First) routing</a:t>
            </a:r>
            <a:endParaRPr lang="en-US" sz="4000" dirty="0">
              <a:latin typeface="+mn-lt"/>
            </a:endParaRPr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“open”: publicly available</a:t>
            </a:r>
          </a:p>
          <a:p>
            <a:pPr marL="285750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classic link-state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each router floods OSPF link-state advertisements (directly over IP rather than using TCP/UDP) to all other routers in entire AS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multiple link costs metrics possible: bandwidth, delay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each router has full topology, uses Dijkstra’s algorithm to compute forwarding table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security: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游ゴシック" panose="020B0400000000000000" pitchFamily="34" charset="-128"/>
                <a:cs typeface="+mn-cs"/>
              </a:rPr>
              <a:t>all OSPF messages authenticated (to prevent malicious intrusion)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99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dirty="0"/>
              <a:t>Hierarchical OSPF</a:t>
            </a:r>
            <a:endParaRPr lang="en-US" dirty="0">
              <a:latin typeface="+mn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5CD349E-2B0A-864D-A751-48FCEC8B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03" y="1430860"/>
            <a:ext cx="11470883" cy="17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6538" marR="0" lvl="0" indent="-2365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two-level hierarchy: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local area, backbone.</a:t>
            </a: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link-state advertisements flooded only in area, or backbone</a:t>
            </a: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node has detailed area topology; only knows direction to reach other destinations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1841E75-3775-444F-8A3E-C66FDD41EC40}"/>
              </a:ext>
            </a:extLst>
          </p:cNvPr>
          <p:cNvGrpSpPr/>
          <p:nvPr/>
        </p:nvGrpSpPr>
        <p:grpSpPr>
          <a:xfrm>
            <a:off x="413359" y="3406459"/>
            <a:ext cx="4096011" cy="1200329"/>
            <a:chOff x="450937" y="3406459"/>
            <a:chExt cx="4096011" cy="120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998B30-C206-444D-A22D-D03C0369E70A}"/>
                </a:ext>
              </a:extLst>
            </p:cNvPr>
            <p:cNvSpPr/>
            <p:nvPr/>
          </p:nvSpPr>
          <p:spPr>
            <a:xfrm>
              <a:off x="450937" y="3406459"/>
              <a:ext cx="29686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area border routers: </a:t>
              </a: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“summarize” distances  to destinations in own area, advertise in backbone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A22255D-97FC-BE41-8E14-612E6C5FE7F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45" y="4158641"/>
              <a:ext cx="1252603" cy="237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2">
            <a:extLst>
              <a:ext uri="{FF2B5EF4-FFF2-40B4-BE49-F238E27FC236}">
                <a16:creationId xmlns:a16="http://schemas.microsoft.com/office/drawing/2014/main" id="{00D26CA2-1C4B-4948-9BEB-9AD445774458}"/>
              </a:ext>
            </a:extLst>
          </p:cNvPr>
          <p:cNvSpPr>
            <a:spLocks/>
          </p:cNvSpPr>
          <p:nvPr/>
        </p:nvSpPr>
        <p:spPr bwMode="auto">
          <a:xfrm>
            <a:off x="4334572" y="3279558"/>
            <a:ext cx="5195932" cy="1635654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B3A30265-0502-2E44-91C8-7F6A692DF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3247" y="3566679"/>
            <a:ext cx="915396" cy="256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F3EA57E3-BCC7-B44D-AA5F-1865DEAB1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8035" y="3564326"/>
            <a:ext cx="1011463" cy="25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AC5895DE-2534-F446-AA70-E5357956E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104" y="3859685"/>
            <a:ext cx="694438" cy="5942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9D0CC190-E93A-3E4C-82E6-65DF0C40F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9800" y="3782021"/>
            <a:ext cx="1099297" cy="876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956923AE-8A09-FC41-A2B0-5C3F2806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992" y="3886750"/>
            <a:ext cx="984016" cy="7354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415D6171-E88E-B04C-B618-395ED7221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3558" y="4453933"/>
            <a:ext cx="345846" cy="6530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360702C7-4B0C-7F42-A018-81D12296F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261" y="5087014"/>
            <a:ext cx="772665" cy="6201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14EAE1F7-FA2A-8F48-A064-C682B967D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849" y="4578667"/>
            <a:ext cx="473481" cy="991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D065808A-F6BA-FE4B-8FA5-43BECBDD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064" y="5218807"/>
            <a:ext cx="212723" cy="7201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6DC2B1AB-97CE-174A-8025-8160622AF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9043" y="5594184"/>
            <a:ext cx="625817" cy="338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2D8E2595-5DE3-9542-AE9C-FBA3A10B9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2981" y="4663391"/>
            <a:ext cx="336240" cy="5777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3BB7B98B-8514-6D42-BA93-FF70E11E6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865" y="3773784"/>
            <a:ext cx="741100" cy="6271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17EAFCC5-5652-FF4C-989D-613EAB9B4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979" y="4405687"/>
            <a:ext cx="499556" cy="5860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82451BC4-66F4-DA44-B07F-0960389B7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2664" y="5037591"/>
            <a:ext cx="537983" cy="44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92ABA2D-CF9C-0B4C-B635-70C75BE83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391" y="5429442"/>
            <a:ext cx="374667" cy="502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FD4E8FBC-6653-AE45-9273-7EB6B0F65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599" y="5005819"/>
            <a:ext cx="550335" cy="3859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A8AE031-D686-954E-BDE5-43F6AFD489F8}"/>
              </a:ext>
            </a:extLst>
          </p:cNvPr>
          <p:cNvSpPr>
            <a:spLocks/>
          </p:cNvSpPr>
          <p:nvPr/>
        </p:nvSpPr>
        <p:spPr bwMode="auto">
          <a:xfrm>
            <a:off x="3522107" y="4155044"/>
            <a:ext cx="1889804" cy="2091048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76E990D0-FD96-7940-BB7A-A942A0E222DB}"/>
              </a:ext>
            </a:extLst>
          </p:cNvPr>
          <p:cNvSpPr>
            <a:spLocks/>
          </p:cNvSpPr>
          <p:nvPr/>
        </p:nvSpPr>
        <p:spPr bwMode="auto">
          <a:xfrm>
            <a:off x="5997929" y="4329200"/>
            <a:ext cx="1645515" cy="2023974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A175B432-6DB9-FB42-A05C-89AA360AAAE7}"/>
              </a:ext>
            </a:extLst>
          </p:cNvPr>
          <p:cNvSpPr>
            <a:spLocks/>
          </p:cNvSpPr>
          <p:nvPr/>
        </p:nvSpPr>
        <p:spPr bwMode="auto">
          <a:xfrm>
            <a:off x="8097711" y="4111505"/>
            <a:ext cx="1797853" cy="2016914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526A3D82-0DBB-D144-85E2-DF01CA84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728" y="6026044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area 1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3CF37756-7ADA-B944-861F-B2121461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154" y="6304928"/>
            <a:ext cx="719141" cy="2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area 2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7C3A4E73-AA92-8249-AB3B-6CC740F4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740" y="5103488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area 3</a:t>
            </a: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18685611-08AA-4149-8349-26BBE7FDB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380" y="3772638"/>
            <a:ext cx="12009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backbone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09113073-4CDB-9F4F-B46A-2F706311B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57" y="5796581"/>
            <a:ext cx="806975" cy="4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internal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routers</a:t>
            </a:r>
          </a:p>
        </p:txBody>
      </p:sp>
      <p:sp>
        <p:nvSpPr>
          <p:cNvPr id="40" name="Line 242">
            <a:extLst>
              <a:ext uri="{FF2B5EF4-FFF2-40B4-BE49-F238E27FC236}">
                <a16:creationId xmlns:a16="http://schemas.microsoft.com/office/drawing/2014/main" id="{E9DC385B-82C7-7542-81CE-F0D596EEB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660" y="5774224"/>
            <a:ext cx="424074" cy="14826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Line 243">
            <a:extLst>
              <a:ext uri="{FF2B5EF4-FFF2-40B4-BE49-F238E27FC236}">
                <a16:creationId xmlns:a16="http://schemas.microsoft.com/office/drawing/2014/main" id="{39812F8B-3200-3E4D-B3DD-82CDCC1756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8176" y="5681262"/>
            <a:ext cx="415840" cy="22240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Line 244">
            <a:extLst>
              <a:ext uri="{FF2B5EF4-FFF2-40B4-BE49-F238E27FC236}">
                <a16:creationId xmlns:a16="http://schemas.microsoft.com/office/drawing/2014/main" id="{6B25EAA5-6390-E643-AD0D-056F1A252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5690" y="3169085"/>
            <a:ext cx="0" cy="274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7A93B5-CC69-A44B-AAAE-12AD6D23A7A9}"/>
              </a:ext>
            </a:extLst>
          </p:cNvPr>
          <p:cNvGrpSpPr/>
          <p:nvPr/>
        </p:nvGrpSpPr>
        <p:grpSpPr>
          <a:xfrm>
            <a:off x="6340202" y="5745395"/>
            <a:ext cx="597931" cy="300817"/>
            <a:chOff x="7493876" y="2774731"/>
            <a:chExt cx="1481958" cy="894622"/>
          </a:xfrm>
        </p:grpSpPr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FA838DF-A766-7A4B-940A-1681DF70B2A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7118679-0E33-704D-880E-4ED3E57EA85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45DB019-F2E3-E84C-B22B-C6882C5E892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9F56C0EB-9618-5B47-8A4D-9F65F49BC7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31C1F5AB-80D4-0A49-958A-7FFD82B6DC5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35442207-78FF-FC47-A3B8-E449CBF502A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6C1116D5-AC90-8649-9151-ECC3A4A0C55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69455D-0A8F-DA45-B963-565AF8A60F19}"/>
              </a:ext>
            </a:extLst>
          </p:cNvPr>
          <p:cNvGrpSpPr/>
          <p:nvPr/>
        </p:nvGrpSpPr>
        <p:grpSpPr>
          <a:xfrm>
            <a:off x="6864077" y="5403856"/>
            <a:ext cx="597931" cy="300817"/>
            <a:chOff x="7493876" y="2774731"/>
            <a:chExt cx="1481958" cy="894622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05B52AC7-D890-784D-B25C-7C5030C33B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F378D3C-F57A-C34A-9257-D8FEF3C8BCF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231F777-5C3E-A640-A74D-A9B71902E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ED142EC2-939E-114C-876E-159EC9469B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BC0F0EDE-B388-4A4B-AEBB-F6D810C1915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1DFBE4AB-FAE8-1843-89D7-243CBFAE488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2557898F-E294-1740-A718-62C9E0F6C2B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D11E707-25E9-9745-8575-491A509FEEBB}"/>
              </a:ext>
            </a:extLst>
          </p:cNvPr>
          <p:cNvGrpSpPr/>
          <p:nvPr/>
        </p:nvGrpSpPr>
        <p:grpSpPr>
          <a:xfrm>
            <a:off x="6559277" y="4511228"/>
            <a:ext cx="597931" cy="300817"/>
            <a:chOff x="7493876" y="2774731"/>
            <a:chExt cx="1481958" cy="894622"/>
          </a:xfrm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F55084D-94DF-A44D-8E5C-85021146F62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89BE0A8-68F1-404D-8200-B7F1DE0936D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6342D1C-A14C-6343-9A8A-CA7674BBD5E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017F8A00-C73A-B14B-8608-4D421F94049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F8DE43A-5C11-D448-A049-22A8453E9B5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FBE32ED-7363-B84F-AC1C-7E4EB05AADC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26DAC70-67E6-FB49-A015-6D136FFF312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3A25F11-F47F-A942-9431-C20F0D21A1F3}"/>
              </a:ext>
            </a:extLst>
          </p:cNvPr>
          <p:cNvGrpSpPr/>
          <p:nvPr/>
        </p:nvGrpSpPr>
        <p:grpSpPr>
          <a:xfrm>
            <a:off x="6140177" y="5141239"/>
            <a:ext cx="597931" cy="300817"/>
            <a:chOff x="7493876" y="2774731"/>
            <a:chExt cx="1481958" cy="894622"/>
          </a:xfrm>
        </p:grpSpPr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C09A0408-494C-8446-B393-30246764EE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2B7F850-9A71-3A44-A332-AF1D98AD9D7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422CD97B-C3CF-7847-A4D7-91E94BA9188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8C981413-B37B-1041-9670-35E3074C57D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F80DEEC3-FAD0-3A49-BC1F-7B3C2C8C36F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9BB889A6-E209-294F-8881-996DE390A61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97A20919-88C8-C142-8D9E-500AC30AF7D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DB787CA-EFE3-1E4A-8623-D87E7C0D8701}"/>
              </a:ext>
            </a:extLst>
          </p:cNvPr>
          <p:cNvGrpSpPr/>
          <p:nvPr/>
        </p:nvGrpSpPr>
        <p:grpSpPr>
          <a:xfrm>
            <a:off x="4569913" y="4277185"/>
            <a:ext cx="597931" cy="300817"/>
            <a:chOff x="7493876" y="2774731"/>
            <a:chExt cx="1481958" cy="894622"/>
          </a:xfrm>
        </p:grpSpPr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C98FDB2D-7F3C-694D-8659-CF844F941C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F75FAA9-D7C5-5143-AF8E-664E7ABAE5B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8BE2EB5-8A55-854C-BF55-FFD7D8E6AEF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E4529D89-2565-3D40-8B61-F6096AADB8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5002E65D-AE62-D94B-BCA3-C9C62E38A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1F5F063B-6FE3-5A4A-9A44-5F93417861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6DFCD493-03BD-D848-8CB9-82A0471A85F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669541C-95D1-F948-90C1-71A83E6C546F}"/>
              </a:ext>
            </a:extLst>
          </p:cNvPr>
          <p:cNvGrpSpPr/>
          <p:nvPr/>
        </p:nvGrpSpPr>
        <p:grpSpPr>
          <a:xfrm>
            <a:off x="4158978" y="4866374"/>
            <a:ext cx="597931" cy="300817"/>
            <a:chOff x="7493876" y="2774731"/>
            <a:chExt cx="1481958" cy="894622"/>
          </a:xfrm>
        </p:grpSpPr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B31C428-1605-024C-8656-2F756256A3F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0D267331-9C85-A148-B3ED-27F2FD2B551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B154C3D-8071-E04F-AA63-F3EAB7190C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363C14AD-21B3-1B43-B488-0F07BD6E372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F691FFC6-43A3-E149-A5DA-A17631DE99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8245EBE-5E0B-3B4D-8F7D-4D4596F37F0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68FDE5D8-DC27-2D4B-A814-7493B223CEA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8C943B5-0D7A-0449-AC11-A889B8B7C9C6}"/>
              </a:ext>
            </a:extLst>
          </p:cNvPr>
          <p:cNvGrpSpPr/>
          <p:nvPr/>
        </p:nvGrpSpPr>
        <p:grpSpPr>
          <a:xfrm>
            <a:off x="3617415" y="5394331"/>
            <a:ext cx="597931" cy="300817"/>
            <a:chOff x="7493876" y="2774731"/>
            <a:chExt cx="1481958" cy="894622"/>
          </a:xfrm>
        </p:grpSpPr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F5030295-77A5-9C4B-925C-3C07EF07CD3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DDCBAE4-124C-6A45-990E-CEC4FA267FF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54ABC6B-9687-0447-9E4C-CAD63A9F70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BEDDFA38-69F2-EF41-A4A6-9739BF4E22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EB7BC91-C6BF-A148-993B-85E25B80F25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AB4CDD83-5A3F-A242-81AD-04EE0FBEB74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BE5EA901-1943-8143-8F04-2CE868EC6BF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DA221F9-D2AA-9C44-BC9C-EFD2DA589F74}"/>
              </a:ext>
            </a:extLst>
          </p:cNvPr>
          <p:cNvGrpSpPr/>
          <p:nvPr/>
        </p:nvGrpSpPr>
        <p:grpSpPr>
          <a:xfrm>
            <a:off x="4312742" y="5705934"/>
            <a:ext cx="597931" cy="300817"/>
            <a:chOff x="7493876" y="2774731"/>
            <a:chExt cx="1481958" cy="894622"/>
          </a:xfrm>
        </p:grpSpPr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F65ACEF-5114-2B4C-8601-4EDE37D6955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BCC819C-4AB5-E340-A1FB-C4AF8FF6FD1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D4B6E71-D10D-584F-BC89-FD26A7DDE6A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904BE1FE-1665-0E4D-B691-F81DEC4F33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846F406D-F156-C847-829D-B663A5A6A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D297E371-6C54-6640-A5B8-F182E0904F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8031347-90B6-4648-8A83-03945F426C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A07CCF0-010E-304A-ABA4-C6095E52882F}"/>
              </a:ext>
            </a:extLst>
          </p:cNvPr>
          <p:cNvGrpSpPr/>
          <p:nvPr/>
        </p:nvGrpSpPr>
        <p:grpSpPr>
          <a:xfrm>
            <a:off x="4587608" y="5246012"/>
            <a:ext cx="597931" cy="300817"/>
            <a:chOff x="7493876" y="2774731"/>
            <a:chExt cx="1481958" cy="89462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5611B7D6-8DBA-6D40-813F-1A4208B18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ED12AAB-F708-DA46-B341-2CA7BA9E73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C92A81B-FE1E-5B4B-A0DA-D848DB29048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E7301B43-9484-B64C-9B25-1BFE309C16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623AE313-E35F-4042-B607-A4BCC83ABB0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4E26D6D3-6A91-564D-A39A-14087D67F3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3CC1AE36-A678-4F4A-8B94-9B7595B6B2C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CE9F268-36B4-7047-8169-A93E9C8A6FF0}"/>
              </a:ext>
            </a:extLst>
          </p:cNvPr>
          <p:cNvGrpSpPr/>
          <p:nvPr/>
        </p:nvGrpSpPr>
        <p:grpSpPr>
          <a:xfrm>
            <a:off x="8462916" y="4337057"/>
            <a:ext cx="597931" cy="300817"/>
            <a:chOff x="7493876" y="2774731"/>
            <a:chExt cx="1481958" cy="894622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D84C726C-D6F0-604A-84BB-E787898433F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F6F2D45B-FE06-F24A-A253-C39BD7A09B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58FD5FA-4BD5-0C46-A904-A39DE926C86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154CFBC-3831-1B44-9F53-BA8EC9545C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D65AD74F-EC3C-E045-8F27-646D7ADA8A7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50FCA297-8584-A345-93B0-8B6D114FB46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7488670D-6013-FC4F-AA2F-CDB845731F9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0BAFD66-6D2E-1943-B620-AA3AED1EE133}"/>
              </a:ext>
            </a:extLst>
          </p:cNvPr>
          <p:cNvGrpSpPr/>
          <p:nvPr/>
        </p:nvGrpSpPr>
        <p:grpSpPr>
          <a:xfrm>
            <a:off x="8243841" y="4926247"/>
            <a:ext cx="597931" cy="300817"/>
            <a:chOff x="7493876" y="2774731"/>
            <a:chExt cx="1481958" cy="894622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A45DC72D-8D4B-8B4E-979E-EB6546568D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F07312C-E017-F04B-AD7E-B56D8E9CC8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E35C7AC-1B3D-C44B-83C9-56227B9A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E6FDAF7D-032B-3340-B413-22ACF3B3C21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252B92E-787A-674E-9366-85098454267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C3AFF261-D957-8640-8EF4-0A45D444564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98FBB8D1-FD2F-4247-AD93-5AAC4742745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E9BD5CC-6189-7143-A8EF-C16A7E9940E1}"/>
              </a:ext>
            </a:extLst>
          </p:cNvPr>
          <p:cNvGrpSpPr/>
          <p:nvPr/>
        </p:nvGrpSpPr>
        <p:grpSpPr>
          <a:xfrm>
            <a:off x="8963659" y="5613409"/>
            <a:ext cx="597931" cy="300817"/>
            <a:chOff x="7493876" y="2774731"/>
            <a:chExt cx="1481958" cy="894622"/>
          </a:xfrm>
        </p:grpSpPr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652CE396-F99F-EC41-801A-87C834B7464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4409E2A-1018-1B4A-8C06-9FC0E3BE65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C30F8BC7-C3D9-4D4B-A02F-6D89E95F2D9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DD22BF95-87E2-FE43-8798-4B9C2A8396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B6F1EBB5-BFB8-774A-9BE1-690DBECD00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A87B5AE-0D2C-D341-83E6-E772A2AB41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8D441400-2CFD-5A4F-9A7F-3AC66997B0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7EC85B7-5059-0D43-8247-B7FF0A05AEBA}"/>
              </a:ext>
            </a:extLst>
          </p:cNvPr>
          <p:cNvGrpSpPr/>
          <p:nvPr/>
        </p:nvGrpSpPr>
        <p:grpSpPr>
          <a:xfrm>
            <a:off x="6526620" y="3425378"/>
            <a:ext cx="597931" cy="300817"/>
            <a:chOff x="7493876" y="2774731"/>
            <a:chExt cx="1481958" cy="894622"/>
          </a:xfrm>
        </p:grpSpPr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D984108B-367F-C149-9FEB-9DCE6A16D86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A721BEF-A891-544D-90F2-6BBCD73472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481FC4B-5A51-C74C-B9A5-F40A034C94F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7376C801-776A-F044-983C-D5F6A9117C1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7A743EDC-361E-0D43-8EB6-D4EF0B7CFCC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EAE5334-3DB4-3845-BA2D-3FA069FD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FD16E7E3-E6CE-0049-9C77-2720AE51A88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C212306-768E-7846-86F8-546B766A6548}"/>
              </a:ext>
            </a:extLst>
          </p:cNvPr>
          <p:cNvGrpSpPr/>
          <p:nvPr/>
        </p:nvGrpSpPr>
        <p:grpSpPr>
          <a:xfrm>
            <a:off x="7683227" y="3687996"/>
            <a:ext cx="597931" cy="300817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6629F451-68FE-0843-BFC2-6EFCA78843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E1D9D9B-DEE5-0D46-8688-877F8893B8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9A70D01-AA27-9648-91CE-2DD2112F559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6EB03E22-9CE1-E741-9236-B6C57E541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DD7911A1-D204-7041-9083-1D21D0DB03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85BEA5C1-A2DC-DD42-A5BB-FFF7EB7DB9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DD6EBBD-441C-8E48-AB32-75B911DB290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054C548-6767-1843-A4B9-A89FADAA393A}"/>
              </a:ext>
            </a:extLst>
          </p:cNvPr>
          <p:cNvGrpSpPr/>
          <p:nvPr/>
        </p:nvGrpSpPr>
        <p:grpSpPr>
          <a:xfrm>
            <a:off x="5374095" y="3693439"/>
            <a:ext cx="597931" cy="300817"/>
            <a:chOff x="7493876" y="2774731"/>
            <a:chExt cx="1481958" cy="894622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914BD78-359E-7243-9412-C22ABA906E7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E7398522-2CC3-514A-8211-D8CAC44287D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991E0D1A-1264-8840-BD14-4D4790FBEF6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9E93AA13-7D54-5F4F-8789-2C65FEBB38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2E1C673B-D86B-104E-8235-77081FDD293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7A9752A-3447-8142-9A93-F0916BC6010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7B7B4A9F-8D48-6D4D-ACEE-2B3E8737FA0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E37CB74-FB6A-664F-8904-DF341544C3E6}"/>
              </a:ext>
            </a:extLst>
          </p:cNvPr>
          <p:cNvGrpSpPr/>
          <p:nvPr/>
        </p:nvGrpSpPr>
        <p:grpSpPr>
          <a:xfrm>
            <a:off x="8317285" y="3820439"/>
            <a:ext cx="3684736" cy="1112688"/>
            <a:chOff x="8317285" y="3820439"/>
            <a:chExt cx="3684736" cy="1112688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0A3996C-02AF-9D47-9C2A-EB7049EB9EBA}"/>
                </a:ext>
              </a:extLst>
            </p:cNvPr>
            <p:cNvSpPr/>
            <p:nvPr/>
          </p:nvSpPr>
          <p:spPr>
            <a:xfrm>
              <a:off x="9857982" y="4009797"/>
              <a:ext cx="21440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backbone router: </a:t>
              </a: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runs OSPF limited to backbone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0195885-402F-B941-BD0E-30B5D16F0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285" y="3820439"/>
              <a:ext cx="1503120" cy="36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D78AEBD-5238-5D48-96C3-8C127A0787BC}"/>
              </a:ext>
            </a:extLst>
          </p:cNvPr>
          <p:cNvGrpSpPr/>
          <p:nvPr/>
        </p:nvGrpSpPr>
        <p:grpSpPr>
          <a:xfrm>
            <a:off x="7166977" y="3303074"/>
            <a:ext cx="4306864" cy="646331"/>
            <a:chOff x="7166977" y="3303074"/>
            <a:chExt cx="4306864" cy="646331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E0DDBA0-B91D-934F-92B3-7A34B608B1D6}"/>
                </a:ext>
              </a:extLst>
            </p:cNvPr>
            <p:cNvSpPr/>
            <p:nvPr/>
          </p:nvSpPr>
          <p:spPr>
            <a:xfrm>
              <a:off x="8897655" y="3303074"/>
              <a:ext cx="2576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boundary router: </a:t>
              </a: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connects to other ASes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ADA67296-2D48-8B49-94FB-01BE5E8F6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6977" y="3521901"/>
              <a:ext cx="16513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ECE2DE7-0A26-E547-8015-75AA81906256}"/>
              </a:ext>
            </a:extLst>
          </p:cNvPr>
          <p:cNvGrpSpPr/>
          <p:nvPr/>
        </p:nvGrpSpPr>
        <p:grpSpPr>
          <a:xfrm>
            <a:off x="400831" y="4789096"/>
            <a:ext cx="3682654" cy="1754326"/>
            <a:chOff x="400831" y="4789096"/>
            <a:chExt cx="3682654" cy="1754326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EFB7939-9B51-354A-81CE-6BF40821CBCB}"/>
                </a:ext>
              </a:extLst>
            </p:cNvPr>
            <p:cNvSpPr/>
            <p:nvPr/>
          </p:nvSpPr>
          <p:spPr>
            <a:xfrm>
              <a:off x="400831" y="4789096"/>
              <a:ext cx="324424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local routers: </a:t>
              </a:r>
            </a:p>
            <a:p>
              <a:pPr marL="173038" marR="0" lvl="0" indent="-173038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游ゴシック" panose="020B0400000000000000" pitchFamily="34" charset="-128"/>
                  <a:cs typeface="+mn-cs"/>
                </a:rPr>
                <a:t>flood LS in area only</a:t>
              </a:r>
            </a:p>
            <a:p>
              <a:pPr marL="173038" marR="0" lvl="0" indent="-173038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compute routing within area</a:t>
              </a:r>
            </a:p>
            <a:p>
              <a:pPr marL="173038" marR="0" lvl="0" indent="-173038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forward packets to outside via area border router</a:t>
              </a:r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7B90184-9FCC-214A-A4E1-8CF6C5B32222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47" y="5035463"/>
              <a:ext cx="199163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7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</TotalTime>
  <Words>593</Words>
  <Application>Microsoft Office PowerPoint</Application>
  <PresentationFormat>Widescreen</PresentationFormat>
  <Paragraphs>140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Times New Roman</vt:lpstr>
      <vt:lpstr>Wingdings</vt:lpstr>
      <vt:lpstr>1_Office Theme</vt:lpstr>
      <vt:lpstr>Office Theme</vt:lpstr>
      <vt:lpstr>Network Layer: Control Plane</vt:lpstr>
      <vt:lpstr>Making routing scalable</vt:lpstr>
      <vt:lpstr>Internet approach to scalable routing</vt:lpstr>
      <vt:lpstr>PowerPoint Presentation</vt:lpstr>
      <vt:lpstr>Interconnected ASes</vt:lpstr>
      <vt:lpstr>PowerPoint Presentation</vt:lpstr>
      <vt:lpstr>Intra-AS routing:  routing within an AS</vt:lpstr>
      <vt:lpstr>OSPF (Open Shortest Path First) routing</vt:lpstr>
      <vt:lpstr>Hierarchical OSPF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Arshad Ali</cp:lastModifiedBy>
  <cp:revision>81</cp:revision>
  <dcterms:created xsi:type="dcterms:W3CDTF">2020-04-18T15:23:50Z</dcterms:created>
  <dcterms:modified xsi:type="dcterms:W3CDTF">2023-11-21T06:45:28Z</dcterms:modified>
</cp:coreProperties>
</file>