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0" r:id="rId2"/>
  </p:sldMasterIdLst>
  <p:notesMasterIdLst>
    <p:notesMasterId r:id="rId10"/>
  </p:notesMasterIdLst>
  <p:sldIdLst>
    <p:sldId id="1191" r:id="rId3"/>
    <p:sldId id="568" r:id="rId4"/>
    <p:sldId id="1136" r:id="rId5"/>
    <p:sldId id="1137" r:id="rId6"/>
    <p:sldId id="1168" r:id="rId7"/>
    <p:sldId id="1169" r:id="rId8"/>
    <p:sldId id="117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56" userDrawn="1">
          <p15:clr>
            <a:srgbClr val="A4A3A4"/>
          </p15:clr>
        </p15:guide>
        <p15:guide id="2" pos="28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3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021"/>
    <p:restoredTop sz="96327"/>
  </p:normalViewPr>
  <p:slideViewPr>
    <p:cSldViewPr snapToGrid="0" snapToObjects="1" showGuides="1">
      <p:cViewPr varScale="1">
        <p:scale>
          <a:sx n="68" d="100"/>
          <a:sy n="68" d="100"/>
        </p:scale>
        <p:origin x="366" y="72"/>
      </p:cViewPr>
      <p:guideLst>
        <p:guide orient="horz" pos="1056"/>
        <p:guide pos="285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F10E2F-7E7F-F04D-A043-F9F8A4741469}" type="datetimeFigureOut">
              <a:rPr lang="en-US" smtClean="0"/>
              <a:t>11/28/2023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6EA1AD-6EA3-1049-AB4E-FC15F4DC35F9}" type="slidenum">
              <a:rPr lang="en-US" smtClean="0"/>
              <a:t>‹#›</a:t>
            </a:fld>
            <a:endParaRPr lang="en-US"/>
          </a:p>
        </p:txBody>
      </p:sp>
    </p:spTree>
    <p:extLst>
      <p:ext uri="{BB962C8B-B14F-4D97-AF65-F5344CB8AC3E}">
        <p14:creationId xmlns:p14="http://schemas.microsoft.com/office/powerpoint/2010/main" val="2767533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36982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16EA1AD-6EA3-1049-AB4E-FC15F4DC35F9}" type="slidenum">
              <a:rPr lang="en-US" smtClean="0"/>
              <a:t>3</a:t>
            </a:fld>
            <a:endParaRPr lang="en-US"/>
          </a:p>
        </p:txBody>
      </p:sp>
    </p:spTree>
    <p:extLst>
      <p:ext uri="{BB962C8B-B14F-4D97-AF65-F5344CB8AC3E}">
        <p14:creationId xmlns:p14="http://schemas.microsoft.com/office/powerpoint/2010/main" val="1281690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16EA1AD-6EA3-1049-AB4E-FC15F4DC35F9}" type="slidenum">
              <a:rPr lang="en-US" smtClean="0"/>
              <a:t>4</a:t>
            </a:fld>
            <a:endParaRPr lang="en-US"/>
          </a:p>
        </p:txBody>
      </p:sp>
    </p:spTree>
    <p:extLst>
      <p:ext uri="{BB962C8B-B14F-4D97-AF65-F5344CB8AC3E}">
        <p14:creationId xmlns:p14="http://schemas.microsoft.com/office/powerpoint/2010/main" val="1516415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985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586889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9480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Slide Number Placeholder 5">
            <a:extLst>
              <a:ext uri="{FF2B5EF4-FFF2-40B4-BE49-F238E27FC236}">
                <a16:creationId xmlns:a16="http://schemas.microsoft.com/office/drawing/2014/main" id="{67E93C0D-5E34-354A-A654-B3839136622B}"/>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1788231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5" name="Slide Number Placeholder 5">
            <a:extLst>
              <a:ext uri="{FF2B5EF4-FFF2-40B4-BE49-F238E27FC236}">
                <a16:creationId xmlns:a16="http://schemas.microsoft.com/office/drawing/2014/main" id="{D41126D0-2478-AE48-891D-9046D4F5EA04}"/>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1326928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139731AF-B9DB-1E4D-A017-6D1C48DC057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358898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4133610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Slide Number Placeholder 5">
            <a:extLst>
              <a:ext uri="{FF2B5EF4-FFF2-40B4-BE49-F238E27FC236}">
                <a16:creationId xmlns:a16="http://schemas.microsoft.com/office/drawing/2014/main" id="{67E93C0D-5E34-354A-A654-B3839136622B}"/>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Link Layer: 6-</a:t>
            </a:r>
            <a:fld id="{C4204591-24BD-A542-B9D5-F8D8A88D2FEE}" type="slidenum">
              <a:rPr lang="en-US" smtClean="0"/>
              <a:pPr/>
              <a:t>‹#›</a:t>
            </a:fld>
            <a:endParaRPr lang="en-US" dirty="0"/>
          </a:p>
        </p:txBody>
      </p:sp>
    </p:spTree>
    <p:extLst>
      <p:ext uri="{BB962C8B-B14F-4D97-AF65-F5344CB8AC3E}">
        <p14:creationId xmlns:p14="http://schemas.microsoft.com/office/powerpoint/2010/main" val="3789880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5" name="Slide Number Placeholder 5">
            <a:extLst>
              <a:ext uri="{FF2B5EF4-FFF2-40B4-BE49-F238E27FC236}">
                <a16:creationId xmlns:a16="http://schemas.microsoft.com/office/drawing/2014/main" id="{D41126D0-2478-AE48-891D-9046D4F5EA04}"/>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Link Layer: 6-</a:t>
            </a:r>
            <a:fld id="{C4204591-24BD-A542-B9D5-F8D8A88D2FEE}" type="slidenum">
              <a:rPr lang="en-US" smtClean="0"/>
              <a:pPr/>
              <a:t>‹#›</a:t>
            </a:fld>
            <a:endParaRPr lang="en-US" dirty="0"/>
          </a:p>
        </p:txBody>
      </p:sp>
    </p:spTree>
    <p:extLst>
      <p:ext uri="{BB962C8B-B14F-4D97-AF65-F5344CB8AC3E}">
        <p14:creationId xmlns:p14="http://schemas.microsoft.com/office/powerpoint/2010/main" val="3990943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139731AF-B9DB-1E4D-A017-6D1C48DC057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Link Layer: 6-</a:t>
            </a:r>
            <a:fld id="{C4204591-24BD-A542-B9D5-F8D8A88D2FEE}" type="slidenum">
              <a:rPr lang="en-US" smtClean="0"/>
              <a:pPr/>
              <a:t>‹#›</a:t>
            </a:fld>
            <a:endParaRPr lang="en-US" dirty="0"/>
          </a:p>
        </p:txBody>
      </p:sp>
    </p:spTree>
    <p:extLst>
      <p:ext uri="{BB962C8B-B14F-4D97-AF65-F5344CB8AC3E}">
        <p14:creationId xmlns:p14="http://schemas.microsoft.com/office/powerpoint/2010/main" val="2704315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Link Layer: 6-</a:t>
            </a:r>
            <a:fld id="{C4204591-24BD-A542-B9D5-F8D8A88D2FEE}" type="slidenum">
              <a:rPr lang="en-US" smtClean="0"/>
              <a:pPr/>
              <a:t>‹#›</a:t>
            </a:fld>
            <a:endParaRPr lang="en-US" dirty="0"/>
          </a:p>
        </p:txBody>
      </p:sp>
    </p:spTree>
    <p:extLst>
      <p:ext uri="{BB962C8B-B14F-4D97-AF65-F5344CB8AC3E}">
        <p14:creationId xmlns:p14="http://schemas.microsoft.com/office/powerpoint/2010/main" val="3718077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5" name="Slide Number Placeholder 5">
            <a:extLst>
              <a:ext uri="{FF2B5EF4-FFF2-40B4-BE49-F238E27FC236}">
                <a16:creationId xmlns:a16="http://schemas.microsoft.com/office/drawing/2014/main" id="{D41126D0-2478-AE48-891D-9046D4F5EA04}"/>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2510428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theme" Target="../theme/theme2.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ACF3ABA1-E9EF-3248-90FD-6E40E659EFB3}"/>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10969684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hf hdr="0" ftr="0" dt="0"/>
  <p:txStyles>
    <p:title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ACF3ABA1-E9EF-3248-90FD-6E40E659EFB3}"/>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Link Layer: 6-</a:t>
            </a:r>
            <a:fld id="{C4204591-24BD-A542-B9D5-F8D8A88D2FEE}" type="slidenum">
              <a:rPr lang="en-US" smtClean="0"/>
              <a:pPr/>
              <a:t>‹#›</a:t>
            </a:fld>
            <a:endParaRPr lang="en-US" dirty="0"/>
          </a:p>
        </p:txBody>
      </p:sp>
    </p:spTree>
    <p:extLst>
      <p:ext uri="{BB962C8B-B14F-4D97-AF65-F5344CB8AC3E}">
        <p14:creationId xmlns:p14="http://schemas.microsoft.com/office/powerpoint/2010/main" val="79133331"/>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580529" y="650420"/>
            <a:ext cx="6551791" cy="1650991"/>
          </a:xfrm>
        </p:spPr>
        <p:txBody>
          <a:bodyPr>
            <a:normAutofit/>
          </a:bodyPr>
          <a:lstStyle/>
          <a:p>
            <a:r>
              <a:rPr lang="en-US" altLang="en-US" sz="6000" dirty="0">
                <a:cs typeface="Calibri" panose="020F0502020204030204" pitchFamily="34" charset="0"/>
              </a:rPr>
              <a:t>The Link Layer</a:t>
            </a:r>
            <a:endParaRPr lang="en-US" sz="6000"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574495" y="2100867"/>
            <a:ext cx="8716929" cy="4173132"/>
          </a:xfrm>
        </p:spPr>
        <p:txBody>
          <a:bodyPr>
            <a:normAutofit/>
          </a:bodyPr>
          <a:lstStyle/>
          <a:p>
            <a:pPr marL="403225" indent="-285750">
              <a:spcBef>
                <a:spcPts val="800"/>
              </a:spcBef>
              <a:buClr>
                <a:schemeClr val="bg1">
                  <a:lumMod val="75000"/>
                </a:schemeClr>
              </a:buClr>
            </a:pPr>
            <a:r>
              <a:rPr lang="en-US" dirty="0">
                <a:solidFill>
                  <a:schemeClr val="bg1">
                    <a:lumMod val="75000"/>
                  </a:schemeClr>
                </a:solidFill>
              </a:rPr>
              <a:t>Introduction to the Link Layer </a:t>
            </a:r>
            <a:r>
              <a:rPr lang="en-US" sz="3200" dirty="0"/>
              <a:t>	 </a:t>
            </a:r>
          </a:p>
          <a:p>
            <a:pPr marL="403225" indent="-285750">
              <a:spcBef>
                <a:spcPts val="800"/>
              </a:spcBef>
              <a:buClr>
                <a:srgbClr val="0013A3"/>
              </a:buClr>
            </a:pPr>
            <a:r>
              <a:rPr lang="en-US" sz="3200" dirty="0"/>
              <a:t>Error-detection and -correction Techniques</a:t>
            </a:r>
          </a:p>
          <a:p>
            <a:pPr marL="403225" indent="-285750">
              <a:spcBef>
                <a:spcPts val="800"/>
              </a:spcBef>
              <a:buClr>
                <a:schemeClr val="bg1">
                  <a:lumMod val="75000"/>
                </a:schemeClr>
              </a:buClr>
            </a:pPr>
            <a:r>
              <a:rPr lang="en-US" dirty="0">
                <a:solidFill>
                  <a:schemeClr val="bg1">
                    <a:lumMod val="75000"/>
                  </a:schemeClr>
                </a:solidFill>
              </a:rPr>
              <a:t>Multiple Access Links and Protocols</a:t>
            </a:r>
          </a:p>
          <a:p>
            <a:pPr marL="403225" indent="-285750">
              <a:spcBef>
                <a:spcPts val="800"/>
              </a:spcBef>
              <a:buClr>
                <a:schemeClr val="bg1">
                  <a:lumMod val="75000"/>
                </a:schemeClr>
              </a:buClr>
            </a:pPr>
            <a:r>
              <a:rPr lang="en-US" dirty="0">
                <a:solidFill>
                  <a:schemeClr val="bg1">
                    <a:lumMod val="75000"/>
                  </a:schemeClr>
                </a:solidFill>
              </a:rPr>
              <a:t>Switched Local Area Networks </a:t>
            </a:r>
          </a:p>
          <a:p>
            <a:pPr marL="403225" indent="-285750">
              <a:spcBef>
                <a:spcPts val="800"/>
              </a:spcBef>
              <a:buClr>
                <a:schemeClr val="bg1">
                  <a:lumMod val="75000"/>
                </a:schemeClr>
              </a:buClr>
            </a:pPr>
            <a:r>
              <a:rPr lang="en-US" dirty="0">
                <a:solidFill>
                  <a:schemeClr val="bg1">
                    <a:lumMod val="75000"/>
                  </a:schemeClr>
                </a:solidFill>
              </a:rPr>
              <a:t>Link Virtualization: a Network as a Link Layer </a:t>
            </a:r>
          </a:p>
          <a:p>
            <a:pPr marL="403225" indent="-285750">
              <a:spcBef>
                <a:spcPts val="800"/>
              </a:spcBef>
              <a:buClr>
                <a:schemeClr val="bg1">
                  <a:lumMod val="75000"/>
                </a:schemeClr>
              </a:buClr>
            </a:pPr>
            <a:r>
              <a:rPr lang="en-US" dirty="0">
                <a:solidFill>
                  <a:schemeClr val="bg1">
                    <a:lumMod val="75000"/>
                  </a:schemeClr>
                </a:solidFill>
              </a:rPr>
              <a:t>Data Center Networking </a:t>
            </a:r>
          </a:p>
          <a:p>
            <a:pPr marL="403225" indent="-285750">
              <a:spcBef>
                <a:spcPts val="800"/>
              </a:spcBef>
              <a:buClr>
                <a:schemeClr val="bg1">
                  <a:lumMod val="75000"/>
                </a:schemeClr>
              </a:buClr>
            </a:pPr>
            <a:r>
              <a:rPr lang="en-US" dirty="0">
                <a:solidFill>
                  <a:schemeClr val="bg1">
                    <a:lumMod val="75000"/>
                  </a:schemeClr>
                </a:solidFill>
              </a:rPr>
              <a:t>Retrospective: A Day in the Life of a Web Page Request</a:t>
            </a:r>
          </a:p>
        </p:txBody>
      </p:sp>
      <p:grpSp>
        <p:nvGrpSpPr>
          <p:cNvPr id="4" name="Group 3">
            <a:extLst>
              <a:ext uri="{FF2B5EF4-FFF2-40B4-BE49-F238E27FC236}">
                <a16:creationId xmlns:a16="http://schemas.microsoft.com/office/drawing/2014/main" id="{7E560B9C-6751-DF32-72B2-70A121CB8094}"/>
              </a:ext>
            </a:extLst>
          </p:cNvPr>
          <p:cNvGrpSpPr/>
          <p:nvPr/>
        </p:nvGrpSpPr>
        <p:grpSpPr>
          <a:xfrm>
            <a:off x="8693834" y="792480"/>
            <a:ext cx="3127326" cy="3777138"/>
            <a:chOff x="7421880" y="792480"/>
            <a:chExt cx="4399280" cy="3777138"/>
          </a:xfrm>
        </p:grpSpPr>
        <p:sp>
          <p:nvSpPr>
            <p:cNvPr id="5" name="TextBox 4">
              <a:extLst>
                <a:ext uri="{FF2B5EF4-FFF2-40B4-BE49-F238E27FC236}">
                  <a16:creationId xmlns:a16="http://schemas.microsoft.com/office/drawing/2014/main" id="{AB869C57-1901-CD18-AC9A-46B463958EC3}"/>
                </a:ext>
              </a:extLst>
            </p:cNvPr>
            <p:cNvSpPr txBox="1"/>
            <p:nvPr/>
          </p:nvSpPr>
          <p:spPr>
            <a:xfrm>
              <a:off x="7421880" y="792480"/>
              <a:ext cx="4399280" cy="52322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13A3"/>
                  </a:solidFill>
                  <a:effectLst/>
                  <a:uLnTx/>
                  <a:uFillTx/>
                  <a:latin typeface="Calibri"/>
                  <a:ea typeface="+mn-ea"/>
                  <a:cs typeface="+mn-cs"/>
                </a:rPr>
                <a:t>Computer Networks</a:t>
              </a:r>
            </a:p>
          </p:txBody>
        </p:sp>
        <p:pic>
          <p:nvPicPr>
            <p:cNvPr id="7" name="Picture 6" descr="Kurose_CVR_REV2.jpg">
              <a:extLst>
                <a:ext uri="{FF2B5EF4-FFF2-40B4-BE49-F238E27FC236}">
                  <a16:creationId xmlns:a16="http://schemas.microsoft.com/office/drawing/2014/main" id="{9088E622-0604-DF6D-A137-166D03A93F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0195" y="1828800"/>
              <a:ext cx="4161673" cy="2740818"/>
            </a:xfrm>
            <a:prstGeom prst="rect">
              <a:avLst/>
            </a:prstGeom>
          </p:spPr>
        </p:pic>
      </p:grpSp>
    </p:spTree>
    <p:extLst>
      <p:ext uri="{BB962C8B-B14F-4D97-AF65-F5344CB8AC3E}">
        <p14:creationId xmlns:p14="http://schemas.microsoft.com/office/powerpoint/2010/main" val="533528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1000"/>
                                        <p:tgtEl>
                                          <p:spTgt spid="9"/>
                                        </p:tgtEl>
                                      </p:cBhvr>
                                    </p:animEffect>
                                  </p:childTnLst>
                                </p:cTn>
                              </p:par>
                            </p:childTnLst>
                          </p:cTn>
                        </p:par>
                        <p:par>
                          <p:cTn id="12" fill="hold">
                            <p:stCondLst>
                              <p:cond delay="1500"/>
                            </p:stCondLst>
                            <p:childTnLst>
                              <p:par>
                                <p:cTn id="13" presetID="22" presetClass="entr" presetSubtype="8"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981200" y="228600"/>
            <a:ext cx="8382000" cy="6096000"/>
          </a:xfrm>
        </p:spPr>
        <p:txBody>
          <a:bodyPr>
            <a:normAutofit fontScale="90000"/>
          </a:bodyPr>
          <a:lstStyle/>
          <a:p>
            <a:pPr>
              <a:lnSpc>
                <a:spcPct val="90000"/>
              </a:lnSpc>
            </a:pPr>
            <a:r>
              <a:rPr lang="en-US" sz="2800" dirty="0">
                <a:latin typeface="Times New Roman" pitchFamily="18" charset="0"/>
                <a:cs typeface="Times New Roman" pitchFamily="18" charset="0"/>
              </a:rPr>
              <a:t>Networks must be able to transfer data from one device to another with acceptable accuracy</a:t>
            </a:r>
            <a:br>
              <a:rPr lang="en-US" sz="2800" dirty="0">
                <a:latin typeface="Times New Roman" pitchFamily="18" charset="0"/>
                <a:cs typeface="Times New Roman" pitchFamily="18" charset="0"/>
              </a:rPr>
            </a:br>
            <a:br>
              <a:rPr lang="en-US" sz="2800" dirty="0">
                <a:latin typeface="Times New Roman" pitchFamily="18" charset="0"/>
                <a:cs typeface="Times New Roman" pitchFamily="18" charset="0"/>
              </a:rPr>
            </a:br>
            <a:r>
              <a:rPr lang="en-US" sz="2800" dirty="0">
                <a:solidFill>
                  <a:srgbClr val="C00000"/>
                </a:solidFill>
                <a:latin typeface="Times New Roman" pitchFamily="18" charset="0"/>
                <a:cs typeface="Times New Roman" pitchFamily="18" charset="0"/>
              </a:rPr>
              <a:t>Data can be corrupted during transmission</a:t>
            </a:r>
            <a:br>
              <a:rPr lang="en-US" sz="2800" dirty="0">
                <a:solidFill>
                  <a:srgbClr val="C00000"/>
                </a:solidFill>
                <a:latin typeface="Times New Roman" pitchFamily="18" charset="0"/>
                <a:cs typeface="Times New Roman" pitchFamily="18" charset="0"/>
              </a:rPr>
            </a:br>
            <a:br>
              <a:rPr lang="en-US" sz="2800" dirty="0">
                <a:solidFill>
                  <a:srgbClr val="C00000"/>
                </a:solidFill>
                <a:latin typeface="Times New Roman" pitchFamily="18" charset="0"/>
                <a:cs typeface="Times New Roman" pitchFamily="18" charset="0"/>
              </a:rPr>
            </a:br>
            <a:r>
              <a:rPr lang="en-US" sz="2800" dirty="0">
                <a:latin typeface="Times New Roman" pitchFamily="18" charset="0"/>
                <a:cs typeface="Times New Roman" pitchFamily="18" charset="0"/>
              </a:rPr>
              <a:t>Some application can tolerate a small level of error such as random errors in audio or video transmission</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But transmission of text requires very high level of accuracy</a:t>
            </a:r>
            <a:br>
              <a:rPr lang="en-US" sz="2800" dirty="0">
                <a:latin typeface="Times New Roman" pitchFamily="18" charset="0"/>
                <a:cs typeface="Times New Roman" pitchFamily="18" charset="0"/>
              </a:rPr>
            </a:br>
            <a:br>
              <a:rPr lang="en-US" sz="2800" dirty="0">
                <a:latin typeface="Times New Roman" pitchFamily="18" charset="0"/>
                <a:cs typeface="Times New Roman" pitchFamily="18" charset="0"/>
              </a:rPr>
            </a:br>
            <a:r>
              <a:rPr lang="en-US" sz="2800" dirty="0">
                <a:solidFill>
                  <a:srgbClr val="FF0000"/>
                </a:solidFill>
                <a:latin typeface="Times New Roman" pitchFamily="18" charset="0"/>
                <a:cs typeface="Times New Roman" pitchFamily="18" charset="0"/>
              </a:rPr>
              <a:t>Thus, some applications require that errors be detected and corrected</a:t>
            </a:r>
            <a:br>
              <a:rPr lang="en-US" sz="2800" dirty="0">
                <a:solidFill>
                  <a:srgbClr val="FF0000"/>
                </a:solidFill>
                <a:latin typeface="Times New Roman" pitchFamily="18" charset="0"/>
                <a:cs typeface="Times New Roman" pitchFamily="18" charset="0"/>
              </a:rPr>
            </a:br>
            <a:br>
              <a:rPr lang="en-US" sz="2800" dirty="0">
                <a:solidFill>
                  <a:srgbClr val="FF0000"/>
                </a:solidFill>
                <a:latin typeface="Times New Roman" pitchFamily="18" charset="0"/>
                <a:cs typeface="Times New Roman" pitchFamily="18" charset="0"/>
              </a:rPr>
            </a:br>
            <a:r>
              <a:rPr lang="en-US" sz="2800" dirty="0">
                <a:solidFill>
                  <a:srgbClr val="FF0000"/>
                </a:solidFill>
                <a:latin typeface="Times New Roman" pitchFamily="18" charset="0"/>
                <a:cs typeface="Times New Roman" pitchFamily="18" charset="0"/>
              </a:rPr>
              <a:t>In order to cope with data transmission errors</a:t>
            </a:r>
            <a:br>
              <a:rPr lang="en-US" sz="2800" dirty="0">
                <a:solidFill>
                  <a:srgbClr val="FF0000"/>
                </a:solidFill>
                <a:latin typeface="Times New Roman" pitchFamily="18" charset="0"/>
                <a:cs typeface="Times New Roman" pitchFamily="18" charset="0"/>
              </a:rPr>
            </a:br>
            <a:r>
              <a:rPr lang="en-US" sz="2800" dirty="0">
                <a:latin typeface="Times New Roman" pitchFamily="18" charset="0"/>
              </a:rPr>
              <a:t>Error detection and correction bits</a:t>
            </a:r>
            <a:br>
              <a:rPr lang="en-US" sz="2800" dirty="0">
                <a:latin typeface="Times New Roman" pitchFamily="18" charset="0"/>
              </a:rPr>
            </a:br>
            <a:r>
              <a:rPr lang="en-US" sz="2800" dirty="0">
                <a:latin typeface="Times New Roman" pitchFamily="18" charset="0"/>
              </a:rPr>
              <a:t>  </a:t>
            </a:r>
            <a:br>
              <a:rPr lang="en-US" sz="2800" dirty="0">
                <a:latin typeface="Times New Roman" pitchFamily="18" charset="0"/>
              </a:rPr>
            </a:br>
            <a:br>
              <a:rPr lang="en-US" sz="2800" dirty="0">
                <a:solidFill>
                  <a:srgbClr val="FF0000"/>
                </a:solidFill>
                <a:latin typeface="Times New Roman" pitchFamily="18" charset="0"/>
                <a:cs typeface="Times New Roman" pitchFamily="18" charset="0"/>
              </a:rPr>
            </a:br>
            <a:endParaRPr lang="en-US" sz="28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1741428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Freeform 111">
            <a:extLst>
              <a:ext uri="{FF2B5EF4-FFF2-40B4-BE49-F238E27FC236}">
                <a16:creationId xmlns:a16="http://schemas.microsoft.com/office/drawing/2014/main" id="{7F51B7E6-A68F-BE4A-979C-15563FEEBA73}"/>
              </a:ext>
            </a:extLst>
          </p:cNvPr>
          <p:cNvSpPr/>
          <p:nvPr/>
        </p:nvSpPr>
        <p:spPr>
          <a:xfrm>
            <a:off x="2093843" y="2862471"/>
            <a:ext cx="596348" cy="2902226"/>
          </a:xfrm>
          <a:custGeom>
            <a:avLst/>
            <a:gdLst>
              <a:gd name="connsiteX0" fmla="*/ 0 w 596348"/>
              <a:gd name="connsiteY0" fmla="*/ 0 h 2796209"/>
              <a:gd name="connsiteX1" fmla="*/ 0 w 596348"/>
              <a:gd name="connsiteY1" fmla="*/ 2796209 h 2796209"/>
              <a:gd name="connsiteX2" fmla="*/ 596348 w 596348"/>
              <a:gd name="connsiteY2" fmla="*/ 2796209 h 2796209"/>
            </a:gdLst>
            <a:ahLst/>
            <a:cxnLst>
              <a:cxn ang="0">
                <a:pos x="connsiteX0" y="connsiteY0"/>
              </a:cxn>
              <a:cxn ang="0">
                <a:pos x="connsiteX1" y="connsiteY1"/>
              </a:cxn>
              <a:cxn ang="0">
                <a:pos x="connsiteX2" y="connsiteY2"/>
              </a:cxn>
            </a:cxnLst>
            <a:rect l="l" t="t" r="r" b="b"/>
            <a:pathLst>
              <a:path w="596348" h="2796209">
                <a:moveTo>
                  <a:pt x="0" y="0"/>
                </a:moveTo>
                <a:lnTo>
                  <a:pt x="0" y="2796209"/>
                </a:lnTo>
                <a:lnTo>
                  <a:pt x="596348" y="2796209"/>
                </a:lnTo>
              </a:path>
            </a:pathLst>
          </a:custGeom>
          <a:noFill/>
          <a:ln w="31750">
            <a:solidFill>
              <a:srgbClr val="C0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87D6B27-2D57-4249-8EF3-5AC82165CFC6}"/>
              </a:ext>
            </a:extLst>
          </p:cNvPr>
          <p:cNvSpPr>
            <a:spLocks noGrp="1"/>
          </p:cNvSpPr>
          <p:nvPr>
            <p:ph type="title"/>
          </p:nvPr>
        </p:nvSpPr>
        <p:spPr/>
        <p:txBody>
          <a:bodyPr/>
          <a:lstStyle/>
          <a:p>
            <a:r>
              <a:rPr lang="en-US" b="0" dirty="0">
                <a:latin typeface="+mn-lt"/>
              </a:rPr>
              <a:t>Error detection</a:t>
            </a:r>
          </a:p>
        </p:txBody>
      </p:sp>
      <p:sp>
        <p:nvSpPr>
          <p:cNvPr id="7" name="Text Box 4">
            <a:extLst>
              <a:ext uri="{FF2B5EF4-FFF2-40B4-BE49-F238E27FC236}">
                <a16:creationId xmlns:a16="http://schemas.microsoft.com/office/drawing/2014/main" id="{B317981B-FC40-9845-ACEA-8C6C14F5CA2D}"/>
              </a:ext>
            </a:extLst>
          </p:cNvPr>
          <p:cNvSpPr txBox="1">
            <a:spLocks noChangeArrowheads="1"/>
          </p:cNvSpPr>
          <p:nvPr/>
        </p:nvSpPr>
        <p:spPr bwMode="auto">
          <a:xfrm>
            <a:off x="1089990" y="1500049"/>
            <a:ext cx="9869558" cy="9541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EDC: error detection and correction bits (e.g., redundancy)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D:  data protected by error checking, may include header fields </a:t>
            </a:r>
          </a:p>
        </p:txBody>
      </p:sp>
      <p:sp>
        <p:nvSpPr>
          <p:cNvPr id="10" name="Text Box 4">
            <a:extLst>
              <a:ext uri="{FF2B5EF4-FFF2-40B4-BE49-F238E27FC236}">
                <a16:creationId xmlns:a16="http://schemas.microsoft.com/office/drawing/2014/main" id="{81B18EEE-2CFF-5B46-9EEA-5C16983039DC}"/>
              </a:ext>
            </a:extLst>
          </p:cNvPr>
          <p:cNvSpPr txBox="1">
            <a:spLocks noChangeArrowheads="1"/>
          </p:cNvSpPr>
          <p:nvPr/>
        </p:nvSpPr>
        <p:spPr bwMode="auto">
          <a:xfrm>
            <a:off x="8080513" y="3028121"/>
            <a:ext cx="3448878" cy="26776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Error detection not 100% reliable!</a:t>
            </a:r>
          </a:p>
          <a:p>
            <a:pPr marL="404813" marR="0" lvl="1" indent="-287338" algn="l" defTabSz="914400" rtl="0" eaLnBrk="1" fontAlgn="auto" latinLnBrk="0" hangingPunct="1">
              <a:lnSpc>
                <a:spcPct val="100000"/>
              </a:lnSpc>
              <a:spcBef>
                <a:spcPts val="0"/>
              </a:spcBef>
              <a:spcAft>
                <a:spcPts val="0"/>
              </a:spcAft>
              <a:buClr>
                <a:srgbClr val="0000A8"/>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protocol may miss some errors, but rarely</a:t>
            </a:r>
          </a:p>
          <a:p>
            <a:pPr marL="404813" marR="0" lvl="1" indent="-287338" algn="l" defTabSz="914400" rtl="0" eaLnBrk="1" fontAlgn="auto" latinLnBrk="0" hangingPunct="1">
              <a:lnSpc>
                <a:spcPct val="100000"/>
              </a:lnSpc>
              <a:spcBef>
                <a:spcPts val="0"/>
              </a:spcBef>
              <a:spcAft>
                <a:spcPts val="0"/>
              </a:spcAft>
              <a:buClr>
                <a:srgbClr val="0000A8"/>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larger EDC field yields better detection and correction</a:t>
            </a:r>
          </a:p>
        </p:txBody>
      </p:sp>
      <p:grpSp>
        <p:nvGrpSpPr>
          <p:cNvPr id="13" name="Group 12">
            <a:extLst>
              <a:ext uri="{FF2B5EF4-FFF2-40B4-BE49-F238E27FC236}">
                <a16:creationId xmlns:a16="http://schemas.microsoft.com/office/drawing/2014/main" id="{E47F3614-B8B3-7B47-811B-B113DE71CD9C}"/>
              </a:ext>
            </a:extLst>
          </p:cNvPr>
          <p:cNvGrpSpPr/>
          <p:nvPr/>
        </p:nvGrpSpPr>
        <p:grpSpPr>
          <a:xfrm>
            <a:off x="1550505" y="3048001"/>
            <a:ext cx="1656522" cy="400110"/>
            <a:chOff x="437322" y="2637183"/>
            <a:chExt cx="1656522" cy="400110"/>
          </a:xfrm>
        </p:grpSpPr>
        <p:sp>
          <p:nvSpPr>
            <p:cNvPr id="11" name="Rectangle 10">
              <a:extLst>
                <a:ext uri="{FF2B5EF4-FFF2-40B4-BE49-F238E27FC236}">
                  <a16:creationId xmlns:a16="http://schemas.microsoft.com/office/drawing/2014/main" id="{0B25B757-9F36-8547-AD5E-F5695EE4E0A3}"/>
                </a:ext>
              </a:extLst>
            </p:cNvPr>
            <p:cNvSpPr/>
            <p:nvPr/>
          </p:nvSpPr>
          <p:spPr>
            <a:xfrm>
              <a:off x="437322" y="2690191"/>
              <a:ext cx="1656522" cy="291548"/>
            </a:xfrm>
            <a:prstGeom prst="rect">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0F86D0A8-FCC7-6B4C-9159-12132B3971BD}"/>
                </a:ext>
              </a:extLst>
            </p:cNvPr>
            <p:cNvSpPr txBox="1"/>
            <p:nvPr/>
          </p:nvSpPr>
          <p:spPr>
            <a:xfrm>
              <a:off x="675860" y="2637183"/>
              <a:ext cx="118058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datagram</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33" name="Group 132">
            <a:extLst>
              <a:ext uri="{FF2B5EF4-FFF2-40B4-BE49-F238E27FC236}">
                <a16:creationId xmlns:a16="http://schemas.microsoft.com/office/drawing/2014/main" id="{12561F8A-1D0B-DE40-8B84-1CA6B5491E56}"/>
              </a:ext>
            </a:extLst>
          </p:cNvPr>
          <p:cNvGrpSpPr/>
          <p:nvPr/>
        </p:nvGrpSpPr>
        <p:grpSpPr>
          <a:xfrm>
            <a:off x="1567043" y="4446000"/>
            <a:ext cx="2325599" cy="862266"/>
            <a:chOff x="1567043" y="4446000"/>
            <a:chExt cx="2325599" cy="862266"/>
          </a:xfrm>
        </p:grpSpPr>
        <p:grpSp>
          <p:nvGrpSpPr>
            <p:cNvPr id="23" name="Group 22">
              <a:extLst>
                <a:ext uri="{FF2B5EF4-FFF2-40B4-BE49-F238E27FC236}">
                  <a16:creationId xmlns:a16="http://schemas.microsoft.com/office/drawing/2014/main" id="{9D1423F0-A1BA-FF4F-A8D3-75659E8A0BA4}"/>
                </a:ext>
              </a:extLst>
            </p:cNvPr>
            <p:cNvGrpSpPr/>
            <p:nvPr/>
          </p:nvGrpSpPr>
          <p:grpSpPr>
            <a:xfrm>
              <a:off x="1567043" y="4905756"/>
              <a:ext cx="2325599" cy="402510"/>
              <a:chOff x="1904400" y="5169547"/>
              <a:chExt cx="2325599" cy="402510"/>
            </a:xfrm>
          </p:grpSpPr>
          <p:sp>
            <p:nvSpPr>
              <p:cNvPr id="18" name="Rectangle 17">
                <a:extLst>
                  <a:ext uri="{FF2B5EF4-FFF2-40B4-BE49-F238E27FC236}">
                    <a16:creationId xmlns:a16="http://schemas.microsoft.com/office/drawing/2014/main" id="{8204CD8F-DCEE-174F-9DDC-16378D58D91B}"/>
                  </a:ext>
                </a:extLst>
              </p:cNvPr>
              <p:cNvSpPr/>
              <p:nvPr/>
            </p:nvSpPr>
            <p:spPr>
              <a:xfrm>
                <a:off x="1904400" y="5221355"/>
                <a:ext cx="2325599" cy="291548"/>
              </a:xfrm>
              <a:prstGeom prst="rect">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7402CF49-30A4-064E-AFB1-FC182192C60C}"/>
                  </a:ext>
                </a:extLst>
              </p:cNvPr>
              <p:cNvSpPr txBox="1"/>
              <p:nvPr/>
            </p:nvSpPr>
            <p:spPr>
              <a:xfrm>
                <a:off x="2617147" y="5171947"/>
                <a:ext cx="34176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TextBox 19">
                <a:extLst>
                  <a:ext uri="{FF2B5EF4-FFF2-40B4-BE49-F238E27FC236}">
                    <a16:creationId xmlns:a16="http://schemas.microsoft.com/office/drawing/2014/main" id="{CE71317C-4216-4C43-B388-15C367B65BB8}"/>
                  </a:ext>
                </a:extLst>
              </p:cNvPr>
              <p:cNvSpPr txBox="1"/>
              <p:nvPr/>
            </p:nvSpPr>
            <p:spPr>
              <a:xfrm>
                <a:off x="3549850" y="5169547"/>
                <a:ext cx="60305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EDC</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2" name="Straight Connector 21">
                <a:extLst>
                  <a:ext uri="{FF2B5EF4-FFF2-40B4-BE49-F238E27FC236}">
                    <a16:creationId xmlns:a16="http://schemas.microsoft.com/office/drawing/2014/main" id="{5ABCC57A-846B-9445-8EC5-198834858081}"/>
                  </a:ext>
                </a:extLst>
              </p:cNvPr>
              <p:cNvCxnSpPr/>
              <p:nvPr/>
            </p:nvCxnSpPr>
            <p:spPr>
              <a:xfrm>
                <a:off x="3531600" y="5223600"/>
                <a:ext cx="0" cy="2880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5373B4EB-E4C9-6D47-8A33-AAF8C5FB5BC5}"/>
                </a:ext>
              </a:extLst>
            </p:cNvPr>
            <p:cNvGrpSpPr/>
            <p:nvPr/>
          </p:nvGrpSpPr>
          <p:grpSpPr>
            <a:xfrm>
              <a:off x="1571947" y="4446000"/>
              <a:ext cx="1645200" cy="400110"/>
              <a:chOff x="1897200" y="4446000"/>
              <a:chExt cx="1645200" cy="400110"/>
            </a:xfrm>
          </p:grpSpPr>
          <p:cxnSp>
            <p:nvCxnSpPr>
              <p:cNvPr id="26" name="Straight Arrow Connector 25">
                <a:extLst>
                  <a:ext uri="{FF2B5EF4-FFF2-40B4-BE49-F238E27FC236}">
                    <a16:creationId xmlns:a16="http://schemas.microsoft.com/office/drawing/2014/main" id="{30EFBDBE-EA98-A040-A650-F657EBD89B49}"/>
                  </a:ext>
                </a:extLst>
              </p:cNvPr>
              <p:cNvCxnSpPr/>
              <p:nvPr/>
            </p:nvCxnSpPr>
            <p:spPr>
              <a:xfrm>
                <a:off x="1897200" y="4665600"/>
                <a:ext cx="1638000" cy="0"/>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65EEAD09-901F-734E-87E5-21A3AC7FEB6F}"/>
                  </a:ext>
                </a:extLst>
              </p:cNvPr>
              <p:cNvSpPr/>
              <p:nvPr/>
            </p:nvSpPr>
            <p:spPr>
              <a:xfrm>
                <a:off x="2098800" y="4636800"/>
                <a:ext cx="124560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TextBox 23">
                <a:extLst>
                  <a:ext uri="{FF2B5EF4-FFF2-40B4-BE49-F238E27FC236}">
                    <a16:creationId xmlns:a16="http://schemas.microsoft.com/office/drawing/2014/main" id="{0D39C20D-EAD3-2B47-9B8D-073C1688C2E3}"/>
                  </a:ext>
                </a:extLst>
              </p:cNvPr>
              <p:cNvSpPr txBox="1"/>
              <p:nvPr/>
            </p:nvSpPr>
            <p:spPr>
              <a:xfrm>
                <a:off x="2088000" y="4446000"/>
                <a:ext cx="1278812" cy="400110"/>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 data bits</a:t>
                </a:r>
              </a:p>
            </p:txBody>
          </p:sp>
          <p:cxnSp>
            <p:nvCxnSpPr>
              <p:cNvPr id="29" name="Straight Connector 28">
                <a:extLst>
                  <a:ext uri="{FF2B5EF4-FFF2-40B4-BE49-F238E27FC236}">
                    <a16:creationId xmlns:a16="http://schemas.microsoft.com/office/drawing/2014/main" id="{3DA25F4C-C4F2-1145-882F-8365320D7B57}"/>
                  </a:ext>
                </a:extLst>
              </p:cNvPr>
              <p:cNvCxnSpPr/>
              <p:nvPr/>
            </p:nvCxnSpPr>
            <p:spPr>
              <a:xfrm>
                <a:off x="3542400" y="4572000"/>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53742D6-A287-9242-A316-ACB86B5DE59A}"/>
                  </a:ext>
                </a:extLst>
              </p:cNvPr>
              <p:cNvCxnSpPr/>
              <p:nvPr/>
            </p:nvCxnSpPr>
            <p:spPr>
              <a:xfrm>
                <a:off x="1902000" y="4569600"/>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09" name="Group 108">
            <a:extLst>
              <a:ext uri="{FF2B5EF4-FFF2-40B4-BE49-F238E27FC236}">
                <a16:creationId xmlns:a16="http://schemas.microsoft.com/office/drawing/2014/main" id="{1EAA84A3-6E3A-7849-BCAA-4977D967CF20}"/>
              </a:ext>
            </a:extLst>
          </p:cNvPr>
          <p:cNvGrpSpPr/>
          <p:nvPr/>
        </p:nvGrpSpPr>
        <p:grpSpPr>
          <a:xfrm>
            <a:off x="2714378" y="5528580"/>
            <a:ext cx="2679258" cy="434898"/>
            <a:chOff x="3244465" y="6071919"/>
            <a:chExt cx="2679258" cy="434898"/>
          </a:xfrm>
        </p:grpSpPr>
        <p:grpSp>
          <p:nvGrpSpPr>
            <p:cNvPr id="108" name="Group 107">
              <a:extLst>
                <a:ext uri="{FF2B5EF4-FFF2-40B4-BE49-F238E27FC236}">
                  <a16:creationId xmlns:a16="http://schemas.microsoft.com/office/drawing/2014/main" id="{D9E3893F-ACB5-AD40-A8E9-EAFB99935222}"/>
                </a:ext>
              </a:extLst>
            </p:cNvPr>
            <p:cNvGrpSpPr/>
            <p:nvPr/>
          </p:nvGrpSpPr>
          <p:grpSpPr>
            <a:xfrm>
              <a:off x="3244465" y="6071919"/>
              <a:ext cx="2679258" cy="434898"/>
              <a:chOff x="3244464" y="6071919"/>
              <a:chExt cx="2864787" cy="434898"/>
            </a:xfrm>
          </p:grpSpPr>
          <p:sp>
            <p:nvSpPr>
              <p:cNvPr id="62" name="Rectangle 61">
                <a:extLst>
                  <a:ext uri="{FF2B5EF4-FFF2-40B4-BE49-F238E27FC236}">
                    <a16:creationId xmlns:a16="http://schemas.microsoft.com/office/drawing/2014/main" id="{608EC3E2-ECED-4F4A-AA94-8EC7D14E1C96}"/>
                  </a:ext>
                </a:extLst>
              </p:cNvPr>
              <p:cNvSpPr/>
              <p:nvPr/>
            </p:nvSpPr>
            <p:spPr>
              <a:xfrm>
                <a:off x="3320909" y="6071919"/>
                <a:ext cx="2711898" cy="434898"/>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Oval 62">
                <a:extLst>
                  <a:ext uri="{FF2B5EF4-FFF2-40B4-BE49-F238E27FC236}">
                    <a16:creationId xmlns:a16="http://schemas.microsoft.com/office/drawing/2014/main" id="{8D0958D5-2A1C-BB4F-9037-EF68A07E340F}"/>
                  </a:ext>
                </a:extLst>
              </p:cNvPr>
              <p:cNvSpPr/>
              <p:nvPr/>
            </p:nvSpPr>
            <p:spPr>
              <a:xfrm>
                <a:off x="3244464" y="6071919"/>
                <a:ext cx="152890" cy="434896"/>
              </a:xfrm>
              <a:prstGeom prst="ellipse">
                <a:avLst/>
              </a:prstGeom>
              <a:solidFill>
                <a:srgbClr val="7ACCF4"/>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4" name="Oval 63">
                <a:extLst>
                  <a:ext uri="{FF2B5EF4-FFF2-40B4-BE49-F238E27FC236}">
                    <a16:creationId xmlns:a16="http://schemas.microsoft.com/office/drawing/2014/main" id="{48D02393-68D8-2B41-B21C-E454A7B124E0}"/>
                  </a:ext>
                </a:extLst>
              </p:cNvPr>
              <p:cNvSpPr/>
              <p:nvPr/>
            </p:nvSpPr>
            <p:spPr>
              <a:xfrm>
                <a:off x="5956361" y="6071919"/>
                <a:ext cx="152890" cy="434896"/>
              </a:xfrm>
              <a:prstGeom prst="ellipse">
                <a:avLst/>
              </a:prstGeom>
              <a:gradFill flip="none" rotWithShape="1">
                <a:gsLst>
                  <a:gs pos="0">
                    <a:schemeClr val="accent5">
                      <a:lumMod val="75000"/>
                    </a:schemeClr>
                  </a:gs>
                  <a:gs pos="100000">
                    <a:schemeClr val="accent5">
                      <a:lumMod val="75000"/>
                    </a:schemeClr>
                  </a:gs>
                  <a:gs pos="50000">
                    <a:srgbClr val="7ACCF4"/>
                  </a:gs>
                </a:gsLst>
                <a:lin ang="16200000" scaled="0"/>
                <a:tileRect/>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5" name="Rectangle 64">
                <a:extLst>
                  <a:ext uri="{FF2B5EF4-FFF2-40B4-BE49-F238E27FC236}">
                    <a16:creationId xmlns:a16="http://schemas.microsoft.com/office/drawing/2014/main" id="{07898BB2-AD26-6D40-9691-3F368167B652}"/>
                  </a:ext>
                </a:extLst>
              </p:cNvPr>
              <p:cNvSpPr/>
              <p:nvPr/>
            </p:nvSpPr>
            <p:spPr>
              <a:xfrm>
                <a:off x="5752507" y="6071919"/>
                <a:ext cx="280299" cy="434896"/>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61" name="TextBox 60">
              <a:extLst>
                <a:ext uri="{FF2B5EF4-FFF2-40B4-BE49-F238E27FC236}">
                  <a16:creationId xmlns:a16="http://schemas.microsoft.com/office/drawing/2014/main" id="{D503C8C1-772E-0A43-A380-E4B70DBD5FAE}"/>
                </a:ext>
              </a:extLst>
            </p:cNvPr>
            <p:cNvSpPr txBox="1"/>
            <p:nvPr/>
          </p:nvSpPr>
          <p:spPr>
            <a:xfrm>
              <a:off x="3568996" y="6078283"/>
              <a:ext cx="213725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prstClr val="black"/>
                  </a:solidFill>
                  <a:effectLst/>
                  <a:uLnTx/>
                  <a:uFillTx/>
                  <a:latin typeface="Calibri" panose="020F0502020204030204"/>
                  <a:ea typeface="+mn-ea"/>
                  <a:cs typeface="+mn-cs"/>
                </a:rPr>
                <a:t>bit-error prone link</a:t>
              </a:r>
            </a:p>
          </p:txBody>
        </p:sp>
      </p:grpSp>
      <p:grpSp>
        <p:nvGrpSpPr>
          <p:cNvPr id="134" name="Group 133">
            <a:extLst>
              <a:ext uri="{FF2B5EF4-FFF2-40B4-BE49-F238E27FC236}">
                <a16:creationId xmlns:a16="http://schemas.microsoft.com/office/drawing/2014/main" id="{16C5B5BB-AE5C-774A-A52D-9FA9A80A5C3B}"/>
              </a:ext>
            </a:extLst>
          </p:cNvPr>
          <p:cNvGrpSpPr/>
          <p:nvPr/>
        </p:nvGrpSpPr>
        <p:grpSpPr>
          <a:xfrm>
            <a:off x="4661425" y="4717774"/>
            <a:ext cx="2325599" cy="1033670"/>
            <a:chOff x="4661425" y="4717774"/>
            <a:chExt cx="2325599" cy="1033670"/>
          </a:xfrm>
        </p:grpSpPr>
        <p:sp>
          <p:nvSpPr>
            <p:cNvPr id="113" name="Freeform 112">
              <a:extLst>
                <a:ext uri="{FF2B5EF4-FFF2-40B4-BE49-F238E27FC236}">
                  <a16:creationId xmlns:a16="http://schemas.microsoft.com/office/drawing/2014/main" id="{F835B0D2-C006-D94E-8669-286F102B1A07}"/>
                </a:ext>
              </a:extLst>
            </p:cNvPr>
            <p:cNvSpPr/>
            <p:nvPr/>
          </p:nvSpPr>
          <p:spPr>
            <a:xfrm>
              <a:off x="5486400" y="4717774"/>
              <a:ext cx="238539" cy="1033670"/>
            </a:xfrm>
            <a:custGeom>
              <a:avLst/>
              <a:gdLst>
                <a:gd name="connsiteX0" fmla="*/ 0 w 238539"/>
                <a:gd name="connsiteY0" fmla="*/ 1033670 h 1033670"/>
                <a:gd name="connsiteX1" fmla="*/ 238539 w 238539"/>
                <a:gd name="connsiteY1" fmla="*/ 1033670 h 1033670"/>
                <a:gd name="connsiteX2" fmla="*/ 238539 w 238539"/>
                <a:gd name="connsiteY2" fmla="*/ 0 h 1033670"/>
              </a:gdLst>
              <a:ahLst/>
              <a:cxnLst>
                <a:cxn ang="0">
                  <a:pos x="connsiteX0" y="connsiteY0"/>
                </a:cxn>
                <a:cxn ang="0">
                  <a:pos x="connsiteX1" y="connsiteY1"/>
                </a:cxn>
                <a:cxn ang="0">
                  <a:pos x="connsiteX2" y="connsiteY2"/>
                </a:cxn>
              </a:cxnLst>
              <a:rect l="l" t="t" r="r" b="b"/>
              <a:pathLst>
                <a:path w="238539" h="1033670">
                  <a:moveTo>
                    <a:pt x="0" y="1033670"/>
                  </a:moveTo>
                  <a:lnTo>
                    <a:pt x="238539" y="1033670"/>
                  </a:lnTo>
                  <a:lnTo>
                    <a:pt x="238539" y="0"/>
                  </a:lnTo>
                </a:path>
              </a:pathLst>
            </a:custGeom>
            <a:noFill/>
            <a:ln w="28575">
              <a:solidFill>
                <a:srgbClr val="C0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16" name="Group 115">
              <a:extLst>
                <a:ext uri="{FF2B5EF4-FFF2-40B4-BE49-F238E27FC236}">
                  <a16:creationId xmlns:a16="http://schemas.microsoft.com/office/drawing/2014/main" id="{D6E86C6F-6BC6-244B-8ECE-6E6E56AD43C2}"/>
                </a:ext>
              </a:extLst>
            </p:cNvPr>
            <p:cNvGrpSpPr/>
            <p:nvPr/>
          </p:nvGrpSpPr>
          <p:grpSpPr>
            <a:xfrm>
              <a:off x="4661425" y="4890052"/>
              <a:ext cx="2325599" cy="402510"/>
              <a:chOff x="1904400" y="5169547"/>
              <a:chExt cx="2325599" cy="402510"/>
            </a:xfrm>
          </p:grpSpPr>
          <p:sp>
            <p:nvSpPr>
              <p:cNvPr id="117" name="Rectangle 116">
                <a:extLst>
                  <a:ext uri="{FF2B5EF4-FFF2-40B4-BE49-F238E27FC236}">
                    <a16:creationId xmlns:a16="http://schemas.microsoft.com/office/drawing/2014/main" id="{E4A7AA7B-0175-DB46-B3C6-ACC0A348568C}"/>
                  </a:ext>
                </a:extLst>
              </p:cNvPr>
              <p:cNvSpPr/>
              <p:nvPr/>
            </p:nvSpPr>
            <p:spPr>
              <a:xfrm>
                <a:off x="1904400" y="5221355"/>
                <a:ext cx="2325599" cy="291548"/>
              </a:xfrm>
              <a:prstGeom prst="rect">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8" name="TextBox 117">
                <a:extLst>
                  <a:ext uri="{FF2B5EF4-FFF2-40B4-BE49-F238E27FC236}">
                    <a16:creationId xmlns:a16="http://schemas.microsoft.com/office/drawing/2014/main" id="{B3B62150-9929-094D-8252-E74930AA6ADF}"/>
                  </a:ext>
                </a:extLst>
              </p:cNvPr>
              <p:cNvSpPr txBox="1"/>
              <p:nvPr/>
            </p:nvSpPr>
            <p:spPr>
              <a:xfrm>
                <a:off x="2617147" y="5171947"/>
                <a:ext cx="40626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9" name="TextBox 118">
                <a:extLst>
                  <a:ext uri="{FF2B5EF4-FFF2-40B4-BE49-F238E27FC236}">
                    <a16:creationId xmlns:a16="http://schemas.microsoft.com/office/drawing/2014/main" id="{B04AB006-6F9E-2C4F-8C02-58009DF0B39D}"/>
                  </a:ext>
                </a:extLst>
              </p:cNvPr>
              <p:cNvSpPr txBox="1"/>
              <p:nvPr/>
            </p:nvSpPr>
            <p:spPr>
              <a:xfrm>
                <a:off x="3549850" y="5169547"/>
                <a:ext cx="67832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EDC’</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20" name="Straight Connector 119">
                <a:extLst>
                  <a:ext uri="{FF2B5EF4-FFF2-40B4-BE49-F238E27FC236}">
                    <a16:creationId xmlns:a16="http://schemas.microsoft.com/office/drawing/2014/main" id="{9B0DF45A-EDEF-A04A-AC62-14DB9CE04992}"/>
                  </a:ext>
                </a:extLst>
              </p:cNvPr>
              <p:cNvCxnSpPr/>
              <p:nvPr/>
            </p:nvCxnSpPr>
            <p:spPr>
              <a:xfrm>
                <a:off x="3531600" y="5223600"/>
                <a:ext cx="0" cy="2880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35" name="Group 134">
            <a:extLst>
              <a:ext uri="{FF2B5EF4-FFF2-40B4-BE49-F238E27FC236}">
                <a16:creationId xmlns:a16="http://schemas.microsoft.com/office/drawing/2014/main" id="{77477719-8F6B-0B49-9CE6-E154E3E98AC3}"/>
              </a:ext>
            </a:extLst>
          </p:cNvPr>
          <p:cNvGrpSpPr/>
          <p:nvPr/>
        </p:nvGrpSpPr>
        <p:grpSpPr>
          <a:xfrm>
            <a:off x="4996068" y="3670851"/>
            <a:ext cx="2457775" cy="1037317"/>
            <a:chOff x="4996068" y="3670851"/>
            <a:chExt cx="2457775" cy="1037317"/>
          </a:xfrm>
        </p:grpSpPr>
        <p:grpSp>
          <p:nvGrpSpPr>
            <p:cNvPr id="124" name="Group 123">
              <a:extLst>
                <a:ext uri="{FF2B5EF4-FFF2-40B4-BE49-F238E27FC236}">
                  <a16:creationId xmlns:a16="http://schemas.microsoft.com/office/drawing/2014/main" id="{ECD2F859-5B67-AD47-A017-0D9D677086AC}"/>
                </a:ext>
              </a:extLst>
            </p:cNvPr>
            <p:cNvGrpSpPr/>
            <p:nvPr/>
          </p:nvGrpSpPr>
          <p:grpSpPr>
            <a:xfrm>
              <a:off x="4996068" y="3670851"/>
              <a:ext cx="1431235" cy="1037317"/>
              <a:chOff x="6718851" y="5632173"/>
              <a:chExt cx="1431235" cy="1037317"/>
            </a:xfrm>
          </p:grpSpPr>
          <p:sp>
            <p:nvSpPr>
              <p:cNvPr id="122" name="Diamond 121">
                <a:extLst>
                  <a:ext uri="{FF2B5EF4-FFF2-40B4-BE49-F238E27FC236}">
                    <a16:creationId xmlns:a16="http://schemas.microsoft.com/office/drawing/2014/main" id="{77C3078E-D70D-1947-AB61-5F3F5BA57ECC}"/>
                  </a:ext>
                </a:extLst>
              </p:cNvPr>
              <p:cNvSpPr/>
              <p:nvPr/>
            </p:nvSpPr>
            <p:spPr>
              <a:xfrm>
                <a:off x="6718851" y="5632173"/>
                <a:ext cx="1431235" cy="993913"/>
              </a:xfrm>
              <a:prstGeom prst="diamond">
                <a:avLst/>
              </a:prstGeom>
              <a:solidFill>
                <a:schemeClr val="bg1"/>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3" name="TextBox 122">
                <a:extLst>
                  <a:ext uri="{FF2B5EF4-FFF2-40B4-BE49-F238E27FC236}">
                    <a16:creationId xmlns:a16="http://schemas.microsoft.com/office/drawing/2014/main" id="{F9534033-F306-E14B-A719-79E2267ED6B6}"/>
                  </a:ext>
                </a:extLst>
              </p:cNvPr>
              <p:cNvSpPr txBox="1"/>
              <p:nvPr/>
            </p:nvSpPr>
            <p:spPr>
              <a:xfrm>
                <a:off x="6932490" y="5737183"/>
                <a:ext cx="1007327" cy="932307"/>
              </a:xfrm>
              <a:prstGeom prst="rect">
                <a:avLst/>
              </a:prstGeom>
              <a:noFill/>
            </p:spPr>
            <p:txBody>
              <a:bodyPr wrap="none" rtlCol="0">
                <a:spAutoFit/>
              </a:bodyPr>
              <a:lstStyle/>
              <a:p>
                <a:pPr marL="0" marR="0" lvl="0" indent="0" algn="ctr" defTabSz="914400" rtl="0" eaLnBrk="1" fontAlgn="auto" latinLnBrk="0" hangingPunct="1">
                  <a:lnSpc>
                    <a:spcPct val="75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all</a:t>
                </a:r>
              </a:p>
              <a:p>
                <a:pPr marL="0" marR="0" lvl="0" indent="0" algn="ctr" defTabSz="914400" rtl="0" eaLnBrk="1" fontAlgn="auto" latinLnBrk="0" hangingPunct="1">
                  <a:lnSpc>
                    <a:spcPct val="75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bits in D’</a:t>
                </a:r>
              </a:p>
              <a:p>
                <a:pPr marL="0" marR="0" lvl="0" indent="0" algn="ctr" defTabSz="914400" rtl="0" eaLnBrk="1" fontAlgn="auto" latinLnBrk="0" hangingPunct="1">
                  <a:lnSpc>
                    <a:spcPct val="75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OK</a:t>
                </a:r>
              </a:p>
              <a:p>
                <a:pPr marL="0" marR="0" lvl="0" indent="0" algn="ctr" defTabSz="914400" rtl="0" eaLnBrk="1" fontAlgn="auto" latinLnBrk="0" hangingPunct="1">
                  <a:lnSpc>
                    <a:spcPct val="75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grpSp>
        <p:sp>
          <p:nvSpPr>
            <p:cNvPr id="128" name="TextBox 127">
              <a:extLst>
                <a:ext uri="{FF2B5EF4-FFF2-40B4-BE49-F238E27FC236}">
                  <a16:creationId xmlns:a16="http://schemas.microsoft.com/office/drawing/2014/main" id="{2021AD68-3E2D-D64B-A328-B57D61FCD5C4}"/>
                </a:ext>
              </a:extLst>
            </p:cNvPr>
            <p:cNvSpPr txBox="1"/>
            <p:nvPr/>
          </p:nvSpPr>
          <p:spPr>
            <a:xfrm>
              <a:off x="6440556" y="3843131"/>
              <a:ext cx="349776"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N</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9" name="TextBox 128">
              <a:extLst>
                <a:ext uri="{FF2B5EF4-FFF2-40B4-BE49-F238E27FC236}">
                  <a16:creationId xmlns:a16="http://schemas.microsoft.com/office/drawing/2014/main" id="{6B0E09AF-3DA9-004F-B45F-5B25A613D13D}"/>
                </a:ext>
              </a:extLst>
            </p:cNvPr>
            <p:cNvSpPr txBox="1"/>
            <p:nvPr/>
          </p:nvSpPr>
          <p:spPr>
            <a:xfrm>
              <a:off x="6380921" y="4207566"/>
              <a:ext cx="1072922" cy="492571"/>
            </a:xfrm>
            <a:prstGeom prst="rect">
              <a:avLst/>
            </a:prstGeom>
            <a:noFill/>
          </p:spPr>
          <p:txBody>
            <a:bodyPr wrap="none" rtlCol="0">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detected </a:t>
              </a:r>
            </a:p>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error</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31" name="Straight Arrow Connector 130">
              <a:extLst>
                <a:ext uri="{FF2B5EF4-FFF2-40B4-BE49-F238E27FC236}">
                  <a16:creationId xmlns:a16="http://schemas.microsoft.com/office/drawing/2014/main" id="{F01D339A-38B5-234B-AAEE-DB7358965F0D}"/>
                </a:ext>
              </a:extLst>
            </p:cNvPr>
            <p:cNvCxnSpPr/>
            <p:nvPr/>
          </p:nvCxnSpPr>
          <p:spPr>
            <a:xfrm>
              <a:off x="6440557" y="4161183"/>
              <a:ext cx="715618" cy="0"/>
            </a:xfrm>
            <a:prstGeom prst="straightConnector1">
              <a:avLst/>
            </a:prstGeom>
            <a:ln w="317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6" name="Group 135">
            <a:extLst>
              <a:ext uri="{FF2B5EF4-FFF2-40B4-BE49-F238E27FC236}">
                <a16:creationId xmlns:a16="http://schemas.microsoft.com/office/drawing/2014/main" id="{B7A71D88-0E4D-8640-B2F7-F9EA635D4AEB}"/>
              </a:ext>
            </a:extLst>
          </p:cNvPr>
          <p:cNvGrpSpPr/>
          <p:nvPr/>
        </p:nvGrpSpPr>
        <p:grpSpPr>
          <a:xfrm>
            <a:off x="4684642" y="2888974"/>
            <a:ext cx="1656522" cy="845626"/>
            <a:chOff x="4658138" y="2928730"/>
            <a:chExt cx="1656522" cy="845626"/>
          </a:xfrm>
        </p:grpSpPr>
        <p:sp>
          <p:nvSpPr>
            <p:cNvPr id="8" name="Rectangle 6">
              <a:extLst>
                <a:ext uri="{FF2B5EF4-FFF2-40B4-BE49-F238E27FC236}">
                  <a16:creationId xmlns:a16="http://schemas.microsoft.com/office/drawing/2014/main" id="{E464D525-07D1-0C4E-9322-3E346C68FF46}"/>
                </a:ext>
              </a:extLst>
            </p:cNvPr>
            <p:cNvSpPr>
              <a:spLocks noChangeArrowheads="1"/>
            </p:cNvSpPr>
            <p:nvPr/>
          </p:nvSpPr>
          <p:spPr bwMode="auto">
            <a:xfrm>
              <a:off x="5437808" y="3492294"/>
              <a:ext cx="176213" cy="19367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15" name="Straight Arrow Connector 114">
              <a:extLst>
                <a:ext uri="{FF2B5EF4-FFF2-40B4-BE49-F238E27FC236}">
                  <a16:creationId xmlns:a16="http://schemas.microsoft.com/office/drawing/2014/main" id="{AE07FFAD-256D-DD4C-A8F2-98E5BA8111F5}"/>
                </a:ext>
              </a:extLst>
            </p:cNvPr>
            <p:cNvCxnSpPr/>
            <p:nvPr/>
          </p:nvCxnSpPr>
          <p:spPr>
            <a:xfrm flipV="1">
              <a:off x="5685182" y="2928730"/>
              <a:ext cx="0" cy="728870"/>
            </a:xfrm>
            <a:prstGeom prst="straightConnector1">
              <a:avLst/>
            </a:prstGeom>
            <a:ln w="317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77ACBF32-D0BC-034B-96C6-CAF273BAE74C}"/>
                </a:ext>
              </a:extLst>
            </p:cNvPr>
            <p:cNvSpPr txBox="1"/>
            <p:nvPr/>
          </p:nvSpPr>
          <p:spPr>
            <a:xfrm>
              <a:off x="4696239" y="3498575"/>
              <a:ext cx="1022524" cy="275781"/>
            </a:xfrm>
            <a:prstGeom prst="rect">
              <a:avLst/>
            </a:prstGeom>
            <a:noFill/>
          </p:spPr>
          <p:txBody>
            <a:bodyPr wrap="none" rtlCol="0">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otherwise</a:t>
              </a:r>
            </a:p>
          </p:txBody>
        </p:sp>
        <p:grpSp>
          <p:nvGrpSpPr>
            <p:cNvPr id="14" name="Group 13">
              <a:extLst>
                <a:ext uri="{FF2B5EF4-FFF2-40B4-BE49-F238E27FC236}">
                  <a16:creationId xmlns:a16="http://schemas.microsoft.com/office/drawing/2014/main" id="{D8FC1D4C-50F1-EC40-9F28-B36E987206D4}"/>
                </a:ext>
              </a:extLst>
            </p:cNvPr>
            <p:cNvGrpSpPr/>
            <p:nvPr/>
          </p:nvGrpSpPr>
          <p:grpSpPr>
            <a:xfrm>
              <a:off x="4658138" y="3028123"/>
              <a:ext cx="1656522" cy="400110"/>
              <a:chOff x="437322" y="2637183"/>
              <a:chExt cx="1656522" cy="400110"/>
            </a:xfrm>
          </p:grpSpPr>
          <p:sp>
            <p:nvSpPr>
              <p:cNvPr id="15" name="Rectangle 14">
                <a:extLst>
                  <a:ext uri="{FF2B5EF4-FFF2-40B4-BE49-F238E27FC236}">
                    <a16:creationId xmlns:a16="http://schemas.microsoft.com/office/drawing/2014/main" id="{9BFD95C2-2A13-AB48-A445-E8C6B69B2D0C}"/>
                  </a:ext>
                </a:extLst>
              </p:cNvPr>
              <p:cNvSpPr/>
              <p:nvPr/>
            </p:nvSpPr>
            <p:spPr>
              <a:xfrm>
                <a:off x="437322" y="2690191"/>
                <a:ext cx="1656522" cy="291548"/>
              </a:xfrm>
              <a:prstGeom prst="rect">
                <a:avLst/>
              </a:prstGeom>
              <a:solidFill>
                <a:schemeClr val="bg1"/>
              </a:solidFill>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42D69FDB-BEE6-4247-8A0A-7662AB11262C}"/>
                  </a:ext>
                </a:extLst>
              </p:cNvPr>
              <p:cNvSpPr txBox="1"/>
              <p:nvPr/>
            </p:nvSpPr>
            <p:spPr>
              <a:xfrm>
                <a:off x="675860" y="2637183"/>
                <a:ext cx="118058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datagram</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3573450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3"/>
                                        </p:tgtEl>
                                        <p:attrNameLst>
                                          <p:attrName>style.visibility</p:attrName>
                                        </p:attrNameLst>
                                      </p:cBhvr>
                                      <p:to>
                                        <p:strVal val="visible"/>
                                      </p:to>
                                    </p:set>
                                    <p:animEffect transition="in" filter="dissolve">
                                      <p:cBhvr>
                                        <p:cTn id="7" dur="500"/>
                                        <p:tgtEl>
                                          <p:spTgt spid="13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34"/>
                                        </p:tgtEl>
                                        <p:attrNameLst>
                                          <p:attrName>style.visibility</p:attrName>
                                        </p:attrNameLst>
                                      </p:cBhvr>
                                      <p:to>
                                        <p:strVal val="visible"/>
                                      </p:to>
                                    </p:set>
                                    <p:animEffect transition="in" filter="dissolve">
                                      <p:cBhvr>
                                        <p:cTn id="12" dur="500"/>
                                        <p:tgtEl>
                                          <p:spTgt spid="13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35"/>
                                        </p:tgtEl>
                                        <p:attrNameLst>
                                          <p:attrName>style.visibility</p:attrName>
                                        </p:attrNameLst>
                                      </p:cBhvr>
                                      <p:to>
                                        <p:strVal val="visible"/>
                                      </p:to>
                                    </p:set>
                                    <p:animEffect transition="in" filter="dissolve">
                                      <p:cBhvr>
                                        <p:cTn id="17" dur="500"/>
                                        <p:tgtEl>
                                          <p:spTgt spid="13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36"/>
                                        </p:tgtEl>
                                        <p:attrNameLst>
                                          <p:attrName>style.visibility</p:attrName>
                                        </p:attrNameLst>
                                      </p:cBhvr>
                                      <p:to>
                                        <p:strVal val="visible"/>
                                      </p:to>
                                    </p:set>
                                    <p:animEffect transition="in" filter="dissolve">
                                      <p:cBhvr>
                                        <p:cTn id="22" dur="500"/>
                                        <p:tgtEl>
                                          <p:spTgt spid="13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dissolv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D6B27-2D57-4249-8EF3-5AC82165CFC6}"/>
              </a:ext>
            </a:extLst>
          </p:cNvPr>
          <p:cNvSpPr>
            <a:spLocks noGrp="1"/>
          </p:cNvSpPr>
          <p:nvPr>
            <p:ph type="title"/>
          </p:nvPr>
        </p:nvSpPr>
        <p:spPr/>
        <p:txBody>
          <a:bodyPr/>
          <a:lstStyle/>
          <a:p>
            <a:r>
              <a:rPr lang="en-US" b="0" dirty="0">
                <a:latin typeface="+mn-lt"/>
              </a:rPr>
              <a:t>Parity checking</a:t>
            </a:r>
          </a:p>
        </p:txBody>
      </p:sp>
      <p:sp>
        <p:nvSpPr>
          <p:cNvPr id="51" name="Text Box 4">
            <a:extLst>
              <a:ext uri="{FF2B5EF4-FFF2-40B4-BE49-F238E27FC236}">
                <a16:creationId xmlns:a16="http://schemas.microsoft.com/office/drawing/2014/main" id="{9E977DCF-A5D5-D941-A85F-41D595E749E5}"/>
              </a:ext>
            </a:extLst>
          </p:cNvPr>
          <p:cNvSpPr txBox="1">
            <a:spLocks noChangeArrowheads="1"/>
          </p:cNvSpPr>
          <p:nvPr/>
        </p:nvSpPr>
        <p:spPr bwMode="auto">
          <a:xfrm>
            <a:off x="850830" y="1311689"/>
            <a:ext cx="3366673" cy="8925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marL="233363" indent="-233363">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233363" marR="0" lvl="0" indent="-233363"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single bit parity</a:t>
            </a:r>
            <a:r>
              <a:rPr kumimoji="0" lang="en-US" sz="2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a:t>
            </a:r>
            <a:r>
              <a:rPr kumimoji="0" lang="en-US" sz="2800" b="1"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 </a:t>
            </a:r>
          </a:p>
          <a:p>
            <a:pPr marL="342900" marR="0" lvl="0" indent="-225425" algn="l" defTabSz="914400" rtl="0" eaLnBrk="1" fontAlgn="auto" latinLnBrk="0" hangingPunct="1">
              <a:lnSpc>
                <a:spcPct val="100000"/>
              </a:lnSpc>
              <a:spcBef>
                <a:spcPts val="0"/>
              </a:spcBef>
              <a:spcAft>
                <a:spcPts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detect single bit errors</a:t>
            </a:r>
          </a:p>
        </p:txBody>
      </p:sp>
      <p:sp>
        <p:nvSpPr>
          <p:cNvPr id="4" name="Rectangle 3">
            <a:extLst>
              <a:ext uri="{FF2B5EF4-FFF2-40B4-BE49-F238E27FC236}">
                <a16:creationId xmlns:a16="http://schemas.microsoft.com/office/drawing/2014/main" id="{DE4A8807-E53F-544F-951E-4EEC55AED5AF}"/>
              </a:ext>
            </a:extLst>
          </p:cNvPr>
          <p:cNvSpPr/>
          <p:nvPr/>
        </p:nvSpPr>
        <p:spPr>
          <a:xfrm>
            <a:off x="946392" y="2320933"/>
            <a:ext cx="2407444" cy="382191"/>
          </a:xfrm>
          <a:prstGeom prst="rect">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AC43EB88-53EC-9343-A0EB-51B17E90A4BE}"/>
              </a:ext>
            </a:extLst>
          </p:cNvPr>
          <p:cNvSpPr txBox="1"/>
          <p:nvPr/>
        </p:nvSpPr>
        <p:spPr>
          <a:xfrm>
            <a:off x="985682" y="2328077"/>
            <a:ext cx="205697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0111000110101011</a:t>
            </a:r>
          </a:p>
        </p:txBody>
      </p:sp>
      <p:cxnSp>
        <p:nvCxnSpPr>
          <p:cNvPr id="58" name="Straight Arrow Connector 57">
            <a:extLst>
              <a:ext uri="{FF2B5EF4-FFF2-40B4-BE49-F238E27FC236}">
                <a16:creationId xmlns:a16="http://schemas.microsoft.com/office/drawing/2014/main" id="{7D6C8C67-D55F-4949-8CB8-AA48957614DA}"/>
              </a:ext>
            </a:extLst>
          </p:cNvPr>
          <p:cNvCxnSpPr>
            <a:cxnSpLocks/>
          </p:cNvCxnSpPr>
          <p:nvPr/>
        </p:nvCxnSpPr>
        <p:spPr>
          <a:xfrm>
            <a:off x="925903" y="2939909"/>
            <a:ext cx="2077615" cy="0"/>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496D49-E042-0042-963F-F4D7F6508310}"/>
              </a:ext>
            </a:extLst>
          </p:cNvPr>
          <p:cNvCxnSpPr/>
          <p:nvPr/>
        </p:nvCxnSpPr>
        <p:spPr>
          <a:xfrm>
            <a:off x="3013295" y="2846309"/>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4B9B26C-C48D-D541-B0C4-CE8674EAC315}"/>
              </a:ext>
            </a:extLst>
          </p:cNvPr>
          <p:cNvCxnSpPr/>
          <p:nvPr/>
        </p:nvCxnSpPr>
        <p:spPr>
          <a:xfrm>
            <a:off x="931949" y="2843909"/>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7" name="Group 96">
            <a:extLst>
              <a:ext uri="{FF2B5EF4-FFF2-40B4-BE49-F238E27FC236}">
                <a16:creationId xmlns:a16="http://schemas.microsoft.com/office/drawing/2014/main" id="{06E17DF6-8FA0-3248-ACFA-3B0441E6E0F7}"/>
              </a:ext>
            </a:extLst>
          </p:cNvPr>
          <p:cNvGrpSpPr/>
          <p:nvPr/>
        </p:nvGrpSpPr>
        <p:grpSpPr>
          <a:xfrm>
            <a:off x="2902279" y="2326886"/>
            <a:ext cx="1803071" cy="1201960"/>
            <a:chOff x="2978479" y="2669786"/>
            <a:chExt cx="1803071" cy="1201960"/>
          </a:xfrm>
        </p:grpSpPr>
        <p:sp>
          <p:nvSpPr>
            <p:cNvPr id="53" name="TextBox 52">
              <a:extLst>
                <a:ext uri="{FF2B5EF4-FFF2-40B4-BE49-F238E27FC236}">
                  <a16:creationId xmlns:a16="http://schemas.microsoft.com/office/drawing/2014/main" id="{A77D1C61-D575-204F-B00C-8AF81CED2FA8}"/>
                </a:ext>
              </a:extLst>
            </p:cNvPr>
            <p:cNvSpPr txBox="1"/>
            <p:nvPr/>
          </p:nvSpPr>
          <p:spPr>
            <a:xfrm>
              <a:off x="3093089" y="2669786"/>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60" name="TextBox 59">
              <a:extLst>
                <a:ext uri="{FF2B5EF4-FFF2-40B4-BE49-F238E27FC236}">
                  <a16:creationId xmlns:a16="http://schemas.microsoft.com/office/drawing/2014/main" id="{B63440E5-B865-5441-BB06-030B90DDD147}"/>
                </a:ext>
              </a:extLst>
            </p:cNvPr>
            <p:cNvSpPr txBox="1"/>
            <p:nvPr/>
          </p:nvSpPr>
          <p:spPr>
            <a:xfrm>
              <a:off x="2978479" y="3527036"/>
              <a:ext cx="1803071" cy="344710"/>
            </a:xfrm>
            <a:prstGeom prst="rect">
              <a:avLst/>
            </a:prstGeom>
            <a:solidFill>
              <a:schemeClr val="bg1"/>
            </a:solidFill>
          </p:spPr>
          <p:txBody>
            <a:bodyPr wrap="square" rtlCol="0">
              <a:spAutoFit/>
            </a:bodyPr>
            <a:lstStyle/>
            <a:p>
              <a:pPr marL="0" marR="0" lvl="0" indent="0" algn="l" defTabSz="914400" rtl="0" eaLnBrk="1" fontAlgn="auto" latinLnBrk="0" hangingPunct="1">
                <a:lnSpc>
                  <a:spcPct val="80000"/>
                </a:lnSpc>
                <a:spcBef>
                  <a:spcPts val="0"/>
                </a:spcBef>
                <a:spcAft>
                  <a:spcPts val="0"/>
                </a:spcAft>
                <a:buClrTx/>
                <a:buSzTx/>
                <a:buFontTx/>
                <a:buNone/>
                <a:tabLst/>
                <a:defRPr/>
              </a:pPr>
              <a:r>
                <a:rPr lang="en-US" sz="2000" dirty="0">
                  <a:solidFill>
                    <a:prstClr val="black"/>
                  </a:solidFill>
                  <a:latin typeface="Calibri" panose="020F0502020204030204"/>
                </a:rPr>
                <a:t>p</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arity bit</a:t>
              </a:r>
            </a:p>
          </p:txBody>
        </p:sp>
        <p:cxnSp>
          <p:nvCxnSpPr>
            <p:cNvPr id="9" name="Straight Connector 8">
              <a:extLst>
                <a:ext uri="{FF2B5EF4-FFF2-40B4-BE49-F238E27FC236}">
                  <a16:creationId xmlns:a16="http://schemas.microsoft.com/office/drawing/2014/main" id="{E88AC37A-7C69-2A4B-A29F-A98AFD09B784}"/>
                </a:ext>
              </a:extLst>
            </p:cNvPr>
            <p:cNvCxnSpPr/>
            <p:nvPr/>
          </p:nvCxnSpPr>
          <p:spPr>
            <a:xfrm>
              <a:off x="3244610" y="3167702"/>
              <a:ext cx="0" cy="42472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3" name="Straight Connector 72">
            <a:extLst>
              <a:ext uri="{FF2B5EF4-FFF2-40B4-BE49-F238E27FC236}">
                <a16:creationId xmlns:a16="http://schemas.microsoft.com/office/drawing/2014/main" id="{0971D3D2-CCCB-5845-A95B-3738A1C04862}"/>
              </a:ext>
            </a:extLst>
          </p:cNvPr>
          <p:cNvCxnSpPr>
            <a:cxnSpLocks/>
          </p:cNvCxnSpPr>
          <p:nvPr/>
        </p:nvCxnSpPr>
        <p:spPr>
          <a:xfrm>
            <a:off x="3016010" y="2322631"/>
            <a:ext cx="0" cy="3872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3842BAE3-D3AC-CD49-9147-12EDA7BFAFE5}"/>
              </a:ext>
            </a:extLst>
          </p:cNvPr>
          <p:cNvSpPr txBox="1"/>
          <p:nvPr/>
        </p:nvSpPr>
        <p:spPr>
          <a:xfrm>
            <a:off x="1358401" y="2779945"/>
            <a:ext cx="1354981" cy="344710"/>
          </a:xfrm>
          <a:prstGeom prst="rect">
            <a:avLst/>
          </a:prstGeom>
          <a:solidFill>
            <a:schemeClr val="bg1"/>
          </a:solidFill>
        </p:spPr>
        <p:txBody>
          <a:bodyPr wrap="square" rtlCol="0">
            <a:spAutoFit/>
          </a:body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2000" i="1"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data bits</a:t>
            </a:r>
          </a:p>
        </p:txBody>
      </p:sp>
      <p:sp>
        <p:nvSpPr>
          <p:cNvPr id="77" name="Text Box 6">
            <a:extLst>
              <a:ext uri="{FF2B5EF4-FFF2-40B4-BE49-F238E27FC236}">
                <a16:creationId xmlns:a16="http://schemas.microsoft.com/office/drawing/2014/main" id="{51CC5DA7-C934-BA4D-AD2C-59DF1BDF99F6}"/>
              </a:ext>
            </a:extLst>
          </p:cNvPr>
          <p:cNvSpPr txBox="1">
            <a:spLocks noChangeArrowheads="1"/>
          </p:cNvSpPr>
          <p:nvPr/>
        </p:nvSpPr>
        <p:spPr bwMode="auto">
          <a:xfrm>
            <a:off x="5746258" y="3016055"/>
            <a:ext cx="5518089" cy="12003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287338" marR="0" lvl="0" indent="-222250" algn="l" defTabSz="914400" rtl="0" eaLnBrk="1" fontAlgn="auto" latinLnBrk="0" hangingPunct="1">
              <a:lnSpc>
                <a:spcPct val="100000"/>
              </a:lnSpc>
              <a:spcBef>
                <a:spcPts val="0"/>
              </a:spcBef>
              <a:spcAft>
                <a:spcPts val="0"/>
              </a:spcAft>
              <a:buClr>
                <a:srgbClr val="0013A3"/>
              </a:buClr>
              <a:buSzTx/>
              <a:buFont typeface="Wingdings" pitchFamily="2" charset="2"/>
              <a:buChar char="§"/>
              <a:defRPr/>
            </a:pPr>
            <a:r>
              <a:rPr lang="en-US" sz="2400" i="0" dirty="0">
                <a:latin typeface="Calibri" panose="020F0502020204030204"/>
              </a:rPr>
              <a:t>detect two-bit errors</a:t>
            </a:r>
            <a:endParaRPr kumimoji="0" lang="en-US" sz="2400" b="0" i="0" u="none" strike="noStrike" kern="1200" cap="none" spc="0" normalizeH="0" baseline="0" noProof="0" dirty="0">
              <a:ln>
                <a:noFill/>
              </a:ln>
              <a:effectLst/>
              <a:uLnTx/>
              <a:uFillTx/>
              <a:latin typeface="Calibri" panose="020F0502020204030204"/>
            </a:endParaRPr>
          </a:p>
          <a:p>
            <a:pPr marL="287338" marR="0" lvl="0" indent="-222250" algn="l" defTabSz="914400" rtl="0" eaLnBrk="1" fontAlgn="auto" latinLnBrk="0" hangingPunct="1">
              <a:lnSpc>
                <a:spcPct val="100000"/>
              </a:lnSpc>
              <a:spcBef>
                <a:spcPts val="0"/>
              </a:spcBef>
              <a:spcAft>
                <a:spcPts val="0"/>
              </a:spcAft>
              <a:buClr>
                <a:srgbClr val="000099"/>
              </a:buClr>
              <a:buSzPct val="100000"/>
              <a:buFont typeface="Wingdings" charset="2"/>
              <a:buChar cha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detect </a:t>
            </a:r>
            <a:r>
              <a:rPr kumimoji="0" lang="en-US" sz="2400" b="0" i="1" u="none" strike="noStrike" kern="1200" cap="none" spc="0" normalizeH="0" baseline="0" noProof="0" dirty="0">
                <a:ln>
                  <a:noFill/>
                </a:ln>
                <a:solidFill>
                  <a:srgbClr val="0000A8"/>
                </a:solidFill>
                <a:effectLst/>
                <a:uLnTx/>
                <a:uFillTx/>
                <a:latin typeface="Calibri" panose="020F0502020204030204"/>
                <a:ea typeface="ＭＳ Ｐゴシック" charset="0"/>
                <a:cs typeface="+mn-cs"/>
              </a:rPr>
              <a:t>and correct </a:t>
            </a: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single bit errors without</a:t>
            </a:r>
            <a:r>
              <a:rPr kumimoji="0" lang="en-US" sz="2400" b="0" i="0" u="none" strike="noStrike" kern="1200" cap="none" spc="0" normalizeH="0" noProof="0" dirty="0">
                <a:ln>
                  <a:noFill/>
                </a:ln>
                <a:solidFill>
                  <a:prstClr val="black"/>
                </a:solidFill>
                <a:effectLst/>
                <a:uLnTx/>
                <a:uFillTx/>
                <a:latin typeface="Calibri" panose="020F0502020204030204"/>
                <a:ea typeface="ＭＳ Ｐゴシック" charset="0"/>
                <a:cs typeface="+mn-cs"/>
              </a:rPr>
              <a:t> retransmission!</a:t>
            </a:r>
            <a:endPar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grpSp>
        <p:nvGrpSpPr>
          <p:cNvPr id="48" name="Group 47">
            <a:extLst>
              <a:ext uri="{FF2B5EF4-FFF2-40B4-BE49-F238E27FC236}">
                <a16:creationId xmlns:a16="http://schemas.microsoft.com/office/drawing/2014/main" id="{BC8C37ED-BA12-F647-B652-095F6C8D89DE}"/>
              </a:ext>
            </a:extLst>
          </p:cNvPr>
          <p:cNvGrpSpPr/>
          <p:nvPr/>
        </p:nvGrpSpPr>
        <p:grpSpPr>
          <a:xfrm>
            <a:off x="7533034" y="625337"/>
            <a:ext cx="3683372" cy="2054406"/>
            <a:chOff x="7427845" y="2584175"/>
            <a:chExt cx="3683372" cy="2054406"/>
          </a:xfrm>
        </p:grpSpPr>
        <p:grpSp>
          <p:nvGrpSpPr>
            <p:cNvPr id="36" name="Group 35">
              <a:extLst>
                <a:ext uri="{FF2B5EF4-FFF2-40B4-BE49-F238E27FC236}">
                  <a16:creationId xmlns:a16="http://schemas.microsoft.com/office/drawing/2014/main" id="{EDE48D5F-A407-C04B-A9C2-E5D98B0C44D3}"/>
                </a:ext>
              </a:extLst>
            </p:cNvPr>
            <p:cNvGrpSpPr/>
            <p:nvPr/>
          </p:nvGrpSpPr>
          <p:grpSpPr>
            <a:xfrm>
              <a:off x="8263305" y="2908577"/>
              <a:ext cx="697811" cy="1261499"/>
              <a:chOff x="6586330" y="2915478"/>
              <a:chExt cx="697811" cy="1261499"/>
            </a:xfrm>
          </p:grpSpPr>
          <p:sp>
            <p:nvSpPr>
              <p:cNvPr id="33" name="TextBox 32">
                <a:extLst>
                  <a:ext uri="{FF2B5EF4-FFF2-40B4-BE49-F238E27FC236}">
                    <a16:creationId xmlns:a16="http://schemas.microsoft.com/office/drawing/2014/main" id="{C944698D-E6CC-C449-A789-8924D0498FBB}"/>
                  </a:ext>
                </a:extLst>
              </p:cNvPr>
              <p:cNvSpPr txBox="1"/>
              <p:nvPr/>
            </p:nvSpPr>
            <p:spPr>
              <a:xfrm>
                <a:off x="6586330" y="2915478"/>
                <a:ext cx="53572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1,1</a:t>
                </a:r>
              </a:p>
            </p:txBody>
          </p:sp>
          <p:sp>
            <p:nvSpPr>
              <p:cNvPr id="80" name="TextBox 79">
                <a:extLst>
                  <a:ext uri="{FF2B5EF4-FFF2-40B4-BE49-F238E27FC236}">
                    <a16:creationId xmlns:a16="http://schemas.microsoft.com/office/drawing/2014/main" id="{2D039C23-D73F-5448-A103-2F2CF92B8164}"/>
                  </a:ext>
                </a:extLst>
              </p:cNvPr>
              <p:cNvSpPr txBox="1"/>
              <p:nvPr/>
            </p:nvSpPr>
            <p:spPr>
              <a:xfrm>
                <a:off x="6588401" y="3213650"/>
                <a:ext cx="69574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2,1</a:t>
                </a:r>
              </a:p>
            </p:txBody>
          </p:sp>
          <p:sp>
            <p:nvSpPr>
              <p:cNvPr id="81" name="TextBox 80">
                <a:extLst>
                  <a:ext uri="{FF2B5EF4-FFF2-40B4-BE49-F238E27FC236}">
                    <a16:creationId xmlns:a16="http://schemas.microsoft.com/office/drawing/2014/main" id="{BA2BF1DC-83F3-C249-9145-C7CA5434E98C}"/>
                  </a:ext>
                </a:extLst>
              </p:cNvPr>
              <p:cNvSpPr txBox="1"/>
              <p:nvPr/>
            </p:nvSpPr>
            <p:spPr>
              <a:xfrm>
                <a:off x="6588401" y="3776867"/>
                <a:ext cx="69574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i,1</a:t>
                </a:r>
              </a:p>
            </p:txBody>
          </p:sp>
          <p:sp>
            <p:nvSpPr>
              <p:cNvPr id="34" name="TextBox 33">
                <a:extLst>
                  <a:ext uri="{FF2B5EF4-FFF2-40B4-BE49-F238E27FC236}">
                    <a16:creationId xmlns:a16="http://schemas.microsoft.com/office/drawing/2014/main" id="{46D22450-166D-9C48-8C6B-D1175FAF9404}"/>
                  </a:ext>
                </a:extLst>
              </p:cNvPr>
              <p:cNvSpPr txBox="1"/>
              <p:nvPr/>
            </p:nvSpPr>
            <p:spPr>
              <a:xfrm>
                <a:off x="6625087" y="3488522"/>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grpSp>
          <p:nvGrpSpPr>
            <p:cNvPr id="85" name="Group 84">
              <a:extLst>
                <a:ext uri="{FF2B5EF4-FFF2-40B4-BE49-F238E27FC236}">
                  <a16:creationId xmlns:a16="http://schemas.microsoft.com/office/drawing/2014/main" id="{ECBE1618-E8B9-6748-BC30-FB0ED8C27B44}"/>
                </a:ext>
              </a:extLst>
            </p:cNvPr>
            <p:cNvGrpSpPr/>
            <p:nvPr/>
          </p:nvGrpSpPr>
          <p:grpSpPr>
            <a:xfrm>
              <a:off x="10324987" y="2929914"/>
              <a:ext cx="697811" cy="1261499"/>
              <a:chOff x="6586330" y="2915478"/>
              <a:chExt cx="697811" cy="1261499"/>
            </a:xfrm>
          </p:grpSpPr>
          <p:sp>
            <p:nvSpPr>
              <p:cNvPr id="86" name="TextBox 85">
                <a:extLst>
                  <a:ext uri="{FF2B5EF4-FFF2-40B4-BE49-F238E27FC236}">
                    <a16:creationId xmlns:a16="http://schemas.microsoft.com/office/drawing/2014/main" id="{540664BB-FF10-8E40-9786-2DB15D82D03E}"/>
                  </a:ext>
                </a:extLst>
              </p:cNvPr>
              <p:cNvSpPr txBox="1"/>
              <p:nvPr/>
            </p:nvSpPr>
            <p:spPr>
              <a:xfrm>
                <a:off x="6586330" y="2915478"/>
                <a:ext cx="662361"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1,j+1</a:t>
                </a:r>
              </a:p>
            </p:txBody>
          </p:sp>
          <p:sp>
            <p:nvSpPr>
              <p:cNvPr id="87" name="TextBox 86">
                <a:extLst>
                  <a:ext uri="{FF2B5EF4-FFF2-40B4-BE49-F238E27FC236}">
                    <a16:creationId xmlns:a16="http://schemas.microsoft.com/office/drawing/2014/main" id="{1757CDDD-B6F5-CB41-9A45-7536B85F31BC}"/>
                  </a:ext>
                </a:extLst>
              </p:cNvPr>
              <p:cNvSpPr txBox="1"/>
              <p:nvPr/>
            </p:nvSpPr>
            <p:spPr>
              <a:xfrm>
                <a:off x="6588401" y="3213650"/>
                <a:ext cx="69574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2,j+1</a:t>
                </a:r>
              </a:p>
            </p:txBody>
          </p:sp>
          <p:sp>
            <p:nvSpPr>
              <p:cNvPr id="88" name="TextBox 87">
                <a:extLst>
                  <a:ext uri="{FF2B5EF4-FFF2-40B4-BE49-F238E27FC236}">
                    <a16:creationId xmlns:a16="http://schemas.microsoft.com/office/drawing/2014/main" id="{8A09D6BC-B9C0-F343-90A3-B758C9CDE995}"/>
                  </a:ext>
                </a:extLst>
              </p:cNvPr>
              <p:cNvSpPr txBox="1"/>
              <p:nvPr/>
            </p:nvSpPr>
            <p:spPr>
              <a:xfrm>
                <a:off x="6588401" y="3776867"/>
                <a:ext cx="69574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i,j+1</a:t>
                </a:r>
              </a:p>
            </p:txBody>
          </p:sp>
          <p:sp>
            <p:nvSpPr>
              <p:cNvPr id="89" name="TextBox 88">
                <a:extLst>
                  <a:ext uri="{FF2B5EF4-FFF2-40B4-BE49-F238E27FC236}">
                    <a16:creationId xmlns:a16="http://schemas.microsoft.com/office/drawing/2014/main" id="{B439B942-1521-4148-92A1-4DF98667A5C4}"/>
                  </a:ext>
                </a:extLst>
              </p:cNvPr>
              <p:cNvSpPr txBox="1"/>
              <p:nvPr/>
            </p:nvSpPr>
            <p:spPr>
              <a:xfrm>
                <a:off x="6625087" y="3488522"/>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sp>
          <p:nvSpPr>
            <p:cNvPr id="94" name="TextBox 93">
              <a:extLst>
                <a:ext uri="{FF2B5EF4-FFF2-40B4-BE49-F238E27FC236}">
                  <a16:creationId xmlns:a16="http://schemas.microsoft.com/office/drawing/2014/main" id="{A237B252-F326-3D41-A273-920CA835FE83}"/>
                </a:ext>
              </a:extLst>
            </p:cNvPr>
            <p:cNvSpPr txBox="1"/>
            <p:nvPr/>
          </p:nvSpPr>
          <p:spPr>
            <a:xfrm>
              <a:off x="9118145" y="4177312"/>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nvGrpSpPr>
            <p:cNvPr id="99" name="Group 98">
              <a:extLst>
                <a:ext uri="{FF2B5EF4-FFF2-40B4-BE49-F238E27FC236}">
                  <a16:creationId xmlns:a16="http://schemas.microsoft.com/office/drawing/2014/main" id="{871CB392-B504-9D4B-B190-2D8CE6EC381B}"/>
                </a:ext>
              </a:extLst>
            </p:cNvPr>
            <p:cNvGrpSpPr/>
            <p:nvPr/>
          </p:nvGrpSpPr>
          <p:grpSpPr>
            <a:xfrm>
              <a:off x="9722377" y="2910339"/>
              <a:ext cx="697811" cy="1261499"/>
              <a:chOff x="6586330" y="2915478"/>
              <a:chExt cx="697811" cy="1261499"/>
            </a:xfrm>
          </p:grpSpPr>
          <p:sp>
            <p:nvSpPr>
              <p:cNvPr id="101" name="TextBox 100">
                <a:extLst>
                  <a:ext uri="{FF2B5EF4-FFF2-40B4-BE49-F238E27FC236}">
                    <a16:creationId xmlns:a16="http://schemas.microsoft.com/office/drawing/2014/main" id="{613C2A54-86CC-EE45-930A-2F1B5F76F1C6}"/>
                  </a:ext>
                </a:extLst>
              </p:cNvPr>
              <p:cNvSpPr txBox="1"/>
              <p:nvPr/>
            </p:nvSpPr>
            <p:spPr>
              <a:xfrm>
                <a:off x="6586330" y="2915478"/>
                <a:ext cx="49084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1,j</a:t>
                </a:r>
              </a:p>
            </p:txBody>
          </p:sp>
          <p:sp>
            <p:nvSpPr>
              <p:cNvPr id="102" name="TextBox 101">
                <a:extLst>
                  <a:ext uri="{FF2B5EF4-FFF2-40B4-BE49-F238E27FC236}">
                    <a16:creationId xmlns:a16="http://schemas.microsoft.com/office/drawing/2014/main" id="{2D2317C2-620E-B441-B816-82ABFCA865CE}"/>
                  </a:ext>
                </a:extLst>
              </p:cNvPr>
              <p:cNvSpPr txBox="1"/>
              <p:nvPr/>
            </p:nvSpPr>
            <p:spPr>
              <a:xfrm>
                <a:off x="6588401" y="3213650"/>
                <a:ext cx="69574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2,j</a:t>
                </a:r>
              </a:p>
            </p:txBody>
          </p:sp>
          <p:sp>
            <p:nvSpPr>
              <p:cNvPr id="103" name="TextBox 102">
                <a:extLst>
                  <a:ext uri="{FF2B5EF4-FFF2-40B4-BE49-F238E27FC236}">
                    <a16:creationId xmlns:a16="http://schemas.microsoft.com/office/drawing/2014/main" id="{83E4A7B0-DEC7-9840-9098-E16CFD3E48DB}"/>
                  </a:ext>
                </a:extLst>
              </p:cNvPr>
              <p:cNvSpPr txBox="1"/>
              <p:nvPr/>
            </p:nvSpPr>
            <p:spPr>
              <a:xfrm>
                <a:off x="6588401" y="3776867"/>
                <a:ext cx="69574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err="1">
                    <a:ln>
                      <a:noFill/>
                    </a:ln>
                    <a:solidFill>
                      <a:prstClr val="black"/>
                    </a:solidFill>
                    <a:effectLst/>
                    <a:uLnTx/>
                    <a:uFillTx/>
                    <a:latin typeface="Calibri" panose="020F0502020204030204"/>
                    <a:ea typeface="+mn-ea"/>
                    <a:cs typeface="+mn-cs"/>
                  </a:rPr>
                  <a:t>i,j</a:t>
                </a:r>
                <a:endPar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endParaRPr>
              </a:p>
            </p:txBody>
          </p:sp>
          <p:sp>
            <p:nvSpPr>
              <p:cNvPr id="104" name="TextBox 103">
                <a:extLst>
                  <a:ext uri="{FF2B5EF4-FFF2-40B4-BE49-F238E27FC236}">
                    <a16:creationId xmlns:a16="http://schemas.microsoft.com/office/drawing/2014/main" id="{6AD0FFBC-3E5D-B747-A2D9-8C7CCF8AF033}"/>
                  </a:ext>
                </a:extLst>
              </p:cNvPr>
              <p:cNvSpPr txBox="1"/>
              <p:nvPr/>
            </p:nvSpPr>
            <p:spPr>
              <a:xfrm>
                <a:off x="6625087" y="3488522"/>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grpSp>
          <p:nvGrpSpPr>
            <p:cNvPr id="40" name="Group 39">
              <a:extLst>
                <a:ext uri="{FF2B5EF4-FFF2-40B4-BE49-F238E27FC236}">
                  <a16:creationId xmlns:a16="http://schemas.microsoft.com/office/drawing/2014/main" id="{A8299630-3B5D-FA41-BE50-0635687D6C07}"/>
                </a:ext>
              </a:extLst>
            </p:cNvPr>
            <p:cNvGrpSpPr/>
            <p:nvPr/>
          </p:nvGrpSpPr>
          <p:grpSpPr>
            <a:xfrm>
              <a:off x="8262620" y="4202830"/>
              <a:ext cx="2848597" cy="435751"/>
              <a:chOff x="8262620" y="4431427"/>
              <a:chExt cx="2848597" cy="435751"/>
            </a:xfrm>
          </p:grpSpPr>
          <p:sp>
            <p:nvSpPr>
              <p:cNvPr id="91" name="TextBox 90">
                <a:extLst>
                  <a:ext uri="{FF2B5EF4-FFF2-40B4-BE49-F238E27FC236}">
                    <a16:creationId xmlns:a16="http://schemas.microsoft.com/office/drawing/2014/main" id="{B9FC4B06-FE86-0241-A54D-2E39511522A6}"/>
                  </a:ext>
                </a:extLst>
              </p:cNvPr>
              <p:cNvSpPr txBox="1"/>
              <p:nvPr/>
            </p:nvSpPr>
            <p:spPr>
              <a:xfrm>
                <a:off x="8262620" y="4431427"/>
                <a:ext cx="68159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i+1,1</a:t>
                </a:r>
              </a:p>
            </p:txBody>
          </p:sp>
          <p:sp>
            <p:nvSpPr>
              <p:cNvPr id="92" name="TextBox 91">
                <a:extLst>
                  <a:ext uri="{FF2B5EF4-FFF2-40B4-BE49-F238E27FC236}">
                    <a16:creationId xmlns:a16="http://schemas.microsoft.com/office/drawing/2014/main" id="{081BBA99-E820-A847-ADAB-D0C1352EF8AF}"/>
                  </a:ext>
                </a:extLst>
              </p:cNvPr>
              <p:cNvSpPr txBox="1"/>
              <p:nvPr/>
            </p:nvSpPr>
            <p:spPr>
              <a:xfrm>
                <a:off x="10329998" y="4467068"/>
                <a:ext cx="78121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i+1,j+1</a:t>
                </a:r>
              </a:p>
            </p:txBody>
          </p:sp>
          <p:sp>
            <p:nvSpPr>
              <p:cNvPr id="100" name="TextBox 99">
                <a:extLst>
                  <a:ext uri="{FF2B5EF4-FFF2-40B4-BE49-F238E27FC236}">
                    <a16:creationId xmlns:a16="http://schemas.microsoft.com/office/drawing/2014/main" id="{63A70BE1-4344-514A-9FD8-EEDB3D90BE1F}"/>
                  </a:ext>
                </a:extLst>
              </p:cNvPr>
              <p:cNvSpPr txBox="1"/>
              <p:nvPr/>
            </p:nvSpPr>
            <p:spPr>
              <a:xfrm>
                <a:off x="9727388" y="4447493"/>
                <a:ext cx="78121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i+1,j</a:t>
                </a:r>
              </a:p>
            </p:txBody>
          </p:sp>
        </p:grpSp>
        <p:cxnSp>
          <p:nvCxnSpPr>
            <p:cNvPr id="42" name="Straight Connector 41">
              <a:extLst>
                <a:ext uri="{FF2B5EF4-FFF2-40B4-BE49-F238E27FC236}">
                  <a16:creationId xmlns:a16="http://schemas.microsoft.com/office/drawing/2014/main" id="{EA192B66-3D53-C344-8E15-4A113F550BCC}"/>
                </a:ext>
              </a:extLst>
            </p:cNvPr>
            <p:cNvCxnSpPr>
              <a:cxnSpLocks/>
            </p:cNvCxnSpPr>
            <p:nvPr/>
          </p:nvCxnSpPr>
          <p:spPr>
            <a:xfrm>
              <a:off x="8343900" y="4214192"/>
              <a:ext cx="208721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D3EDC64F-75DF-3544-940A-FF23612E6832}"/>
                </a:ext>
              </a:extLst>
            </p:cNvPr>
            <p:cNvCxnSpPr>
              <a:cxnSpLocks/>
            </p:cNvCxnSpPr>
            <p:nvPr/>
          </p:nvCxnSpPr>
          <p:spPr>
            <a:xfrm flipV="1">
              <a:off x="10325100" y="3064566"/>
              <a:ext cx="0" cy="128877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04B65393-F205-D44E-859B-6DDFD00A54AB}"/>
                </a:ext>
              </a:extLst>
            </p:cNvPr>
            <p:cNvSpPr txBox="1"/>
            <p:nvPr/>
          </p:nvSpPr>
          <p:spPr>
            <a:xfrm>
              <a:off x="9111519" y="3792998"/>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114" name="TextBox 113">
              <a:extLst>
                <a:ext uri="{FF2B5EF4-FFF2-40B4-BE49-F238E27FC236}">
                  <a16:creationId xmlns:a16="http://schemas.microsoft.com/office/drawing/2014/main" id="{6F246479-82B6-CC42-AA75-38590A7183FB}"/>
                </a:ext>
              </a:extLst>
            </p:cNvPr>
            <p:cNvSpPr txBox="1"/>
            <p:nvPr/>
          </p:nvSpPr>
          <p:spPr>
            <a:xfrm>
              <a:off x="9104893" y="3478259"/>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121" name="TextBox 120">
              <a:extLst>
                <a:ext uri="{FF2B5EF4-FFF2-40B4-BE49-F238E27FC236}">
                  <a16:creationId xmlns:a16="http://schemas.microsoft.com/office/drawing/2014/main" id="{188E25CB-A5E5-7746-A6CE-70F20EABDD13}"/>
                </a:ext>
              </a:extLst>
            </p:cNvPr>
            <p:cNvSpPr txBox="1"/>
            <p:nvPr/>
          </p:nvSpPr>
          <p:spPr>
            <a:xfrm>
              <a:off x="9108206" y="3183395"/>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125" name="TextBox 124">
              <a:extLst>
                <a:ext uri="{FF2B5EF4-FFF2-40B4-BE49-F238E27FC236}">
                  <a16:creationId xmlns:a16="http://schemas.microsoft.com/office/drawing/2014/main" id="{F1623188-ECD3-CD45-9B38-1810F9AC34B4}"/>
                </a:ext>
              </a:extLst>
            </p:cNvPr>
            <p:cNvSpPr txBox="1"/>
            <p:nvPr/>
          </p:nvSpPr>
          <p:spPr>
            <a:xfrm>
              <a:off x="9111519" y="2878596"/>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45" name="TextBox 44">
              <a:extLst>
                <a:ext uri="{FF2B5EF4-FFF2-40B4-BE49-F238E27FC236}">
                  <a16:creationId xmlns:a16="http://schemas.microsoft.com/office/drawing/2014/main" id="{075C454A-9055-274C-8AE9-BC10FD110ACF}"/>
                </a:ext>
              </a:extLst>
            </p:cNvPr>
            <p:cNvSpPr txBox="1"/>
            <p:nvPr/>
          </p:nvSpPr>
          <p:spPr>
            <a:xfrm>
              <a:off x="9670775" y="2584175"/>
              <a:ext cx="1041311"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row parity</a:t>
              </a:r>
            </a:p>
          </p:txBody>
        </p:sp>
        <p:sp>
          <p:nvSpPr>
            <p:cNvPr id="126" name="TextBox 125">
              <a:extLst>
                <a:ext uri="{FF2B5EF4-FFF2-40B4-BE49-F238E27FC236}">
                  <a16:creationId xmlns:a16="http://schemas.microsoft.com/office/drawing/2014/main" id="{46F66526-ADFA-E742-BBA6-59931424B985}"/>
                </a:ext>
              </a:extLst>
            </p:cNvPr>
            <p:cNvSpPr txBox="1"/>
            <p:nvPr/>
          </p:nvSpPr>
          <p:spPr>
            <a:xfrm>
              <a:off x="7427845" y="3998845"/>
              <a:ext cx="803297" cy="491225"/>
            </a:xfrm>
            <a:prstGeom prst="rect">
              <a:avLst/>
            </a:prstGeom>
            <a:noFill/>
          </p:spPr>
          <p:txBody>
            <a:bodyPr wrap="none" rtlCol="0">
              <a:spAutoFit/>
            </a:bodyPr>
            <a:lstStyle/>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column</a:t>
              </a:r>
            </a:p>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parity</a:t>
              </a:r>
            </a:p>
          </p:txBody>
        </p:sp>
        <p:cxnSp>
          <p:nvCxnSpPr>
            <p:cNvPr id="47" name="Straight Arrow Connector 46">
              <a:extLst>
                <a:ext uri="{FF2B5EF4-FFF2-40B4-BE49-F238E27FC236}">
                  <a16:creationId xmlns:a16="http://schemas.microsoft.com/office/drawing/2014/main" id="{11C8D069-C2ED-A44C-9956-17294561F5BD}"/>
                </a:ext>
              </a:extLst>
            </p:cNvPr>
            <p:cNvCxnSpPr/>
            <p:nvPr/>
          </p:nvCxnSpPr>
          <p:spPr>
            <a:xfrm>
              <a:off x="9760226" y="2922104"/>
              <a:ext cx="854766" cy="0"/>
            </a:xfrm>
            <a:prstGeom prst="straightConnector1">
              <a:avLst/>
            </a:prstGeom>
            <a:ln w="22225">
              <a:solidFill>
                <a:srgbClr val="0000A8"/>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40D686DE-0503-804F-B89F-FF5DF77D52F2}"/>
                </a:ext>
              </a:extLst>
            </p:cNvPr>
            <p:cNvCxnSpPr>
              <a:cxnSpLocks/>
            </p:cNvCxnSpPr>
            <p:nvPr/>
          </p:nvCxnSpPr>
          <p:spPr>
            <a:xfrm rot="16200000" flipH="1" flipV="1">
              <a:off x="7795591" y="4137991"/>
              <a:ext cx="854766" cy="0"/>
            </a:xfrm>
            <a:prstGeom prst="straightConnector1">
              <a:avLst/>
            </a:prstGeom>
            <a:ln w="22225">
              <a:solidFill>
                <a:srgbClr val="0000A8"/>
              </a:solidFill>
              <a:tailEnd type="triangle"/>
            </a:ln>
          </p:spPr>
          <p:style>
            <a:lnRef idx="1">
              <a:schemeClr val="accent1"/>
            </a:lnRef>
            <a:fillRef idx="0">
              <a:schemeClr val="accent1"/>
            </a:fillRef>
            <a:effectRef idx="0">
              <a:schemeClr val="accent1"/>
            </a:effectRef>
            <a:fontRef idx="minor">
              <a:schemeClr val="tx1"/>
            </a:fontRef>
          </p:style>
        </p:cxnSp>
      </p:grpSp>
      <p:sp>
        <p:nvSpPr>
          <p:cNvPr id="138" name="TextBox 137">
            <a:extLst>
              <a:ext uri="{FF2B5EF4-FFF2-40B4-BE49-F238E27FC236}">
                <a16:creationId xmlns:a16="http://schemas.microsoft.com/office/drawing/2014/main" id="{4EC65261-0C24-C74C-8E9A-2A56766B1C75}"/>
              </a:ext>
            </a:extLst>
          </p:cNvPr>
          <p:cNvSpPr txBox="1"/>
          <p:nvPr/>
        </p:nvSpPr>
        <p:spPr>
          <a:xfrm>
            <a:off x="6996399" y="5656116"/>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0 1 0 1</a:t>
            </a:r>
          </a:p>
        </p:txBody>
      </p:sp>
      <p:grpSp>
        <p:nvGrpSpPr>
          <p:cNvPr id="8" name="Group 7">
            <a:extLst>
              <a:ext uri="{FF2B5EF4-FFF2-40B4-BE49-F238E27FC236}">
                <a16:creationId xmlns:a16="http://schemas.microsoft.com/office/drawing/2014/main" id="{09272CE8-BCAC-9C4C-9705-97A73B0CF4DC}"/>
              </a:ext>
            </a:extLst>
          </p:cNvPr>
          <p:cNvGrpSpPr/>
          <p:nvPr/>
        </p:nvGrpSpPr>
        <p:grpSpPr>
          <a:xfrm>
            <a:off x="6988036" y="4811287"/>
            <a:ext cx="1112530" cy="1123229"/>
            <a:chOff x="6988036" y="4811287"/>
            <a:chExt cx="1112530" cy="1123229"/>
          </a:xfrm>
        </p:grpSpPr>
        <p:sp>
          <p:nvSpPr>
            <p:cNvPr id="137" name="TextBox 136">
              <a:extLst>
                <a:ext uri="{FF2B5EF4-FFF2-40B4-BE49-F238E27FC236}">
                  <a16:creationId xmlns:a16="http://schemas.microsoft.com/office/drawing/2014/main" id="{6DDE17ED-6E8D-F04B-9604-B0A5821E38CF}"/>
                </a:ext>
              </a:extLst>
            </p:cNvPr>
            <p:cNvSpPr txBox="1"/>
            <p:nvPr/>
          </p:nvSpPr>
          <p:spPr>
            <a:xfrm>
              <a:off x="6988036" y="5364459"/>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0 1 1 1 0</a:t>
              </a:r>
            </a:p>
          </p:txBody>
        </p:sp>
        <p:sp>
          <p:nvSpPr>
            <p:cNvPr id="49" name="TextBox 48">
              <a:extLst>
                <a:ext uri="{FF2B5EF4-FFF2-40B4-BE49-F238E27FC236}">
                  <a16:creationId xmlns:a16="http://schemas.microsoft.com/office/drawing/2014/main" id="{4E00D9F1-D52C-844A-BE08-19ADE51A3710}"/>
                </a:ext>
              </a:extLst>
            </p:cNvPr>
            <p:cNvSpPr txBox="1"/>
            <p:nvPr/>
          </p:nvSpPr>
          <p:spPr>
            <a:xfrm>
              <a:off x="7001286" y="481128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1 0 1 0 1</a:t>
              </a:r>
            </a:p>
          </p:txBody>
        </p:sp>
        <p:sp>
          <p:nvSpPr>
            <p:cNvPr id="130" name="TextBox 129">
              <a:extLst>
                <a:ext uri="{FF2B5EF4-FFF2-40B4-BE49-F238E27FC236}">
                  <a16:creationId xmlns:a16="http://schemas.microsoft.com/office/drawing/2014/main" id="{B4D5B75B-274E-994B-B768-CAAFF3CC0506}"/>
                </a:ext>
              </a:extLst>
            </p:cNvPr>
            <p:cNvSpPr txBox="1"/>
            <p:nvPr/>
          </p:nvSpPr>
          <p:spPr>
            <a:xfrm>
              <a:off x="6994660" y="509289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1 1 1 1 0</a:t>
              </a:r>
            </a:p>
          </p:txBody>
        </p:sp>
        <p:cxnSp>
          <p:nvCxnSpPr>
            <p:cNvPr id="54" name="Straight Connector 53">
              <a:extLst>
                <a:ext uri="{FF2B5EF4-FFF2-40B4-BE49-F238E27FC236}">
                  <a16:creationId xmlns:a16="http://schemas.microsoft.com/office/drawing/2014/main" id="{F153A1B6-BE52-3A4D-8CDE-7C98D4727C7E}"/>
                </a:ext>
              </a:extLst>
            </p:cNvPr>
            <p:cNvCxnSpPr/>
            <p:nvPr/>
          </p:nvCxnSpPr>
          <p:spPr>
            <a:xfrm>
              <a:off x="7081235" y="5722156"/>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4F6AD3BF-7B3D-5B44-8D09-3017B18E8082}"/>
                </a:ext>
              </a:extLst>
            </p:cNvPr>
            <p:cNvCxnSpPr>
              <a:cxnSpLocks/>
            </p:cNvCxnSpPr>
            <p:nvPr/>
          </p:nvCxnSpPr>
          <p:spPr>
            <a:xfrm rot="16200000">
              <a:off x="7428508" y="5424851"/>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2" name="TextBox 81">
            <a:extLst>
              <a:ext uri="{FF2B5EF4-FFF2-40B4-BE49-F238E27FC236}">
                <a16:creationId xmlns:a16="http://schemas.microsoft.com/office/drawing/2014/main" id="{A1B2F7C9-BA8F-734E-AE49-FE038EB1EE2D}"/>
              </a:ext>
            </a:extLst>
          </p:cNvPr>
          <p:cNvSpPr txBox="1"/>
          <p:nvPr/>
        </p:nvSpPr>
        <p:spPr>
          <a:xfrm>
            <a:off x="7917960" y="4810150"/>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90" name="TextBox 89">
            <a:extLst>
              <a:ext uri="{FF2B5EF4-FFF2-40B4-BE49-F238E27FC236}">
                <a16:creationId xmlns:a16="http://schemas.microsoft.com/office/drawing/2014/main" id="{D121A369-07B3-9847-8A6A-A16A48324B3B}"/>
              </a:ext>
            </a:extLst>
          </p:cNvPr>
          <p:cNvSpPr txBox="1"/>
          <p:nvPr/>
        </p:nvSpPr>
        <p:spPr>
          <a:xfrm>
            <a:off x="7913410" y="5095616"/>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93" name="TextBox 92">
            <a:extLst>
              <a:ext uri="{FF2B5EF4-FFF2-40B4-BE49-F238E27FC236}">
                <a16:creationId xmlns:a16="http://schemas.microsoft.com/office/drawing/2014/main" id="{F163229F-F15C-4A48-A59E-D1181FDA985E}"/>
              </a:ext>
            </a:extLst>
          </p:cNvPr>
          <p:cNvSpPr txBox="1"/>
          <p:nvPr/>
        </p:nvSpPr>
        <p:spPr>
          <a:xfrm>
            <a:off x="7913410" y="5378806"/>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98" name="TextBox 97">
            <a:extLst>
              <a:ext uri="{FF2B5EF4-FFF2-40B4-BE49-F238E27FC236}">
                <a16:creationId xmlns:a16="http://schemas.microsoft.com/office/drawing/2014/main" id="{B102871F-98D3-C94B-9B9D-9EDFBD1DA591}"/>
              </a:ext>
            </a:extLst>
          </p:cNvPr>
          <p:cNvSpPr txBox="1"/>
          <p:nvPr/>
        </p:nvSpPr>
        <p:spPr>
          <a:xfrm>
            <a:off x="7919097" y="5664273"/>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76" name="TextBox 75">
            <a:extLst>
              <a:ext uri="{FF2B5EF4-FFF2-40B4-BE49-F238E27FC236}">
                <a16:creationId xmlns:a16="http://schemas.microsoft.com/office/drawing/2014/main" id="{64EFFD78-C794-F24E-BE55-B812FA8E6373}"/>
              </a:ext>
            </a:extLst>
          </p:cNvPr>
          <p:cNvSpPr txBox="1"/>
          <p:nvPr/>
        </p:nvSpPr>
        <p:spPr>
          <a:xfrm>
            <a:off x="5884529" y="4804713"/>
            <a:ext cx="110350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 errors:</a:t>
            </a:r>
          </a:p>
        </p:txBody>
      </p:sp>
      <p:grpSp>
        <p:nvGrpSpPr>
          <p:cNvPr id="10" name="Group 9">
            <a:extLst>
              <a:ext uri="{FF2B5EF4-FFF2-40B4-BE49-F238E27FC236}">
                <a16:creationId xmlns:a16="http://schemas.microsoft.com/office/drawing/2014/main" id="{9EF81C9D-B95D-2C44-BE40-11AABF659EE6}"/>
              </a:ext>
            </a:extLst>
          </p:cNvPr>
          <p:cNvGrpSpPr/>
          <p:nvPr/>
        </p:nvGrpSpPr>
        <p:grpSpPr>
          <a:xfrm>
            <a:off x="9880003" y="5062723"/>
            <a:ext cx="1778682" cy="359137"/>
            <a:chOff x="9880003" y="5062723"/>
            <a:chExt cx="1778682" cy="359137"/>
          </a:xfrm>
        </p:grpSpPr>
        <p:sp>
          <p:nvSpPr>
            <p:cNvPr id="150" name="TextBox 149">
              <a:extLst>
                <a:ext uri="{FF2B5EF4-FFF2-40B4-BE49-F238E27FC236}">
                  <a16:creationId xmlns:a16="http://schemas.microsoft.com/office/drawing/2014/main" id="{173E8487-5115-ED45-91CD-12473E6CE35C}"/>
                </a:ext>
              </a:extLst>
            </p:cNvPr>
            <p:cNvSpPr txBox="1"/>
            <p:nvPr/>
          </p:nvSpPr>
          <p:spPr>
            <a:xfrm>
              <a:off x="11111740" y="5062723"/>
              <a:ext cx="546945" cy="359137"/>
            </a:xfrm>
            <a:prstGeom prst="rect">
              <a:avLst/>
            </a:prstGeom>
            <a:noFill/>
          </p:spPr>
          <p:txBody>
            <a:bodyPr wrap="none" rtlCol="0">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83" name="Straight Arrow Connector 82">
              <a:extLst>
                <a:ext uri="{FF2B5EF4-FFF2-40B4-BE49-F238E27FC236}">
                  <a16:creationId xmlns:a16="http://schemas.microsoft.com/office/drawing/2014/main" id="{6D1057B9-5603-6B48-B071-08FE0B7172F9}"/>
                </a:ext>
              </a:extLst>
            </p:cNvPr>
            <p:cNvCxnSpPr>
              <a:stCxn id="145" idx="1"/>
            </p:cNvCxnSpPr>
            <p:nvPr/>
          </p:nvCxnSpPr>
          <p:spPr>
            <a:xfrm flipV="1">
              <a:off x="9880003" y="5232612"/>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C47093EA-088C-E94A-9077-958AC4C824B7}"/>
              </a:ext>
            </a:extLst>
          </p:cNvPr>
          <p:cNvGrpSpPr/>
          <p:nvPr/>
        </p:nvGrpSpPr>
        <p:grpSpPr>
          <a:xfrm>
            <a:off x="9930014" y="4772156"/>
            <a:ext cx="546945" cy="1621566"/>
            <a:chOff x="9930014" y="4772156"/>
            <a:chExt cx="546945" cy="1621566"/>
          </a:xfrm>
        </p:grpSpPr>
        <p:sp>
          <p:nvSpPr>
            <p:cNvPr id="143" name="TextBox 142">
              <a:extLst>
                <a:ext uri="{FF2B5EF4-FFF2-40B4-BE49-F238E27FC236}">
                  <a16:creationId xmlns:a16="http://schemas.microsoft.com/office/drawing/2014/main" id="{234B127E-41D4-8C49-8FF0-07C5874E8EF9}"/>
                </a:ext>
              </a:extLst>
            </p:cNvPr>
            <p:cNvSpPr txBox="1"/>
            <p:nvPr/>
          </p:nvSpPr>
          <p:spPr>
            <a:xfrm>
              <a:off x="9930014" y="6034585"/>
              <a:ext cx="546945" cy="359137"/>
            </a:xfrm>
            <a:prstGeom prst="rect">
              <a:avLst/>
            </a:prstGeom>
            <a:noFill/>
          </p:spPr>
          <p:txBody>
            <a:bodyPr wrap="none" rtlCol="0">
              <a:spAutoFit/>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149" name="Straight Arrow Connector 148">
              <a:extLst>
                <a:ext uri="{FF2B5EF4-FFF2-40B4-BE49-F238E27FC236}">
                  <a16:creationId xmlns:a16="http://schemas.microsoft.com/office/drawing/2014/main" id="{CCC6F7F0-B384-914D-A818-618271BAAA48}"/>
                </a:ext>
              </a:extLst>
            </p:cNvPr>
            <p:cNvCxnSpPr>
              <a:cxnSpLocks/>
            </p:cNvCxnSpPr>
            <p:nvPr/>
          </p:nvCxnSpPr>
          <p:spPr>
            <a:xfrm rot="5400000" flipV="1">
              <a:off x="9551132" y="5419989"/>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653C287F-C7E3-0347-8FC0-F420618EE025}"/>
              </a:ext>
            </a:extLst>
          </p:cNvPr>
          <p:cNvGrpSpPr/>
          <p:nvPr/>
        </p:nvGrpSpPr>
        <p:grpSpPr>
          <a:xfrm>
            <a:off x="8346385" y="4773947"/>
            <a:ext cx="2744420" cy="1243263"/>
            <a:chOff x="8346385" y="4773947"/>
            <a:chExt cx="2744420" cy="1243263"/>
          </a:xfrm>
        </p:grpSpPr>
        <p:grpSp>
          <p:nvGrpSpPr>
            <p:cNvPr id="12" name="Group 11">
              <a:extLst>
                <a:ext uri="{FF2B5EF4-FFF2-40B4-BE49-F238E27FC236}">
                  <a16:creationId xmlns:a16="http://schemas.microsoft.com/office/drawing/2014/main" id="{D4505FCD-484D-0344-B9C0-4C24ED7C7920}"/>
                </a:ext>
              </a:extLst>
            </p:cNvPr>
            <p:cNvGrpSpPr/>
            <p:nvPr/>
          </p:nvGrpSpPr>
          <p:grpSpPr>
            <a:xfrm>
              <a:off x="9873379" y="4773947"/>
              <a:ext cx="1217426" cy="1214161"/>
              <a:chOff x="9873379" y="4773947"/>
              <a:chExt cx="1217426" cy="1214161"/>
            </a:xfrm>
          </p:grpSpPr>
          <p:sp>
            <p:nvSpPr>
              <p:cNvPr id="141" name="TextBox 140">
                <a:extLst>
                  <a:ext uri="{FF2B5EF4-FFF2-40B4-BE49-F238E27FC236}">
                    <a16:creationId xmlns:a16="http://schemas.microsoft.com/office/drawing/2014/main" id="{B89F2045-70A1-F94B-8859-95531C4604F9}"/>
                  </a:ext>
                </a:extLst>
              </p:cNvPr>
              <p:cNvSpPr txBox="1"/>
              <p:nvPr/>
            </p:nvSpPr>
            <p:spPr>
              <a:xfrm>
                <a:off x="9873379" y="5327119"/>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0 1 1 1 0  1</a:t>
                </a:r>
              </a:p>
            </p:txBody>
          </p:sp>
          <p:grpSp>
            <p:nvGrpSpPr>
              <p:cNvPr id="142" name="Group 141">
                <a:extLst>
                  <a:ext uri="{FF2B5EF4-FFF2-40B4-BE49-F238E27FC236}">
                    <a16:creationId xmlns:a16="http://schemas.microsoft.com/office/drawing/2014/main" id="{AC319AFE-17A7-2B4C-8668-7FE48598E0BE}"/>
                  </a:ext>
                </a:extLst>
              </p:cNvPr>
              <p:cNvGrpSpPr/>
              <p:nvPr/>
            </p:nvGrpSpPr>
            <p:grpSpPr>
              <a:xfrm>
                <a:off x="9880003" y="4773947"/>
                <a:ext cx="1210802" cy="1214161"/>
                <a:chOff x="6394173" y="4840358"/>
                <a:chExt cx="1210802" cy="1214161"/>
              </a:xfrm>
            </p:grpSpPr>
            <p:sp>
              <p:nvSpPr>
                <p:cNvPr id="144" name="TextBox 143">
                  <a:extLst>
                    <a:ext uri="{FF2B5EF4-FFF2-40B4-BE49-F238E27FC236}">
                      <a16:creationId xmlns:a16="http://schemas.microsoft.com/office/drawing/2014/main" id="{B0E8F038-35AD-0946-9AF8-3B82D62EFAD1}"/>
                    </a:ext>
                  </a:extLst>
                </p:cNvPr>
                <p:cNvSpPr txBox="1"/>
                <p:nvPr/>
              </p:nvSpPr>
              <p:spPr>
                <a:xfrm>
                  <a:off x="6400799" y="484035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1 0 1 0 1  1</a:t>
                  </a:r>
                </a:p>
              </p:txBody>
            </p:sp>
            <p:sp>
              <p:nvSpPr>
                <p:cNvPr id="145" name="TextBox 144">
                  <a:extLst>
                    <a:ext uri="{FF2B5EF4-FFF2-40B4-BE49-F238E27FC236}">
                      <a16:creationId xmlns:a16="http://schemas.microsoft.com/office/drawing/2014/main" id="{1B46CC5B-41FC-3046-A483-F2909BFB7D31}"/>
                    </a:ext>
                  </a:extLst>
                </p:cNvPr>
                <p:cNvSpPr txBox="1"/>
                <p:nvPr/>
              </p:nvSpPr>
              <p:spPr>
                <a:xfrm>
                  <a:off x="6394173" y="512196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 </a:t>
                  </a:r>
                  <a:r>
                    <a:rPr kumimoji="0" lang="en-US" sz="1800"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1 1 0  0</a:t>
                  </a:r>
                </a:p>
              </p:txBody>
            </p:sp>
            <p:sp>
              <p:nvSpPr>
                <p:cNvPr id="146" name="TextBox 145">
                  <a:extLst>
                    <a:ext uri="{FF2B5EF4-FFF2-40B4-BE49-F238E27FC236}">
                      <a16:creationId xmlns:a16="http://schemas.microsoft.com/office/drawing/2014/main" id="{46418A9F-75BF-B047-85AA-68BAE639890F}"/>
                    </a:ext>
                  </a:extLst>
                </p:cNvPr>
                <p:cNvSpPr txBox="1"/>
                <p:nvPr/>
              </p:nvSpPr>
              <p:spPr>
                <a:xfrm>
                  <a:off x="6395912" y="5685187"/>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1 0 1 0 1  0</a:t>
                  </a:r>
                </a:p>
              </p:txBody>
            </p:sp>
            <p:cxnSp>
              <p:nvCxnSpPr>
                <p:cNvPr id="147" name="Straight Connector 146">
                  <a:extLst>
                    <a:ext uri="{FF2B5EF4-FFF2-40B4-BE49-F238E27FC236}">
                      <a16:creationId xmlns:a16="http://schemas.microsoft.com/office/drawing/2014/main" id="{A7665A79-628F-EF47-A9DA-75CCD8B6F9D1}"/>
                    </a:ext>
                  </a:extLst>
                </p:cNvPr>
                <p:cNvCxnSpPr/>
                <p:nvPr/>
              </p:nvCxnSpPr>
              <p:spPr>
                <a:xfrm>
                  <a:off x="6480748" y="5751227"/>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506629B4-5BDA-B443-9A30-123782498104}"/>
                    </a:ext>
                  </a:extLst>
                </p:cNvPr>
                <p:cNvCxnSpPr>
                  <a:cxnSpLocks/>
                </p:cNvCxnSpPr>
                <p:nvPr/>
              </p:nvCxnSpPr>
              <p:spPr>
                <a:xfrm rot="16200000">
                  <a:off x="6828021" y="5453922"/>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5" name="TextBox 94">
              <a:extLst>
                <a:ext uri="{FF2B5EF4-FFF2-40B4-BE49-F238E27FC236}">
                  <a16:creationId xmlns:a16="http://schemas.microsoft.com/office/drawing/2014/main" id="{2248BD76-7CB1-F24E-9D14-EBFA827837AC}"/>
                </a:ext>
              </a:extLst>
            </p:cNvPr>
            <p:cNvSpPr txBox="1"/>
            <p:nvPr/>
          </p:nvSpPr>
          <p:spPr>
            <a:xfrm>
              <a:off x="8346385" y="4811367"/>
              <a:ext cx="1411353" cy="1205843"/>
            </a:xfrm>
            <a:prstGeom prst="rect">
              <a:avLst/>
            </a:prstGeom>
            <a:noFill/>
          </p:spPr>
          <p:txBody>
            <a:bodyPr wrap="square" rtlCol="0">
              <a:spAutoFit/>
            </a:bodyPr>
            <a:lstStyle/>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Calibri" panose="020F0502020204030204"/>
                  <a:ea typeface="+mn-ea"/>
                  <a:cs typeface="+mn-cs"/>
                </a:rPr>
                <a:t>detected</a:t>
              </a:r>
            </a:p>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Calibri" panose="020F0502020204030204"/>
                  <a:ea typeface="+mn-ea"/>
                  <a:cs typeface="+mn-cs"/>
                </a:rPr>
                <a:t>and</a:t>
              </a:r>
            </a:p>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Calibri" panose="020F0502020204030204"/>
                  <a:ea typeface="+mn-ea"/>
                  <a:cs typeface="+mn-cs"/>
                </a:rPr>
                <a:t>correctable</a:t>
              </a:r>
            </a:p>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single-bit</a:t>
              </a:r>
            </a:p>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error:</a:t>
              </a:r>
            </a:p>
          </p:txBody>
        </p:sp>
      </p:grpSp>
      <p:sp>
        <p:nvSpPr>
          <p:cNvPr id="96" name="TextBox 95">
            <a:extLst>
              <a:ext uri="{FF2B5EF4-FFF2-40B4-BE49-F238E27FC236}">
                <a16:creationId xmlns:a16="http://schemas.microsoft.com/office/drawing/2014/main" id="{D901A173-DAE6-384F-9E84-A6924D058027}"/>
              </a:ext>
            </a:extLst>
          </p:cNvPr>
          <p:cNvSpPr txBox="1"/>
          <p:nvPr/>
        </p:nvSpPr>
        <p:spPr>
          <a:xfrm>
            <a:off x="1176958" y="3591520"/>
            <a:ext cx="3585542" cy="590931"/>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b="0" i="0" u="none" strike="noStrike" kern="1200" cap="none" spc="0" normalizeH="0" baseline="0" noProof="0" dirty="0">
                <a:ln>
                  <a:noFill/>
                </a:ln>
                <a:solidFill>
                  <a:srgbClr val="0000A8"/>
                </a:solidFill>
                <a:effectLst/>
                <a:uLnTx/>
                <a:uFillTx/>
                <a:latin typeface="Calibri" panose="020F0502020204030204"/>
                <a:ea typeface="+mn-ea"/>
                <a:cs typeface="+mn-cs"/>
              </a:rPr>
              <a:t>Even parity: </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set parity bit so there is an even number of 1’s</a:t>
            </a:r>
          </a:p>
        </p:txBody>
      </p:sp>
      <p:pic>
        <p:nvPicPr>
          <p:cNvPr id="7" name="Picture 6" descr="Icon&#10;&#10;Description automatically generated">
            <a:extLst>
              <a:ext uri="{FF2B5EF4-FFF2-40B4-BE49-F238E27FC236}">
                <a16:creationId xmlns:a16="http://schemas.microsoft.com/office/drawing/2014/main" id="{039CE01A-F391-604A-89C2-2F82DDE7EDEF}"/>
              </a:ext>
            </a:extLst>
          </p:cNvPr>
          <p:cNvPicPr>
            <a:picLocks noChangeAspect="1"/>
          </p:cNvPicPr>
          <p:nvPr/>
        </p:nvPicPr>
        <p:blipFill>
          <a:blip r:embed="rId3"/>
          <a:stretch>
            <a:fillRect/>
          </a:stretch>
        </p:blipFill>
        <p:spPr>
          <a:xfrm>
            <a:off x="9886122" y="2794187"/>
            <a:ext cx="2157242" cy="1898373"/>
          </a:xfrm>
          <a:prstGeom prst="rect">
            <a:avLst/>
          </a:prstGeom>
        </p:spPr>
      </p:pic>
      <p:sp>
        <p:nvSpPr>
          <p:cNvPr id="78" name="TextBox 77">
            <a:extLst>
              <a:ext uri="{FF2B5EF4-FFF2-40B4-BE49-F238E27FC236}">
                <a16:creationId xmlns:a16="http://schemas.microsoft.com/office/drawing/2014/main" id="{7BC89C6F-5DA4-294F-83CF-68C618AD67A3}"/>
              </a:ext>
            </a:extLst>
          </p:cNvPr>
          <p:cNvSpPr txBox="1"/>
          <p:nvPr/>
        </p:nvSpPr>
        <p:spPr>
          <a:xfrm>
            <a:off x="872158" y="4277320"/>
            <a:ext cx="4785692" cy="2086725"/>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2400" dirty="0">
                <a:solidFill>
                  <a:srgbClr val="0000A8"/>
                </a:solidFill>
                <a:latin typeface="Calibri" panose="020F0502020204030204"/>
              </a:rPr>
              <a:t>At r</a:t>
            </a:r>
            <a:r>
              <a:rPr kumimoji="0" lang="en-US" sz="2400" b="0" i="0" u="none" strike="noStrike" kern="1200" cap="none" spc="0" normalizeH="0" baseline="0" noProof="0" dirty="0" err="1">
                <a:ln>
                  <a:noFill/>
                </a:ln>
                <a:solidFill>
                  <a:srgbClr val="0000A8"/>
                </a:solidFill>
                <a:effectLst/>
                <a:uLnTx/>
                <a:uFillTx/>
                <a:latin typeface="Calibri" panose="020F0502020204030204"/>
              </a:rPr>
              <a:t>eceiver</a:t>
            </a:r>
            <a:r>
              <a:rPr kumimoji="0" lang="en-US" sz="2400" b="0" i="0" u="none" strike="noStrike" kern="1200" cap="none" spc="0" normalizeH="0" baseline="0" noProof="0" dirty="0">
                <a:ln>
                  <a:noFill/>
                </a:ln>
                <a:solidFill>
                  <a:srgbClr val="0000A8"/>
                </a:solidFill>
                <a:effectLst/>
                <a:uLnTx/>
                <a:uFillTx/>
                <a:latin typeface="Calibri" panose="020F0502020204030204"/>
              </a:rPr>
              <a:t>:</a:t>
            </a:r>
          </a:p>
          <a:p>
            <a:pPr marL="342900" marR="0" lvl="0" indent="-342900" algn="l" defTabSz="914400" rtl="0" eaLnBrk="1" fontAlgn="auto" latinLnBrk="0" hangingPunct="1">
              <a:lnSpc>
                <a:spcPct val="90000"/>
              </a:lnSpc>
              <a:spcBef>
                <a:spcPts val="0"/>
              </a:spcBef>
              <a:spcAft>
                <a:spcPts val="0"/>
              </a:spcAft>
              <a:buClr>
                <a:srgbClr val="0013A3"/>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rPr>
              <a:t>compute parity of </a:t>
            </a:r>
            <a:r>
              <a:rPr kumimoji="0" lang="en-US" sz="2400" b="0" i="1" u="none" strike="noStrike" kern="1200" cap="none" spc="0" normalizeH="0" baseline="0" noProof="0" dirty="0">
                <a:ln>
                  <a:noFill/>
                </a:ln>
                <a:solidFill>
                  <a:prstClr val="black"/>
                </a:solidFill>
                <a:effectLst/>
                <a:uLnTx/>
                <a:uFillTx/>
                <a:latin typeface="Calibri" panose="020F0502020204030204"/>
              </a:rPr>
              <a:t>d+1</a:t>
            </a:r>
            <a:r>
              <a:rPr kumimoji="0" lang="en-US" sz="2400" b="0" i="0" u="none" strike="noStrike" kern="1200" cap="none" spc="0" normalizeH="0" baseline="0" noProof="0" dirty="0">
                <a:ln>
                  <a:noFill/>
                </a:ln>
                <a:solidFill>
                  <a:prstClr val="black"/>
                </a:solidFill>
                <a:effectLst/>
                <a:uLnTx/>
                <a:uFillTx/>
                <a:latin typeface="Calibri" panose="020F0502020204030204"/>
              </a:rPr>
              <a:t> received bits, if not even,</a:t>
            </a:r>
            <a:r>
              <a:rPr kumimoji="0" lang="en-US" sz="2400" b="0" i="0" u="none" strike="noStrike" kern="1200" cap="none" spc="0" normalizeH="0" noProof="0" dirty="0">
                <a:ln>
                  <a:noFill/>
                </a:ln>
                <a:solidFill>
                  <a:prstClr val="black"/>
                </a:solidFill>
                <a:effectLst/>
                <a:uLnTx/>
                <a:uFillTx/>
                <a:latin typeface="Calibri" panose="020F0502020204030204"/>
              </a:rPr>
              <a:t> then </a:t>
            </a:r>
            <a:r>
              <a:rPr lang="en-US" sz="2400" dirty="0">
                <a:solidFill>
                  <a:prstClr val="black"/>
                </a:solidFill>
                <a:latin typeface="Calibri" panose="020F0502020204030204"/>
              </a:rPr>
              <a:t>error detected</a:t>
            </a:r>
          </a:p>
          <a:p>
            <a:pPr marL="342900" marR="0" lvl="0" indent="-342900" algn="l" defTabSz="914400" rtl="0" eaLnBrk="1" fontAlgn="auto" latinLnBrk="0" hangingPunct="1">
              <a:lnSpc>
                <a:spcPct val="90000"/>
              </a:lnSpc>
              <a:spcBef>
                <a:spcPts val="0"/>
              </a:spcBef>
              <a:spcAft>
                <a:spcPts val="0"/>
              </a:spcAft>
              <a:buClr>
                <a:srgbClr val="0013A3"/>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rPr>
              <a:t>can detect odd number of bit flips</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ndParaRPr>
          </a:p>
        </p:txBody>
      </p:sp>
      <p:sp>
        <p:nvSpPr>
          <p:cNvPr id="106" name="Text Box 6">
            <a:extLst>
              <a:ext uri="{FF2B5EF4-FFF2-40B4-BE49-F238E27FC236}">
                <a16:creationId xmlns:a16="http://schemas.microsoft.com/office/drawing/2014/main" id="{B5B879F5-F385-F648-86A7-B9F3EC8ABBD4}"/>
              </a:ext>
            </a:extLst>
          </p:cNvPr>
          <p:cNvSpPr txBox="1">
            <a:spLocks noChangeArrowheads="1"/>
          </p:cNvSpPr>
          <p:nvPr/>
        </p:nvSpPr>
        <p:spPr bwMode="auto">
          <a:xfrm>
            <a:off x="5739633" y="914400"/>
            <a:ext cx="2291186"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effectLst/>
                <a:uLnTx/>
                <a:uFillTx/>
                <a:latin typeface="Calibri" panose="020F0502020204030204"/>
                <a:ea typeface="ＭＳ Ｐゴシック" charset="0"/>
                <a:cs typeface="+mn-cs"/>
              </a:rPr>
              <a:t>Two-D parity:</a:t>
            </a:r>
          </a:p>
        </p:txBody>
      </p:sp>
    </p:spTree>
    <p:extLst>
      <p:ext uri="{BB962C8B-B14F-4D97-AF65-F5344CB8AC3E}">
        <p14:creationId xmlns:p14="http://schemas.microsoft.com/office/powerpoint/2010/main" val="3234834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dissolve">
                                      <p:cBhvr>
                                        <p:cTn id="7" dur="500"/>
                                        <p:tgtEl>
                                          <p:spTgt spid="7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6"/>
                                        </p:tgtEl>
                                        <p:attrNameLst>
                                          <p:attrName>style.visibility</p:attrName>
                                        </p:attrNameLst>
                                      </p:cBhvr>
                                      <p:to>
                                        <p:strVal val="visible"/>
                                      </p:to>
                                    </p:set>
                                    <p:animEffect transition="in" filter="dissolve">
                                      <p:cBhvr>
                                        <p:cTn id="12" dur="500"/>
                                        <p:tgtEl>
                                          <p:spTgt spid="106"/>
                                        </p:tgtEl>
                                      </p:cBhvr>
                                    </p:animEffect>
                                  </p:childTnLst>
                                </p:cTn>
                              </p:par>
                              <p:par>
                                <p:cTn id="13" presetID="9" presetClass="entr" presetSubtype="0" fill="hold" nodeType="with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dissolve">
                                      <p:cBhvr>
                                        <p:cTn id="15" dur="500"/>
                                        <p:tgtEl>
                                          <p:spTgt spid="48"/>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77">
                                            <p:txEl>
                                              <p:pRg st="0" end="0"/>
                                            </p:txEl>
                                          </p:spTgt>
                                        </p:tgtEl>
                                        <p:attrNameLst>
                                          <p:attrName>style.visibility</p:attrName>
                                        </p:attrNameLst>
                                      </p:cBhvr>
                                      <p:to>
                                        <p:strVal val="visible"/>
                                      </p:to>
                                    </p:set>
                                    <p:animEffect transition="in" filter="dissolve">
                                      <p:cBhvr>
                                        <p:cTn id="20" dur="500"/>
                                        <p:tgtEl>
                                          <p:spTgt spid="7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77">
                                            <p:txEl>
                                              <p:pRg st="1" end="1"/>
                                            </p:txEl>
                                          </p:spTgt>
                                        </p:tgtEl>
                                        <p:attrNameLst>
                                          <p:attrName>style.visibility</p:attrName>
                                        </p:attrNameLst>
                                      </p:cBhvr>
                                      <p:to>
                                        <p:strVal val="visible"/>
                                      </p:to>
                                    </p:set>
                                    <p:animEffect transition="in" filter="dissolve">
                                      <p:cBhvr>
                                        <p:cTn id="25" dur="500"/>
                                        <p:tgtEl>
                                          <p:spTgt spid="77">
                                            <p:txEl>
                                              <p:pRg st="1" end="1"/>
                                            </p:txEl>
                                          </p:spTgt>
                                        </p:tgtEl>
                                      </p:cBhvr>
                                    </p:animEffect>
                                  </p:childTnLst>
                                </p:cTn>
                              </p:par>
                              <p:par>
                                <p:cTn id="26" presetID="9" presetClass="entr" presetSubtype="0"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dissolve">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76"/>
                                        </p:tgtEl>
                                        <p:attrNameLst>
                                          <p:attrName>style.visibility</p:attrName>
                                        </p:attrNameLst>
                                      </p:cBhvr>
                                      <p:to>
                                        <p:strVal val="visible"/>
                                      </p:to>
                                    </p:set>
                                    <p:animEffect transition="in" filter="dissolve">
                                      <p:cBhvr>
                                        <p:cTn id="33" dur="500"/>
                                        <p:tgtEl>
                                          <p:spTgt spid="76"/>
                                        </p:tgtEl>
                                      </p:cBhvr>
                                    </p:animEffect>
                                  </p:childTnLst>
                                </p:cTn>
                              </p:par>
                              <p:par>
                                <p:cTn id="34" presetID="9" presetClass="entr" presetSubtype="0" fill="hold"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dissolve">
                                      <p:cBhvr>
                                        <p:cTn id="36" dur="500"/>
                                        <p:tgtEl>
                                          <p:spTgt spid="8"/>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82"/>
                                        </p:tgtEl>
                                        <p:attrNameLst>
                                          <p:attrName>style.visibility</p:attrName>
                                        </p:attrNameLst>
                                      </p:cBhvr>
                                      <p:to>
                                        <p:strVal val="visible"/>
                                      </p:to>
                                    </p:set>
                                    <p:animEffect transition="in" filter="dissolve">
                                      <p:cBhvr>
                                        <p:cTn id="41" dur="500"/>
                                        <p:tgtEl>
                                          <p:spTgt spid="82"/>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90"/>
                                        </p:tgtEl>
                                        <p:attrNameLst>
                                          <p:attrName>style.visibility</p:attrName>
                                        </p:attrNameLst>
                                      </p:cBhvr>
                                      <p:to>
                                        <p:strVal val="visible"/>
                                      </p:to>
                                    </p:set>
                                    <p:animEffect transition="in" filter="dissolve">
                                      <p:cBhvr>
                                        <p:cTn id="46" dur="500"/>
                                        <p:tgtEl>
                                          <p:spTgt spid="90"/>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93"/>
                                        </p:tgtEl>
                                        <p:attrNameLst>
                                          <p:attrName>style.visibility</p:attrName>
                                        </p:attrNameLst>
                                      </p:cBhvr>
                                      <p:to>
                                        <p:strVal val="visible"/>
                                      </p:to>
                                    </p:set>
                                    <p:animEffect transition="in" filter="dissolve">
                                      <p:cBhvr>
                                        <p:cTn id="51" dur="500"/>
                                        <p:tgtEl>
                                          <p:spTgt spid="93"/>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138"/>
                                        </p:tgtEl>
                                        <p:attrNameLst>
                                          <p:attrName>style.visibility</p:attrName>
                                        </p:attrNameLst>
                                      </p:cBhvr>
                                      <p:to>
                                        <p:strVal val="visible"/>
                                      </p:to>
                                    </p:set>
                                    <p:animEffect transition="in" filter="wipe(up)">
                                      <p:cBhvr>
                                        <p:cTn id="56" dur="2000"/>
                                        <p:tgtEl>
                                          <p:spTgt spid="138"/>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98"/>
                                        </p:tgtEl>
                                        <p:attrNameLst>
                                          <p:attrName>style.visibility</p:attrName>
                                        </p:attrNameLst>
                                      </p:cBhvr>
                                      <p:to>
                                        <p:strVal val="visible"/>
                                      </p:to>
                                    </p:set>
                                    <p:animEffect transition="in" filter="dissolve">
                                      <p:cBhvr>
                                        <p:cTn id="61" dur="500"/>
                                        <p:tgtEl>
                                          <p:spTgt spid="98"/>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nodeType="clickEffect">
                                  <p:stCondLst>
                                    <p:cond delay="0"/>
                                  </p:stCondLst>
                                  <p:childTnLst>
                                    <p:set>
                                      <p:cBhvr>
                                        <p:cTn id="65" dur="1" fill="hold">
                                          <p:stCondLst>
                                            <p:cond delay="0"/>
                                          </p:stCondLst>
                                        </p:cTn>
                                        <p:tgtEl>
                                          <p:spTgt spid="13"/>
                                        </p:tgtEl>
                                        <p:attrNameLst>
                                          <p:attrName>style.visibility</p:attrName>
                                        </p:attrNameLst>
                                      </p:cBhvr>
                                      <p:to>
                                        <p:strVal val="visible"/>
                                      </p:to>
                                    </p:set>
                                    <p:animEffect transition="in" filter="dissolve">
                                      <p:cBhvr>
                                        <p:cTn id="66" dur="500"/>
                                        <p:tgtEl>
                                          <p:spTgt spid="13"/>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10"/>
                                        </p:tgtEl>
                                        <p:attrNameLst>
                                          <p:attrName>style.visibility</p:attrName>
                                        </p:attrNameLst>
                                      </p:cBhvr>
                                      <p:to>
                                        <p:strVal val="visible"/>
                                      </p:to>
                                    </p:set>
                                    <p:animEffect transition="in" filter="wipe(left)">
                                      <p:cBhvr>
                                        <p:cTn id="71" dur="1000"/>
                                        <p:tgtEl>
                                          <p:spTgt spid="10"/>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nodeType="clickEffect">
                                  <p:stCondLst>
                                    <p:cond delay="0"/>
                                  </p:stCondLst>
                                  <p:childTnLst>
                                    <p:set>
                                      <p:cBhvr>
                                        <p:cTn id="75" dur="1" fill="hold">
                                          <p:stCondLst>
                                            <p:cond delay="0"/>
                                          </p:stCondLst>
                                        </p:cTn>
                                        <p:tgtEl>
                                          <p:spTgt spid="11"/>
                                        </p:tgtEl>
                                        <p:attrNameLst>
                                          <p:attrName>style.visibility</p:attrName>
                                        </p:attrNameLst>
                                      </p:cBhvr>
                                      <p:to>
                                        <p:strVal val="visible"/>
                                      </p:to>
                                    </p:set>
                                    <p:animEffect transition="in" filter="wipe(up)">
                                      <p:cBhvr>
                                        <p:cTn id="76"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build="p"/>
      <p:bldP spid="138" grpId="0"/>
      <p:bldP spid="82" grpId="0"/>
      <p:bldP spid="90" grpId="0"/>
      <p:bldP spid="93" grpId="0"/>
      <p:bldP spid="98" grpId="0"/>
      <p:bldP spid="76" grpId="0"/>
      <p:bldP spid="78" grpId="0"/>
      <p:bldP spid="10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Internet checksum </a:t>
            </a:r>
            <a:r>
              <a:rPr lang="en-US" sz="2800" dirty="0"/>
              <a:t>(review, see section 3.3)</a:t>
            </a:r>
            <a:endParaRPr lang="en-US" sz="4400" dirty="0"/>
          </a:p>
        </p:txBody>
      </p:sp>
      <p:sp>
        <p:nvSpPr>
          <p:cNvPr id="27" name="Rectangle 3">
            <a:extLst>
              <a:ext uri="{FF2B5EF4-FFF2-40B4-BE49-F238E27FC236}">
                <a16:creationId xmlns:a16="http://schemas.microsoft.com/office/drawing/2014/main" id="{31698387-9861-714A-B5A0-B2C8BE36CD3A}"/>
              </a:ext>
            </a:extLst>
          </p:cNvPr>
          <p:cNvSpPr txBox="1">
            <a:spLocks noChangeArrowheads="1"/>
          </p:cNvSpPr>
          <p:nvPr/>
        </p:nvSpPr>
        <p:spPr>
          <a:xfrm>
            <a:off x="990599" y="2218943"/>
            <a:ext cx="4662055" cy="4478069"/>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7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sender</a:t>
            </a:r>
            <a:r>
              <a:rPr kumimoji="0" lang="en-US" altLang="en-US" sz="32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a:t>
            </a:r>
          </a:p>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treat contents of UDP segment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(including UDP header fields and IP addresses)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as sequence of 16-bit integers</a:t>
            </a:r>
          </a:p>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checksum: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addition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(one’</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 complement sum)</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of segment content</a:t>
            </a:r>
          </a:p>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checksum value put into UDP checksum field</a:t>
            </a:r>
          </a:p>
          <a:p>
            <a:pPr marL="352425" marR="0" lvl="0" indent="-222250" algn="l" defTabSz="914400" rtl="0" eaLnBrk="1" fontAlgn="auto" latinLnBrk="0" hangingPunct="1">
              <a:lnSpc>
                <a:spcPct val="70000"/>
              </a:lnSpc>
              <a:spcBef>
                <a:spcPts val="1000"/>
              </a:spcBef>
              <a:spcAft>
                <a:spcPts val="0"/>
              </a:spcAft>
              <a:buClr>
                <a:srgbClr val="0000A3"/>
              </a:buClr>
              <a:buSzTx/>
              <a:buFont typeface="Wingdings" pitchFamily="2" charset="2"/>
              <a:buNone/>
              <a:tabLst/>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70000"/>
              </a:lnSpc>
              <a:spcBef>
                <a:spcPts val="1000"/>
              </a:spcBef>
              <a:spcAft>
                <a:spcPts val="0"/>
              </a:spcAft>
              <a:buClr>
                <a:srgbClr val="0000A3"/>
              </a:buClr>
              <a:buSzTx/>
              <a:buFont typeface="Wingdings" pitchFamily="2" charset="2"/>
              <a:buChar char="§"/>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48" name="Rectangle 4">
            <a:extLst>
              <a:ext uri="{FF2B5EF4-FFF2-40B4-BE49-F238E27FC236}">
                <a16:creationId xmlns:a16="http://schemas.microsoft.com/office/drawing/2014/main" id="{673A6B1C-AEDF-5947-AFDF-9232983233A4}"/>
              </a:ext>
            </a:extLst>
          </p:cNvPr>
          <p:cNvSpPr txBox="1">
            <a:spLocks noChangeArrowheads="1"/>
          </p:cNvSpPr>
          <p:nvPr/>
        </p:nvSpPr>
        <p:spPr>
          <a:xfrm>
            <a:off x="5767820" y="2132890"/>
            <a:ext cx="5728855" cy="4082476"/>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receiver</a:t>
            </a:r>
            <a:r>
              <a:rPr kumimoji="0" lang="en-US" altLang="en-US" sz="35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compute checksum of received segment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check if computed checksum equals checksum field value: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not equal - error detected</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equal - no error detected. </a:t>
            </a:r>
            <a:r>
              <a:rPr kumimoji="0" lang="en-US" altLang="en-US" sz="24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But maybe errors nonetheless?</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More later ….</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49" name="Rectangle 5">
            <a:extLst>
              <a:ext uri="{FF2B5EF4-FFF2-40B4-BE49-F238E27FC236}">
                <a16:creationId xmlns:a16="http://schemas.microsoft.com/office/drawing/2014/main" id="{F6F1E6ED-F1FB-7542-8156-6A1C186D48CB}"/>
              </a:ext>
            </a:extLst>
          </p:cNvPr>
          <p:cNvSpPr>
            <a:spLocks noChangeArrowheads="1"/>
          </p:cNvSpPr>
          <p:nvPr/>
        </p:nvSpPr>
        <p:spPr bwMode="auto">
          <a:xfrm>
            <a:off x="798690" y="1371219"/>
            <a:ext cx="11100624" cy="847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marL="342900" indent="-342900">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342900" marR="0" lvl="0" indent="-342900" algn="l" defTabSz="914400" rtl="0" eaLnBrk="1" fontAlgn="auto" latinLnBrk="0" hangingPunct="1">
              <a:lnSpc>
                <a:spcPct val="85000"/>
              </a:lnSpc>
              <a:spcBef>
                <a:spcPct val="20000"/>
              </a:spcBef>
              <a:spcAft>
                <a:spcPts val="0"/>
              </a:spcAft>
              <a:buClr>
                <a:srgbClr val="000099"/>
              </a:buClr>
              <a:buSzPct val="65000"/>
              <a:buFont typeface="Wingdings" pitchFamily="2" charset="2"/>
              <a:buNone/>
              <a:tabLst/>
              <a:defRPr/>
            </a:pPr>
            <a:r>
              <a:rPr kumimoji="0" lang="en-US" altLang="en-US" sz="3200" b="0" i="1"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Goal</a:t>
            </a:r>
            <a:r>
              <a:rPr kumimoji="0" lang="en-US" altLang="en-US" sz="32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detect </a:t>
            </a:r>
            <a:r>
              <a:rPr kumimoji="0" lang="en-US" altLang="ja-JP"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errors (</a:t>
            </a:r>
            <a:r>
              <a:rPr kumimoji="0" lang="en-US" altLang="ja-JP"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i.e., </a:t>
            </a:r>
            <a:r>
              <a:rPr kumimoji="0" lang="en-US" altLang="ja-JP"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flipped bits) in transmitted segment</a:t>
            </a:r>
          </a:p>
          <a:p>
            <a:pPr marL="342900" marR="0" lvl="0" indent="-342900" algn="l" defTabSz="914400" rtl="0" eaLnBrk="1" fontAlgn="auto" latinLnBrk="0" hangingPunct="1">
              <a:lnSpc>
                <a:spcPct val="85000"/>
              </a:lnSpc>
              <a:spcBef>
                <a:spcPct val="20000"/>
              </a:spcBef>
              <a:spcAft>
                <a:spcPts val="0"/>
              </a:spcAft>
              <a:buClr>
                <a:srgbClr val="000099"/>
              </a:buClr>
              <a:buSzPct val="65000"/>
              <a:buFont typeface="Wingdings" pitchFamily="2" charset="2"/>
              <a:buChar char="v"/>
              <a:tabLst/>
              <a:defRPr/>
            </a:pPr>
            <a:endParaRPr kumimoji="0" lang="en-US" altLang="en-US" sz="2800" b="0" i="0" u="none" strike="noStrike" kern="1200" cap="none" spc="0" normalizeH="0" baseline="0" noProof="0" dirty="0">
              <a:ln>
                <a:noFill/>
              </a:ln>
              <a:solidFill>
                <a:prstClr val="black"/>
              </a:solidFill>
              <a:effectLst/>
              <a:uLnTx/>
              <a:uFillTx/>
              <a:latin typeface="Gill Sans MT" panose="020B0502020104020203" pitchFamily="34" charset="77"/>
              <a:ea typeface="ＭＳ Ｐゴシック" panose="020B0600070205080204" pitchFamily="34" charset="-128"/>
              <a:cs typeface="+mn-cs"/>
            </a:endParaRPr>
          </a:p>
        </p:txBody>
      </p:sp>
    </p:spTree>
    <p:extLst>
      <p:ext uri="{BB962C8B-B14F-4D97-AF65-F5344CB8AC3E}">
        <p14:creationId xmlns:p14="http://schemas.microsoft.com/office/powerpoint/2010/main" val="433106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dissolve">
                                      <p:cBhvr>
                                        <p:cTn id="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altLang="en-US" dirty="0">
                <a:cs typeface="Calibri" panose="020F0502020204030204" pitchFamily="34" charset="0"/>
              </a:rPr>
              <a:t>Cyclic Redundancy Check (CRC)</a:t>
            </a:r>
            <a:endParaRPr lang="en-US" sz="4400" dirty="0"/>
          </a:p>
        </p:txBody>
      </p:sp>
      <p:sp>
        <p:nvSpPr>
          <p:cNvPr id="6" name="Rectangle 3">
            <a:extLst>
              <a:ext uri="{FF2B5EF4-FFF2-40B4-BE49-F238E27FC236}">
                <a16:creationId xmlns:a16="http://schemas.microsoft.com/office/drawing/2014/main" id="{8AECB38E-687E-C946-9EB7-A4D36B2DC890}"/>
              </a:ext>
            </a:extLst>
          </p:cNvPr>
          <p:cNvSpPr txBox="1">
            <a:spLocks noChangeArrowheads="1"/>
          </p:cNvSpPr>
          <p:nvPr/>
        </p:nvSpPr>
        <p:spPr>
          <a:xfrm>
            <a:off x="830820" y="1239611"/>
            <a:ext cx="10632309" cy="153009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more powerful error-detection coding</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srgbClr val="CC0000"/>
                </a:solidFill>
                <a:effectLst/>
                <a:uLnTx/>
                <a:uFillTx/>
                <a:latin typeface="Calibri" panose="020F0502020204030204"/>
                <a:ea typeface="+mn-ea"/>
                <a:cs typeface="+mn-cs"/>
              </a:rPr>
              <a:t>D: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data bits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(given, think of these as a binary number)</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srgbClr val="CC0000"/>
                </a:solidFill>
                <a:effectLst/>
                <a:uLnTx/>
                <a:uFillTx/>
                <a:latin typeface="Calibri" panose="020F0502020204030204"/>
                <a:ea typeface="+mn-ea"/>
                <a:cs typeface="+mn-cs"/>
              </a:rPr>
              <a:t>G: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bit pattern (generator), of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r+1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bits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(given, specified in CRC standard)</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9" name="Rectangle 3">
            <a:extLst>
              <a:ext uri="{FF2B5EF4-FFF2-40B4-BE49-F238E27FC236}">
                <a16:creationId xmlns:a16="http://schemas.microsoft.com/office/drawing/2014/main" id="{E85D3352-49EB-A34F-8ADF-7171A325499F}"/>
              </a:ext>
            </a:extLst>
          </p:cNvPr>
          <p:cNvSpPr txBox="1">
            <a:spLocks noChangeArrowheads="1"/>
          </p:cNvSpPr>
          <p:nvPr/>
        </p:nvSpPr>
        <p:spPr>
          <a:xfrm>
            <a:off x="850698" y="4665031"/>
            <a:ext cx="11036502" cy="186829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0175"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sz="2800" b="0" i="1" strike="noStrike" kern="1200" cap="none" spc="0" normalizeH="0" baseline="0" noProof="0" dirty="0">
                <a:ln>
                  <a:noFill/>
                </a:ln>
                <a:solidFill>
                  <a:srgbClr val="0000A8"/>
                </a:solidFill>
                <a:effectLst/>
                <a:uLnTx/>
                <a:uFillTx/>
                <a:latin typeface="Calibri" panose="020F0502020204030204"/>
                <a:ea typeface="+mn-ea"/>
                <a:cs typeface="+mn-cs"/>
              </a:rPr>
              <a:t>sender: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compute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r</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CRC bits, </a:t>
            </a:r>
            <a:r>
              <a:rPr kumimoji="0" lang="en-US" sz="2800" b="0" i="0" u="none" strike="noStrike" kern="1200" cap="none" spc="0" normalizeH="0" baseline="0" noProof="0" dirty="0">
                <a:ln>
                  <a:noFill/>
                </a:ln>
                <a:solidFill>
                  <a:srgbClr val="CC0000"/>
                </a:solidFill>
                <a:effectLst/>
                <a:uLnTx/>
                <a:uFillTx/>
                <a:latin typeface="Calibri" panose="020F0502020204030204"/>
                <a:ea typeface="+mn-ea"/>
                <a:cs typeface="+mn-cs"/>
              </a:rPr>
              <a:t>R</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such that &lt;D,R&gt;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exactly</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divisible by G </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(mod 2) </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receiver knows G, divides &lt;D,R&gt; by G.  If non-zero remainder: error detected!</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can detect all burst errors less than r+1 bits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widely used in practice (Ethernet, 802.11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WiFi</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 name="Group 3">
            <a:extLst>
              <a:ext uri="{FF2B5EF4-FFF2-40B4-BE49-F238E27FC236}">
                <a16:creationId xmlns:a16="http://schemas.microsoft.com/office/drawing/2014/main" id="{FCE5A70A-21CD-7941-AAFD-93513551C59A}"/>
              </a:ext>
            </a:extLst>
          </p:cNvPr>
          <p:cNvGrpSpPr/>
          <p:nvPr/>
        </p:nvGrpSpPr>
        <p:grpSpPr>
          <a:xfrm>
            <a:off x="3954671" y="3889513"/>
            <a:ext cx="6922203" cy="492873"/>
            <a:chOff x="3954671" y="3889513"/>
            <a:chExt cx="6922203" cy="492873"/>
          </a:xfrm>
        </p:grpSpPr>
        <p:grpSp>
          <p:nvGrpSpPr>
            <p:cNvPr id="25" name="Group 24">
              <a:extLst>
                <a:ext uri="{FF2B5EF4-FFF2-40B4-BE49-F238E27FC236}">
                  <a16:creationId xmlns:a16="http://schemas.microsoft.com/office/drawing/2014/main" id="{BD5FE7C0-449C-C24C-94F1-976D8F7F07BD}"/>
                </a:ext>
              </a:extLst>
            </p:cNvPr>
            <p:cNvGrpSpPr/>
            <p:nvPr/>
          </p:nvGrpSpPr>
          <p:grpSpPr>
            <a:xfrm>
              <a:off x="3954671" y="3896138"/>
              <a:ext cx="2934586" cy="486248"/>
              <a:chOff x="8759687" y="3087756"/>
              <a:chExt cx="2934586" cy="486248"/>
            </a:xfrm>
          </p:grpSpPr>
          <p:sp>
            <p:nvSpPr>
              <p:cNvPr id="10" name="TextBox 9">
                <a:extLst>
                  <a:ext uri="{FF2B5EF4-FFF2-40B4-BE49-F238E27FC236}">
                    <a16:creationId xmlns:a16="http://schemas.microsoft.com/office/drawing/2014/main" id="{882DC7EC-5CAB-E046-AF27-F4F1BE4C8967}"/>
                  </a:ext>
                </a:extLst>
              </p:cNvPr>
              <p:cNvSpPr txBox="1"/>
              <p:nvPr/>
            </p:nvSpPr>
            <p:spPr>
              <a:xfrm>
                <a:off x="8759687" y="3087756"/>
                <a:ext cx="293458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&lt;D,R&gt; = D  2</a:t>
                </a:r>
                <a:r>
                  <a:rPr kumimoji="0" lang="en-US" sz="2400" b="0" i="0"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XOR  R  </a:t>
                </a:r>
              </a:p>
            </p:txBody>
          </p:sp>
          <p:sp>
            <p:nvSpPr>
              <p:cNvPr id="295" name="TextBox 294">
                <a:extLst>
                  <a:ext uri="{FF2B5EF4-FFF2-40B4-BE49-F238E27FC236}">
                    <a16:creationId xmlns:a16="http://schemas.microsoft.com/office/drawing/2014/main" id="{5679D954-E2CF-FE4F-B7E7-75DBBBD56E8B}"/>
                  </a:ext>
                </a:extLst>
              </p:cNvPr>
              <p:cNvSpPr txBox="1"/>
              <p:nvPr/>
            </p:nvSpPr>
            <p:spPr>
              <a:xfrm>
                <a:off x="9972262" y="3173894"/>
                <a:ext cx="312906"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grpSp>
        <p:sp>
          <p:nvSpPr>
            <p:cNvPr id="296" name="TextBox 295">
              <a:extLst>
                <a:ext uri="{FF2B5EF4-FFF2-40B4-BE49-F238E27FC236}">
                  <a16:creationId xmlns:a16="http://schemas.microsoft.com/office/drawing/2014/main" id="{D334B737-73F4-0C4A-860A-265D4A3D7E47}"/>
                </a:ext>
              </a:extLst>
            </p:cNvPr>
            <p:cNvSpPr txBox="1"/>
            <p:nvPr/>
          </p:nvSpPr>
          <p:spPr>
            <a:xfrm>
              <a:off x="7997688" y="3889513"/>
              <a:ext cx="287918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A8"/>
                  </a:solidFill>
                  <a:effectLst/>
                  <a:uLnTx/>
                  <a:uFillTx/>
                  <a:latin typeface="Calibri" panose="020F0502020204030204"/>
                  <a:ea typeface="+mn-ea"/>
                  <a:cs typeface="+mn-cs"/>
                </a:rPr>
                <a:t>formula for these bits</a:t>
              </a:r>
            </a:p>
          </p:txBody>
        </p:sp>
        <p:cxnSp>
          <p:nvCxnSpPr>
            <p:cNvPr id="30" name="Straight Connector 29">
              <a:extLst>
                <a:ext uri="{FF2B5EF4-FFF2-40B4-BE49-F238E27FC236}">
                  <a16:creationId xmlns:a16="http://schemas.microsoft.com/office/drawing/2014/main" id="{B13443DA-FCD3-914F-8EC2-A5BA2DA70B77}"/>
                </a:ext>
              </a:extLst>
            </p:cNvPr>
            <p:cNvCxnSpPr/>
            <p:nvPr/>
          </p:nvCxnSpPr>
          <p:spPr>
            <a:xfrm>
              <a:off x="6811619" y="4134678"/>
              <a:ext cx="1192695"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260FD657-AC1B-3B4B-9C86-1AB0D8168AC3}"/>
              </a:ext>
            </a:extLst>
          </p:cNvPr>
          <p:cNvGrpSpPr/>
          <p:nvPr/>
        </p:nvGrpSpPr>
        <p:grpSpPr>
          <a:xfrm>
            <a:off x="4243982" y="2770984"/>
            <a:ext cx="5397512" cy="1096490"/>
            <a:chOff x="4243982" y="2770984"/>
            <a:chExt cx="5397512" cy="1096490"/>
          </a:xfrm>
        </p:grpSpPr>
        <p:grpSp>
          <p:nvGrpSpPr>
            <p:cNvPr id="5" name="Group 4">
              <a:extLst>
                <a:ext uri="{FF2B5EF4-FFF2-40B4-BE49-F238E27FC236}">
                  <a16:creationId xmlns:a16="http://schemas.microsoft.com/office/drawing/2014/main" id="{79E989F3-EA4C-7E47-801E-2273E78A0D67}"/>
                </a:ext>
              </a:extLst>
            </p:cNvPr>
            <p:cNvGrpSpPr/>
            <p:nvPr/>
          </p:nvGrpSpPr>
          <p:grpSpPr>
            <a:xfrm>
              <a:off x="4243982" y="2770984"/>
              <a:ext cx="2691529" cy="1072438"/>
              <a:chOff x="2335669" y="2731227"/>
              <a:chExt cx="2691529" cy="1072438"/>
            </a:xfrm>
          </p:grpSpPr>
          <p:grpSp>
            <p:nvGrpSpPr>
              <p:cNvPr id="263" name="Group 262">
                <a:extLst>
                  <a:ext uri="{FF2B5EF4-FFF2-40B4-BE49-F238E27FC236}">
                    <a16:creationId xmlns:a16="http://schemas.microsoft.com/office/drawing/2014/main" id="{29C4AA4F-9EB8-1848-8793-F6CDF1CD0D68}"/>
                  </a:ext>
                </a:extLst>
              </p:cNvPr>
              <p:cNvGrpSpPr/>
              <p:nvPr/>
            </p:nvGrpSpPr>
            <p:grpSpPr>
              <a:xfrm>
                <a:off x="3847708" y="2731227"/>
                <a:ext cx="1179490" cy="644795"/>
                <a:chOff x="2714347" y="4114405"/>
                <a:chExt cx="1179490" cy="644795"/>
              </a:xfrm>
            </p:grpSpPr>
            <p:cxnSp>
              <p:nvCxnSpPr>
                <p:cNvPr id="264" name="Straight Arrow Connector 263">
                  <a:extLst>
                    <a:ext uri="{FF2B5EF4-FFF2-40B4-BE49-F238E27FC236}">
                      <a16:creationId xmlns:a16="http://schemas.microsoft.com/office/drawing/2014/main" id="{E3F5CF1B-09D1-CC47-B116-7240726371D9}"/>
                    </a:ext>
                  </a:extLst>
                </p:cNvPr>
                <p:cNvCxnSpPr>
                  <a:cxnSpLocks/>
                </p:cNvCxnSpPr>
                <p:nvPr/>
              </p:nvCxnSpPr>
              <p:spPr>
                <a:xfrm>
                  <a:off x="2993162" y="4665600"/>
                  <a:ext cx="542038" cy="0"/>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66" name="TextBox 265">
                  <a:extLst>
                    <a:ext uri="{FF2B5EF4-FFF2-40B4-BE49-F238E27FC236}">
                      <a16:creationId xmlns:a16="http://schemas.microsoft.com/office/drawing/2014/main" id="{3059E882-1BA5-064B-9CE1-43F225240291}"/>
                    </a:ext>
                  </a:extLst>
                </p:cNvPr>
                <p:cNvSpPr txBox="1"/>
                <p:nvPr/>
              </p:nvSpPr>
              <p:spPr>
                <a:xfrm>
                  <a:off x="2714347" y="4114405"/>
                  <a:ext cx="1179490" cy="400110"/>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prstClr val="black"/>
                      </a:solidFill>
                      <a:effectLst/>
                      <a:uLnTx/>
                      <a:uFillTx/>
                      <a:latin typeface="Calibri" panose="020F0502020204030204"/>
                      <a:ea typeface="+mn-ea"/>
                      <a:cs typeface="+mn-cs"/>
                    </a:rPr>
                    <a:t>r</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CRC bits</a:t>
                  </a:r>
                </a:p>
              </p:txBody>
            </p:sp>
            <p:cxnSp>
              <p:nvCxnSpPr>
                <p:cNvPr id="267" name="Straight Connector 266">
                  <a:extLst>
                    <a:ext uri="{FF2B5EF4-FFF2-40B4-BE49-F238E27FC236}">
                      <a16:creationId xmlns:a16="http://schemas.microsoft.com/office/drawing/2014/main" id="{176F67FC-CEC0-E145-8840-3B220D064D41}"/>
                    </a:ext>
                  </a:extLst>
                </p:cNvPr>
                <p:cNvCxnSpPr/>
                <p:nvPr/>
              </p:nvCxnSpPr>
              <p:spPr>
                <a:xfrm>
                  <a:off x="3542400" y="4572000"/>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82" name="Group 281">
                <a:extLst>
                  <a:ext uri="{FF2B5EF4-FFF2-40B4-BE49-F238E27FC236}">
                    <a16:creationId xmlns:a16="http://schemas.microsoft.com/office/drawing/2014/main" id="{133DDAB8-AED0-B44C-B8AA-A792E69DA7CC}"/>
                  </a:ext>
                </a:extLst>
              </p:cNvPr>
              <p:cNvGrpSpPr/>
              <p:nvPr/>
            </p:nvGrpSpPr>
            <p:grpSpPr>
              <a:xfrm>
                <a:off x="2491075" y="3061148"/>
                <a:ext cx="1630353" cy="400110"/>
                <a:chOff x="1912047" y="4446000"/>
                <a:chExt cx="1630353" cy="400110"/>
              </a:xfrm>
            </p:grpSpPr>
            <p:cxnSp>
              <p:nvCxnSpPr>
                <p:cNvPr id="290" name="Straight Arrow Connector 289">
                  <a:extLst>
                    <a:ext uri="{FF2B5EF4-FFF2-40B4-BE49-F238E27FC236}">
                      <a16:creationId xmlns:a16="http://schemas.microsoft.com/office/drawing/2014/main" id="{B73F57ED-8511-DE46-AFFF-EB1F2B4DD081}"/>
                    </a:ext>
                  </a:extLst>
                </p:cNvPr>
                <p:cNvCxnSpPr>
                  <a:cxnSpLocks/>
                </p:cNvCxnSpPr>
                <p:nvPr/>
              </p:nvCxnSpPr>
              <p:spPr>
                <a:xfrm>
                  <a:off x="1914638" y="4665600"/>
                  <a:ext cx="1620562" cy="0"/>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1" name="Rectangle 290">
                  <a:extLst>
                    <a:ext uri="{FF2B5EF4-FFF2-40B4-BE49-F238E27FC236}">
                      <a16:creationId xmlns:a16="http://schemas.microsoft.com/office/drawing/2014/main" id="{9CC71E42-351B-7D48-A76A-31DFD4155837}"/>
                    </a:ext>
                  </a:extLst>
                </p:cNvPr>
                <p:cNvSpPr/>
                <p:nvPr/>
              </p:nvSpPr>
              <p:spPr>
                <a:xfrm>
                  <a:off x="2098800" y="4636800"/>
                  <a:ext cx="124560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2" name="TextBox 291">
                  <a:extLst>
                    <a:ext uri="{FF2B5EF4-FFF2-40B4-BE49-F238E27FC236}">
                      <a16:creationId xmlns:a16="http://schemas.microsoft.com/office/drawing/2014/main" id="{9CB76609-999D-2D49-9C0A-E32FE50AF48D}"/>
                    </a:ext>
                  </a:extLst>
                </p:cNvPr>
                <p:cNvSpPr txBox="1"/>
                <p:nvPr/>
              </p:nvSpPr>
              <p:spPr>
                <a:xfrm>
                  <a:off x="2088000" y="4446000"/>
                  <a:ext cx="1278812" cy="400110"/>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 data bits</a:t>
                  </a:r>
                </a:p>
              </p:txBody>
            </p:sp>
            <p:cxnSp>
              <p:nvCxnSpPr>
                <p:cNvPr id="293" name="Straight Connector 292">
                  <a:extLst>
                    <a:ext uri="{FF2B5EF4-FFF2-40B4-BE49-F238E27FC236}">
                      <a16:creationId xmlns:a16="http://schemas.microsoft.com/office/drawing/2014/main" id="{E22D3181-9FAA-B541-A443-8DF2B83F5119}"/>
                    </a:ext>
                  </a:extLst>
                </p:cNvPr>
                <p:cNvCxnSpPr/>
                <p:nvPr/>
              </p:nvCxnSpPr>
              <p:spPr>
                <a:xfrm>
                  <a:off x="3542400" y="4572000"/>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241989A3-AA8F-EB4B-B54B-64685377702A}"/>
                    </a:ext>
                  </a:extLst>
                </p:cNvPr>
                <p:cNvCxnSpPr/>
                <p:nvPr/>
              </p:nvCxnSpPr>
              <p:spPr>
                <a:xfrm>
                  <a:off x="1912047" y="4569600"/>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2" name="Group 261">
                <a:extLst>
                  <a:ext uri="{FF2B5EF4-FFF2-40B4-BE49-F238E27FC236}">
                    <a16:creationId xmlns:a16="http://schemas.microsoft.com/office/drawing/2014/main" id="{E8DCF7DE-A8C5-3A48-A607-43071E3845EB}"/>
                  </a:ext>
                </a:extLst>
              </p:cNvPr>
              <p:cNvGrpSpPr/>
              <p:nvPr/>
            </p:nvGrpSpPr>
            <p:grpSpPr>
              <a:xfrm>
                <a:off x="2335669" y="3342000"/>
                <a:ext cx="2325599" cy="461665"/>
                <a:chOff x="1904400" y="5143043"/>
                <a:chExt cx="2325599" cy="461665"/>
              </a:xfrm>
            </p:grpSpPr>
            <p:sp>
              <p:nvSpPr>
                <p:cNvPr id="269" name="Rectangle 268">
                  <a:extLst>
                    <a:ext uri="{FF2B5EF4-FFF2-40B4-BE49-F238E27FC236}">
                      <a16:creationId xmlns:a16="http://schemas.microsoft.com/office/drawing/2014/main" id="{F9356EE8-B88E-354C-B22C-C3AE0C4CCEC0}"/>
                    </a:ext>
                  </a:extLst>
                </p:cNvPr>
                <p:cNvSpPr/>
                <p:nvPr/>
              </p:nvSpPr>
              <p:spPr>
                <a:xfrm>
                  <a:off x="1904400" y="5221355"/>
                  <a:ext cx="2325599" cy="291548"/>
                </a:xfrm>
                <a:prstGeom prst="rect">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0" name="TextBox 269">
                  <a:extLst>
                    <a:ext uri="{FF2B5EF4-FFF2-40B4-BE49-F238E27FC236}">
                      <a16:creationId xmlns:a16="http://schemas.microsoft.com/office/drawing/2014/main" id="{8C616664-1678-F94A-9D03-7836F153E4E8}"/>
                    </a:ext>
                  </a:extLst>
                </p:cNvPr>
                <p:cNvSpPr txBox="1"/>
                <p:nvPr/>
              </p:nvSpPr>
              <p:spPr>
                <a:xfrm>
                  <a:off x="2617147" y="5171947"/>
                  <a:ext cx="34176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1" name="TextBox 270">
                  <a:extLst>
                    <a:ext uri="{FF2B5EF4-FFF2-40B4-BE49-F238E27FC236}">
                      <a16:creationId xmlns:a16="http://schemas.microsoft.com/office/drawing/2014/main" id="{8C3ABF98-D5C1-734D-9F57-D1EEEEBAFD1C}"/>
                    </a:ext>
                  </a:extLst>
                </p:cNvPr>
                <p:cNvSpPr txBox="1"/>
                <p:nvPr/>
              </p:nvSpPr>
              <p:spPr>
                <a:xfrm>
                  <a:off x="3708874" y="5143043"/>
                  <a:ext cx="35137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R</a:t>
                  </a:r>
                  <a:endParaRPr kumimoji="0" lang="en-US" sz="2000" b="0"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cxnSp>
              <p:nvCxnSpPr>
                <p:cNvPr id="272" name="Straight Connector 271">
                  <a:extLst>
                    <a:ext uri="{FF2B5EF4-FFF2-40B4-BE49-F238E27FC236}">
                      <a16:creationId xmlns:a16="http://schemas.microsoft.com/office/drawing/2014/main" id="{693A86FD-0E91-F84C-AD1B-5E7BF4B8B76C}"/>
                    </a:ext>
                  </a:extLst>
                </p:cNvPr>
                <p:cNvCxnSpPr/>
                <p:nvPr/>
              </p:nvCxnSpPr>
              <p:spPr>
                <a:xfrm>
                  <a:off x="3531600" y="5223600"/>
                  <a:ext cx="0" cy="2880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8" name="TextBox 27">
              <a:extLst>
                <a:ext uri="{FF2B5EF4-FFF2-40B4-BE49-F238E27FC236}">
                  <a16:creationId xmlns:a16="http://schemas.microsoft.com/office/drawing/2014/main" id="{78932362-DCB4-EB40-9B1C-58CF349F31F1}"/>
                </a:ext>
              </a:extLst>
            </p:cNvPr>
            <p:cNvSpPr txBox="1"/>
            <p:nvPr/>
          </p:nvSpPr>
          <p:spPr>
            <a:xfrm>
              <a:off x="8004315" y="3405809"/>
              <a:ext cx="1637179"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A8"/>
                  </a:solidFill>
                  <a:effectLst/>
                  <a:uLnTx/>
                  <a:uFillTx/>
                  <a:latin typeface="Calibri" panose="020F0502020204030204"/>
                  <a:ea typeface="+mn-ea"/>
                  <a:cs typeface="+mn-cs"/>
                </a:rPr>
                <a:t>bits to send</a:t>
              </a:r>
            </a:p>
          </p:txBody>
        </p:sp>
        <p:cxnSp>
          <p:nvCxnSpPr>
            <p:cNvPr id="297" name="Straight Connector 296">
              <a:extLst>
                <a:ext uri="{FF2B5EF4-FFF2-40B4-BE49-F238E27FC236}">
                  <a16:creationId xmlns:a16="http://schemas.microsoft.com/office/drawing/2014/main" id="{B1D8A448-DD38-3A4F-8E01-5FD4EA57EB3C}"/>
                </a:ext>
              </a:extLst>
            </p:cNvPr>
            <p:cNvCxnSpPr/>
            <p:nvPr/>
          </p:nvCxnSpPr>
          <p:spPr>
            <a:xfrm>
              <a:off x="6791741" y="3637722"/>
              <a:ext cx="1192695" cy="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0460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59">
                                            <p:txEl>
                                              <p:pRg st="0" end="0"/>
                                            </p:txEl>
                                          </p:spTgt>
                                        </p:tgtEl>
                                        <p:attrNameLst>
                                          <p:attrName>style.visibility</p:attrName>
                                        </p:attrNameLst>
                                      </p:cBhvr>
                                      <p:to>
                                        <p:strVal val="visible"/>
                                      </p:to>
                                    </p:set>
                                    <p:animEffect transition="in" filter="dissolve">
                                      <p:cBhvr>
                                        <p:cTn id="17" dur="500"/>
                                        <p:tgtEl>
                                          <p:spTgt spid="25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59">
                                            <p:txEl>
                                              <p:pRg st="1" end="1"/>
                                            </p:txEl>
                                          </p:spTgt>
                                        </p:tgtEl>
                                        <p:attrNameLst>
                                          <p:attrName>style.visibility</p:attrName>
                                        </p:attrNameLst>
                                      </p:cBhvr>
                                      <p:to>
                                        <p:strVal val="visible"/>
                                      </p:to>
                                    </p:set>
                                    <p:animEffect transition="in" filter="dissolve">
                                      <p:cBhvr>
                                        <p:cTn id="22" dur="500"/>
                                        <p:tgtEl>
                                          <p:spTgt spid="25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59">
                                            <p:txEl>
                                              <p:pRg st="2" end="2"/>
                                            </p:txEl>
                                          </p:spTgt>
                                        </p:tgtEl>
                                        <p:attrNameLst>
                                          <p:attrName>style.visibility</p:attrName>
                                        </p:attrNameLst>
                                      </p:cBhvr>
                                      <p:to>
                                        <p:strVal val="visible"/>
                                      </p:to>
                                    </p:set>
                                    <p:animEffect transition="in" filter="dissolve">
                                      <p:cBhvr>
                                        <p:cTn id="27" dur="500"/>
                                        <p:tgtEl>
                                          <p:spTgt spid="259">
                                            <p:txEl>
                                              <p:pRg st="2" end="2"/>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259">
                                            <p:txEl>
                                              <p:pRg st="3" end="3"/>
                                            </p:txEl>
                                          </p:spTgt>
                                        </p:tgtEl>
                                        <p:attrNameLst>
                                          <p:attrName>style.visibility</p:attrName>
                                        </p:attrNameLst>
                                      </p:cBhvr>
                                      <p:to>
                                        <p:strVal val="visible"/>
                                      </p:to>
                                    </p:set>
                                    <p:animEffect transition="in" filter="dissolve">
                                      <p:cBhvr>
                                        <p:cTn id="30" dur="500"/>
                                        <p:tgtEl>
                                          <p:spTgt spid="2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B759CC00-BF06-854E-86A2-B83BD2F0473B}"/>
              </a:ext>
            </a:extLst>
          </p:cNvPr>
          <p:cNvSpPr>
            <a:spLocks noGrp="1"/>
          </p:cNvSpPr>
          <p:nvPr>
            <p:ph type="title"/>
          </p:nvPr>
        </p:nvSpPr>
        <p:spPr>
          <a:xfrm>
            <a:off x="800100" y="349426"/>
            <a:ext cx="10515600" cy="894622"/>
          </a:xfrm>
        </p:spPr>
        <p:txBody>
          <a:bodyPr>
            <a:normAutofit/>
          </a:bodyPr>
          <a:lstStyle/>
          <a:p>
            <a:r>
              <a:rPr lang="en-US" altLang="en-US" dirty="0">
                <a:cs typeface="Calibri" panose="020F0502020204030204" pitchFamily="34" charset="0"/>
              </a:rPr>
              <a:t>Cyclic Redundancy Check (CRC): example</a:t>
            </a:r>
            <a:endParaRPr lang="en-US" sz="4400" dirty="0"/>
          </a:p>
        </p:txBody>
      </p:sp>
      <p:sp>
        <p:nvSpPr>
          <p:cNvPr id="33" name="Rectangle 4">
            <a:extLst>
              <a:ext uri="{FF2B5EF4-FFF2-40B4-BE49-F238E27FC236}">
                <a16:creationId xmlns:a16="http://schemas.microsoft.com/office/drawing/2014/main" id="{E9268402-B537-304A-80D7-4F08E8DE947C}"/>
              </a:ext>
            </a:extLst>
          </p:cNvPr>
          <p:cNvSpPr txBox="1">
            <a:spLocks noChangeArrowheads="1"/>
          </p:cNvSpPr>
          <p:nvPr/>
        </p:nvSpPr>
        <p:spPr>
          <a:xfrm>
            <a:off x="753302" y="1408042"/>
            <a:ext cx="5114097" cy="1335157"/>
          </a:xfrm>
          <a:prstGeom prst="rect">
            <a:avLst/>
          </a:prstGeom>
        </p:spPr>
        <p:txBody>
          <a:bodyPr vert="horz" lIns="91440" tIns="45720" rIns="91440" bIns="45720" rtlCol="0">
            <a:normAutofit fontScale="92500"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100000"/>
              </a:lnSpc>
              <a:spcBef>
                <a:spcPts val="1000"/>
              </a:spcBef>
              <a:spcAft>
                <a:spcPts val="0"/>
              </a:spcAft>
              <a:buClr>
                <a:srgbClr val="0000A3"/>
              </a:buClr>
              <a:buSzTx/>
              <a:buFont typeface="Wingdings" charset="0"/>
              <a:buNone/>
              <a:tabLst/>
              <a:defRPr/>
            </a:pPr>
            <a:r>
              <a:rPr kumimoji="0" lang="en-US" sz="3200" b="0" i="0" u="none" strike="noStrike" kern="1200" cap="none" spc="0" normalizeH="0" baseline="0" noProof="0" dirty="0">
                <a:ln>
                  <a:noFill/>
                </a:ln>
                <a:solidFill>
                  <a:srgbClr val="000099"/>
                </a:solidFill>
                <a:effectLst/>
                <a:uLnTx/>
                <a:uFillTx/>
                <a:latin typeface="Calibri" panose="020F0502020204030204"/>
                <a:ea typeface="+mn-ea"/>
                <a:cs typeface="+mn-cs"/>
              </a:rPr>
              <a:t>Sender wants to comp</a:t>
            </a:r>
            <a:r>
              <a:rPr lang="en-US" sz="3200" dirty="0" err="1">
                <a:solidFill>
                  <a:srgbClr val="000099"/>
                </a:solidFill>
                <a:latin typeface="Calibri" panose="020F0502020204030204"/>
              </a:rPr>
              <a:t>ute</a:t>
            </a:r>
            <a:r>
              <a:rPr lang="en-US" sz="3200" dirty="0">
                <a:solidFill>
                  <a:srgbClr val="000099"/>
                </a:solidFill>
                <a:latin typeface="Calibri" panose="020F0502020204030204"/>
              </a:rPr>
              <a:t> R such that:</a:t>
            </a:r>
            <a:endParaRPr kumimoji="0" lang="en-US" sz="3200" b="0" i="0" u="none" strike="noStrike" kern="1200" cap="none" spc="0" normalizeH="0" baseline="0" noProof="0" dirty="0">
              <a:ln>
                <a:noFill/>
              </a:ln>
              <a:solidFill>
                <a:srgbClr val="000099"/>
              </a:solidFill>
              <a:effectLst/>
              <a:uLnTx/>
              <a:uFillTx/>
              <a:latin typeface="Calibri" panose="020F0502020204030204"/>
              <a:ea typeface="+mn-ea"/>
              <a:cs typeface="+mn-cs"/>
            </a:endParaRPr>
          </a:p>
          <a:p>
            <a:pPr marL="695325" marR="0" lvl="1" indent="-231775" algn="l" defTabSz="914400" rtl="0" eaLnBrk="1" fontAlgn="auto" latinLnBrk="0" hangingPunct="1">
              <a:lnSpc>
                <a:spcPct val="75000"/>
              </a:lnSpc>
              <a:spcBef>
                <a:spcPts val="500"/>
              </a:spcBef>
              <a:spcAft>
                <a:spcPts val="0"/>
              </a:spcAft>
              <a:buClr>
                <a:srgbClr val="0000A8"/>
              </a:buClr>
              <a:buSzTx/>
              <a:buFont typeface="Wingdings" charset="0"/>
              <a:buNone/>
              <a:tabLst/>
              <a:defRPr/>
            </a:pPr>
            <a:r>
              <a:rPr kumimoji="0" lang="en-US" sz="30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30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30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30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3000" b="0" i="1" u="none" strike="noStrike" kern="1200" cap="none" spc="0" normalizeH="0" baseline="0" noProof="0" dirty="0">
                <a:ln>
                  <a:noFill/>
                </a:ln>
                <a:solidFill>
                  <a:prstClr val="black"/>
                </a:solidFill>
                <a:effectLst/>
                <a:uLnTx/>
                <a:uFillTx/>
                <a:latin typeface="Calibri" panose="020F0502020204030204"/>
                <a:ea typeface="+mn-ea"/>
                <a:cs typeface="+mn-cs"/>
              </a:rPr>
              <a:t>  XOR  R = </a:t>
            </a:r>
            <a:r>
              <a:rPr kumimoji="0" lang="en-US" sz="3000" b="0" i="1" u="none" strike="noStrike" kern="1200" cap="none" spc="0" normalizeH="0" baseline="0" noProof="0" dirty="0" err="1">
                <a:ln>
                  <a:noFill/>
                </a:ln>
                <a:solidFill>
                  <a:prstClr val="black"/>
                </a:solidFill>
                <a:effectLst/>
                <a:uLnTx/>
                <a:uFillTx/>
                <a:latin typeface="Calibri" panose="020F0502020204030204"/>
                <a:ea typeface="+mn-ea"/>
                <a:cs typeface="+mn-cs"/>
              </a:rPr>
              <a:t>nG</a:t>
            </a:r>
            <a:endParaRPr kumimoji="0" lang="en-US" sz="3000" b="0" i="1"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3" name="Group 12">
            <a:extLst>
              <a:ext uri="{FF2B5EF4-FFF2-40B4-BE49-F238E27FC236}">
                <a16:creationId xmlns:a16="http://schemas.microsoft.com/office/drawing/2014/main" id="{219F3C04-8A75-924D-8CE9-D51AC0954E3F}"/>
              </a:ext>
            </a:extLst>
          </p:cNvPr>
          <p:cNvGrpSpPr/>
          <p:nvPr/>
        </p:nvGrpSpPr>
        <p:grpSpPr>
          <a:xfrm>
            <a:off x="1783729" y="5292725"/>
            <a:ext cx="2788271" cy="822325"/>
            <a:chOff x="1783729" y="4359275"/>
            <a:chExt cx="2788271" cy="822325"/>
          </a:xfrm>
        </p:grpSpPr>
        <p:sp>
          <p:nvSpPr>
            <p:cNvPr id="37" name="Text Box 6">
              <a:extLst>
                <a:ext uri="{FF2B5EF4-FFF2-40B4-BE49-F238E27FC236}">
                  <a16:creationId xmlns:a16="http://schemas.microsoft.com/office/drawing/2014/main" id="{0D2B5DE6-30BC-384D-967C-0752A15E6049}"/>
                </a:ext>
              </a:extLst>
            </p:cNvPr>
            <p:cNvSpPr txBox="1">
              <a:spLocks noChangeArrowheads="1"/>
            </p:cNvSpPr>
            <p:nvPr/>
          </p:nvSpPr>
          <p:spPr bwMode="auto">
            <a:xfrm>
              <a:off x="3184939" y="4359275"/>
              <a:ext cx="1336675" cy="8223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D</a:t>
              </a:r>
              <a:r>
                <a:rPr kumimoji="0" lang="en-US" sz="2400" b="0" i="1" u="none" strike="noStrike" kern="1200" cap="none" spc="0" normalizeH="0" baseline="26000" noProof="0" dirty="0">
                  <a:ln>
                    <a:noFill/>
                  </a:ln>
                  <a:solidFill>
                    <a:prstClr val="black"/>
                  </a:solidFill>
                  <a:effectLst/>
                  <a:uLnTx/>
                  <a:uFillTx/>
                  <a:latin typeface="Arial" charset="0"/>
                  <a:ea typeface="ＭＳ Ｐゴシック" charset="0"/>
                  <a:cs typeface="+mn-cs"/>
                </a:rPr>
                <a:t>.</a:t>
              </a: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2</a:t>
              </a:r>
              <a:r>
                <a:rPr kumimoji="0" lang="en-US" sz="2400" b="0" i="1" u="none" strike="noStrike" kern="1200" cap="none" spc="0" normalizeH="0" baseline="30000" noProof="0" dirty="0">
                  <a:ln>
                    <a:noFill/>
                  </a:ln>
                  <a:solidFill>
                    <a:prstClr val="black"/>
                  </a:solidFill>
                  <a:effectLst/>
                  <a:uLnTx/>
                  <a:uFillTx/>
                  <a:latin typeface="Arial" charset="0"/>
                  <a:ea typeface="ＭＳ Ｐゴシック" charset="0"/>
                  <a:cs typeface="+mn-cs"/>
                </a:rPr>
                <a:t>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G</a:t>
              </a:r>
            </a:p>
          </p:txBody>
        </p:sp>
        <p:sp>
          <p:nvSpPr>
            <p:cNvPr id="38" name="Line 7">
              <a:extLst>
                <a:ext uri="{FF2B5EF4-FFF2-40B4-BE49-F238E27FC236}">
                  <a16:creationId xmlns:a16="http://schemas.microsoft.com/office/drawing/2014/main" id="{7EDB71CD-D11F-5D42-AAAF-99C7646A0A34}"/>
                </a:ext>
              </a:extLst>
            </p:cNvPr>
            <p:cNvSpPr>
              <a:spLocks noChangeShapeType="1"/>
            </p:cNvSpPr>
            <p:nvPr/>
          </p:nvSpPr>
          <p:spPr bwMode="auto">
            <a:xfrm>
              <a:off x="3527839" y="4775200"/>
              <a:ext cx="631825"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 name="Text Box 5">
              <a:extLst>
                <a:ext uri="{FF2B5EF4-FFF2-40B4-BE49-F238E27FC236}">
                  <a16:creationId xmlns:a16="http://schemas.microsoft.com/office/drawing/2014/main" id="{727CD607-1F6A-FE44-BD7A-6D2EAB93B3E5}"/>
                </a:ext>
              </a:extLst>
            </p:cNvPr>
            <p:cNvSpPr txBox="1">
              <a:spLocks noChangeArrowheads="1"/>
            </p:cNvSpPr>
            <p:nvPr/>
          </p:nvSpPr>
          <p:spPr bwMode="auto">
            <a:xfrm>
              <a:off x="1783729" y="4504911"/>
              <a:ext cx="2788271" cy="47190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R</a:t>
              </a:r>
              <a:r>
                <a:rPr kumimoji="0" lang="en-US" sz="1800" b="0" i="1" u="none" strike="noStrike" kern="1200" cap="none" spc="0" normalizeH="0" baseline="0" noProof="0" dirty="0">
                  <a:ln>
                    <a:noFill/>
                  </a:ln>
                  <a:solidFill>
                    <a:prstClr val="black"/>
                  </a:solidFill>
                  <a:effectLst/>
                  <a:uLnTx/>
                  <a:uFillTx/>
                  <a:latin typeface="Arial" charset="0"/>
                  <a:ea typeface="ＭＳ Ｐゴシック" charset="0"/>
                  <a:cs typeface="+mn-cs"/>
                </a:rPr>
                <a:t> = remainder </a:t>
              </a: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a:t>
              </a:r>
              <a:r>
                <a:rPr kumimoji="0" lang="en-US" sz="1800" b="0" i="1" u="none" strike="noStrike" kern="1200" cap="none" spc="0" normalizeH="0" baseline="0" noProof="0" dirty="0">
                  <a:ln>
                    <a:noFill/>
                  </a:ln>
                  <a:solidFill>
                    <a:prstClr val="black"/>
                  </a:solidFill>
                  <a:effectLst/>
                  <a:uLnTx/>
                  <a:uFillTx/>
                  <a:latin typeface="Arial" charset="0"/>
                  <a:ea typeface="ＭＳ Ｐゴシック" charset="0"/>
                  <a:cs typeface="+mn-cs"/>
                </a:rPr>
                <a:t>           </a:t>
              </a: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a:t>
              </a:r>
              <a:endParaRPr kumimoji="0" lang="en-US" sz="1800" b="0" i="1" u="none" strike="noStrike" kern="1200" cap="none" spc="0" normalizeH="0" baseline="0" noProof="0" dirty="0">
                <a:ln>
                  <a:noFill/>
                </a:ln>
                <a:solidFill>
                  <a:prstClr val="black"/>
                </a:solidFill>
                <a:effectLst/>
                <a:uLnTx/>
                <a:uFillTx/>
                <a:latin typeface="Arial" charset="0"/>
                <a:ea typeface="ＭＳ Ｐゴシック" charset="0"/>
                <a:cs typeface="+mn-cs"/>
              </a:endParaRPr>
            </a:p>
          </p:txBody>
        </p:sp>
      </p:grpSp>
      <p:sp>
        <p:nvSpPr>
          <p:cNvPr id="101" name="Rectangle 4">
            <a:extLst>
              <a:ext uri="{FF2B5EF4-FFF2-40B4-BE49-F238E27FC236}">
                <a16:creationId xmlns:a16="http://schemas.microsoft.com/office/drawing/2014/main" id="{0277089F-1489-B940-903E-43BA205BCEA6}"/>
              </a:ext>
            </a:extLst>
          </p:cNvPr>
          <p:cNvSpPr txBox="1">
            <a:spLocks noChangeArrowheads="1"/>
          </p:cNvSpPr>
          <p:nvPr/>
        </p:nvSpPr>
        <p:spPr>
          <a:xfrm>
            <a:off x="767158" y="2996120"/>
            <a:ext cx="5252642" cy="87795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117475"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 or equivalently </a:t>
            </a:r>
            <a:r>
              <a:rPr kumimoji="0" lang="en-US" sz="2200" b="0" i="0" u="none" strike="noStrike" kern="1200" cap="none" spc="0" normalizeH="0" baseline="0" noProof="0" dirty="0">
                <a:ln>
                  <a:noFill/>
                </a:ln>
                <a:solidFill>
                  <a:srgbClr val="000099"/>
                </a:solidFill>
                <a:effectLst/>
                <a:uLnTx/>
                <a:uFillTx/>
                <a:latin typeface="Calibri" panose="020F0502020204030204"/>
                <a:ea typeface="+mn-ea"/>
                <a:cs typeface="+mn-cs"/>
              </a:rPr>
              <a:t>(XOR R both sides):</a:t>
            </a:r>
            <a:endParaRPr kumimoji="0" lang="en-US" sz="3200" b="0" i="0" u="none" strike="noStrike" kern="1200" cap="none" spc="0" normalizeH="0" baseline="0" noProof="0" dirty="0">
              <a:ln>
                <a:noFill/>
              </a:ln>
              <a:solidFill>
                <a:srgbClr val="000099"/>
              </a:solidFill>
              <a:effectLst/>
              <a:uLnTx/>
              <a:uFillTx/>
              <a:latin typeface="Calibri" panose="020F0502020204030204"/>
              <a:ea typeface="+mn-ea"/>
              <a:cs typeface="+mn-cs"/>
            </a:endParaRPr>
          </a:p>
          <a:p>
            <a:pPr marL="695325" marR="0" lvl="1" indent="-231775" algn="l" defTabSz="914400" rtl="0" eaLnBrk="1" fontAlgn="auto" latinLnBrk="0" hangingPunct="1">
              <a:lnSpc>
                <a:spcPct val="75000"/>
              </a:lnSpc>
              <a:spcBef>
                <a:spcPts val="500"/>
              </a:spcBef>
              <a:spcAft>
                <a:spcPts val="0"/>
              </a:spcAft>
              <a:buClr>
                <a:srgbClr val="0000A8"/>
              </a:buClr>
              <a:buSzTx/>
              <a:buFont typeface="Wingdings" charset="0"/>
              <a:buNone/>
              <a:tabLst/>
              <a:defRPr/>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US" sz="2800" b="0" i="1" u="none" strike="noStrike" kern="1200" cap="none" spc="0" normalizeH="0" baseline="0" noProof="0" dirty="0" err="1">
                <a:ln>
                  <a:noFill/>
                </a:ln>
                <a:solidFill>
                  <a:prstClr val="black"/>
                </a:solidFill>
                <a:effectLst/>
                <a:uLnTx/>
                <a:uFillTx/>
                <a:latin typeface="Calibri" panose="020F0502020204030204"/>
                <a:ea typeface="+mn-ea"/>
                <a:cs typeface="+mn-cs"/>
              </a:rPr>
              <a:t>nG</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XOR  R </a:t>
            </a:r>
          </a:p>
        </p:txBody>
      </p:sp>
      <p:sp>
        <p:nvSpPr>
          <p:cNvPr id="102" name="Rectangle 4">
            <a:extLst>
              <a:ext uri="{FF2B5EF4-FFF2-40B4-BE49-F238E27FC236}">
                <a16:creationId xmlns:a16="http://schemas.microsoft.com/office/drawing/2014/main" id="{2D27A16A-ED66-A64E-999A-8DE379B7B5C0}"/>
              </a:ext>
            </a:extLst>
          </p:cNvPr>
          <p:cNvSpPr txBox="1">
            <a:spLocks noChangeArrowheads="1"/>
          </p:cNvSpPr>
          <p:nvPr/>
        </p:nvSpPr>
        <p:spPr>
          <a:xfrm>
            <a:off x="725595" y="4002308"/>
            <a:ext cx="4984888" cy="125203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117475"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 ... </a:t>
            </a:r>
            <a:r>
              <a:rPr lang="en-US" dirty="0">
                <a:solidFill>
                  <a:srgbClr val="000099"/>
                </a:solidFill>
                <a:latin typeface="Calibri" panose="020F0502020204030204"/>
              </a:rPr>
              <a:t>w</a:t>
            </a:r>
            <a:r>
              <a:rPr kumimoji="0" lang="en-US" sz="2800" b="0" i="0" u="none" strike="noStrike" kern="1200" cap="none" spc="0" normalizeH="0" baseline="0" noProof="0" dirty="0" err="1">
                <a:ln>
                  <a:noFill/>
                </a:ln>
                <a:solidFill>
                  <a:srgbClr val="000099"/>
                </a:solidFill>
                <a:effectLst/>
                <a:uLnTx/>
                <a:uFillTx/>
                <a:latin typeface="Calibri" panose="020F0502020204030204"/>
                <a:ea typeface="+mn-ea"/>
                <a:cs typeface="+mn-cs"/>
              </a:rPr>
              <a:t>hich</a:t>
            </a: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 says:</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457200" marR="0" lvl="0" indent="-234950"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if we divide D </a:t>
            </a:r>
            <a:r>
              <a:rPr kumimoji="0" lang="en-US" sz="2800" b="0" i="0"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0"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by G, we want remainder R to satisfy:</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3" name="TextBox 102">
            <a:extLst>
              <a:ext uri="{FF2B5EF4-FFF2-40B4-BE49-F238E27FC236}">
                <a16:creationId xmlns:a16="http://schemas.microsoft.com/office/drawing/2014/main" id="{C709EF1B-AB47-6D41-949D-2E4338243C54}"/>
              </a:ext>
            </a:extLst>
          </p:cNvPr>
          <p:cNvSpPr txBox="1"/>
          <p:nvPr/>
        </p:nvSpPr>
        <p:spPr>
          <a:xfrm>
            <a:off x="7679634" y="2146851"/>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104" name="TextBox 103">
            <a:extLst>
              <a:ext uri="{FF2B5EF4-FFF2-40B4-BE49-F238E27FC236}">
                <a16:creationId xmlns:a16="http://schemas.microsoft.com/office/drawing/2014/main" id="{835AA9A8-6F10-FC46-8C63-1F24C136BDC7}"/>
              </a:ext>
            </a:extLst>
          </p:cNvPr>
          <p:cNvSpPr txBox="1"/>
          <p:nvPr/>
        </p:nvSpPr>
        <p:spPr>
          <a:xfrm>
            <a:off x="8249478" y="3041373"/>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1  0  1  0</a:t>
            </a:r>
          </a:p>
        </p:txBody>
      </p:sp>
      <p:sp>
        <p:nvSpPr>
          <p:cNvPr id="105" name="TextBox 104">
            <a:extLst>
              <a:ext uri="{FF2B5EF4-FFF2-40B4-BE49-F238E27FC236}">
                <a16:creationId xmlns:a16="http://schemas.microsoft.com/office/drawing/2014/main" id="{8EA0B225-9161-C044-9CCB-C8A2548A0D0E}"/>
              </a:ext>
            </a:extLst>
          </p:cNvPr>
          <p:cNvSpPr txBox="1"/>
          <p:nvPr/>
        </p:nvSpPr>
        <p:spPr>
          <a:xfrm>
            <a:off x="8249479" y="2451654"/>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a:t>
            </a:r>
          </a:p>
        </p:txBody>
      </p:sp>
      <p:sp>
        <p:nvSpPr>
          <p:cNvPr id="106" name="TextBox 105">
            <a:extLst>
              <a:ext uri="{FF2B5EF4-FFF2-40B4-BE49-F238E27FC236}">
                <a16:creationId xmlns:a16="http://schemas.microsoft.com/office/drawing/2014/main" id="{C489F494-99AA-074F-8182-D3D7196530B7}"/>
              </a:ext>
            </a:extLst>
          </p:cNvPr>
          <p:cNvSpPr txBox="1"/>
          <p:nvPr/>
        </p:nvSpPr>
        <p:spPr>
          <a:xfrm>
            <a:off x="8262729" y="2756456"/>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sp>
        <p:nvSpPr>
          <p:cNvPr id="107" name="TextBox 106">
            <a:extLst>
              <a:ext uri="{FF2B5EF4-FFF2-40B4-BE49-F238E27FC236}">
                <a16:creationId xmlns:a16="http://schemas.microsoft.com/office/drawing/2014/main" id="{9DFD980A-60DC-134A-A8B3-E03AA7433300}"/>
              </a:ext>
            </a:extLst>
          </p:cNvPr>
          <p:cNvSpPr txBox="1"/>
          <p:nvPr/>
        </p:nvSpPr>
        <p:spPr>
          <a:xfrm>
            <a:off x="8256103" y="33395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grpSp>
        <p:nvGrpSpPr>
          <p:cNvPr id="108" name="Group 107">
            <a:extLst>
              <a:ext uri="{FF2B5EF4-FFF2-40B4-BE49-F238E27FC236}">
                <a16:creationId xmlns:a16="http://schemas.microsoft.com/office/drawing/2014/main" id="{2BFAC571-4E2C-784B-9D01-75A389FD3D84}"/>
              </a:ext>
            </a:extLst>
          </p:cNvPr>
          <p:cNvGrpSpPr/>
          <p:nvPr/>
        </p:nvGrpSpPr>
        <p:grpSpPr>
          <a:xfrm>
            <a:off x="8825948" y="3664228"/>
            <a:ext cx="1505129" cy="2259494"/>
            <a:chOff x="8825948" y="3664228"/>
            <a:chExt cx="1505129" cy="2259494"/>
          </a:xfrm>
        </p:grpSpPr>
        <p:sp>
          <p:nvSpPr>
            <p:cNvPr id="109" name="TextBox 108">
              <a:extLst>
                <a:ext uri="{FF2B5EF4-FFF2-40B4-BE49-F238E27FC236}">
                  <a16:creationId xmlns:a16="http://schemas.microsoft.com/office/drawing/2014/main" id="{A889B67E-A072-AB41-A01A-7F865D34C541}"/>
                </a:ext>
              </a:extLst>
            </p:cNvPr>
            <p:cNvSpPr txBox="1"/>
            <p:nvPr/>
          </p:nvSpPr>
          <p:spPr>
            <a:xfrm>
              <a:off x="8832573" y="45587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110" name="TextBox 109">
              <a:extLst>
                <a:ext uri="{FF2B5EF4-FFF2-40B4-BE49-F238E27FC236}">
                  <a16:creationId xmlns:a16="http://schemas.microsoft.com/office/drawing/2014/main" id="{1771E71D-3FEA-E24D-A9F2-3C6E914C90B6}"/>
                </a:ext>
              </a:extLst>
            </p:cNvPr>
            <p:cNvSpPr txBox="1"/>
            <p:nvPr/>
          </p:nvSpPr>
          <p:spPr>
            <a:xfrm>
              <a:off x="9110869" y="5155096"/>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111" name="TextBox 110">
              <a:extLst>
                <a:ext uri="{FF2B5EF4-FFF2-40B4-BE49-F238E27FC236}">
                  <a16:creationId xmlns:a16="http://schemas.microsoft.com/office/drawing/2014/main" id="{BADDCBC3-5B80-7048-9A15-D7F72168F895}"/>
                </a:ext>
              </a:extLst>
            </p:cNvPr>
            <p:cNvSpPr txBox="1"/>
            <p:nvPr/>
          </p:nvSpPr>
          <p:spPr>
            <a:xfrm>
              <a:off x="8845821" y="3962406"/>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sp>
          <p:nvSpPr>
            <p:cNvPr id="112" name="TextBox 111">
              <a:extLst>
                <a:ext uri="{FF2B5EF4-FFF2-40B4-BE49-F238E27FC236}">
                  <a16:creationId xmlns:a16="http://schemas.microsoft.com/office/drawing/2014/main" id="{9083236F-E8E8-3543-B2CA-BFEC7F79BEE0}"/>
                </a:ext>
              </a:extLst>
            </p:cNvPr>
            <p:cNvSpPr txBox="1"/>
            <p:nvPr/>
          </p:nvSpPr>
          <p:spPr>
            <a:xfrm>
              <a:off x="8825949" y="3664228"/>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a:t>
              </a:r>
            </a:p>
          </p:txBody>
        </p:sp>
        <p:sp>
          <p:nvSpPr>
            <p:cNvPr id="113" name="TextBox 112">
              <a:extLst>
                <a:ext uri="{FF2B5EF4-FFF2-40B4-BE49-F238E27FC236}">
                  <a16:creationId xmlns:a16="http://schemas.microsoft.com/office/drawing/2014/main" id="{020BB746-0ABB-D447-AF3A-94FD526E5ED6}"/>
                </a:ext>
              </a:extLst>
            </p:cNvPr>
            <p:cNvSpPr txBox="1"/>
            <p:nvPr/>
          </p:nvSpPr>
          <p:spPr>
            <a:xfrm>
              <a:off x="8825948" y="42539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a:t>
              </a:r>
            </a:p>
          </p:txBody>
        </p:sp>
        <p:sp>
          <p:nvSpPr>
            <p:cNvPr id="114" name="TextBox 113">
              <a:extLst>
                <a:ext uri="{FF2B5EF4-FFF2-40B4-BE49-F238E27FC236}">
                  <a16:creationId xmlns:a16="http://schemas.microsoft.com/office/drawing/2014/main" id="{9EB22599-A868-F240-9967-17E8EF7F998A}"/>
                </a:ext>
              </a:extLst>
            </p:cNvPr>
            <p:cNvSpPr txBox="1"/>
            <p:nvPr/>
          </p:nvSpPr>
          <p:spPr>
            <a:xfrm>
              <a:off x="9110871" y="4856920"/>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1  0  1  0</a:t>
              </a:r>
            </a:p>
          </p:txBody>
        </p:sp>
        <p:sp>
          <p:nvSpPr>
            <p:cNvPr id="115" name="TextBox 114">
              <a:extLst>
                <a:ext uri="{FF2B5EF4-FFF2-40B4-BE49-F238E27FC236}">
                  <a16:creationId xmlns:a16="http://schemas.microsoft.com/office/drawing/2014/main" id="{1B9F6BC8-86AC-5D4D-BE74-BC8DA0EAD36F}"/>
                </a:ext>
              </a:extLst>
            </p:cNvPr>
            <p:cNvSpPr txBox="1"/>
            <p:nvPr/>
          </p:nvSpPr>
          <p:spPr>
            <a:xfrm>
              <a:off x="9395794" y="5462057"/>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0  1  1</a:t>
              </a:r>
            </a:p>
          </p:txBody>
        </p:sp>
      </p:grpSp>
      <p:sp>
        <p:nvSpPr>
          <p:cNvPr id="116" name="TextBox 115">
            <a:extLst>
              <a:ext uri="{FF2B5EF4-FFF2-40B4-BE49-F238E27FC236}">
                <a16:creationId xmlns:a16="http://schemas.microsoft.com/office/drawing/2014/main" id="{7CE2820A-3665-2B4D-A5CA-35AFC4BC3720}"/>
              </a:ext>
            </a:extLst>
          </p:cNvPr>
          <p:cNvSpPr txBox="1"/>
          <p:nvPr/>
        </p:nvSpPr>
        <p:spPr>
          <a:xfrm>
            <a:off x="9262887" y="1451109"/>
            <a:ext cx="106471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0  1  1</a:t>
            </a:r>
          </a:p>
        </p:txBody>
      </p:sp>
      <p:sp>
        <p:nvSpPr>
          <p:cNvPr id="117" name="TextBox 116">
            <a:extLst>
              <a:ext uri="{FF2B5EF4-FFF2-40B4-BE49-F238E27FC236}">
                <a16:creationId xmlns:a16="http://schemas.microsoft.com/office/drawing/2014/main" id="{CE3B34AB-8291-AF4C-95AB-CD958EF54DB2}"/>
              </a:ext>
            </a:extLst>
          </p:cNvPr>
          <p:cNvSpPr txBox="1"/>
          <p:nvPr/>
        </p:nvSpPr>
        <p:spPr>
          <a:xfrm>
            <a:off x="9998764" y="2537791"/>
            <a:ext cx="40588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D</a:t>
            </a:r>
          </a:p>
        </p:txBody>
      </p:sp>
      <p:sp>
        <p:nvSpPr>
          <p:cNvPr id="118" name="TextBox 117">
            <a:extLst>
              <a:ext uri="{FF2B5EF4-FFF2-40B4-BE49-F238E27FC236}">
                <a16:creationId xmlns:a16="http://schemas.microsoft.com/office/drawing/2014/main" id="{74DA620B-908B-B44C-9BDF-C09E9B5A8569}"/>
              </a:ext>
            </a:extLst>
          </p:cNvPr>
          <p:cNvSpPr txBox="1"/>
          <p:nvPr/>
        </p:nvSpPr>
        <p:spPr>
          <a:xfrm>
            <a:off x="9700589" y="5963477"/>
            <a:ext cx="38023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R</a:t>
            </a:r>
          </a:p>
        </p:txBody>
      </p:sp>
      <p:sp>
        <p:nvSpPr>
          <p:cNvPr id="119" name="Right Brace 118">
            <a:extLst>
              <a:ext uri="{FF2B5EF4-FFF2-40B4-BE49-F238E27FC236}">
                <a16:creationId xmlns:a16="http://schemas.microsoft.com/office/drawing/2014/main" id="{A8D7C83E-1AF7-554B-AEBC-D0B417EC78D6}"/>
              </a:ext>
            </a:extLst>
          </p:cNvPr>
          <p:cNvSpPr/>
          <p:nvPr/>
        </p:nvSpPr>
        <p:spPr>
          <a:xfrm rot="5400000">
            <a:off x="9749390" y="5609878"/>
            <a:ext cx="185531" cy="680698"/>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0" name="Group 119">
            <a:extLst>
              <a:ext uri="{FF2B5EF4-FFF2-40B4-BE49-F238E27FC236}">
                <a16:creationId xmlns:a16="http://schemas.microsoft.com/office/drawing/2014/main" id="{4A387E02-0869-A343-8D42-E08DDDF8DF68}"/>
              </a:ext>
            </a:extLst>
          </p:cNvPr>
          <p:cNvGrpSpPr/>
          <p:nvPr/>
        </p:nvGrpSpPr>
        <p:grpSpPr>
          <a:xfrm>
            <a:off x="6367670" y="1219201"/>
            <a:ext cx="1220206" cy="1064637"/>
            <a:chOff x="6367670" y="1219201"/>
            <a:chExt cx="1220206" cy="1064637"/>
          </a:xfrm>
        </p:grpSpPr>
        <p:sp>
          <p:nvSpPr>
            <p:cNvPr id="121" name="TextBox 120">
              <a:extLst>
                <a:ext uri="{FF2B5EF4-FFF2-40B4-BE49-F238E27FC236}">
                  <a16:creationId xmlns:a16="http://schemas.microsoft.com/office/drawing/2014/main" id="{9F6FA86E-8575-FE41-8A7D-57A1A6D3671A}"/>
                </a:ext>
              </a:extLst>
            </p:cNvPr>
            <p:cNvSpPr txBox="1"/>
            <p:nvPr/>
          </p:nvSpPr>
          <p:spPr>
            <a:xfrm>
              <a:off x="6367670" y="1822173"/>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122" name="TextBox 121">
              <a:extLst>
                <a:ext uri="{FF2B5EF4-FFF2-40B4-BE49-F238E27FC236}">
                  <a16:creationId xmlns:a16="http://schemas.microsoft.com/office/drawing/2014/main" id="{61C2439F-EA3A-1744-8F2A-DE51769C22B5}"/>
                </a:ext>
              </a:extLst>
            </p:cNvPr>
            <p:cNvSpPr txBox="1"/>
            <p:nvPr/>
          </p:nvSpPr>
          <p:spPr>
            <a:xfrm>
              <a:off x="6745358" y="1219201"/>
              <a:ext cx="41069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G</a:t>
              </a:r>
            </a:p>
          </p:txBody>
        </p:sp>
        <p:sp>
          <p:nvSpPr>
            <p:cNvPr id="123" name="Right Brace 122">
              <a:extLst>
                <a:ext uri="{FF2B5EF4-FFF2-40B4-BE49-F238E27FC236}">
                  <a16:creationId xmlns:a16="http://schemas.microsoft.com/office/drawing/2014/main" id="{30F89C6E-5B55-814C-A678-DF151635B08C}"/>
                </a:ext>
              </a:extLst>
            </p:cNvPr>
            <p:cNvSpPr/>
            <p:nvPr/>
          </p:nvSpPr>
          <p:spPr>
            <a:xfrm rot="16200000">
              <a:off x="6831499" y="1265579"/>
              <a:ext cx="231910" cy="1000543"/>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cxnSp>
        <p:nvCxnSpPr>
          <p:cNvPr id="124" name="Straight Connector 123">
            <a:extLst>
              <a:ext uri="{FF2B5EF4-FFF2-40B4-BE49-F238E27FC236}">
                <a16:creationId xmlns:a16="http://schemas.microsoft.com/office/drawing/2014/main" id="{107599B5-1DC7-7B44-87F1-7FFE1BEE0273}"/>
              </a:ext>
            </a:extLst>
          </p:cNvPr>
          <p:cNvCxnSpPr>
            <a:cxnSpLocks/>
            <a:endCxn id="117" idx="1"/>
          </p:cNvCxnSpPr>
          <p:nvPr/>
        </p:nvCxnSpPr>
        <p:spPr>
          <a:xfrm>
            <a:off x="8839200" y="2199861"/>
            <a:ext cx="1159564" cy="59954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125" name="Group 124">
            <a:extLst>
              <a:ext uri="{FF2B5EF4-FFF2-40B4-BE49-F238E27FC236}">
                <a16:creationId xmlns:a16="http://schemas.microsoft.com/office/drawing/2014/main" id="{A6D67B0D-4D6B-8A46-B8C0-A7A1E67CD0AE}"/>
              </a:ext>
            </a:extLst>
          </p:cNvPr>
          <p:cNvGrpSpPr/>
          <p:nvPr/>
        </p:nvGrpSpPr>
        <p:grpSpPr>
          <a:xfrm>
            <a:off x="7550151" y="1873802"/>
            <a:ext cx="2658302" cy="323298"/>
            <a:chOff x="7550151" y="1873802"/>
            <a:chExt cx="2658302" cy="323298"/>
          </a:xfrm>
        </p:grpSpPr>
        <p:grpSp>
          <p:nvGrpSpPr>
            <p:cNvPr id="126" name="Group 125">
              <a:extLst>
                <a:ext uri="{FF2B5EF4-FFF2-40B4-BE49-F238E27FC236}">
                  <a16:creationId xmlns:a16="http://schemas.microsoft.com/office/drawing/2014/main" id="{9B3616B2-31C8-0340-A40E-1391DD88EC4E}"/>
                </a:ext>
              </a:extLst>
            </p:cNvPr>
            <p:cNvGrpSpPr/>
            <p:nvPr/>
          </p:nvGrpSpPr>
          <p:grpSpPr>
            <a:xfrm>
              <a:off x="7550151" y="1873802"/>
              <a:ext cx="2658302" cy="323298"/>
              <a:chOff x="7572376" y="1842052"/>
              <a:chExt cx="2658302" cy="323298"/>
            </a:xfrm>
          </p:grpSpPr>
          <p:cxnSp>
            <p:nvCxnSpPr>
              <p:cNvPr id="128" name="Straight Connector 127">
                <a:extLst>
                  <a:ext uri="{FF2B5EF4-FFF2-40B4-BE49-F238E27FC236}">
                    <a16:creationId xmlns:a16="http://schemas.microsoft.com/office/drawing/2014/main" id="{08901261-BA86-0940-AD87-917B05B4E106}"/>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9" name="Pie 128">
                <a:extLst>
                  <a:ext uri="{FF2B5EF4-FFF2-40B4-BE49-F238E27FC236}">
                    <a16:creationId xmlns:a16="http://schemas.microsoft.com/office/drawing/2014/main" id="{00815B2F-6609-A742-801E-A82E23AA6B2C}"/>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27" name="Oval 126">
              <a:extLst>
                <a:ext uri="{FF2B5EF4-FFF2-40B4-BE49-F238E27FC236}">
                  <a16:creationId xmlns:a16="http://schemas.microsoft.com/office/drawing/2014/main" id="{2601E522-EFA7-8343-9D8C-C4CE6F34EE10}"/>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30" name="TextBox 129">
            <a:extLst>
              <a:ext uri="{FF2B5EF4-FFF2-40B4-BE49-F238E27FC236}">
                <a16:creationId xmlns:a16="http://schemas.microsoft.com/office/drawing/2014/main" id="{1FDA5430-A6B0-834B-BE48-437D3487D1C3}"/>
              </a:ext>
            </a:extLst>
          </p:cNvPr>
          <p:cNvSpPr txBox="1"/>
          <p:nvPr/>
        </p:nvSpPr>
        <p:spPr>
          <a:xfrm>
            <a:off x="9406127" y="1822173"/>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sp>
        <p:nvSpPr>
          <p:cNvPr id="131" name="TextBox 130">
            <a:extLst>
              <a:ext uri="{FF2B5EF4-FFF2-40B4-BE49-F238E27FC236}">
                <a16:creationId xmlns:a16="http://schemas.microsoft.com/office/drawing/2014/main" id="{8AA5CF5C-1769-FD4E-892C-DE8A33C74C01}"/>
              </a:ext>
            </a:extLst>
          </p:cNvPr>
          <p:cNvSpPr txBox="1"/>
          <p:nvPr/>
        </p:nvSpPr>
        <p:spPr>
          <a:xfrm>
            <a:off x="7673008" y="1828798"/>
            <a:ext cx="180690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1  0  1  1  1  0</a:t>
            </a:r>
          </a:p>
        </p:txBody>
      </p:sp>
      <p:sp>
        <p:nvSpPr>
          <p:cNvPr id="132" name="Rounded Rectangle 131">
            <a:extLst>
              <a:ext uri="{FF2B5EF4-FFF2-40B4-BE49-F238E27FC236}">
                <a16:creationId xmlns:a16="http://schemas.microsoft.com/office/drawing/2014/main" id="{A5C44807-2247-784F-B540-295D00EBEC83}"/>
              </a:ext>
            </a:extLst>
          </p:cNvPr>
          <p:cNvSpPr/>
          <p:nvPr/>
        </p:nvSpPr>
        <p:spPr>
          <a:xfrm>
            <a:off x="7712766" y="1881809"/>
            <a:ext cx="2597426" cy="331304"/>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33" name="Straight Connector 132">
            <a:extLst>
              <a:ext uri="{FF2B5EF4-FFF2-40B4-BE49-F238E27FC236}">
                <a16:creationId xmlns:a16="http://schemas.microsoft.com/office/drawing/2014/main" id="{4583F49F-5180-5D4F-8B8E-E8B400A05296}"/>
              </a:ext>
            </a:extLst>
          </p:cNvPr>
          <p:cNvCxnSpPr>
            <a:cxnSpLocks/>
            <a:endCxn id="117" idx="1"/>
          </p:cNvCxnSpPr>
          <p:nvPr/>
        </p:nvCxnSpPr>
        <p:spPr>
          <a:xfrm>
            <a:off x="9720469" y="2219739"/>
            <a:ext cx="278295" cy="57966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34" name="TextBox 133">
            <a:extLst>
              <a:ext uri="{FF2B5EF4-FFF2-40B4-BE49-F238E27FC236}">
                <a16:creationId xmlns:a16="http://schemas.microsoft.com/office/drawing/2014/main" id="{1EA7DEF7-E301-BD4B-9C57-DFAFB6204A6F}"/>
              </a:ext>
            </a:extLst>
          </p:cNvPr>
          <p:cNvSpPr txBox="1"/>
          <p:nvPr/>
        </p:nvSpPr>
        <p:spPr>
          <a:xfrm>
            <a:off x="10376447" y="2544418"/>
            <a:ext cx="1482009"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2</a:t>
            </a:r>
            <a:r>
              <a:rPr kumimoji="0" lang="en-US" sz="2800" b="0" i="0" u="none" strike="noStrike" kern="1200" cap="none" spc="0" normalizeH="0" baseline="30000" noProof="0" dirty="0">
                <a:ln>
                  <a:noFill/>
                </a:ln>
                <a:solidFill>
                  <a:srgbClr val="C00000"/>
                </a:solidFill>
                <a:effectLst/>
                <a:uLnTx/>
                <a:uFillTx/>
                <a:latin typeface="Calibri" panose="020F0502020204030204"/>
                <a:ea typeface="+mn-ea"/>
                <a:cs typeface="+mn-cs"/>
              </a:rPr>
              <a:t>r </a:t>
            </a:r>
            <a:r>
              <a:rPr kumimoji="0" lang="en-US" sz="1600" b="0" i="0" u="none" strike="noStrike" kern="1200" cap="none" spc="0" normalizeH="0" noProof="0" dirty="0">
                <a:ln>
                  <a:noFill/>
                </a:ln>
                <a:effectLst/>
                <a:uLnTx/>
                <a:uFillTx/>
                <a:latin typeface="Calibri" panose="020F0502020204030204"/>
                <a:ea typeface="+mn-ea"/>
                <a:cs typeface="+mn-cs"/>
              </a:rPr>
              <a:t>  (here, r=3)</a:t>
            </a:r>
            <a:endParaRPr kumimoji="0" lang="en-US" sz="2800" b="0" i="0" u="none" strike="noStrike" kern="1200" cap="none" spc="0" normalizeH="0" noProof="0" dirty="0">
              <a:ln>
                <a:noFill/>
              </a:ln>
              <a:effectLst/>
              <a:uLnTx/>
              <a:uFillTx/>
              <a:latin typeface="Calibri" panose="020F0502020204030204"/>
              <a:ea typeface="+mn-ea"/>
              <a:cs typeface="+mn-cs"/>
            </a:endParaRPr>
          </a:p>
        </p:txBody>
      </p:sp>
      <p:sp>
        <p:nvSpPr>
          <p:cNvPr id="135" name="TextBox 134">
            <a:extLst>
              <a:ext uri="{FF2B5EF4-FFF2-40B4-BE49-F238E27FC236}">
                <a16:creationId xmlns:a16="http://schemas.microsoft.com/office/drawing/2014/main" id="{7B53CD48-3690-8946-A52D-ED09BA2D0443}"/>
              </a:ext>
            </a:extLst>
          </p:cNvPr>
          <p:cNvSpPr txBox="1"/>
          <p:nvPr/>
        </p:nvSpPr>
        <p:spPr>
          <a:xfrm>
            <a:off x="10227366" y="2637181"/>
            <a:ext cx="312906"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C00000"/>
                </a:solidFill>
                <a:effectLst/>
                <a:uLnTx/>
                <a:uFillTx/>
                <a:latin typeface="Calibri" panose="020F0502020204030204"/>
                <a:ea typeface="+mn-ea"/>
                <a:cs typeface="+mn-cs"/>
              </a:rPr>
              <a:t>*</a:t>
            </a:r>
          </a:p>
        </p:txBody>
      </p:sp>
      <p:sp>
        <p:nvSpPr>
          <p:cNvPr id="136" name="TextBox 135">
            <a:extLst>
              <a:ext uri="{FF2B5EF4-FFF2-40B4-BE49-F238E27FC236}">
                <a16:creationId xmlns:a16="http://schemas.microsoft.com/office/drawing/2014/main" id="{7BC69377-C795-514D-9135-191092B5D840}"/>
              </a:ext>
            </a:extLst>
          </p:cNvPr>
          <p:cNvSpPr txBox="1"/>
          <p:nvPr/>
        </p:nvSpPr>
        <p:spPr>
          <a:xfrm>
            <a:off x="8523844"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137" name="TextBox 136">
            <a:extLst>
              <a:ext uri="{FF2B5EF4-FFF2-40B4-BE49-F238E27FC236}">
                <a16:creationId xmlns:a16="http://schemas.microsoft.com/office/drawing/2014/main" id="{C0DE5684-3F65-874B-8116-C643C79124D1}"/>
              </a:ext>
            </a:extLst>
          </p:cNvPr>
          <p:cNvSpPr txBox="1"/>
          <p:nvPr/>
        </p:nvSpPr>
        <p:spPr>
          <a:xfrm>
            <a:off x="8810715" y="1450610"/>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138" name="TextBox 137">
            <a:extLst>
              <a:ext uri="{FF2B5EF4-FFF2-40B4-BE49-F238E27FC236}">
                <a16:creationId xmlns:a16="http://schemas.microsoft.com/office/drawing/2014/main" id="{6886DF09-4CAB-0A49-B8FB-6B0C7333B9BC}"/>
              </a:ext>
            </a:extLst>
          </p:cNvPr>
          <p:cNvSpPr txBox="1"/>
          <p:nvPr/>
        </p:nvSpPr>
        <p:spPr>
          <a:xfrm>
            <a:off x="9097586"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3" name="TextBox 2">
            <a:extLst>
              <a:ext uri="{FF2B5EF4-FFF2-40B4-BE49-F238E27FC236}">
                <a16:creationId xmlns:a16="http://schemas.microsoft.com/office/drawing/2014/main" id="{0972A026-1E79-6E4F-BB2B-9F601BFFF743}"/>
              </a:ext>
            </a:extLst>
          </p:cNvPr>
          <p:cNvSpPr txBox="1"/>
          <p:nvPr/>
        </p:nvSpPr>
        <p:spPr>
          <a:xfrm>
            <a:off x="4648200" y="5372100"/>
            <a:ext cx="1905715" cy="722955"/>
          </a:xfrm>
          <a:prstGeom prst="rect">
            <a:avLst/>
          </a:prstGeom>
          <a:noFill/>
        </p:spPr>
        <p:txBody>
          <a:bodyPr wrap="none" rtlCol="0">
            <a:spAutoFit/>
          </a:bodyPr>
          <a:lstStyle/>
          <a:p>
            <a:pPr>
              <a:lnSpc>
                <a:spcPct val="85000"/>
              </a:lnSpc>
            </a:pPr>
            <a:r>
              <a:rPr lang="en-US" sz="2400" i="1" dirty="0">
                <a:solidFill>
                  <a:srgbClr val="C00000"/>
                </a:solidFill>
              </a:rPr>
              <a:t>algorithm for </a:t>
            </a:r>
          </a:p>
          <a:p>
            <a:pPr>
              <a:lnSpc>
                <a:spcPct val="85000"/>
              </a:lnSpc>
            </a:pPr>
            <a:r>
              <a:rPr lang="en-US" sz="2400" i="1" dirty="0">
                <a:solidFill>
                  <a:srgbClr val="C00000"/>
                </a:solidFill>
              </a:rPr>
              <a:t>computing R</a:t>
            </a:r>
          </a:p>
        </p:txBody>
      </p:sp>
      <p:sp>
        <p:nvSpPr>
          <p:cNvPr id="4" name="Oval 3">
            <a:extLst>
              <a:ext uri="{FF2B5EF4-FFF2-40B4-BE49-F238E27FC236}">
                <a16:creationId xmlns:a16="http://schemas.microsoft.com/office/drawing/2014/main" id="{993119A0-F2D0-BF4D-A6DF-32CE329EF4A3}"/>
              </a:ext>
            </a:extLst>
          </p:cNvPr>
          <p:cNvSpPr/>
          <p:nvPr/>
        </p:nvSpPr>
        <p:spPr>
          <a:xfrm>
            <a:off x="1543050" y="5124450"/>
            <a:ext cx="3162300" cy="112395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0219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dissolve">
                                      <p:cBhvr>
                                        <p:cTn id="7" dur="500"/>
                                        <p:tgtEl>
                                          <p:spTgt spid="10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2"/>
                                        </p:tgtEl>
                                        <p:attrNameLst>
                                          <p:attrName>style.visibility</p:attrName>
                                        </p:attrNameLst>
                                      </p:cBhvr>
                                      <p:to>
                                        <p:strVal val="visible"/>
                                      </p:to>
                                    </p:set>
                                    <p:animEffect transition="in" filter="dissolve">
                                      <p:cBhvr>
                                        <p:cTn id="12" dur="500"/>
                                        <p:tgtEl>
                                          <p:spTgt spid="10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dissolv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dissolve">
                                      <p:cBhvr>
                                        <p:cTn id="22" dur="500"/>
                                        <p:tgtEl>
                                          <p:spTgt spid="3"/>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dissolve">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120"/>
                                        </p:tgtEl>
                                        <p:attrNameLst>
                                          <p:attrName>style.visibility</p:attrName>
                                        </p:attrNameLst>
                                      </p:cBhvr>
                                      <p:to>
                                        <p:strVal val="visible"/>
                                      </p:to>
                                    </p:set>
                                    <p:animEffect transition="in" filter="dissolve">
                                      <p:cBhvr>
                                        <p:cTn id="30" dur="1000"/>
                                        <p:tgtEl>
                                          <p:spTgt spid="120"/>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131"/>
                                        </p:tgtEl>
                                        <p:attrNameLst>
                                          <p:attrName>style.visibility</p:attrName>
                                        </p:attrNameLst>
                                      </p:cBhvr>
                                      <p:to>
                                        <p:strVal val="visible"/>
                                      </p:to>
                                    </p:set>
                                    <p:animEffect transition="in" filter="dissolve">
                                      <p:cBhvr>
                                        <p:cTn id="35" dur="1000"/>
                                        <p:tgtEl>
                                          <p:spTgt spid="131"/>
                                        </p:tgtEl>
                                      </p:cBhvr>
                                    </p:animEffect>
                                  </p:childTnLst>
                                </p:cTn>
                              </p:par>
                              <p:par>
                                <p:cTn id="36" presetID="9" presetClass="entr" presetSubtype="0" fill="hold" nodeType="withEffect">
                                  <p:stCondLst>
                                    <p:cond delay="0"/>
                                  </p:stCondLst>
                                  <p:childTnLst>
                                    <p:set>
                                      <p:cBhvr>
                                        <p:cTn id="37" dur="1" fill="hold">
                                          <p:stCondLst>
                                            <p:cond delay="0"/>
                                          </p:stCondLst>
                                        </p:cTn>
                                        <p:tgtEl>
                                          <p:spTgt spid="124"/>
                                        </p:tgtEl>
                                        <p:attrNameLst>
                                          <p:attrName>style.visibility</p:attrName>
                                        </p:attrNameLst>
                                      </p:cBhvr>
                                      <p:to>
                                        <p:strVal val="visible"/>
                                      </p:to>
                                    </p:set>
                                    <p:animEffect transition="in" filter="dissolve">
                                      <p:cBhvr>
                                        <p:cTn id="38" dur="1000"/>
                                        <p:tgtEl>
                                          <p:spTgt spid="124"/>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117"/>
                                        </p:tgtEl>
                                        <p:attrNameLst>
                                          <p:attrName>style.visibility</p:attrName>
                                        </p:attrNameLst>
                                      </p:cBhvr>
                                      <p:to>
                                        <p:strVal val="visible"/>
                                      </p:to>
                                    </p:set>
                                    <p:animEffect transition="in" filter="dissolve">
                                      <p:cBhvr>
                                        <p:cTn id="41" dur="1000"/>
                                        <p:tgtEl>
                                          <p:spTgt spid="117"/>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135"/>
                                        </p:tgtEl>
                                        <p:attrNameLst>
                                          <p:attrName>style.visibility</p:attrName>
                                        </p:attrNameLst>
                                      </p:cBhvr>
                                      <p:to>
                                        <p:strVal val="visible"/>
                                      </p:to>
                                    </p:set>
                                    <p:animEffect transition="in" filter="dissolve">
                                      <p:cBhvr>
                                        <p:cTn id="46" dur="1000"/>
                                        <p:tgtEl>
                                          <p:spTgt spid="135"/>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30"/>
                                        </p:tgtEl>
                                        <p:attrNameLst>
                                          <p:attrName>style.visibility</p:attrName>
                                        </p:attrNameLst>
                                      </p:cBhvr>
                                      <p:to>
                                        <p:strVal val="visible"/>
                                      </p:to>
                                    </p:set>
                                    <p:animEffect transition="in" filter="dissolve">
                                      <p:cBhvr>
                                        <p:cTn id="49" dur="1000"/>
                                        <p:tgtEl>
                                          <p:spTgt spid="130"/>
                                        </p:tgtEl>
                                      </p:cBhvr>
                                    </p:animEffect>
                                  </p:childTnLst>
                                </p:cTn>
                              </p:par>
                              <p:par>
                                <p:cTn id="50" presetID="9" presetClass="exit" presetSubtype="0" fill="hold" nodeType="withEffect">
                                  <p:stCondLst>
                                    <p:cond delay="0"/>
                                  </p:stCondLst>
                                  <p:childTnLst>
                                    <p:animEffect transition="out" filter="dissolve">
                                      <p:cBhvr>
                                        <p:cTn id="51" dur="500"/>
                                        <p:tgtEl>
                                          <p:spTgt spid="124"/>
                                        </p:tgtEl>
                                      </p:cBhvr>
                                    </p:animEffect>
                                    <p:set>
                                      <p:cBhvr>
                                        <p:cTn id="52" dur="1" fill="hold">
                                          <p:stCondLst>
                                            <p:cond delay="499"/>
                                          </p:stCondLst>
                                        </p:cTn>
                                        <p:tgtEl>
                                          <p:spTgt spid="124"/>
                                        </p:tgtEl>
                                        <p:attrNameLst>
                                          <p:attrName>style.visibility</p:attrName>
                                        </p:attrNameLst>
                                      </p:cBhvr>
                                      <p:to>
                                        <p:strVal val="hidden"/>
                                      </p:to>
                                    </p:set>
                                  </p:childTnLst>
                                </p:cTn>
                              </p:par>
                              <p:par>
                                <p:cTn id="53" presetID="9" presetClass="entr" presetSubtype="0" fill="hold" grpId="0" nodeType="withEffect">
                                  <p:stCondLst>
                                    <p:cond delay="0"/>
                                  </p:stCondLst>
                                  <p:childTnLst>
                                    <p:set>
                                      <p:cBhvr>
                                        <p:cTn id="54" dur="1" fill="hold">
                                          <p:stCondLst>
                                            <p:cond delay="0"/>
                                          </p:stCondLst>
                                        </p:cTn>
                                        <p:tgtEl>
                                          <p:spTgt spid="132"/>
                                        </p:tgtEl>
                                        <p:attrNameLst>
                                          <p:attrName>style.visibility</p:attrName>
                                        </p:attrNameLst>
                                      </p:cBhvr>
                                      <p:to>
                                        <p:strVal val="visible"/>
                                      </p:to>
                                    </p:set>
                                    <p:animEffect transition="in" filter="dissolve">
                                      <p:cBhvr>
                                        <p:cTn id="55" dur="500"/>
                                        <p:tgtEl>
                                          <p:spTgt spid="132"/>
                                        </p:tgtEl>
                                      </p:cBhvr>
                                    </p:animEffect>
                                  </p:childTnLst>
                                </p:cTn>
                              </p:par>
                              <p:par>
                                <p:cTn id="56" presetID="9" presetClass="entr" presetSubtype="0" fill="hold" nodeType="withEffect">
                                  <p:stCondLst>
                                    <p:cond delay="0"/>
                                  </p:stCondLst>
                                  <p:childTnLst>
                                    <p:set>
                                      <p:cBhvr>
                                        <p:cTn id="57" dur="1" fill="hold">
                                          <p:stCondLst>
                                            <p:cond delay="0"/>
                                          </p:stCondLst>
                                        </p:cTn>
                                        <p:tgtEl>
                                          <p:spTgt spid="133"/>
                                        </p:tgtEl>
                                        <p:attrNameLst>
                                          <p:attrName>style.visibility</p:attrName>
                                        </p:attrNameLst>
                                      </p:cBhvr>
                                      <p:to>
                                        <p:strVal val="visible"/>
                                      </p:to>
                                    </p:set>
                                    <p:animEffect transition="in" filter="dissolve">
                                      <p:cBhvr>
                                        <p:cTn id="58" dur="500"/>
                                        <p:tgtEl>
                                          <p:spTgt spid="133"/>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34"/>
                                        </p:tgtEl>
                                        <p:attrNameLst>
                                          <p:attrName>style.visibility</p:attrName>
                                        </p:attrNameLst>
                                      </p:cBhvr>
                                      <p:to>
                                        <p:strVal val="visible"/>
                                      </p:to>
                                    </p:set>
                                    <p:animEffect transition="in" filter="dissolve">
                                      <p:cBhvr>
                                        <p:cTn id="61" dur="500"/>
                                        <p:tgtEl>
                                          <p:spTgt spid="134"/>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nodeType="clickEffect">
                                  <p:stCondLst>
                                    <p:cond delay="0"/>
                                  </p:stCondLst>
                                  <p:childTnLst>
                                    <p:set>
                                      <p:cBhvr>
                                        <p:cTn id="65" dur="1" fill="hold">
                                          <p:stCondLst>
                                            <p:cond delay="0"/>
                                          </p:stCondLst>
                                        </p:cTn>
                                        <p:tgtEl>
                                          <p:spTgt spid="125"/>
                                        </p:tgtEl>
                                        <p:attrNameLst>
                                          <p:attrName>style.visibility</p:attrName>
                                        </p:attrNameLst>
                                      </p:cBhvr>
                                      <p:to>
                                        <p:strVal val="visible"/>
                                      </p:to>
                                    </p:set>
                                    <p:animEffect transition="in" filter="dissolve">
                                      <p:cBhvr>
                                        <p:cTn id="66" dur="500"/>
                                        <p:tgtEl>
                                          <p:spTgt spid="125"/>
                                        </p:tgtEl>
                                      </p:cBhvr>
                                    </p:animEffect>
                                  </p:childTnLst>
                                </p:cTn>
                              </p:par>
                              <p:par>
                                <p:cTn id="67" presetID="9" presetClass="exit" presetSubtype="0" fill="hold" grpId="1" nodeType="withEffect">
                                  <p:stCondLst>
                                    <p:cond delay="0"/>
                                  </p:stCondLst>
                                  <p:childTnLst>
                                    <p:animEffect transition="out" filter="dissolve">
                                      <p:cBhvr>
                                        <p:cTn id="68" dur="500"/>
                                        <p:tgtEl>
                                          <p:spTgt spid="132"/>
                                        </p:tgtEl>
                                      </p:cBhvr>
                                    </p:animEffect>
                                    <p:set>
                                      <p:cBhvr>
                                        <p:cTn id="69" dur="1" fill="hold">
                                          <p:stCondLst>
                                            <p:cond delay="499"/>
                                          </p:stCondLst>
                                        </p:cTn>
                                        <p:tgtEl>
                                          <p:spTgt spid="132"/>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136"/>
                                        </p:tgtEl>
                                        <p:attrNameLst>
                                          <p:attrName>style.visibility</p:attrName>
                                        </p:attrNameLst>
                                      </p:cBhvr>
                                      <p:to>
                                        <p:strVal val="visible"/>
                                      </p:to>
                                    </p:set>
                                    <p:animEffect transition="in" filter="dissolve">
                                      <p:cBhvr>
                                        <p:cTn id="74" dur="1000"/>
                                        <p:tgtEl>
                                          <p:spTgt spid="136"/>
                                        </p:tgtEl>
                                      </p:cBhvr>
                                    </p:animEffect>
                                  </p:childTnLst>
                                </p:cTn>
                              </p:par>
                            </p:childTnLst>
                          </p:cTn>
                        </p:par>
                        <p:par>
                          <p:cTn id="75" fill="hold">
                            <p:stCondLst>
                              <p:cond delay="1000"/>
                            </p:stCondLst>
                            <p:childTnLst>
                              <p:par>
                                <p:cTn id="76" presetID="9" presetClass="entr" presetSubtype="0" fill="hold" grpId="0" nodeType="afterEffect">
                                  <p:stCondLst>
                                    <p:cond delay="0"/>
                                  </p:stCondLst>
                                  <p:childTnLst>
                                    <p:set>
                                      <p:cBhvr>
                                        <p:cTn id="77" dur="1" fill="hold">
                                          <p:stCondLst>
                                            <p:cond delay="0"/>
                                          </p:stCondLst>
                                        </p:cTn>
                                        <p:tgtEl>
                                          <p:spTgt spid="103"/>
                                        </p:tgtEl>
                                        <p:attrNameLst>
                                          <p:attrName>style.visibility</p:attrName>
                                        </p:attrNameLst>
                                      </p:cBhvr>
                                      <p:to>
                                        <p:strVal val="visible"/>
                                      </p:to>
                                    </p:set>
                                    <p:animEffect transition="in" filter="dissolve">
                                      <p:cBhvr>
                                        <p:cTn id="78" dur="1000"/>
                                        <p:tgtEl>
                                          <p:spTgt spid="103"/>
                                        </p:tgtEl>
                                      </p:cBhvr>
                                    </p:animEffect>
                                  </p:childTnLst>
                                </p:cTn>
                              </p:par>
                            </p:childTnLst>
                          </p:cTn>
                        </p:par>
                        <p:par>
                          <p:cTn id="79" fill="hold">
                            <p:stCondLst>
                              <p:cond delay="2000"/>
                            </p:stCondLst>
                            <p:childTnLst>
                              <p:par>
                                <p:cTn id="80" presetID="9" presetClass="entr" presetSubtype="0" fill="hold" grpId="0" nodeType="afterEffect">
                                  <p:stCondLst>
                                    <p:cond delay="0"/>
                                  </p:stCondLst>
                                  <p:childTnLst>
                                    <p:set>
                                      <p:cBhvr>
                                        <p:cTn id="81" dur="1" fill="hold">
                                          <p:stCondLst>
                                            <p:cond delay="0"/>
                                          </p:stCondLst>
                                        </p:cTn>
                                        <p:tgtEl>
                                          <p:spTgt spid="105"/>
                                        </p:tgtEl>
                                        <p:attrNameLst>
                                          <p:attrName>style.visibility</p:attrName>
                                        </p:attrNameLst>
                                      </p:cBhvr>
                                      <p:to>
                                        <p:strVal val="visible"/>
                                      </p:to>
                                    </p:set>
                                    <p:animEffect transition="in" filter="dissolve">
                                      <p:cBhvr>
                                        <p:cTn id="82" dur="1000"/>
                                        <p:tgtEl>
                                          <p:spTgt spid="105"/>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137"/>
                                        </p:tgtEl>
                                        <p:attrNameLst>
                                          <p:attrName>style.visibility</p:attrName>
                                        </p:attrNameLst>
                                      </p:cBhvr>
                                      <p:to>
                                        <p:strVal val="visible"/>
                                      </p:to>
                                    </p:set>
                                    <p:animEffect transition="in" filter="dissolve">
                                      <p:cBhvr>
                                        <p:cTn id="87" dur="1000"/>
                                        <p:tgtEl>
                                          <p:spTgt spid="137"/>
                                        </p:tgtEl>
                                      </p:cBhvr>
                                    </p:animEffect>
                                  </p:childTnLst>
                                </p:cTn>
                              </p:par>
                            </p:childTnLst>
                          </p:cTn>
                        </p:par>
                        <p:par>
                          <p:cTn id="88" fill="hold">
                            <p:stCondLst>
                              <p:cond delay="1000"/>
                            </p:stCondLst>
                            <p:childTnLst>
                              <p:par>
                                <p:cTn id="89" presetID="9" presetClass="entr" presetSubtype="0" fill="hold" grpId="0" nodeType="afterEffect">
                                  <p:stCondLst>
                                    <p:cond delay="0"/>
                                  </p:stCondLst>
                                  <p:childTnLst>
                                    <p:set>
                                      <p:cBhvr>
                                        <p:cTn id="90" dur="1" fill="hold">
                                          <p:stCondLst>
                                            <p:cond delay="0"/>
                                          </p:stCondLst>
                                        </p:cTn>
                                        <p:tgtEl>
                                          <p:spTgt spid="106"/>
                                        </p:tgtEl>
                                        <p:attrNameLst>
                                          <p:attrName>style.visibility</p:attrName>
                                        </p:attrNameLst>
                                      </p:cBhvr>
                                      <p:to>
                                        <p:strVal val="visible"/>
                                      </p:to>
                                    </p:set>
                                    <p:animEffect transition="in" filter="dissolve">
                                      <p:cBhvr>
                                        <p:cTn id="91" dur="1000"/>
                                        <p:tgtEl>
                                          <p:spTgt spid="106"/>
                                        </p:tgtEl>
                                      </p:cBhvr>
                                    </p:animEffect>
                                  </p:childTnLst>
                                </p:cTn>
                              </p:par>
                            </p:childTnLst>
                          </p:cTn>
                        </p:par>
                        <p:par>
                          <p:cTn id="92" fill="hold">
                            <p:stCondLst>
                              <p:cond delay="2000"/>
                            </p:stCondLst>
                            <p:childTnLst>
                              <p:par>
                                <p:cTn id="93" presetID="9" presetClass="entr" presetSubtype="0" fill="hold" grpId="0" nodeType="afterEffect">
                                  <p:stCondLst>
                                    <p:cond delay="0"/>
                                  </p:stCondLst>
                                  <p:childTnLst>
                                    <p:set>
                                      <p:cBhvr>
                                        <p:cTn id="94" dur="1" fill="hold">
                                          <p:stCondLst>
                                            <p:cond delay="0"/>
                                          </p:stCondLst>
                                        </p:cTn>
                                        <p:tgtEl>
                                          <p:spTgt spid="104"/>
                                        </p:tgtEl>
                                        <p:attrNameLst>
                                          <p:attrName>style.visibility</p:attrName>
                                        </p:attrNameLst>
                                      </p:cBhvr>
                                      <p:to>
                                        <p:strVal val="visible"/>
                                      </p:to>
                                    </p:set>
                                    <p:animEffect transition="in" filter="dissolve">
                                      <p:cBhvr>
                                        <p:cTn id="95" dur="1000"/>
                                        <p:tgtEl>
                                          <p:spTgt spid="104"/>
                                        </p:tgtEl>
                                      </p:cBhvr>
                                    </p:animEffect>
                                  </p:childTnLst>
                                </p:cTn>
                              </p:par>
                            </p:childTnLst>
                          </p:cTn>
                        </p:par>
                      </p:childTnLst>
                    </p:cTn>
                  </p:par>
                  <p:par>
                    <p:cTn id="96" fill="hold">
                      <p:stCondLst>
                        <p:cond delay="indefinite"/>
                      </p:stCondLst>
                      <p:childTnLst>
                        <p:par>
                          <p:cTn id="97" fill="hold">
                            <p:stCondLst>
                              <p:cond delay="0"/>
                            </p:stCondLst>
                            <p:childTnLst>
                              <p:par>
                                <p:cTn id="98" presetID="9" presetClass="entr" presetSubtype="0" fill="hold" grpId="0" nodeType="clickEffect">
                                  <p:stCondLst>
                                    <p:cond delay="0"/>
                                  </p:stCondLst>
                                  <p:childTnLst>
                                    <p:set>
                                      <p:cBhvr>
                                        <p:cTn id="99" dur="1" fill="hold">
                                          <p:stCondLst>
                                            <p:cond delay="0"/>
                                          </p:stCondLst>
                                        </p:cTn>
                                        <p:tgtEl>
                                          <p:spTgt spid="138"/>
                                        </p:tgtEl>
                                        <p:attrNameLst>
                                          <p:attrName>style.visibility</p:attrName>
                                        </p:attrNameLst>
                                      </p:cBhvr>
                                      <p:to>
                                        <p:strVal val="visible"/>
                                      </p:to>
                                    </p:set>
                                    <p:animEffect transition="in" filter="dissolve">
                                      <p:cBhvr>
                                        <p:cTn id="100" dur="1000"/>
                                        <p:tgtEl>
                                          <p:spTgt spid="138"/>
                                        </p:tgtEl>
                                      </p:cBhvr>
                                    </p:animEffect>
                                  </p:childTnLst>
                                </p:cTn>
                              </p:par>
                            </p:childTnLst>
                          </p:cTn>
                        </p:par>
                        <p:par>
                          <p:cTn id="101" fill="hold">
                            <p:stCondLst>
                              <p:cond delay="1000"/>
                            </p:stCondLst>
                            <p:childTnLst>
                              <p:par>
                                <p:cTn id="102" presetID="9" presetClass="entr" presetSubtype="0" fill="hold" grpId="0" nodeType="afterEffect">
                                  <p:stCondLst>
                                    <p:cond delay="0"/>
                                  </p:stCondLst>
                                  <p:childTnLst>
                                    <p:set>
                                      <p:cBhvr>
                                        <p:cTn id="103" dur="1" fill="hold">
                                          <p:stCondLst>
                                            <p:cond delay="0"/>
                                          </p:stCondLst>
                                        </p:cTn>
                                        <p:tgtEl>
                                          <p:spTgt spid="107"/>
                                        </p:tgtEl>
                                        <p:attrNameLst>
                                          <p:attrName>style.visibility</p:attrName>
                                        </p:attrNameLst>
                                      </p:cBhvr>
                                      <p:to>
                                        <p:strVal val="visible"/>
                                      </p:to>
                                    </p:set>
                                    <p:animEffect transition="in" filter="dissolve">
                                      <p:cBhvr>
                                        <p:cTn id="104" dur="1000"/>
                                        <p:tgtEl>
                                          <p:spTgt spid="107"/>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nodeType="clickEffect">
                                  <p:stCondLst>
                                    <p:cond delay="0"/>
                                  </p:stCondLst>
                                  <p:childTnLst>
                                    <p:set>
                                      <p:cBhvr>
                                        <p:cTn id="108" dur="1" fill="hold">
                                          <p:stCondLst>
                                            <p:cond delay="0"/>
                                          </p:stCondLst>
                                        </p:cTn>
                                        <p:tgtEl>
                                          <p:spTgt spid="108"/>
                                        </p:tgtEl>
                                        <p:attrNameLst>
                                          <p:attrName>style.visibility</p:attrName>
                                        </p:attrNameLst>
                                      </p:cBhvr>
                                      <p:to>
                                        <p:strVal val="visible"/>
                                      </p:to>
                                    </p:set>
                                    <p:animEffect transition="in" filter="dissolve">
                                      <p:cBhvr>
                                        <p:cTn id="109" dur="1000"/>
                                        <p:tgtEl>
                                          <p:spTgt spid="108"/>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116"/>
                                        </p:tgtEl>
                                        <p:attrNameLst>
                                          <p:attrName>style.visibility</p:attrName>
                                        </p:attrNameLst>
                                      </p:cBhvr>
                                      <p:to>
                                        <p:strVal val="visible"/>
                                      </p:to>
                                    </p:set>
                                    <p:animEffect transition="in" filter="dissolve">
                                      <p:cBhvr>
                                        <p:cTn id="112" dur="1000"/>
                                        <p:tgtEl>
                                          <p:spTgt spid="116"/>
                                        </p:tgtEl>
                                      </p:cBhvr>
                                    </p:animEffect>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grpId="0" nodeType="clickEffect">
                                  <p:stCondLst>
                                    <p:cond delay="0"/>
                                  </p:stCondLst>
                                  <p:childTnLst>
                                    <p:set>
                                      <p:cBhvr>
                                        <p:cTn id="116" dur="1" fill="hold">
                                          <p:stCondLst>
                                            <p:cond delay="0"/>
                                          </p:stCondLst>
                                        </p:cTn>
                                        <p:tgtEl>
                                          <p:spTgt spid="118"/>
                                        </p:tgtEl>
                                        <p:attrNameLst>
                                          <p:attrName>style.visibility</p:attrName>
                                        </p:attrNameLst>
                                      </p:cBhvr>
                                      <p:to>
                                        <p:strVal val="visible"/>
                                      </p:to>
                                    </p:set>
                                    <p:animEffect transition="in" filter="dissolve">
                                      <p:cBhvr>
                                        <p:cTn id="117" dur="1000"/>
                                        <p:tgtEl>
                                          <p:spTgt spid="118"/>
                                        </p:tgtEl>
                                      </p:cBhvr>
                                    </p:animEffect>
                                  </p:childTnLst>
                                </p:cTn>
                              </p:par>
                              <p:par>
                                <p:cTn id="118" presetID="9" presetClass="entr" presetSubtype="0" fill="hold" grpId="0" nodeType="withEffect">
                                  <p:stCondLst>
                                    <p:cond delay="0"/>
                                  </p:stCondLst>
                                  <p:childTnLst>
                                    <p:set>
                                      <p:cBhvr>
                                        <p:cTn id="119" dur="1" fill="hold">
                                          <p:stCondLst>
                                            <p:cond delay="0"/>
                                          </p:stCondLst>
                                        </p:cTn>
                                        <p:tgtEl>
                                          <p:spTgt spid="119"/>
                                        </p:tgtEl>
                                        <p:attrNameLst>
                                          <p:attrName>style.visibility</p:attrName>
                                        </p:attrNameLst>
                                      </p:cBhvr>
                                      <p:to>
                                        <p:strVal val="visible"/>
                                      </p:to>
                                    </p:set>
                                    <p:animEffect transition="in" filter="dissolve">
                                      <p:cBhvr>
                                        <p:cTn id="120" dur="10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P spid="102" grpId="0"/>
      <p:bldP spid="103" grpId="0"/>
      <p:bldP spid="104" grpId="0"/>
      <p:bldP spid="105" grpId="0"/>
      <p:bldP spid="106" grpId="0"/>
      <p:bldP spid="107" grpId="0"/>
      <p:bldP spid="116" grpId="0"/>
      <p:bldP spid="117" grpId="0"/>
      <p:bldP spid="118" grpId="0"/>
      <p:bldP spid="119" grpId="0" animBg="1"/>
      <p:bldP spid="130" grpId="0"/>
      <p:bldP spid="131" grpId="0"/>
      <p:bldP spid="132" grpId="0" animBg="1"/>
      <p:bldP spid="132" grpId="1" animBg="1"/>
      <p:bldP spid="134" grpId="0"/>
      <p:bldP spid="135" grpId="0"/>
      <p:bldP spid="136" grpId="0"/>
      <p:bldP spid="137" grpId="0"/>
      <p:bldP spid="138" grpId="0"/>
      <p:bldP spid="3" grpId="0"/>
      <p:bldP spid="4" grpId="0" animBg="1"/>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6852</TotalTime>
  <Words>807</Words>
  <Application>Microsoft Office PowerPoint</Application>
  <PresentationFormat>Widescreen</PresentationFormat>
  <Paragraphs>160</Paragraphs>
  <Slides>7</Slides>
  <Notes>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7</vt:i4>
      </vt:variant>
    </vt:vector>
  </HeadingPairs>
  <TitlesOfParts>
    <vt:vector size="15" baseType="lpstr">
      <vt:lpstr>Arial</vt:lpstr>
      <vt:lpstr>Calibri</vt:lpstr>
      <vt:lpstr>Calibri Light</vt:lpstr>
      <vt:lpstr>Gill Sans MT</vt:lpstr>
      <vt:lpstr>Times New Roman</vt:lpstr>
      <vt:lpstr>Wingdings</vt:lpstr>
      <vt:lpstr>1_Office Theme</vt:lpstr>
      <vt:lpstr>2_Office Theme</vt:lpstr>
      <vt:lpstr>The Link Layer</vt:lpstr>
      <vt:lpstr>Networks must be able to transfer data from one device to another with acceptable accuracy  Data can be corrupted during transmission  Some application can tolerate a small level of error such as random errors in audio or video transmission But transmission of text requires very high level of accuracy  Thus, some applications require that errors be detected and corrected  In order to cope with data transmission errors Error detection and correction bits     </vt:lpstr>
      <vt:lpstr>Error detection</vt:lpstr>
      <vt:lpstr>Parity checking</vt:lpstr>
      <vt:lpstr>Internet checksum (review, see section 3.3)</vt:lpstr>
      <vt:lpstr>Cyclic Redundancy Check (CRC)</vt:lpstr>
      <vt:lpstr>Cyclic Redundancy Check (CRC):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Arshad Ali</cp:lastModifiedBy>
  <cp:revision>65</cp:revision>
  <dcterms:created xsi:type="dcterms:W3CDTF">2020-04-18T15:23:50Z</dcterms:created>
  <dcterms:modified xsi:type="dcterms:W3CDTF">2023-11-28T01:22:55Z</dcterms:modified>
</cp:coreProperties>
</file>