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568" r:id="rId2"/>
    <p:sldId id="569" r:id="rId3"/>
    <p:sldId id="570" r:id="rId4"/>
    <p:sldId id="571" r:id="rId5"/>
    <p:sldId id="572" r:id="rId6"/>
    <p:sldId id="573" r:id="rId7"/>
    <p:sldId id="574" r:id="rId8"/>
    <p:sldId id="576" r:id="rId9"/>
    <p:sldId id="577" r:id="rId10"/>
    <p:sldId id="578" r:id="rId11"/>
    <p:sldId id="579" r:id="rId12"/>
    <p:sldId id="580" r:id="rId13"/>
    <p:sldId id="581" r:id="rId14"/>
    <p:sldId id="582" r:id="rId15"/>
    <p:sldId id="583" r:id="rId16"/>
    <p:sldId id="584" r:id="rId17"/>
    <p:sldId id="585" r:id="rId18"/>
    <p:sldId id="586" r:id="rId19"/>
    <p:sldId id="587" r:id="rId20"/>
    <p:sldId id="611" r:id="rId21"/>
    <p:sldId id="612" r:id="rId22"/>
    <p:sldId id="613"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ACA651F-E749-4A34-9726-3EBB5BC4FCFC}" type="slidenum">
              <a:rPr lang="en-US" smtClean="0"/>
              <a:t>‹#›</a:t>
            </a:fld>
            <a:endParaRPr lang="en-US"/>
          </a:p>
        </p:txBody>
      </p:sp>
    </p:spTree>
    <p:extLst>
      <p:ext uri="{BB962C8B-B14F-4D97-AF65-F5344CB8AC3E}">
        <p14:creationId xmlns:p14="http://schemas.microsoft.com/office/powerpoint/2010/main" val="202006113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7E25D4A-304D-40C1-BF18-4D96C2088C3A}" type="slidenum">
              <a:rPr lang="en-US" smtClean="0"/>
              <a:pPr/>
              <a:t>‹#›</a:t>
            </a:fld>
            <a:endParaRPr lang="en-US"/>
          </a:p>
        </p:txBody>
      </p:sp>
    </p:spTree>
    <p:extLst>
      <p:ext uri="{BB962C8B-B14F-4D97-AF65-F5344CB8AC3E}">
        <p14:creationId xmlns:p14="http://schemas.microsoft.com/office/powerpoint/2010/main" val="30738346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E25D4A-304D-40C1-BF18-4D96C2088C3A}" type="slidenum">
              <a:rPr lang="en-US" smtClean="0"/>
              <a:pPr/>
              <a:t>19</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81021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3116A0-7E65-4EA5-A8B3-D908A721A9A7}" type="datetime1">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6B7276-A8BA-4973-B68B-6064088777CF}" type="datetime1">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1B3998-0F29-41D2-A04E-57D5E5E7D587}" type="datetime1">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E186E-EFF2-4608-936B-B7B68450FAD0}" type="datetime1">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2B41D-CAFE-4C77-8D6A-5C6C0A28F826}" type="datetime1">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D69942-AC4C-48AA-A524-85D2610FA9B0}" type="datetime1">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46697F-128B-4F1F-805F-FDDB741E6A2B}" type="datetime1">
              <a:rPr lang="en-US" smtClean="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DC7048-A014-4E40-ADFC-946E26B1F5E8}" type="datetime1">
              <a:rPr lang="en-US" smtClean="0"/>
              <a:pPr/>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0F5E2-4CDF-4715-B5B7-47FD0FA148FC}" type="datetime1">
              <a:rPr lang="en-US" smtClean="0"/>
              <a:pPr/>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A466A-66F6-425C-AF91-57449EA58976}" type="datetime1">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596562-F871-45F2-B897-4F84919B5302}" type="datetime1">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F954E-051F-453A-8A98-7C3354750D63}" type="datetime1">
              <a:rPr lang="en-US" smtClean="0"/>
              <a:pPr/>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0E2D0-34DA-40F2-9429-C4504FEAEF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8382000" cy="6096000"/>
          </a:xfrm>
        </p:spPr>
        <p:txBody>
          <a:bodyPr>
            <a:normAutofit fontScale="90000"/>
          </a:bodyPr>
          <a:lstStyle/>
          <a:p>
            <a:pPr>
              <a:lnSpc>
                <a:spcPct val="90000"/>
              </a:lnSpc>
            </a:pPr>
            <a:r>
              <a:rPr lang="en-US" sz="2800" dirty="0">
                <a:latin typeface="Times New Roman" pitchFamily="18" charset="0"/>
                <a:cs typeface="Times New Roman" pitchFamily="18" charset="0"/>
              </a:rPr>
              <a:t>Networks must be able to transfer data from one device to another with acceptable accuracy</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r>
              <a:rPr lang="en-US" sz="2800" b="1" dirty="0">
                <a:solidFill>
                  <a:srgbClr val="C00000"/>
                </a:solidFill>
                <a:effectLst/>
                <a:latin typeface="Times New Roman" pitchFamily="18" charset="0"/>
                <a:cs typeface="Times New Roman" pitchFamily="18" charset="0"/>
              </a:rPr>
              <a:t>Data can be corrupted during transmission</a:t>
            </a:r>
            <a:br>
              <a:rPr lang="en-US" sz="2800" dirty="0">
                <a:solidFill>
                  <a:srgbClr val="C00000"/>
                </a:solidFill>
                <a:effectLst/>
                <a:latin typeface="Times New Roman" pitchFamily="18" charset="0"/>
                <a:cs typeface="Times New Roman" pitchFamily="18" charset="0"/>
              </a:rPr>
            </a:br>
            <a:br>
              <a:rPr lang="en-US" sz="2800" dirty="0">
                <a:solidFill>
                  <a:srgbClr val="C00000"/>
                </a:solidFill>
                <a:effectLst/>
                <a:latin typeface="Times New Roman" pitchFamily="18" charset="0"/>
                <a:cs typeface="Times New Roman" pitchFamily="18" charset="0"/>
              </a:rPr>
            </a:br>
            <a:r>
              <a:rPr lang="en-US" sz="2800" dirty="0">
                <a:latin typeface="Times New Roman" pitchFamily="18" charset="0"/>
                <a:cs typeface="Times New Roman" pitchFamily="18" charset="0"/>
              </a:rPr>
              <a:t>Some application can tolerate a small level of error such as random errors in audio or video transmission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But transmission of text requires very high level of accuracy</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rPr>
              <a:t>Thus, some applications require that errors be detected and corrected</a:t>
            </a:r>
            <a:br>
              <a:rPr lang="en-US" sz="2800" b="1" dirty="0">
                <a:solidFill>
                  <a:srgbClr val="FF0000"/>
                </a:solidFill>
                <a:latin typeface="Times New Roman" pitchFamily="18" charset="0"/>
                <a:cs typeface="Times New Roman" pitchFamily="18" charset="0"/>
              </a:rPr>
            </a:br>
            <a:br>
              <a:rPr lang="en-US" sz="2800" b="1" dirty="0">
                <a:solidFill>
                  <a:srgbClr val="FF0000"/>
                </a:solidFill>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rPr>
              <a:t>In order to cope with data transmission errors</a:t>
            </a:r>
            <a:br>
              <a:rPr lang="en-US" sz="2800" b="1" dirty="0">
                <a:solidFill>
                  <a:srgbClr val="FF0000"/>
                </a:solidFill>
                <a:latin typeface="Times New Roman" pitchFamily="18" charset="0"/>
                <a:cs typeface="Times New Roman" pitchFamily="18" charset="0"/>
              </a:rPr>
            </a:br>
            <a:r>
              <a:rPr lang="en-US" sz="2800" dirty="0">
                <a:latin typeface="Times New Roman" pitchFamily="18" charset="0"/>
              </a:rPr>
              <a:t>Error detection and correction bits</a:t>
            </a:r>
            <a:br>
              <a:rPr lang="en-US" sz="2800" dirty="0">
                <a:latin typeface="Times New Roman" pitchFamily="18" charset="0"/>
              </a:rPr>
            </a:br>
            <a:r>
              <a:rPr lang="en-US" sz="2800" dirty="0">
                <a:latin typeface="Times New Roman" pitchFamily="18" charset="0"/>
              </a:rPr>
              <a:t>  </a:t>
            </a:r>
            <a:br>
              <a:rPr lang="en-US" sz="2800" dirty="0">
                <a:latin typeface="Times New Roman" pitchFamily="18" charset="0"/>
              </a:rPr>
            </a:br>
            <a:br>
              <a:rPr lang="en-US" sz="2800" b="1" dirty="0">
                <a:solidFill>
                  <a:srgbClr val="FF0000"/>
                </a:solidFill>
                <a:latin typeface="Times New Roman" pitchFamily="18" charset="0"/>
                <a:cs typeface="Times New Roman" pitchFamily="18" charset="0"/>
              </a:rPr>
            </a:b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4142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457200" y="274638"/>
            <a:ext cx="8229600" cy="639762"/>
          </a:xfrm>
        </p:spPr>
        <p:txBody>
          <a:bodyPr>
            <a:noAutofit/>
          </a:bodyPr>
          <a:lstStyle/>
          <a:p>
            <a:pPr algn="l" eaLnBrk="1" hangingPunct="1"/>
            <a:r>
              <a:rPr lang="en-US" sz="3600" b="1" dirty="0">
                <a:latin typeface="Times New Roman" pitchFamily="18" charset="0"/>
              </a:rPr>
              <a:t>Error Detection Process</a:t>
            </a:r>
          </a:p>
        </p:txBody>
      </p:sp>
      <p:sp>
        <p:nvSpPr>
          <p:cNvPr id="10243" name="Rectangle 1027"/>
          <p:cNvSpPr>
            <a:spLocks noGrp="1" noChangeArrowheads="1"/>
          </p:cNvSpPr>
          <p:nvPr>
            <p:ph type="body" idx="1"/>
          </p:nvPr>
        </p:nvSpPr>
        <p:spPr>
          <a:xfrm>
            <a:off x="381000" y="990600"/>
            <a:ext cx="8229600" cy="4525963"/>
          </a:xfrm>
        </p:spPr>
        <p:txBody>
          <a:bodyPr>
            <a:normAutofit/>
          </a:bodyPr>
          <a:lstStyle/>
          <a:p>
            <a:pPr marL="0" indent="0" eaLnBrk="1" hangingPunct="1">
              <a:lnSpc>
                <a:spcPct val="90000"/>
              </a:lnSpc>
              <a:buNone/>
            </a:pPr>
            <a:r>
              <a:rPr lang="en-US" sz="2400" b="1" dirty="0">
                <a:latin typeface="Times New Roman" panose="02020603050405020304" pitchFamily="18" charset="0"/>
                <a:cs typeface="Times New Roman" panose="02020603050405020304" pitchFamily="18" charset="0"/>
              </a:rPr>
              <a:t>Transmitter</a:t>
            </a:r>
          </a:p>
          <a:p>
            <a:pPr>
              <a:lnSpc>
                <a:spcPct val="90000"/>
              </a:lnSpc>
              <a:buFont typeface="Wingdings" panose="05000000000000000000" pitchFamily="2" charset="2"/>
              <a:buChar char="Ø"/>
            </a:pPr>
            <a:r>
              <a:rPr lang="en-US" sz="2400" dirty="0">
                <a:latin typeface="Times New Roman" pitchFamily="18" charset="0"/>
                <a:cs typeface="Times New Roman" pitchFamily="18" charset="0"/>
              </a:rPr>
              <a:t>For a given frame of bits , the transmitter adds additional bits that constitute an error-detecting code </a:t>
            </a:r>
          </a:p>
          <a:p>
            <a:pPr>
              <a:lnSpc>
                <a:spcPct val="90000"/>
              </a:lnSpc>
              <a:buFont typeface="Wingdings" panose="05000000000000000000" pitchFamily="2" charset="2"/>
              <a:buChar char="Ø"/>
            </a:pPr>
            <a:r>
              <a:rPr lang="en-US" sz="2400" dirty="0">
                <a:latin typeface="Times New Roman" pitchFamily="18" charset="0"/>
                <a:cs typeface="Times New Roman" pitchFamily="18" charset="0"/>
              </a:rPr>
              <a:t>an error-detecting code (check bits) is calculated from transmitted (data) bits</a:t>
            </a:r>
          </a:p>
          <a:p>
            <a:pPr>
              <a:lnSpc>
                <a:spcPct val="90000"/>
              </a:lnSpc>
              <a:buFont typeface="Wingdings" panose="05000000000000000000" pitchFamily="2" charset="2"/>
              <a:buChar char="Ø"/>
            </a:pPr>
            <a:r>
              <a:rPr lang="en-US" sz="2400" dirty="0">
                <a:latin typeface="Times New Roman" pitchFamily="18" charset="0"/>
                <a:cs typeface="Times New Roman" pitchFamily="18" charset="0"/>
              </a:rPr>
              <a:t>Check bits are appended to data bits</a:t>
            </a:r>
          </a:p>
          <a:p>
            <a:pPr marL="0" indent="0" eaLnBrk="1" hangingPunct="1">
              <a:lnSpc>
                <a:spcPct val="90000"/>
              </a:lnSpc>
              <a:buNone/>
            </a:pPr>
            <a:r>
              <a:rPr lang="en-US" sz="2400" b="1" dirty="0">
                <a:latin typeface="Times New Roman" pitchFamily="18" charset="0"/>
                <a:cs typeface="Times New Roman" panose="02020603050405020304" pitchFamily="18" charset="0"/>
              </a:rPr>
              <a:t>Receiver</a:t>
            </a:r>
          </a:p>
          <a:p>
            <a:pPr>
              <a:lnSpc>
                <a:spcPct val="90000"/>
              </a:lnSpc>
              <a:buFont typeface="Wingdings" panose="05000000000000000000" pitchFamily="2" charset="2"/>
              <a:buChar char="Ø"/>
            </a:pPr>
            <a:r>
              <a:rPr lang="en-US" sz="2400" dirty="0">
                <a:latin typeface="Times New Roman" pitchFamily="18" charset="0"/>
                <a:cs typeface="Times New Roman" panose="02020603050405020304" pitchFamily="18" charset="0"/>
              </a:rPr>
              <a:t>Separates incoming frame into data bits and check bits</a:t>
            </a:r>
          </a:p>
          <a:p>
            <a:pPr>
              <a:lnSpc>
                <a:spcPct val="90000"/>
              </a:lnSpc>
              <a:buFont typeface="Wingdings" panose="05000000000000000000" pitchFamily="2" charset="2"/>
              <a:buChar char="Ø"/>
            </a:pPr>
            <a:r>
              <a:rPr lang="en-US" sz="2400" dirty="0">
                <a:latin typeface="Times New Roman" pitchFamily="18" charset="0"/>
                <a:cs typeface="Times New Roman" panose="02020603050405020304" pitchFamily="18" charset="0"/>
              </a:rPr>
              <a:t>Calculates check bits from received data bits</a:t>
            </a:r>
          </a:p>
          <a:p>
            <a:pPr>
              <a:lnSpc>
                <a:spcPct val="90000"/>
              </a:lnSpc>
              <a:buFont typeface="Wingdings" panose="05000000000000000000" pitchFamily="2" charset="2"/>
              <a:buChar char="Ø"/>
            </a:pPr>
            <a:r>
              <a:rPr lang="en-US" sz="2400" dirty="0">
                <a:latin typeface="Times New Roman" pitchFamily="18" charset="0"/>
                <a:cs typeface="Times New Roman" panose="02020603050405020304" pitchFamily="18" charset="0"/>
              </a:rPr>
              <a:t>Compares calculated check bits against received check bits</a:t>
            </a:r>
          </a:p>
          <a:p>
            <a:pPr>
              <a:lnSpc>
                <a:spcPct val="90000"/>
              </a:lnSpc>
              <a:buFont typeface="Wingdings" panose="05000000000000000000" pitchFamily="2" charset="2"/>
              <a:buChar char="Ø"/>
            </a:pPr>
            <a:r>
              <a:rPr lang="en-US" sz="2400" dirty="0">
                <a:latin typeface="Times New Roman" pitchFamily="18" charset="0"/>
                <a:cs typeface="Times New Roman" panose="02020603050405020304" pitchFamily="18" charset="0"/>
              </a:rPr>
              <a:t>A detected error occurs if  and only if there is a mismatch</a:t>
            </a:r>
          </a:p>
        </p:txBody>
      </p:sp>
    </p:spTree>
    <p:extLst>
      <p:ext uri="{BB962C8B-B14F-4D97-AF65-F5344CB8AC3E}">
        <p14:creationId xmlns:p14="http://schemas.microsoft.com/office/powerpoint/2010/main" val="313340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5"/>
          <p:cNvPicPr>
            <a:picLocks noChangeAspect="1" noChangeArrowheads="1"/>
          </p:cNvPicPr>
          <p:nvPr/>
        </p:nvPicPr>
        <p:blipFill>
          <a:blip r:embed="rId2" cstate="print"/>
          <a:srcRect/>
          <a:stretch>
            <a:fillRect/>
          </a:stretch>
        </p:blipFill>
        <p:spPr bwMode="auto">
          <a:xfrm>
            <a:off x="609600" y="1752600"/>
            <a:ext cx="7613073" cy="4038600"/>
          </a:xfrm>
          <a:prstGeom prst="rect">
            <a:avLst/>
          </a:prstGeom>
          <a:noFill/>
          <a:ln w="9525">
            <a:noFill/>
            <a:miter lim="800000"/>
            <a:headEnd/>
            <a:tailEnd/>
          </a:ln>
        </p:spPr>
      </p:pic>
      <p:sp>
        <p:nvSpPr>
          <p:cNvPr id="4" name="TextBox 3"/>
          <p:cNvSpPr txBox="1"/>
          <p:nvPr/>
        </p:nvSpPr>
        <p:spPr>
          <a:xfrm>
            <a:off x="838200" y="6027003"/>
            <a:ext cx="7848600" cy="400110"/>
          </a:xfrm>
          <a:prstGeom prst="rect">
            <a:avLst/>
          </a:prstGeom>
          <a:noFill/>
        </p:spPr>
        <p:txBody>
          <a:bodyPr wrap="square" rtlCol="0">
            <a:spAutoFit/>
          </a:bodyPr>
          <a:lstStyle/>
          <a:p>
            <a:r>
              <a:rPr lang="en-US" sz="2000" dirty="0">
                <a:latin typeface="Times New Roman" pitchFamily="18" charset="0"/>
                <a:cs typeface="Times New Roman" pitchFamily="18" charset="0"/>
              </a:rPr>
              <a:t>Taken from “Wireless Communications &amp; Networks” by William Stallings</a:t>
            </a:r>
          </a:p>
        </p:txBody>
      </p:sp>
      <p:sp>
        <p:nvSpPr>
          <p:cNvPr id="6" name="Rectangle 1026"/>
          <p:cNvSpPr>
            <a:spLocks noGrp="1" noChangeArrowheads="1"/>
          </p:cNvSpPr>
          <p:nvPr>
            <p:ph type="title"/>
          </p:nvPr>
        </p:nvSpPr>
        <p:spPr>
          <a:xfrm>
            <a:off x="457200" y="274638"/>
            <a:ext cx="8229600" cy="639762"/>
          </a:xfrm>
        </p:spPr>
        <p:txBody>
          <a:bodyPr>
            <a:noAutofit/>
          </a:bodyPr>
          <a:lstStyle/>
          <a:p>
            <a:pPr algn="l" eaLnBrk="1" hangingPunct="1"/>
            <a:r>
              <a:rPr lang="en-US" sz="3600" b="1" dirty="0">
                <a:latin typeface="Times New Roman" pitchFamily="18" charset="0"/>
              </a:rPr>
              <a:t>Error Detection Process</a:t>
            </a:r>
          </a:p>
        </p:txBody>
      </p:sp>
    </p:spTree>
    <p:extLst>
      <p:ext uri="{BB962C8B-B14F-4D97-AF65-F5344CB8AC3E}">
        <p14:creationId xmlns:p14="http://schemas.microsoft.com/office/powerpoint/2010/main" val="252985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Autofit/>
          </a:bodyPr>
          <a:lstStyle/>
          <a:p>
            <a:pPr algn="l" eaLnBrk="1" hangingPunct="1"/>
            <a:r>
              <a:rPr lang="en-US" sz="3600" b="1" dirty="0">
                <a:latin typeface="Times New Roman" pitchFamily="18" charset="0"/>
              </a:rPr>
              <a:t>Error Detection Codes</a:t>
            </a:r>
            <a:br>
              <a:rPr lang="en-US" sz="3600" b="1" dirty="0">
                <a:latin typeface="Times New Roman" pitchFamily="18" charset="0"/>
              </a:rPr>
            </a:br>
            <a:r>
              <a:rPr lang="en-US" sz="3600" b="1" dirty="0">
                <a:latin typeface="Times New Roman" pitchFamily="18" charset="0"/>
              </a:rPr>
              <a:t>Parity Check</a:t>
            </a:r>
          </a:p>
        </p:txBody>
      </p:sp>
      <p:sp>
        <p:nvSpPr>
          <p:cNvPr id="12291" name="Rectangle 3"/>
          <p:cNvSpPr>
            <a:spLocks noGrp="1" noChangeArrowheads="1"/>
          </p:cNvSpPr>
          <p:nvPr>
            <p:ph type="body" idx="1"/>
          </p:nvPr>
        </p:nvSpPr>
        <p:spPr/>
        <p:txBody>
          <a:bodyPr>
            <a:normAutofit/>
          </a:bodyPr>
          <a:lstStyle/>
          <a:p>
            <a:pPr eaLnBrk="1" hangingPunct="1">
              <a:lnSpc>
                <a:spcPct val="90000"/>
              </a:lnSpc>
              <a:buFont typeface="Wingdings" panose="05000000000000000000" pitchFamily="2" charset="2"/>
              <a:buChar char="Ø"/>
            </a:pPr>
            <a:r>
              <a:rPr lang="en-US" sz="2400" dirty="0">
                <a:latin typeface="Times New Roman" pitchFamily="18" charset="0"/>
              </a:rPr>
              <a:t>Parity bit (a single bit) appended at the end of data block</a:t>
            </a:r>
          </a:p>
          <a:p>
            <a:pPr eaLnBrk="1" hangingPunct="1">
              <a:lnSpc>
                <a:spcPct val="90000"/>
              </a:lnSpc>
              <a:buFont typeface="Wingdings" panose="05000000000000000000" pitchFamily="2" charset="2"/>
              <a:buChar char="Ø"/>
            </a:pPr>
            <a:r>
              <a:rPr lang="en-US" sz="2400" b="1" dirty="0">
                <a:latin typeface="Times New Roman" pitchFamily="18" charset="0"/>
              </a:rPr>
              <a:t>Even parity</a:t>
            </a:r>
          </a:p>
          <a:p>
            <a:pPr lvl="1" eaLnBrk="1" hangingPunct="1">
              <a:lnSpc>
                <a:spcPct val="90000"/>
              </a:lnSpc>
              <a:buFont typeface="Wingdings" panose="05000000000000000000" pitchFamily="2" charset="2"/>
              <a:buChar char="v"/>
            </a:pPr>
            <a:r>
              <a:rPr lang="en-US" sz="2400" dirty="0">
                <a:latin typeface="Times New Roman" pitchFamily="18" charset="0"/>
              </a:rPr>
              <a:t>Added bit ensures an even number of 1s</a:t>
            </a:r>
          </a:p>
          <a:p>
            <a:pPr eaLnBrk="1" hangingPunct="1">
              <a:lnSpc>
                <a:spcPct val="90000"/>
              </a:lnSpc>
              <a:buFont typeface="Wingdings" panose="05000000000000000000" pitchFamily="2" charset="2"/>
              <a:buChar char="Ø"/>
            </a:pPr>
            <a:r>
              <a:rPr lang="en-US" sz="2400" b="1" dirty="0">
                <a:latin typeface="Times New Roman" pitchFamily="18" charset="0"/>
              </a:rPr>
              <a:t>Odd parity</a:t>
            </a:r>
          </a:p>
          <a:p>
            <a:pPr lvl="1" eaLnBrk="1" hangingPunct="1">
              <a:lnSpc>
                <a:spcPct val="90000"/>
              </a:lnSpc>
              <a:buFont typeface="Wingdings" panose="05000000000000000000" pitchFamily="2" charset="2"/>
              <a:buChar char="Ø"/>
            </a:pPr>
            <a:r>
              <a:rPr lang="en-US" sz="2400" dirty="0">
                <a:latin typeface="Times New Roman" pitchFamily="18" charset="0"/>
              </a:rPr>
              <a:t>Added bit ensures an odd number of 1s</a:t>
            </a:r>
          </a:p>
          <a:p>
            <a:pPr eaLnBrk="1" hangingPunct="1">
              <a:lnSpc>
                <a:spcPct val="90000"/>
              </a:lnSpc>
              <a:buFont typeface="Wingdings" panose="05000000000000000000" pitchFamily="2" charset="2"/>
              <a:buChar char="Ø"/>
            </a:pPr>
            <a:r>
              <a:rPr lang="en-US" sz="2400" dirty="0">
                <a:latin typeface="Times New Roman" pitchFamily="18" charset="0"/>
              </a:rPr>
              <a:t>Example, 7-bit character [1110001]</a:t>
            </a:r>
          </a:p>
          <a:p>
            <a:pPr lvl="1" eaLnBrk="1" hangingPunct="1">
              <a:lnSpc>
                <a:spcPct val="90000"/>
              </a:lnSpc>
              <a:buFont typeface="Wingdings" panose="05000000000000000000" pitchFamily="2" charset="2"/>
              <a:buChar char="Ø"/>
            </a:pPr>
            <a:r>
              <a:rPr lang="en-US" sz="2400" dirty="0">
                <a:latin typeface="Times New Roman" pitchFamily="18" charset="0"/>
              </a:rPr>
              <a:t>Even parity [1110001</a:t>
            </a:r>
            <a:r>
              <a:rPr lang="en-US" sz="2400" b="1" dirty="0">
                <a:solidFill>
                  <a:srgbClr val="C00000"/>
                </a:solidFill>
                <a:latin typeface="Times New Roman" pitchFamily="18" charset="0"/>
              </a:rPr>
              <a:t>0</a:t>
            </a:r>
            <a:r>
              <a:rPr lang="en-US" sz="2400" dirty="0">
                <a:latin typeface="Times New Roman" pitchFamily="18" charset="0"/>
              </a:rPr>
              <a:t>]</a:t>
            </a:r>
          </a:p>
          <a:p>
            <a:pPr lvl="1" eaLnBrk="1" hangingPunct="1">
              <a:lnSpc>
                <a:spcPct val="90000"/>
              </a:lnSpc>
              <a:buFont typeface="Wingdings" panose="05000000000000000000" pitchFamily="2" charset="2"/>
              <a:buChar char="Ø"/>
            </a:pPr>
            <a:r>
              <a:rPr lang="en-US" sz="2400" dirty="0">
                <a:latin typeface="Times New Roman" pitchFamily="18" charset="0"/>
              </a:rPr>
              <a:t>Odd parity [1110001</a:t>
            </a:r>
            <a:r>
              <a:rPr lang="en-US" sz="2400" b="1" dirty="0">
                <a:solidFill>
                  <a:srgbClr val="C00000"/>
                </a:solidFill>
                <a:latin typeface="Times New Roman" pitchFamily="18" charset="0"/>
              </a:rPr>
              <a:t>1</a:t>
            </a:r>
            <a:r>
              <a:rPr lang="en-US" sz="2400" dirty="0">
                <a:latin typeface="Times New Roman" pitchFamily="18" charset="0"/>
              </a:rPr>
              <a:t>]</a:t>
            </a:r>
          </a:p>
        </p:txBody>
      </p:sp>
    </p:spTree>
    <p:extLst>
      <p:ext uri="{BB962C8B-B14F-4D97-AF65-F5344CB8AC3E}">
        <p14:creationId xmlns:p14="http://schemas.microsoft.com/office/powerpoint/2010/main" val="163326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l" eaLnBrk="1" hangingPunct="1"/>
            <a:r>
              <a:rPr lang="en-US" sz="3600" b="1" dirty="0">
                <a:latin typeface="Times New Roman" pitchFamily="18" charset="0"/>
              </a:rPr>
              <a:t>Parity Check</a:t>
            </a:r>
          </a:p>
        </p:txBody>
      </p:sp>
      <p:sp>
        <p:nvSpPr>
          <p:cNvPr id="12291" name="Rectangle 3"/>
          <p:cNvSpPr>
            <a:spLocks noGrp="1" noChangeArrowheads="1"/>
          </p:cNvSpPr>
          <p:nvPr>
            <p:ph type="body" idx="1"/>
          </p:nvPr>
        </p:nvSpPr>
        <p:spPr>
          <a:xfrm>
            <a:off x="457200" y="1600200"/>
            <a:ext cx="8229600" cy="4724400"/>
          </a:xfrm>
        </p:spPr>
        <p:txBody>
          <a:bodyPr>
            <a:normAutofit fontScale="92500" lnSpcReduction="10000"/>
          </a:bodyPr>
          <a:lstStyle/>
          <a:p>
            <a:pPr>
              <a:lnSpc>
                <a:spcPct val="90000"/>
              </a:lnSpc>
              <a:buFont typeface="Wingdings" panose="05000000000000000000" pitchFamily="2" charset="2"/>
              <a:buChar char="Ø"/>
            </a:pPr>
            <a:r>
              <a:rPr lang="en-US" sz="2600" dirty="0">
                <a:latin typeface="Times New Roman" pitchFamily="18" charset="0"/>
              </a:rPr>
              <a:t>If the transmitter is transmitting </a:t>
            </a:r>
            <a:r>
              <a:rPr lang="en-US" sz="2600" b="1" dirty="0">
                <a:latin typeface="Times New Roman" pitchFamily="18" charset="0"/>
              </a:rPr>
              <a:t>1110001</a:t>
            </a:r>
            <a:r>
              <a:rPr lang="en-US" sz="2600" dirty="0">
                <a:latin typeface="Times New Roman" pitchFamily="18" charset="0"/>
              </a:rPr>
              <a:t> and using odd parity</a:t>
            </a:r>
          </a:p>
          <a:p>
            <a:pPr lvl="1">
              <a:lnSpc>
                <a:spcPct val="90000"/>
              </a:lnSpc>
              <a:buFont typeface="Wingdings" panose="05000000000000000000" pitchFamily="2" charset="2"/>
              <a:buChar char="v"/>
            </a:pPr>
            <a:r>
              <a:rPr lang="en-US" sz="2600" dirty="0">
                <a:latin typeface="Times New Roman" pitchFamily="18" charset="0"/>
              </a:rPr>
              <a:t>It will append a </a:t>
            </a:r>
            <a:r>
              <a:rPr lang="en-US" sz="2600" b="1" dirty="0">
                <a:solidFill>
                  <a:srgbClr val="C00000"/>
                </a:solidFill>
                <a:latin typeface="Times New Roman" pitchFamily="18" charset="0"/>
              </a:rPr>
              <a:t>1</a:t>
            </a:r>
            <a:r>
              <a:rPr lang="en-US" sz="2600" dirty="0">
                <a:latin typeface="Times New Roman" pitchFamily="18" charset="0"/>
              </a:rPr>
              <a:t> and transmit </a:t>
            </a:r>
            <a:r>
              <a:rPr lang="en-US" sz="2600" b="1" dirty="0">
                <a:latin typeface="Times New Roman" pitchFamily="18" charset="0"/>
              </a:rPr>
              <a:t>1110001</a:t>
            </a:r>
            <a:r>
              <a:rPr lang="en-US" sz="2600" b="1" dirty="0">
                <a:solidFill>
                  <a:srgbClr val="C00000"/>
                </a:solidFill>
                <a:latin typeface="Times New Roman" pitchFamily="18" charset="0"/>
              </a:rPr>
              <a:t>1</a:t>
            </a:r>
            <a:r>
              <a:rPr lang="en-US" sz="2600" dirty="0">
                <a:latin typeface="Times New Roman" pitchFamily="18" charset="0"/>
              </a:rPr>
              <a:t> </a:t>
            </a:r>
          </a:p>
          <a:p>
            <a:pPr lvl="1">
              <a:lnSpc>
                <a:spcPct val="90000"/>
              </a:lnSpc>
              <a:buFont typeface="Wingdings" panose="05000000000000000000" pitchFamily="2" charset="2"/>
              <a:buChar char="v"/>
            </a:pPr>
            <a:r>
              <a:rPr lang="en-US" sz="2600" dirty="0">
                <a:latin typeface="Times New Roman" pitchFamily="18" charset="0"/>
              </a:rPr>
              <a:t>The receiver examines the received character and if the total number of 1s is odd</a:t>
            </a:r>
          </a:p>
          <a:p>
            <a:pPr lvl="2">
              <a:lnSpc>
                <a:spcPct val="90000"/>
              </a:lnSpc>
              <a:buFont typeface="Wingdings" panose="05000000000000000000" pitchFamily="2" charset="2"/>
              <a:buChar char="v"/>
            </a:pPr>
            <a:r>
              <a:rPr lang="en-US" sz="2600" dirty="0">
                <a:latin typeface="Times New Roman" pitchFamily="18" charset="0"/>
              </a:rPr>
              <a:t>No error</a:t>
            </a:r>
          </a:p>
          <a:p>
            <a:pPr lvl="1">
              <a:lnSpc>
                <a:spcPct val="90000"/>
              </a:lnSpc>
              <a:buFont typeface="Wingdings" panose="05000000000000000000" pitchFamily="2" charset="2"/>
              <a:buChar char="v"/>
            </a:pPr>
            <a:r>
              <a:rPr lang="en-US" sz="2600" dirty="0">
                <a:latin typeface="Times New Roman" pitchFamily="18" charset="0"/>
              </a:rPr>
              <a:t>If 1 bit or any odd number  of bits is inverted during transmission, For example, </a:t>
            </a:r>
          </a:p>
          <a:p>
            <a:pPr lvl="1">
              <a:lnSpc>
                <a:spcPct val="90000"/>
              </a:lnSpc>
              <a:buFont typeface="Wingdings" panose="05000000000000000000" pitchFamily="2" charset="2"/>
              <a:buChar char="v"/>
            </a:pPr>
            <a:r>
              <a:rPr lang="en-US" sz="2600" dirty="0">
                <a:latin typeface="Times New Roman" pitchFamily="18" charset="0"/>
              </a:rPr>
              <a:t>Then the receiver will detect an error</a:t>
            </a:r>
          </a:p>
          <a:p>
            <a:pPr>
              <a:lnSpc>
                <a:spcPct val="90000"/>
              </a:lnSpc>
              <a:buFont typeface="Wingdings" panose="05000000000000000000" pitchFamily="2" charset="2"/>
              <a:buChar char="Ø"/>
            </a:pPr>
            <a:r>
              <a:rPr lang="en-US" sz="2600" b="1" dirty="0">
                <a:latin typeface="Times New Roman" pitchFamily="18" charset="0"/>
                <a:cs typeface="Times New Roman" pitchFamily="18" charset="0"/>
              </a:rPr>
              <a:t>Performance:</a:t>
            </a:r>
            <a:endParaRPr lang="en-US" sz="2600" dirty="0">
              <a:latin typeface="Times New Roman" pitchFamily="18" charset="0"/>
            </a:endParaRPr>
          </a:p>
          <a:p>
            <a:pPr lvl="1">
              <a:buFont typeface="Wingdings" panose="05000000000000000000" pitchFamily="2" charset="2"/>
              <a:buChar char="v"/>
            </a:pPr>
            <a:r>
              <a:rPr lang="en-US" sz="2600" dirty="0">
                <a:latin typeface="Times New Roman" pitchFamily="18" charset="0"/>
                <a:cs typeface="Times New Roman" pitchFamily="18" charset="0"/>
              </a:rPr>
              <a:t>Detects all odd-number errors in a data block (1,3,5,…bits in error)</a:t>
            </a:r>
          </a:p>
          <a:p>
            <a:pPr lvl="1">
              <a:buFont typeface="Wingdings" panose="05000000000000000000" pitchFamily="2" charset="2"/>
              <a:buChar char="v"/>
            </a:pPr>
            <a:r>
              <a:rPr lang="en-US" sz="2600" dirty="0">
                <a:latin typeface="Times New Roman" pitchFamily="18" charset="0"/>
                <a:cs typeface="Times New Roman" pitchFamily="18" charset="0"/>
              </a:rPr>
              <a:t>Detects NO errors that flip an even number of bits (2, 4, 6, … bits in error)</a:t>
            </a:r>
          </a:p>
          <a:p>
            <a:pPr lvl="1"/>
            <a:endParaRPr lang="en-US" sz="2400" dirty="0">
              <a:latin typeface="Times New Roman" pitchFamily="18" charset="0"/>
              <a:cs typeface="Times New Roman" pitchFamily="18" charset="0"/>
            </a:endParaRPr>
          </a:p>
          <a:p>
            <a:pPr>
              <a:lnSpc>
                <a:spcPct val="90000"/>
              </a:lnSpc>
            </a:pPr>
            <a:endParaRPr lang="en-US" dirty="0">
              <a:latin typeface="Times New Roman" pitchFamily="18" charset="0"/>
            </a:endParaRPr>
          </a:p>
          <a:p>
            <a:pPr eaLnBrk="1" hangingPunct="1">
              <a:lnSpc>
                <a:spcPct val="90000"/>
              </a:lnSpc>
            </a:pPr>
            <a:endParaRPr lang="en-US" dirty="0">
              <a:latin typeface="Times New Roman" pitchFamily="18" charset="0"/>
            </a:endParaRPr>
          </a:p>
        </p:txBody>
      </p:sp>
    </p:spTree>
    <p:extLst>
      <p:ext uri="{BB962C8B-B14F-4D97-AF65-F5344CB8AC3E}">
        <p14:creationId xmlns:p14="http://schemas.microsoft.com/office/powerpoint/2010/main" val="357403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r>
              <a:rPr lang="en-US" sz="3600" b="1" dirty="0">
                <a:latin typeface="Times New Roman" pitchFamily="18" charset="0"/>
              </a:rPr>
              <a:t>Error Detection Codes:</a:t>
            </a:r>
            <a:br>
              <a:rPr lang="en-US" sz="3600" b="1" dirty="0">
                <a:latin typeface="Times New Roman" pitchFamily="18" charset="0"/>
              </a:rPr>
            </a:br>
            <a:r>
              <a:rPr lang="en-US" sz="3600" b="1" dirty="0">
                <a:latin typeface="Times New Roman" pitchFamily="18" charset="0"/>
              </a:rPr>
              <a:t>Cyclic Redundancy Check (CRC)</a:t>
            </a:r>
          </a:p>
        </p:txBody>
      </p:sp>
      <p:sp>
        <p:nvSpPr>
          <p:cNvPr id="13315" name="Rectangle 3"/>
          <p:cNvSpPr>
            <a:spLocks noGrp="1" noChangeArrowheads="1"/>
          </p:cNvSpPr>
          <p:nvPr>
            <p:ph type="body" idx="1"/>
          </p:nvPr>
        </p:nvSpPr>
        <p:spPr/>
        <p:txBody>
          <a:bodyPr>
            <a:noAutofit/>
          </a:bodyPr>
          <a:lstStyle/>
          <a:p>
            <a:pPr eaLnBrk="1" hangingPunct="1">
              <a:lnSpc>
                <a:spcPct val="90000"/>
              </a:lnSpc>
              <a:buFont typeface="Wingdings" panose="05000000000000000000" pitchFamily="2" charset="2"/>
              <a:buChar char="Ø"/>
            </a:pPr>
            <a:r>
              <a:rPr lang="en-US" sz="2400" dirty="0">
                <a:latin typeface="Times New Roman" pitchFamily="18" charset="0"/>
              </a:rPr>
              <a:t>One of the most common and powerful error-detecting codes</a:t>
            </a:r>
          </a:p>
          <a:p>
            <a:pPr eaLnBrk="1" hangingPunct="1">
              <a:lnSpc>
                <a:spcPct val="90000"/>
              </a:lnSpc>
              <a:buFont typeface="Wingdings" panose="05000000000000000000" pitchFamily="2" charset="2"/>
              <a:buChar char="Ø"/>
            </a:pPr>
            <a:r>
              <a:rPr lang="en-US" sz="2400" b="1" dirty="0">
                <a:latin typeface="Times New Roman" pitchFamily="18" charset="0"/>
              </a:rPr>
              <a:t>Transmitter</a:t>
            </a:r>
          </a:p>
          <a:p>
            <a:pPr lvl="1" eaLnBrk="1" hangingPunct="1">
              <a:lnSpc>
                <a:spcPct val="90000"/>
              </a:lnSpc>
              <a:buFont typeface="Wingdings" panose="05000000000000000000" pitchFamily="2" charset="2"/>
              <a:buChar char="v"/>
            </a:pPr>
            <a:r>
              <a:rPr lang="en-US" sz="2400" dirty="0">
                <a:latin typeface="Times New Roman" pitchFamily="18" charset="0"/>
              </a:rPr>
              <a:t>For a given </a:t>
            </a:r>
            <a:r>
              <a:rPr lang="en-US" sz="2400" b="1" i="1" dirty="0">
                <a:latin typeface="Times New Roman" pitchFamily="18" charset="0"/>
              </a:rPr>
              <a:t>k</a:t>
            </a:r>
            <a:r>
              <a:rPr lang="en-US" sz="2400" b="1" dirty="0">
                <a:latin typeface="Times New Roman" pitchFamily="18" charset="0"/>
              </a:rPr>
              <a:t>-</a:t>
            </a:r>
            <a:r>
              <a:rPr lang="en-US" sz="2400" dirty="0">
                <a:latin typeface="Times New Roman" pitchFamily="18" charset="0"/>
              </a:rPr>
              <a:t>bit block, transmitter generates an (</a:t>
            </a:r>
            <a:r>
              <a:rPr lang="en-US" sz="2400" b="1" i="1" dirty="0">
                <a:latin typeface="Times New Roman" pitchFamily="18" charset="0"/>
              </a:rPr>
              <a:t>n</a:t>
            </a:r>
            <a:r>
              <a:rPr lang="en-US" sz="2400" b="1" dirty="0">
                <a:latin typeface="Times New Roman" pitchFamily="18" charset="0"/>
              </a:rPr>
              <a:t>-</a:t>
            </a:r>
            <a:r>
              <a:rPr lang="en-US" sz="2400" b="1" i="1" dirty="0">
                <a:latin typeface="Times New Roman" pitchFamily="18" charset="0"/>
              </a:rPr>
              <a:t>k</a:t>
            </a:r>
            <a:r>
              <a:rPr lang="en-US" sz="2400" dirty="0">
                <a:latin typeface="Times New Roman" pitchFamily="18" charset="0"/>
              </a:rPr>
              <a:t>)-bit </a:t>
            </a:r>
            <a:r>
              <a:rPr lang="en-US" sz="2400" b="1" dirty="0">
                <a:solidFill>
                  <a:srgbClr val="00B050"/>
                </a:solidFill>
                <a:latin typeface="Times New Roman" pitchFamily="18" charset="0"/>
              </a:rPr>
              <a:t>frame check sequence (FCS)</a:t>
            </a:r>
          </a:p>
          <a:p>
            <a:pPr lvl="1" eaLnBrk="1" hangingPunct="1">
              <a:lnSpc>
                <a:spcPct val="90000"/>
              </a:lnSpc>
              <a:buFont typeface="Wingdings" panose="05000000000000000000" pitchFamily="2" charset="2"/>
              <a:buChar char="v"/>
            </a:pPr>
            <a:r>
              <a:rPr lang="en-US" sz="2400" dirty="0">
                <a:latin typeface="Times New Roman" pitchFamily="18" charset="0"/>
              </a:rPr>
              <a:t>Resulting frame consisting of </a:t>
            </a:r>
            <a:r>
              <a:rPr lang="en-US" sz="2400" b="1" i="1" dirty="0">
                <a:latin typeface="Times New Roman" pitchFamily="18" charset="0"/>
              </a:rPr>
              <a:t>n</a:t>
            </a:r>
            <a:r>
              <a:rPr lang="en-US" sz="2400" dirty="0">
                <a:latin typeface="Times New Roman" pitchFamily="18" charset="0"/>
              </a:rPr>
              <a:t> bits is exactly divisible by </a:t>
            </a:r>
            <a:r>
              <a:rPr lang="en-US" sz="2400" b="1" dirty="0">
                <a:solidFill>
                  <a:srgbClr val="00B050"/>
                </a:solidFill>
                <a:latin typeface="Times New Roman" pitchFamily="18" charset="0"/>
              </a:rPr>
              <a:t>predetermined number </a:t>
            </a:r>
            <a:r>
              <a:rPr lang="en-US" sz="2400" b="1" dirty="0">
                <a:latin typeface="Times New Roman" pitchFamily="18" charset="0"/>
              </a:rPr>
              <a:t>(a pattern)</a:t>
            </a:r>
          </a:p>
          <a:p>
            <a:pPr eaLnBrk="1" hangingPunct="1">
              <a:lnSpc>
                <a:spcPct val="90000"/>
              </a:lnSpc>
              <a:buFont typeface="Wingdings" panose="05000000000000000000" pitchFamily="2" charset="2"/>
              <a:buChar char="Ø"/>
            </a:pPr>
            <a:r>
              <a:rPr lang="en-US" sz="2400" b="1" dirty="0">
                <a:latin typeface="Times New Roman" pitchFamily="18" charset="0"/>
              </a:rPr>
              <a:t>Receiver</a:t>
            </a:r>
          </a:p>
          <a:p>
            <a:pPr lvl="1" eaLnBrk="1" hangingPunct="1">
              <a:lnSpc>
                <a:spcPct val="90000"/>
              </a:lnSpc>
              <a:buFont typeface="Wingdings" panose="05000000000000000000" pitchFamily="2" charset="2"/>
              <a:buChar char="v"/>
            </a:pPr>
            <a:r>
              <a:rPr lang="en-US" sz="2400" dirty="0">
                <a:latin typeface="Times New Roman" pitchFamily="18" charset="0"/>
              </a:rPr>
              <a:t>Divides incoming frame by </a:t>
            </a:r>
            <a:r>
              <a:rPr lang="en-US" sz="2400" b="1" dirty="0">
                <a:latin typeface="Times New Roman" pitchFamily="18" charset="0"/>
              </a:rPr>
              <a:t>predetermined number</a:t>
            </a:r>
          </a:p>
          <a:p>
            <a:pPr lvl="1" eaLnBrk="1" hangingPunct="1">
              <a:lnSpc>
                <a:spcPct val="90000"/>
              </a:lnSpc>
              <a:buFont typeface="Wingdings" panose="05000000000000000000" pitchFamily="2" charset="2"/>
              <a:buChar char="v"/>
            </a:pPr>
            <a:r>
              <a:rPr lang="en-US" sz="2400" dirty="0">
                <a:latin typeface="Times New Roman" pitchFamily="18" charset="0"/>
              </a:rPr>
              <a:t>If no remainder, assumes no error</a:t>
            </a:r>
          </a:p>
          <a:p>
            <a:pPr>
              <a:lnSpc>
                <a:spcPct val="90000"/>
              </a:lnSpc>
              <a:buFont typeface="Wingdings" panose="05000000000000000000" pitchFamily="2" charset="2"/>
              <a:buChar char="Ø"/>
            </a:pPr>
            <a:r>
              <a:rPr lang="en-US" sz="2400" dirty="0">
                <a:latin typeface="Times New Roman" pitchFamily="18" charset="0"/>
              </a:rPr>
              <a:t>Procedure can be represented by</a:t>
            </a:r>
          </a:p>
          <a:p>
            <a:pPr lvl="1">
              <a:lnSpc>
                <a:spcPct val="90000"/>
              </a:lnSpc>
              <a:buFont typeface="Wingdings" panose="05000000000000000000" pitchFamily="2" charset="2"/>
              <a:buChar char="v"/>
            </a:pPr>
            <a:r>
              <a:rPr lang="en-US" sz="2400" dirty="0">
                <a:latin typeface="Times New Roman" pitchFamily="18" charset="0"/>
              </a:rPr>
              <a:t>Modulo 2 Arithmetic</a:t>
            </a:r>
          </a:p>
          <a:p>
            <a:pPr lvl="1">
              <a:lnSpc>
                <a:spcPct val="90000"/>
              </a:lnSpc>
              <a:buFont typeface="Wingdings" panose="05000000000000000000" pitchFamily="2" charset="2"/>
              <a:buChar char="v"/>
            </a:pPr>
            <a:r>
              <a:rPr lang="en-US" sz="2400" dirty="0">
                <a:latin typeface="Times New Roman" pitchFamily="18" charset="0"/>
              </a:rPr>
              <a:t>Polynomials</a:t>
            </a:r>
          </a:p>
        </p:txBody>
      </p:sp>
    </p:spTree>
    <p:extLst>
      <p:ext uri="{BB962C8B-B14F-4D97-AF65-F5344CB8AC3E}">
        <p14:creationId xmlns:p14="http://schemas.microsoft.com/office/powerpoint/2010/main" val="310372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7"/>
          <p:cNvSpPr>
            <a:spLocks noGrp="1" noChangeArrowheads="1"/>
          </p:cNvSpPr>
          <p:nvPr>
            <p:ph type="body" idx="1"/>
          </p:nvPr>
        </p:nvSpPr>
        <p:spPr>
          <a:xfrm>
            <a:off x="228600" y="152400"/>
            <a:ext cx="8686800" cy="3352800"/>
          </a:xfrm>
        </p:spPr>
        <p:txBody>
          <a:bodyPr/>
          <a:lstStyle/>
          <a:p>
            <a:pPr>
              <a:lnSpc>
                <a:spcPct val="90000"/>
              </a:lnSpc>
              <a:buNone/>
            </a:pPr>
            <a:r>
              <a:rPr lang="en-US" sz="3000" b="1" dirty="0">
                <a:latin typeface="Times New Roman" pitchFamily="18" charset="0"/>
              </a:rPr>
              <a:t>Modulo 2 Arithmetic</a:t>
            </a:r>
            <a:endParaRPr lang="en-US" sz="3000" dirty="0">
              <a:latin typeface="Times New Roman" pitchFamily="18" charset="0"/>
              <a:cs typeface="Times New Roman" pitchFamily="18" charset="0"/>
            </a:endParaRPr>
          </a:p>
          <a:p>
            <a:pPr>
              <a:lnSpc>
                <a:spcPct val="90000"/>
              </a:lnSpc>
              <a:buFont typeface="Wingdings" panose="05000000000000000000" pitchFamily="2" charset="2"/>
              <a:buChar char="Ø"/>
            </a:pPr>
            <a:r>
              <a:rPr lang="en-US" sz="2400" dirty="0">
                <a:latin typeface="Times New Roman" pitchFamily="18" charset="0"/>
                <a:cs typeface="Times New Roman" pitchFamily="18" charset="0"/>
              </a:rPr>
              <a:t>Modulo 2 arithmetic is performed digit by digit on binary numbers</a:t>
            </a:r>
          </a:p>
          <a:p>
            <a:pPr>
              <a:lnSpc>
                <a:spcPct val="90000"/>
              </a:lnSpc>
              <a:buFont typeface="Wingdings" panose="05000000000000000000" pitchFamily="2" charset="2"/>
              <a:buChar char="Ø"/>
            </a:pPr>
            <a:r>
              <a:rPr lang="en-US" sz="2400" dirty="0">
                <a:latin typeface="Times New Roman" pitchFamily="18" charset="0"/>
                <a:cs typeface="Times New Roman" pitchFamily="18" charset="0"/>
              </a:rPr>
              <a:t>Each digit is considered independently from its neighbors</a:t>
            </a:r>
          </a:p>
          <a:p>
            <a:pPr eaLnBrk="1" hangingPunct="1">
              <a:lnSpc>
                <a:spcPct val="90000"/>
              </a:lnSpc>
              <a:buFont typeface="Wingdings" panose="05000000000000000000" pitchFamily="2" charset="2"/>
              <a:buChar char="Ø"/>
            </a:pPr>
            <a:r>
              <a:rPr lang="en-US" sz="2400" dirty="0">
                <a:latin typeface="Times New Roman" pitchFamily="18" charset="0"/>
              </a:rPr>
              <a:t>Binary addition with no carries: Exclusive-OR (XOR)</a:t>
            </a:r>
          </a:p>
          <a:p>
            <a:pPr>
              <a:lnSpc>
                <a:spcPct val="90000"/>
              </a:lnSpc>
              <a:buFont typeface="Wingdings" panose="05000000000000000000" pitchFamily="2" charset="2"/>
              <a:buChar char="Ø"/>
            </a:pPr>
            <a:r>
              <a:rPr lang="en-US" sz="2400" dirty="0">
                <a:latin typeface="Times New Roman" pitchFamily="18" charset="0"/>
              </a:rPr>
              <a:t>Binary subtraction with no borrows: as the XOR operation</a:t>
            </a:r>
          </a:p>
          <a:p>
            <a:pPr lvl="2">
              <a:lnSpc>
                <a:spcPct val="90000"/>
              </a:lnSpc>
              <a:buNone/>
            </a:pPr>
            <a:r>
              <a:rPr lang="en-US" dirty="0"/>
              <a:t>	</a:t>
            </a:r>
            <a:endParaRPr lang="en-US" sz="2100" dirty="0">
              <a:latin typeface="Times New Roman" pitchFamily="18" charset="0"/>
            </a:endParaRPr>
          </a:p>
        </p:txBody>
      </p:sp>
      <p:pic>
        <p:nvPicPr>
          <p:cNvPr id="79874" name="Picture 2"/>
          <p:cNvPicPr>
            <a:picLocks noChangeAspect="1" noChangeArrowheads="1"/>
          </p:cNvPicPr>
          <p:nvPr/>
        </p:nvPicPr>
        <p:blipFill>
          <a:blip r:embed="rId2" cstate="print"/>
          <a:srcRect/>
          <a:stretch>
            <a:fillRect/>
          </a:stretch>
        </p:blipFill>
        <p:spPr bwMode="auto">
          <a:xfrm>
            <a:off x="2209800" y="2133600"/>
            <a:ext cx="4038600" cy="1447800"/>
          </a:xfrm>
          <a:prstGeom prst="rect">
            <a:avLst/>
          </a:prstGeom>
          <a:noFill/>
          <a:ln w="9525">
            <a:noFill/>
            <a:miter lim="800000"/>
            <a:headEnd/>
            <a:tailEnd/>
          </a:ln>
        </p:spPr>
      </p:pic>
      <p:sp>
        <p:nvSpPr>
          <p:cNvPr id="5" name="Rectangle 1027"/>
          <p:cNvSpPr txBox="1">
            <a:spLocks noChangeArrowheads="1"/>
          </p:cNvSpPr>
          <p:nvPr/>
        </p:nvSpPr>
        <p:spPr>
          <a:xfrm>
            <a:off x="304800" y="3657600"/>
            <a:ext cx="8229600" cy="2819400"/>
          </a:xfrm>
          <a:prstGeom prst="rect">
            <a:avLst/>
          </a:prstGeom>
        </p:spPr>
        <p:txBody>
          <a:bodyPr vert="horz" lIns="91440" tIns="45720" rIns="91440" bIns="45720" rtlCol="0">
            <a:normAutofit fontScale="92500" lnSpcReduction="10000"/>
          </a:bodyPr>
          <a:lstStyle/>
          <a:p>
            <a:pPr marL="342900" lvl="0" indent="-342900">
              <a:lnSpc>
                <a:spcPct val="90000"/>
              </a:lnSpc>
              <a:spcBef>
                <a:spcPct val="20000"/>
              </a:spcBef>
            </a:pPr>
            <a:r>
              <a:rPr lang="en-US" sz="3200" b="1" dirty="0">
                <a:latin typeface="Times New Roman" pitchFamily="18" charset="0"/>
              </a:rPr>
              <a:t>CRC using Modulo 2 Arithmetic</a:t>
            </a:r>
            <a:endPar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mn-cs"/>
              </a:rPr>
              <a:t>Parameters:</a:t>
            </a:r>
          </a:p>
          <a:p>
            <a:pPr marL="342900" marR="0" lvl="0" indent="-342900" algn="l" defTabSz="914400" rtl="0" eaLnBrk="1" fontAlgn="auto" latinLnBrk="0" hangingPunct="1">
              <a:lnSpc>
                <a:spcPct val="90000"/>
              </a:lnSpc>
              <a:spcBef>
                <a:spcPct val="20000"/>
              </a:spcBef>
              <a:spcAft>
                <a:spcPts val="0"/>
              </a:spcAft>
              <a:buClrTx/>
              <a:buSzTx/>
              <a:buFont typeface="Wingdings" panose="05000000000000000000" pitchFamily="2" charset="2"/>
              <a:buChar char="Ø"/>
              <a:tabLst/>
              <a:defRPr/>
            </a:pPr>
            <a:r>
              <a:rPr kumimoji="0" lang="en-US" sz="2400" b="1" i="1" u="none" strike="noStrike" kern="1200" cap="none" spc="0" normalizeH="0" baseline="0" noProof="0" dirty="0">
                <a:ln>
                  <a:noFill/>
                </a:ln>
                <a:solidFill>
                  <a:srgbClr val="C00000"/>
                </a:solidFill>
                <a:effectLst/>
                <a:uLnTx/>
                <a:uFillTx/>
                <a:latin typeface="Times New Roman" pitchFamily="18" charset="0"/>
                <a:ea typeface="+mn-ea"/>
                <a:cs typeface="+mn-cs"/>
              </a:rPr>
              <a:t>T </a:t>
            </a:r>
            <a:r>
              <a:rPr kumimoji="0" lang="en-US" sz="2400" b="1" i="0" u="none" strike="noStrike" kern="1200" cap="none" spc="0" normalizeH="0" baseline="0" noProof="0" dirty="0">
                <a:ln>
                  <a:noFill/>
                </a:ln>
                <a:solidFill>
                  <a:srgbClr val="C00000"/>
                </a:solidFill>
                <a:effectLst/>
                <a:uLnTx/>
                <a:uFillTx/>
                <a:latin typeface="Times New Roman" pitchFamily="18" charset="0"/>
                <a:ea typeface="+mn-ea"/>
                <a:cs typeface="+mn-cs"/>
              </a:rPr>
              <a:t>= </a:t>
            </a:r>
            <a:r>
              <a:rPr kumimoji="0" lang="en-US" sz="2400" b="1" i="1" u="none" strike="noStrike" kern="1200" cap="none" spc="0" normalizeH="0" baseline="0" noProof="0" dirty="0">
                <a:ln>
                  <a:noFill/>
                </a:ln>
                <a:solidFill>
                  <a:srgbClr val="C00000"/>
                </a:solidFill>
                <a:effectLst/>
                <a:uLnTx/>
                <a:uFillTx/>
                <a:latin typeface="Times New Roman" pitchFamily="18" charset="0"/>
                <a:ea typeface="+mn-ea"/>
                <a:cs typeface="+mn-cs"/>
              </a:rPr>
              <a:t>n</a:t>
            </a:r>
            <a:r>
              <a:rPr kumimoji="0" lang="en-US" sz="2400" b="1" i="0" u="none" strike="noStrike" kern="1200" cap="none" spc="0" normalizeH="0" baseline="0" noProof="0" dirty="0">
                <a:ln>
                  <a:noFill/>
                </a:ln>
                <a:solidFill>
                  <a:srgbClr val="C00000"/>
                </a:solidFill>
                <a:effectLst/>
                <a:uLnTx/>
                <a:uFillTx/>
                <a:latin typeface="Times New Roman" pitchFamily="18" charset="0"/>
                <a:ea typeface="+mn-ea"/>
                <a:cs typeface="+mn-cs"/>
              </a:rPr>
              <a:t>-bit frame to be transmitted</a:t>
            </a:r>
          </a:p>
          <a:p>
            <a:pPr marL="342900" marR="0" lvl="0" indent="-342900" algn="l" defTabSz="914400" rtl="0" eaLnBrk="1" fontAlgn="auto" latinLnBrk="0" hangingPunct="1">
              <a:lnSpc>
                <a:spcPct val="90000"/>
              </a:lnSpc>
              <a:spcBef>
                <a:spcPct val="20000"/>
              </a:spcBef>
              <a:spcAft>
                <a:spcPts val="0"/>
              </a:spcAft>
              <a:buClrTx/>
              <a:buSzTx/>
              <a:buFont typeface="Wingdings" panose="05000000000000000000" pitchFamily="2" charset="2"/>
              <a:buChar char="Ø"/>
              <a:tabLst/>
              <a:defRPr/>
            </a:pPr>
            <a:r>
              <a:rPr kumimoji="0" lang="en-US" sz="2400" b="1" i="1" u="none" strike="noStrike" kern="1200" cap="none" spc="0" normalizeH="0" baseline="0" noProof="0" dirty="0">
                <a:ln>
                  <a:noFill/>
                </a:ln>
                <a:solidFill>
                  <a:srgbClr val="00B050"/>
                </a:solidFill>
                <a:effectLst/>
                <a:uLnTx/>
                <a:uFillTx/>
                <a:latin typeface="Times New Roman" pitchFamily="18" charset="0"/>
                <a:ea typeface="+mn-ea"/>
                <a:cs typeface="+mn-cs"/>
              </a:rPr>
              <a:t>D</a:t>
            </a:r>
            <a:r>
              <a:rPr kumimoji="0" lang="en-US" sz="2400" b="0" i="1" u="none" strike="noStrike" kern="1200" cap="none" spc="0" normalizeH="0" baseline="0" noProof="0" dirty="0">
                <a:ln>
                  <a:noFill/>
                </a:ln>
                <a:solidFill>
                  <a:schemeClr val="tx1"/>
                </a:solidFill>
                <a:effectLst/>
                <a:uLnTx/>
                <a:uFillTx/>
                <a:latin typeface="Times New Roman" pitchFamily="18" charset="0"/>
                <a:ea typeface="+mn-ea"/>
                <a:cs typeface="+mn-cs"/>
              </a:rPr>
              <a:t> </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mn-cs"/>
              </a:rPr>
              <a:t>= </a:t>
            </a:r>
            <a:r>
              <a:rPr kumimoji="0" lang="en-US" sz="2400" b="1" i="1" u="none" strike="noStrike" kern="1200" cap="none" spc="0" normalizeH="0" baseline="0" noProof="0" dirty="0">
                <a:ln>
                  <a:noFill/>
                </a:ln>
                <a:solidFill>
                  <a:srgbClr val="00B050"/>
                </a:solidFill>
                <a:effectLst/>
                <a:uLnTx/>
                <a:uFillTx/>
                <a:latin typeface="Times New Roman" pitchFamily="18" charset="0"/>
                <a:ea typeface="+mn-ea"/>
                <a:cs typeface="+mn-cs"/>
              </a:rPr>
              <a:t>k</a:t>
            </a:r>
            <a:r>
              <a:rPr kumimoji="0" lang="en-US" sz="2400" b="1" i="0" u="none" strike="noStrike" kern="1200" cap="none" spc="0" normalizeH="0" baseline="0" noProof="0" dirty="0">
                <a:ln>
                  <a:noFill/>
                </a:ln>
                <a:solidFill>
                  <a:srgbClr val="00B050"/>
                </a:solidFill>
                <a:effectLst/>
                <a:uLnTx/>
                <a:uFillTx/>
                <a:latin typeface="Times New Roman" pitchFamily="18" charset="0"/>
                <a:ea typeface="+mn-ea"/>
                <a:cs typeface="+mn-cs"/>
              </a:rPr>
              <a:t>-bit block of data; the first </a:t>
            </a:r>
            <a:r>
              <a:rPr kumimoji="0" lang="en-US" sz="2400" b="1" i="1" u="none" strike="noStrike" kern="1200" cap="none" spc="0" normalizeH="0" baseline="0" noProof="0" dirty="0">
                <a:ln>
                  <a:noFill/>
                </a:ln>
                <a:solidFill>
                  <a:srgbClr val="00B050"/>
                </a:solidFill>
                <a:effectLst/>
                <a:uLnTx/>
                <a:uFillTx/>
                <a:latin typeface="Times New Roman" pitchFamily="18" charset="0"/>
                <a:ea typeface="+mn-ea"/>
                <a:cs typeface="+mn-cs"/>
              </a:rPr>
              <a:t>k </a:t>
            </a:r>
            <a:r>
              <a:rPr kumimoji="0" lang="en-US" sz="2400" b="1" i="0" u="none" strike="noStrike" kern="1200" cap="none" spc="0" normalizeH="0" baseline="0" noProof="0" dirty="0">
                <a:ln>
                  <a:noFill/>
                </a:ln>
                <a:solidFill>
                  <a:srgbClr val="00B050"/>
                </a:solidFill>
                <a:effectLst/>
                <a:uLnTx/>
                <a:uFillTx/>
                <a:latin typeface="Times New Roman" pitchFamily="18" charset="0"/>
                <a:ea typeface="+mn-ea"/>
                <a:cs typeface="+mn-cs"/>
              </a:rPr>
              <a:t>bits of </a:t>
            </a:r>
            <a:r>
              <a:rPr kumimoji="0" lang="en-US" sz="2400" b="1" i="1" u="none" strike="noStrike" kern="1200" cap="none" spc="0" normalizeH="0" baseline="0" noProof="0" dirty="0">
                <a:ln>
                  <a:noFill/>
                </a:ln>
                <a:solidFill>
                  <a:srgbClr val="00B050"/>
                </a:solidFill>
                <a:effectLst/>
                <a:uLnTx/>
                <a:uFillTx/>
                <a:latin typeface="Times New Roman" pitchFamily="18" charset="0"/>
                <a:ea typeface="+mn-ea"/>
                <a:cs typeface="+mn-cs"/>
              </a:rPr>
              <a:t>T</a:t>
            </a:r>
          </a:p>
          <a:p>
            <a:pPr marL="342900" marR="0" lvl="0" indent="-342900" algn="l" defTabSz="914400" rtl="0" eaLnBrk="1" fontAlgn="auto" latinLnBrk="0" hangingPunct="1">
              <a:lnSpc>
                <a:spcPct val="90000"/>
              </a:lnSpc>
              <a:spcBef>
                <a:spcPct val="20000"/>
              </a:spcBef>
              <a:spcAft>
                <a:spcPts val="0"/>
              </a:spcAft>
              <a:buClrTx/>
              <a:buSzTx/>
              <a:buFont typeface="Wingdings" panose="05000000000000000000" pitchFamily="2" charset="2"/>
              <a:buChar char="Ø"/>
              <a:tabLst/>
              <a:defRPr/>
            </a:pPr>
            <a:r>
              <a:rPr kumimoji="0" lang="en-US" sz="2400" b="0" i="1" u="none" strike="noStrike" kern="1200" cap="none" spc="0" normalizeH="0" baseline="0" noProof="0" dirty="0">
                <a:ln>
                  <a:noFill/>
                </a:ln>
                <a:solidFill>
                  <a:schemeClr val="tx1"/>
                </a:solidFill>
                <a:effectLst/>
                <a:uLnTx/>
                <a:uFillTx/>
                <a:latin typeface="Times New Roman" pitchFamily="18" charset="0"/>
                <a:ea typeface="+mn-ea"/>
                <a:cs typeface="+mn-cs"/>
              </a:rPr>
              <a:t>F </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mn-cs"/>
              </a:rPr>
              <a:t>= </a:t>
            </a:r>
            <a:r>
              <a:rPr kumimoji="0" lang="en-US" sz="2400" b="0" i="1" u="none" strike="noStrike" kern="1200" cap="none" spc="0" normalizeH="0" baseline="0" noProof="0" dirty="0">
                <a:ln>
                  <a:noFill/>
                </a:ln>
                <a:solidFill>
                  <a:srgbClr val="C00000"/>
                </a:solidFill>
                <a:effectLst/>
                <a:uLnTx/>
                <a:uFillTx/>
                <a:latin typeface="Times New Roman" pitchFamily="18" charset="0"/>
                <a:ea typeface="+mn-ea"/>
                <a:cs typeface="+mn-cs"/>
              </a:rPr>
              <a:t>(n </a:t>
            </a:r>
            <a:r>
              <a:rPr kumimoji="0" lang="en-US" sz="2400" b="0" i="0" u="none" strike="noStrike" kern="1200" cap="none" spc="0" normalizeH="0" baseline="0" noProof="0" dirty="0">
                <a:ln>
                  <a:noFill/>
                </a:ln>
                <a:solidFill>
                  <a:srgbClr val="C00000"/>
                </a:solidFill>
                <a:effectLst/>
                <a:uLnTx/>
                <a:uFillTx/>
                <a:latin typeface="Times New Roman" pitchFamily="18" charset="0"/>
                <a:ea typeface="+mn-ea"/>
                <a:cs typeface="+mn-cs"/>
              </a:rPr>
              <a:t>– </a:t>
            </a:r>
            <a:r>
              <a:rPr kumimoji="0" lang="en-US" sz="2400" b="0" i="1" u="none" strike="noStrike" kern="1200" cap="none" spc="0" normalizeH="0" baseline="0" noProof="0" dirty="0">
                <a:ln>
                  <a:noFill/>
                </a:ln>
                <a:solidFill>
                  <a:srgbClr val="C00000"/>
                </a:solidFill>
                <a:effectLst/>
                <a:uLnTx/>
                <a:uFillTx/>
                <a:latin typeface="Times New Roman" pitchFamily="18" charset="0"/>
                <a:ea typeface="+mn-ea"/>
                <a:cs typeface="+mn-cs"/>
              </a:rPr>
              <a:t>k</a:t>
            </a:r>
            <a:r>
              <a:rPr kumimoji="0" lang="en-US" sz="2400" b="0" i="0" u="none" strike="noStrike" kern="1200" cap="none" spc="0" normalizeH="0" baseline="0" noProof="0" dirty="0">
                <a:ln>
                  <a:noFill/>
                </a:ln>
                <a:solidFill>
                  <a:srgbClr val="C00000"/>
                </a:solidFill>
                <a:effectLst/>
                <a:uLnTx/>
                <a:uFillTx/>
                <a:latin typeface="Times New Roman" pitchFamily="18" charset="0"/>
                <a:ea typeface="+mn-ea"/>
                <a:cs typeface="+mn-cs"/>
              </a:rPr>
              <a:t>)-bit FCS; the last </a:t>
            </a:r>
            <a:r>
              <a:rPr kumimoji="0" lang="en-US" sz="2400" b="0" i="1" u="none" strike="noStrike" kern="1200" cap="none" spc="0" normalizeH="0" baseline="0" noProof="0" dirty="0">
                <a:ln>
                  <a:noFill/>
                </a:ln>
                <a:solidFill>
                  <a:srgbClr val="C00000"/>
                </a:solidFill>
                <a:effectLst/>
                <a:uLnTx/>
                <a:uFillTx/>
                <a:latin typeface="Times New Roman" pitchFamily="18" charset="0"/>
                <a:ea typeface="+mn-ea"/>
                <a:cs typeface="+mn-cs"/>
              </a:rPr>
              <a:t>(n </a:t>
            </a:r>
            <a:r>
              <a:rPr kumimoji="0" lang="en-US" sz="2400" b="0" i="0" u="none" strike="noStrike" kern="1200" cap="none" spc="0" normalizeH="0" baseline="0" noProof="0" dirty="0">
                <a:ln>
                  <a:noFill/>
                </a:ln>
                <a:solidFill>
                  <a:srgbClr val="C00000"/>
                </a:solidFill>
                <a:effectLst/>
                <a:uLnTx/>
                <a:uFillTx/>
                <a:latin typeface="Times New Roman" pitchFamily="18" charset="0"/>
                <a:ea typeface="+mn-ea"/>
                <a:cs typeface="+mn-cs"/>
              </a:rPr>
              <a:t>– </a:t>
            </a:r>
            <a:r>
              <a:rPr kumimoji="0" lang="en-US" sz="2400" b="0" i="1" u="none" strike="noStrike" kern="1200" cap="none" spc="0" normalizeH="0" baseline="0" noProof="0" dirty="0">
                <a:ln>
                  <a:noFill/>
                </a:ln>
                <a:solidFill>
                  <a:srgbClr val="C00000"/>
                </a:solidFill>
                <a:effectLst/>
                <a:uLnTx/>
                <a:uFillTx/>
                <a:latin typeface="Times New Roman" pitchFamily="18" charset="0"/>
                <a:ea typeface="+mn-ea"/>
                <a:cs typeface="+mn-cs"/>
              </a:rPr>
              <a:t>k</a:t>
            </a:r>
            <a:r>
              <a:rPr kumimoji="0" lang="en-US" sz="2400" b="0" i="0" u="none" strike="noStrike" kern="1200" cap="none" spc="0" normalizeH="0" baseline="0" noProof="0" dirty="0">
                <a:ln>
                  <a:noFill/>
                </a:ln>
                <a:solidFill>
                  <a:srgbClr val="C00000"/>
                </a:solidFill>
                <a:effectLst/>
                <a:uLnTx/>
                <a:uFillTx/>
                <a:latin typeface="Times New Roman" pitchFamily="18" charset="0"/>
                <a:ea typeface="+mn-ea"/>
                <a:cs typeface="+mn-cs"/>
              </a:rPr>
              <a:t>) bits of </a:t>
            </a:r>
            <a:r>
              <a:rPr kumimoji="0" lang="en-US" sz="2400" b="0" i="1" u="none" strike="noStrike" kern="1200" cap="none" spc="0" normalizeH="0" baseline="0" noProof="0" dirty="0">
                <a:ln>
                  <a:noFill/>
                </a:ln>
                <a:solidFill>
                  <a:srgbClr val="C00000"/>
                </a:solidFill>
                <a:effectLst/>
                <a:uLnTx/>
                <a:uFillTx/>
                <a:latin typeface="Times New Roman" pitchFamily="18" charset="0"/>
                <a:ea typeface="+mn-ea"/>
                <a:cs typeface="+mn-cs"/>
              </a:rPr>
              <a:t>T</a:t>
            </a:r>
          </a:p>
          <a:p>
            <a:pPr marL="342900" marR="0" lvl="0" indent="-342900" algn="l" defTabSz="914400" rtl="0" eaLnBrk="1" fontAlgn="auto" latinLnBrk="0" hangingPunct="1">
              <a:lnSpc>
                <a:spcPct val="90000"/>
              </a:lnSpc>
              <a:spcBef>
                <a:spcPct val="20000"/>
              </a:spcBef>
              <a:spcAft>
                <a:spcPts val="0"/>
              </a:spcAft>
              <a:buClrTx/>
              <a:buSzTx/>
              <a:buFont typeface="Wingdings" panose="05000000000000000000" pitchFamily="2" charset="2"/>
              <a:buChar char="Ø"/>
              <a:tabLst/>
              <a:defRPr/>
            </a:pPr>
            <a:r>
              <a:rPr kumimoji="0" lang="en-US" sz="2400" b="0" i="1" u="none" strike="noStrike" kern="1200" cap="none" spc="0" normalizeH="0" baseline="0" noProof="0" dirty="0">
                <a:ln>
                  <a:noFill/>
                </a:ln>
                <a:solidFill>
                  <a:schemeClr val="tx1"/>
                </a:solidFill>
                <a:effectLst/>
                <a:uLnTx/>
                <a:uFillTx/>
                <a:latin typeface="Times New Roman" pitchFamily="18" charset="0"/>
                <a:ea typeface="+mn-ea"/>
                <a:cs typeface="+mn-cs"/>
              </a:rPr>
              <a:t>P </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mn-cs"/>
              </a:rPr>
              <a:t>= pattern of </a:t>
            </a:r>
            <a:r>
              <a:rPr kumimoji="0" lang="en-US" sz="2400" b="1" i="1" u="none" strike="noStrike" kern="1200" cap="none" spc="0" normalizeH="0" baseline="0" noProof="0" dirty="0">
                <a:ln>
                  <a:noFill/>
                </a:ln>
                <a:solidFill>
                  <a:schemeClr val="tx1"/>
                </a:solidFill>
                <a:effectLst/>
                <a:uLnTx/>
                <a:uFillTx/>
                <a:latin typeface="Times New Roman" pitchFamily="18" charset="0"/>
                <a:ea typeface="+mn-ea"/>
                <a:cs typeface="+mn-cs"/>
              </a:rPr>
              <a:t>n</a:t>
            </a: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mn-cs"/>
              </a:rPr>
              <a:t>–</a:t>
            </a:r>
            <a:r>
              <a:rPr kumimoji="0" lang="en-US" sz="2400" b="1" i="1" u="none" strike="noStrike" kern="1200" cap="none" spc="0" normalizeH="0" baseline="0" noProof="0" dirty="0">
                <a:ln>
                  <a:noFill/>
                </a:ln>
                <a:solidFill>
                  <a:schemeClr val="tx1"/>
                </a:solidFill>
                <a:effectLst/>
                <a:uLnTx/>
                <a:uFillTx/>
                <a:latin typeface="Times New Roman" pitchFamily="18" charset="0"/>
                <a:ea typeface="+mn-ea"/>
                <a:cs typeface="+mn-cs"/>
              </a:rPr>
              <a:t>k</a:t>
            </a: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mn-cs"/>
              </a:rPr>
              <a:t>+1</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mn-cs"/>
              </a:rPr>
              <a:t> bits; this is the </a:t>
            </a: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mn-cs"/>
              </a:rPr>
              <a:t>predetermined divisor</a:t>
            </a:r>
          </a:p>
          <a:p>
            <a:pPr marL="342900" lvl="0" indent="-342900">
              <a:lnSpc>
                <a:spcPct val="90000"/>
              </a:lnSpc>
              <a:spcBef>
                <a:spcPct val="20000"/>
              </a:spcBef>
              <a:buFont typeface="Wingdings" panose="05000000000000000000" pitchFamily="2" charset="2"/>
              <a:buChar char="Ø"/>
              <a:defRPr/>
            </a:pPr>
            <a:r>
              <a:rPr lang="en-US" sz="2400" i="1" dirty="0">
                <a:latin typeface="Times New Roman" pitchFamily="18" charset="0"/>
              </a:rPr>
              <a:t>Q</a:t>
            </a:r>
            <a:r>
              <a:rPr lang="en-US" sz="2400" dirty="0">
                <a:latin typeface="Times New Roman" pitchFamily="18" charset="0"/>
              </a:rPr>
              <a:t> = Quotient</a:t>
            </a:r>
          </a:p>
          <a:p>
            <a:pPr marL="342900" lvl="0" indent="-342900">
              <a:lnSpc>
                <a:spcPct val="90000"/>
              </a:lnSpc>
              <a:spcBef>
                <a:spcPct val="20000"/>
              </a:spcBef>
              <a:buFont typeface="Wingdings" panose="05000000000000000000" pitchFamily="2" charset="2"/>
              <a:buChar char="Ø"/>
              <a:defRPr/>
            </a:pPr>
            <a:r>
              <a:rPr lang="en-US" sz="2400" i="1" dirty="0">
                <a:latin typeface="Times New Roman" pitchFamily="18" charset="0"/>
              </a:rPr>
              <a:t>R</a:t>
            </a:r>
            <a:r>
              <a:rPr lang="en-US" sz="2400" dirty="0">
                <a:latin typeface="Times New Roman" pitchFamily="18" charset="0"/>
              </a:rPr>
              <a:t> = Remainder</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15140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28600" y="152400"/>
            <a:ext cx="8763000" cy="868362"/>
          </a:xfrm>
        </p:spPr>
        <p:txBody>
          <a:bodyPr>
            <a:noAutofit/>
          </a:bodyPr>
          <a:lstStyle/>
          <a:p>
            <a:pPr eaLnBrk="1" hangingPunct="1"/>
            <a:r>
              <a:rPr lang="en-US" sz="3600" b="1" dirty="0">
                <a:latin typeface="Times New Roman" pitchFamily="18" charset="0"/>
              </a:rPr>
              <a:t>CRC using Modulo 2 Arithmetic: Example</a:t>
            </a:r>
          </a:p>
        </p:txBody>
      </p:sp>
      <p:sp>
        <p:nvSpPr>
          <p:cNvPr id="3077" name="Rectangle 3"/>
          <p:cNvSpPr>
            <a:spLocks noGrp="1" noChangeArrowheads="1"/>
          </p:cNvSpPr>
          <p:nvPr>
            <p:ph type="body" idx="1"/>
          </p:nvPr>
        </p:nvSpPr>
        <p:spPr>
          <a:xfrm>
            <a:off x="304800" y="1066800"/>
            <a:ext cx="8686800" cy="3276600"/>
          </a:xfrm>
        </p:spPr>
        <p:txBody>
          <a:bodyPr>
            <a:normAutofit fontScale="92500" lnSpcReduction="10000"/>
          </a:bodyPr>
          <a:lstStyle/>
          <a:p>
            <a:pPr eaLnBrk="1" hangingPunct="1">
              <a:buNone/>
            </a:pPr>
            <a:r>
              <a:rPr lang="en-US" sz="2200" dirty="0">
                <a:latin typeface="Times New Roman" pitchFamily="18" charset="0"/>
              </a:rPr>
              <a:t>Given: </a:t>
            </a:r>
            <a:r>
              <a:rPr lang="en-US" sz="2200" b="1" i="1" dirty="0">
                <a:latin typeface="Times New Roman" pitchFamily="18" charset="0"/>
              </a:rPr>
              <a:t>Pattern</a:t>
            </a:r>
            <a:r>
              <a:rPr lang="en-US" sz="2200" i="1" dirty="0">
                <a:latin typeface="Times New Roman" pitchFamily="18" charset="0"/>
              </a:rPr>
              <a:t>  (deviser)P = 110101 (6 bits) --------- n-k+1</a:t>
            </a:r>
          </a:p>
          <a:p>
            <a:pPr>
              <a:buNone/>
            </a:pPr>
            <a:r>
              <a:rPr lang="en-US" sz="2600" b="1" i="1" dirty="0">
                <a:latin typeface="Times New Roman" pitchFamily="18" charset="0"/>
              </a:rPr>
              <a:t>FCS</a:t>
            </a:r>
            <a:r>
              <a:rPr lang="en-US" sz="2600" i="1" dirty="0">
                <a:latin typeface="Times New Roman" pitchFamily="18" charset="0"/>
              </a:rPr>
              <a:t> = to be calculated (n-k = 5 bits)</a:t>
            </a:r>
          </a:p>
          <a:p>
            <a:pPr>
              <a:buNone/>
            </a:pPr>
            <a:r>
              <a:rPr lang="en-US" sz="2600" b="1" i="1" dirty="0">
                <a:latin typeface="Times New Roman" pitchFamily="18" charset="0"/>
              </a:rPr>
              <a:t>Message</a:t>
            </a:r>
            <a:r>
              <a:rPr lang="en-US" sz="2600" i="1" dirty="0">
                <a:latin typeface="Times New Roman" pitchFamily="18" charset="0"/>
              </a:rPr>
              <a:t> D (k-bit block) = 1010001101 (10 bits)</a:t>
            </a:r>
          </a:p>
          <a:p>
            <a:pPr lvl="1"/>
            <a:r>
              <a:rPr lang="en-US" sz="2200" i="1" dirty="0">
                <a:latin typeface="Times New Roman" pitchFamily="18" charset="0"/>
              </a:rPr>
              <a:t>Thus, n (total bits) = 15 (as n-k+1 = 6), k = 10 and n-k = 5 bits</a:t>
            </a:r>
          </a:p>
          <a:p>
            <a:pPr>
              <a:buFont typeface="Wingdings" panose="05000000000000000000" pitchFamily="2" charset="2"/>
              <a:buChar char="Ø"/>
            </a:pPr>
            <a:r>
              <a:rPr lang="en-US" sz="2200" i="1" dirty="0">
                <a:latin typeface="Times New Roman" pitchFamily="18" charset="0"/>
              </a:rPr>
              <a:t>The message is multiplied by 2</a:t>
            </a:r>
            <a:r>
              <a:rPr lang="en-US" sz="2200" i="1" baseline="30000" dirty="0">
                <a:latin typeface="Times New Roman" pitchFamily="18" charset="0"/>
              </a:rPr>
              <a:t>5</a:t>
            </a:r>
            <a:r>
              <a:rPr lang="en-US" sz="2200" i="1" dirty="0">
                <a:latin typeface="Times New Roman" pitchFamily="18" charset="0"/>
              </a:rPr>
              <a:t>, producing 101000110100000</a:t>
            </a:r>
          </a:p>
          <a:p>
            <a:pPr>
              <a:buFont typeface="Wingdings" panose="05000000000000000000" pitchFamily="2" charset="2"/>
              <a:buChar char="Ø"/>
            </a:pPr>
            <a:r>
              <a:rPr lang="en-US" sz="2200" i="1" dirty="0">
                <a:latin typeface="Times New Roman" pitchFamily="18" charset="0"/>
              </a:rPr>
              <a:t>The product is divided by P</a:t>
            </a:r>
          </a:p>
          <a:p>
            <a:pPr>
              <a:buFont typeface="Wingdings" panose="05000000000000000000" pitchFamily="2" charset="2"/>
              <a:buChar char="Ø"/>
            </a:pPr>
            <a:r>
              <a:rPr lang="en-US" sz="2000" i="1" dirty="0">
                <a:latin typeface="Times New Roman" pitchFamily="18" charset="0"/>
              </a:rPr>
              <a:t>The remainder is added to 2</a:t>
            </a:r>
            <a:r>
              <a:rPr lang="en-US" sz="2000" i="1" baseline="30000" dirty="0">
                <a:latin typeface="Times New Roman" pitchFamily="18" charset="0"/>
              </a:rPr>
              <a:t>5</a:t>
            </a:r>
            <a:r>
              <a:rPr lang="en-US" sz="2000" i="1" dirty="0">
                <a:latin typeface="Times New Roman" pitchFamily="18" charset="0"/>
              </a:rPr>
              <a:t>D to give T = 101000110101110</a:t>
            </a:r>
          </a:p>
          <a:p>
            <a:pPr>
              <a:buFont typeface="Wingdings" panose="05000000000000000000" pitchFamily="2" charset="2"/>
              <a:buChar char="Ø"/>
            </a:pPr>
            <a:r>
              <a:rPr lang="en-US" sz="2000" dirty="0">
                <a:latin typeface="Times New Roman" pitchFamily="18" charset="0"/>
              </a:rPr>
              <a:t>If no errors, then receiver receives T as it is. The received frame is divided by P</a:t>
            </a:r>
          </a:p>
          <a:p>
            <a:pPr>
              <a:buFont typeface="Wingdings" panose="05000000000000000000" pitchFamily="2" charset="2"/>
              <a:buChar char="Ø"/>
            </a:pPr>
            <a:r>
              <a:rPr lang="en-US" sz="2400" b="1" dirty="0">
                <a:solidFill>
                  <a:srgbClr val="00B050"/>
                </a:solidFill>
                <a:latin typeface="Times New Roman" pitchFamily="18" charset="0"/>
              </a:rPr>
              <a:t>If there is no remainder, it is assumed that there have been no errors</a:t>
            </a:r>
          </a:p>
          <a:p>
            <a:endParaRPr lang="en-US" sz="2000" dirty="0">
              <a:latin typeface="Times New Roman" pitchFamily="18" charset="0"/>
            </a:endParaRPr>
          </a:p>
          <a:p>
            <a:endParaRPr lang="en-US" sz="2000" i="1" dirty="0">
              <a:latin typeface="Times New Roman" pitchFamily="18" charset="0"/>
            </a:endParaRPr>
          </a:p>
          <a:p>
            <a:endParaRPr lang="en-US" sz="2200" i="1" dirty="0">
              <a:latin typeface="Times New Roman" pitchFamily="18" charset="0"/>
            </a:endParaRPr>
          </a:p>
        </p:txBody>
      </p:sp>
      <p:pic>
        <p:nvPicPr>
          <p:cNvPr id="80901" name="Picture 5"/>
          <p:cNvPicPr>
            <a:picLocks noChangeAspect="1" noChangeArrowheads="1"/>
          </p:cNvPicPr>
          <p:nvPr/>
        </p:nvPicPr>
        <p:blipFill>
          <a:blip r:embed="rId2" cstate="print"/>
          <a:srcRect/>
          <a:stretch>
            <a:fillRect/>
          </a:stretch>
        </p:blipFill>
        <p:spPr bwMode="auto">
          <a:xfrm>
            <a:off x="381000" y="4495800"/>
            <a:ext cx="4114800" cy="22098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724400" y="4343400"/>
            <a:ext cx="3810000" cy="2362200"/>
          </a:xfrm>
          <a:prstGeom prst="rect">
            <a:avLst/>
          </a:prstGeom>
          <a:noFill/>
          <a:ln w="9525">
            <a:noFill/>
            <a:miter lim="800000"/>
            <a:headEnd/>
            <a:tailEnd/>
          </a:ln>
        </p:spPr>
      </p:pic>
    </p:spTree>
    <p:extLst>
      <p:ext uri="{BB962C8B-B14F-4D97-AF65-F5344CB8AC3E}">
        <p14:creationId xmlns:p14="http://schemas.microsoft.com/office/powerpoint/2010/main" val="24960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228600" y="152400"/>
            <a:ext cx="8763000" cy="868362"/>
          </a:xfrm>
        </p:spPr>
        <p:txBody>
          <a:bodyPr>
            <a:noAutofit/>
          </a:bodyPr>
          <a:lstStyle/>
          <a:p>
            <a:pPr eaLnBrk="1" hangingPunct="1"/>
            <a:r>
              <a:rPr lang="en-US" sz="3600" b="1" dirty="0">
                <a:latin typeface="Times New Roman" pitchFamily="18" charset="0"/>
              </a:rPr>
              <a:t>CRC using Modulo 2 Arithmetic: Example</a:t>
            </a:r>
          </a:p>
        </p:txBody>
      </p:sp>
      <p:sp>
        <p:nvSpPr>
          <p:cNvPr id="3077" name="Rectangle 3"/>
          <p:cNvSpPr>
            <a:spLocks noGrp="1" noChangeArrowheads="1"/>
          </p:cNvSpPr>
          <p:nvPr>
            <p:ph type="body" idx="1"/>
          </p:nvPr>
        </p:nvSpPr>
        <p:spPr>
          <a:xfrm>
            <a:off x="304800" y="1066800"/>
            <a:ext cx="8686800" cy="2819400"/>
          </a:xfrm>
        </p:spPr>
        <p:txBody>
          <a:bodyPr>
            <a:normAutofit/>
          </a:bodyPr>
          <a:lstStyle/>
          <a:p>
            <a:pPr>
              <a:buNone/>
            </a:pPr>
            <a:r>
              <a:rPr lang="en-US" sz="2200" dirty="0">
                <a:latin typeface="Times New Roman" pitchFamily="18" charset="0"/>
              </a:rPr>
              <a:t>Given: </a:t>
            </a:r>
            <a:r>
              <a:rPr lang="en-US" sz="2200" b="1" i="1" dirty="0">
                <a:latin typeface="Times New Roman" pitchFamily="18" charset="0"/>
              </a:rPr>
              <a:t>Pattern</a:t>
            </a:r>
            <a:r>
              <a:rPr lang="en-US" sz="2200" i="1" dirty="0">
                <a:latin typeface="Times New Roman" pitchFamily="18" charset="0"/>
              </a:rPr>
              <a:t>  (</a:t>
            </a:r>
            <a:r>
              <a:rPr lang="en-US" sz="2200" i="1" dirty="0" err="1">
                <a:latin typeface="Times New Roman" pitchFamily="18" charset="0"/>
              </a:rPr>
              <a:t>diviser</a:t>
            </a:r>
            <a:r>
              <a:rPr lang="en-US" sz="2200" i="1" dirty="0">
                <a:latin typeface="Times New Roman" pitchFamily="18" charset="0"/>
              </a:rPr>
              <a:t>)P = </a:t>
            </a:r>
            <a:r>
              <a:rPr lang="en-US" sz="2400" dirty="0">
                <a:latin typeface="Times New Roman" pitchFamily="18" charset="0"/>
                <a:cs typeface="Times New Roman" pitchFamily="18" charset="0"/>
                <a:sym typeface="Wingdings" pitchFamily="2" charset="2"/>
              </a:rPr>
              <a:t>11001</a:t>
            </a:r>
            <a:r>
              <a:rPr lang="en-US" sz="2200" i="1" dirty="0">
                <a:latin typeface="Times New Roman" pitchFamily="18" charset="0"/>
              </a:rPr>
              <a:t> (5 bits) --------- n-k+1</a:t>
            </a:r>
          </a:p>
          <a:p>
            <a:pPr>
              <a:buNone/>
            </a:pPr>
            <a:r>
              <a:rPr lang="en-US" sz="2600" b="1" i="1" dirty="0">
                <a:latin typeface="Times New Roman" pitchFamily="18" charset="0"/>
              </a:rPr>
              <a:t>FCS</a:t>
            </a:r>
            <a:r>
              <a:rPr lang="en-US" sz="2600" i="1" dirty="0">
                <a:latin typeface="Times New Roman" pitchFamily="18" charset="0"/>
              </a:rPr>
              <a:t> = to be calculated (n-k = 4 bits)</a:t>
            </a:r>
          </a:p>
          <a:p>
            <a:pPr>
              <a:buNone/>
            </a:pPr>
            <a:r>
              <a:rPr lang="en-US" sz="2600" b="1" i="1" dirty="0">
                <a:latin typeface="Times New Roman" pitchFamily="18" charset="0"/>
              </a:rPr>
              <a:t>Message</a:t>
            </a:r>
            <a:r>
              <a:rPr lang="en-US" sz="2600" i="1" dirty="0">
                <a:latin typeface="Times New Roman" pitchFamily="18" charset="0"/>
              </a:rPr>
              <a:t> D (k-bit block) = </a:t>
            </a:r>
            <a:r>
              <a:rPr lang="en-US" sz="2800" dirty="0">
                <a:latin typeface="Times New Roman" pitchFamily="18" charset="0"/>
                <a:cs typeface="Times New Roman" pitchFamily="18" charset="0"/>
              </a:rPr>
              <a:t>110011</a:t>
            </a:r>
            <a:r>
              <a:rPr lang="en-US" sz="2600" i="1" dirty="0">
                <a:latin typeface="Times New Roman" pitchFamily="18" charset="0"/>
              </a:rPr>
              <a:t> (6 bits)</a:t>
            </a:r>
          </a:p>
          <a:p>
            <a:pPr lvl="1"/>
            <a:r>
              <a:rPr lang="en-US" sz="2200" i="1" dirty="0">
                <a:latin typeface="Times New Roman" pitchFamily="18" charset="0"/>
              </a:rPr>
              <a:t>Thus, n (total bits) = 10 (as n-k+1 = 5), k = 6 and n-k = 4 bits</a:t>
            </a:r>
          </a:p>
          <a:p>
            <a:pPr>
              <a:buFont typeface="Wingdings" panose="05000000000000000000" pitchFamily="2" charset="2"/>
              <a:buChar char="Ø"/>
            </a:pPr>
            <a:r>
              <a:rPr lang="en-US" sz="2200" i="1" dirty="0">
                <a:latin typeface="Times New Roman" pitchFamily="18" charset="0"/>
              </a:rPr>
              <a:t>Transmitted  block</a:t>
            </a:r>
            <a:r>
              <a:rPr lang="en-US" sz="2000" i="1" dirty="0">
                <a:latin typeface="Times New Roman" pitchFamily="18" charset="0"/>
              </a:rPr>
              <a:t>  T = </a:t>
            </a:r>
            <a:r>
              <a:rPr lang="en-US" sz="2000" dirty="0">
                <a:latin typeface="Times New Roman" pitchFamily="18" charset="0"/>
                <a:cs typeface="Times New Roman" pitchFamily="18" charset="0"/>
              </a:rPr>
              <a:t>1100111001</a:t>
            </a:r>
            <a:endParaRPr lang="en-US" sz="2000" i="1" dirty="0">
              <a:latin typeface="Times New Roman" pitchFamily="18" charset="0"/>
            </a:endParaRPr>
          </a:p>
          <a:p>
            <a:endParaRPr lang="en-US" sz="2000" dirty="0">
              <a:latin typeface="Times New Roman" pitchFamily="18" charset="0"/>
            </a:endParaRPr>
          </a:p>
          <a:p>
            <a:endParaRPr lang="en-US" sz="2000" i="1" dirty="0">
              <a:latin typeface="Times New Roman" pitchFamily="18" charset="0"/>
            </a:endParaRPr>
          </a:p>
          <a:p>
            <a:endParaRPr lang="en-US" sz="2200" i="1" dirty="0">
              <a:latin typeface="Times New Roman" pitchFamily="18" charset="0"/>
            </a:endParaRPr>
          </a:p>
        </p:txBody>
      </p:sp>
      <p:grpSp>
        <p:nvGrpSpPr>
          <p:cNvPr id="6" name="Group 13"/>
          <p:cNvGrpSpPr/>
          <p:nvPr/>
        </p:nvGrpSpPr>
        <p:grpSpPr>
          <a:xfrm>
            <a:off x="1295400" y="3657600"/>
            <a:ext cx="3239502" cy="2838510"/>
            <a:chOff x="1295400" y="3581400"/>
            <a:chExt cx="3239502" cy="2914710"/>
          </a:xfrm>
        </p:grpSpPr>
        <p:grpSp>
          <p:nvGrpSpPr>
            <p:cNvPr id="7" name="Group 6"/>
            <p:cNvGrpSpPr>
              <a:grpSpLocks/>
            </p:cNvGrpSpPr>
            <p:nvPr/>
          </p:nvGrpSpPr>
          <p:grpSpPr bwMode="auto">
            <a:xfrm>
              <a:off x="1295400" y="3581400"/>
              <a:ext cx="2851716" cy="2227263"/>
              <a:chOff x="703" y="2523"/>
              <a:chExt cx="1697" cy="1355"/>
            </a:xfrm>
          </p:grpSpPr>
          <p:graphicFrame>
            <p:nvGraphicFramePr>
              <p:cNvPr id="9" name="Object 4"/>
              <p:cNvGraphicFramePr>
                <a:graphicFrameLocks noChangeAspect="1"/>
              </p:cNvGraphicFramePr>
              <p:nvPr/>
            </p:nvGraphicFramePr>
            <p:xfrm>
              <a:off x="703" y="2523"/>
              <a:ext cx="1263" cy="1355"/>
            </p:xfrm>
            <a:graphic>
              <a:graphicData uri="http://schemas.openxmlformats.org/presentationml/2006/ole">
                <mc:AlternateContent xmlns:mc="http://schemas.openxmlformats.org/markup-compatibility/2006">
                  <mc:Choice xmlns:v="urn:schemas-microsoft-com:vml" Requires="v">
                    <p:oleObj name="Equation" r:id="rId2" imgW="1218960" imgH="1307880" progId="Equation.3">
                      <p:embed/>
                    </p:oleObj>
                  </mc:Choice>
                  <mc:Fallback>
                    <p:oleObj name="Equation" r:id="rId2" imgW="1218960" imgH="13078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2523"/>
                            <a:ext cx="1263" cy="1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5"/>
              <p:cNvSpPr txBox="1">
                <a:spLocks noChangeArrowheads="1"/>
              </p:cNvSpPr>
              <p:nvPr/>
            </p:nvSpPr>
            <p:spPr bwMode="auto">
              <a:xfrm>
                <a:off x="1927" y="3647"/>
                <a:ext cx="473" cy="225"/>
              </a:xfrm>
              <a:prstGeom prst="rect">
                <a:avLst/>
              </a:prstGeom>
              <a:noFill/>
              <a:ln w="9525">
                <a:noFill/>
                <a:miter lim="800000"/>
                <a:headEnd/>
                <a:tailEnd/>
              </a:ln>
              <a:effectLst/>
            </p:spPr>
            <p:txBody>
              <a:bodyPr wrap="none">
                <a:spAutoFit/>
              </a:bodyPr>
              <a:lstStyle/>
              <a:p>
                <a:r>
                  <a:rPr lang="en-US" dirty="0">
                    <a:latin typeface="Times New Roman" pitchFamily="18" charset="0"/>
                    <a:cs typeface="Times New Roman" pitchFamily="18" charset="0"/>
                  </a:rPr>
                  <a:t>= R(x)</a:t>
                </a:r>
              </a:p>
            </p:txBody>
          </p:sp>
        </p:grpSp>
        <p:sp>
          <p:nvSpPr>
            <p:cNvPr id="8" name="Text Box 7"/>
            <p:cNvSpPr txBox="1">
              <a:spLocks noChangeArrowheads="1"/>
            </p:cNvSpPr>
            <p:nvPr/>
          </p:nvSpPr>
          <p:spPr bwMode="auto">
            <a:xfrm>
              <a:off x="1371600" y="6096000"/>
              <a:ext cx="3163302" cy="400110"/>
            </a:xfrm>
            <a:prstGeom prst="rect">
              <a:avLst/>
            </a:prstGeom>
            <a:noFill/>
            <a:ln w="9525">
              <a:noFill/>
              <a:miter lim="800000"/>
              <a:headEnd/>
              <a:tailEnd/>
            </a:ln>
            <a:effectLst/>
          </p:spPr>
          <p:txBody>
            <a:bodyPr wrap="none">
              <a:spAutoFit/>
            </a:bodyPr>
            <a:lstStyle/>
            <a:p>
              <a:r>
                <a:rPr lang="en-US" sz="2000" dirty="0">
                  <a:latin typeface="Times New Roman" pitchFamily="18" charset="0"/>
                  <a:cs typeface="Times New Roman" pitchFamily="18" charset="0"/>
                </a:rPr>
                <a:t>Send the block 110011  </a:t>
              </a:r>
              <a:r>
                <a:rPr lang="en-US" sz="2000" u="sng" dirty="0">
                  <a:solidFill>
                    <a:srgbClr val="FF0000"/>
                  </a:solidFill>
                  <a:latin typeface="Times New Roman" pitchFamily="18" charset="0"/>
                  <a:cs typeface="Times New Roman" pitchFamily="18" charset="0"/>
                </a:rPr>
                <a:t>1001</a:t>
              </a:r>
            </a:p>
          </p:txBody>
        </p:sp>
      </p:grpSp>
      <p:grpSp>
        <p:nvGrpSpPr>
          <p:cNvPr id="11" name="Group 12"/>
          <p:cNvGrpSpPr/>
          <p:nvPr/>
        </p:nvGrpSpPr>
        <p:grpSpPr>
          <a:xfrm>
            <a:off x="5638800" y="3505200"/>
            <a:ext cx="3192462" cy="3116997"/>
            <a:chOff x="5638800" y="3200400"/>
            <a:chExt cx="3192462" cy="3421797"/>
          </a:xfrm>
        </p:grpSpPr>
        <p:grpSp>
          <p:nvGrpSpPr>
            <p:cNvPr id="12" name="Group 11"/>
            <p:cNvGrpSpPr/>
            <p:nvPr/>
          </p:nvGrpSpPr>
          <p:grpSpPr>
            <a:xfrm>
              <a:off x="5638800" y="3200400"/>
              <a:ext cx="3192462" cy="2490788"/>
              <a:chOff x="5065713" y="1438275"/>
              <a:chExt cx="3192462" cy="2490788"/>
            </a:xfrm>
          </p:grpSpPr>
          <p:sp>
            <p:nvSpPr>
              <p:cNvPr id="14" name="Rectangle 8"/>
              <p:cNvSpPr>
                <a:spLocks noChangeArrowheads="1"/>
              </p:cNvSpPr>
              <p:nvPr/>
            </p:nvSpPr>
            <p:spPr bwMode="auto">
              <a:xfrm>
                <a:off x="5065713" y="1438275"/>
                <a:ext cx="3192462" cy="2490788"/>
              </a:xfrm>
              <a:prstGeom prst="rect">
                <a:avLst/>
              </a:prstGeom>
              <a:noFill/>
              <a:ln w="9525">
                <a:noFill/>
                <a:miter lim="800000"/>
                <a:headEnd/>
                <a:tailEnd/>
              </a:ln>
              <a:effectLst/>
            </p:spPr>
            <p:txBody>
              <a:bodyPr/>
              <a:lstStyle/>
              <a:p>
                <a:pPr marL="342900" indent="-342900">
                  <a:lnSpc>
                    <a:spcPct val="80000"/>
                  </a:lnSpc>
                  <a:spcBef>
                    <a:spcPct val="20000"/>
                  </a:spcBef>
                </a:pPr>
                <a:r>
                  <a:rPr lang="en-US" sz="2400" dirty="0">
                    <a:latin typeface="Times New Roman" pitchFamily="18" charset="0"/>
                    <a:cs typeface="Times New Roman" pitchFamily="18" charset="0"/>
                  </a:rPr>
                  <a:t>At Receiver</a:t>
                </a:r>
              </a:p>
            </p:txBody>
          </p:sp>
          <p:graphicFrame>
            <p:nvGraphicFramePr>
              <p:cNvPr id="15" name="Object 10"/>
              <p:cNvGraphicFramePr>
                <a:graphicFrameLocks noChangeAspect="1"/>
              </p:cNvGraphicFramePr>
              <p:nvPr/>
            </p:nvGraphicFramePr>
            <p:xfrm>
              <a:off x="5549900" y="1868488"/>
              <a:ext cx="2144713" cy="1968500"/>
            </p:xfrm>
            <a:graphic>
              <a:graphicData uri="http://schemas.openxmlformats.org/presentationml/2006/ole">
                <mc:AlternateContent xmlns:mc="http://schemas.openxmlformats.org/markup-compatibility/2006">
                  <mc:Choice xmlns:v="urn:schemas-microsoft-com:vml" Requires="v">
                    <p:oleObj name="Equation" r:id="rId4" imgW="1231560" imgH="1155600" progId="Equation.3">
                      <p:embed/>
                    </p:oleObj>
                  </mc:Choice>
                  <mc:Fallback>
                    <p:oleObj name="Equation" r:id="rId4" imgW="1231560" imgH="11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9900" y="1868488"/>
                            <a:ext cx="2144713"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 Box 13"/>
            <p:cNvSpPr txBox="1">
              <a:spLocks noChangeArrowheads="1"/>
            </p:cNvSpPr>
            <p:nvPr/>
          </p:nvSpPr>
          <p:spPr bwMode="auto">
            <a:xfrm>
              <a:off x="6629400" y="5791200"/>
              <a:ext cx="1883849" cy="830997"/>
            </a:xfrm>
            <a:prstGeom prst="rect">
              <a:avLst/>
            </a:prstGeom>
            <a:noFill/>
            <a:ln w="9525">
              <a:noFill/>
              <a:miter lim="800000"/>
              <a:headEnd/>
              <a:tailEnd/>
            </a:ln>
            <a:effectLst/>
          </p:spPr>
          <p:txBody>
            <a:bodyPr wrap="none">
              <a:spAutoFit/>
            </a:bodyPr>
            <a:lstStyle/>
            <a:p>
              <a:r>
                <a:rPr lang="en-US" sz="2400" dirty="0">
                  <a:latin typeface="Times New Roman" pitchFamily="18" charset="0"/>
                  <a:cs typeface="Times New Roman" pitchFamily="18" charset="0"/>
                </a:rPr>
                <a:t>No remainder</a:t>
              </a:r>
            </a:p>
            <a:p>
              <a:r>
                <a:rPr lang="en-US" sz="2400" dirty="0">
                  <a:latin typeface="Times New Roman" pitchFamily="18" charset="0"/>
                  <a:cs typeface="Times New Roman" pitchFamily="18" charset="0"/>
                  <a:sym typeface="Wingdings" pitchFamily="2" charset="2"/>
                </a:rPr>
                <a:t> </a:t>
              </a:r>
              <a:r>
                <a:rPr lang="en-US" sz="2400" dirty="0">
                  <a:latin typeface="Times New Roman" pitchFamily="18" charset="0"/>
                  <a:cs typeface="Times New Roman" pitchFamily="18" charset="0"/>
                </a:rPr>
                <a:t>Accept</a:t>
              </a:r>
            </a:p>
          </p:txBody>
        </p:sp>
      </p:grpSp>
    </p:spTree>
    <p:extLst>
      <p:ext uri="{BB962C8B-B14F-4D97-AF65-F5344CB8AC3E}">
        <p14:creationId xmlns:p14="http://schemas.microsoft.com/office/powerpoint/2010/main" val="451173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normAutofit/>
          </a:bodyPr>
          <a:lstStyle/>
          <a:p>
            <a:pPr algn="l" eaLnBrk="1" hangingPunct="1"/>
            <a:r>
              <a:rPr lang="en-US" sz="3600" b="1" dirty="0">
                <a:latin typeface="Times New Roman" pitchFamily="18" charset="0"/>
              </a:rPr>
              <a:t>CRC using Polynomials</a:t>
            </a:r>
          </a:p>
        </p:txBody>
      </p:sp>
      <p:sp>
        <p:nvSpPr>
          <p:cNvPr id="4100" name="Rectangle 3"/>
          <p:cNvSpPr>
            <a:spLocks noGrp="1" noChangeArrowheads="1"/>
          </p:cNvSpPr>
          <p:nvPr>
            <p:ph type="body" idx="1"/>
          </p:nvPr>
        </p:nvSpPr>
        <p:spPr>
          <a:xfrm>
            <a:off x="228600" y="1481328"/>
            <a:ext cx="8458200" cy="4995672"/>
          </a:xfrm>
        </p:spPr>
        <p:txBody>
          <a:bodyPr>
            <a:normAutofit/>
          </a:bodyPr>
          <a:lstStyle/>
          <a:p>
            <a:pPr eaLnBrk="1" hangingPunct="1">
              <a:buFont typeface="Wingdings" panose="05000000000000000000" pitchFamily="2" charset="2"/>
              <a:buChar char="Ø"/>
            </a:pPr>
            <a:r>
              <a:rPr lang="en-US" sz="2200" dirty="0">
                <a:latin typeface="Times New Roman" pitchFamily="18" charset="0"/>
              </a:rPr>
              <a:t>All values expressed as polynomials</a:t>
            </a:r>
          </a:p>
          <a:p>
            <a:pPr lvl="1" eaLnBrk="1" hangingPunct="1">
              <a:buFont typeface="Wingdings" panose="05000000000000000000" pitchFamily="2" charset="2"/>
              <a:buChar char="v"/>
            </a:pPr>
            <a:r>
              <a:rPr lang="en-US" sz="2200" dirty="0">
                <a:latin typeface="Times New Roman" pitchFamily="18" charset="0"/>
              </a:rPr>
              <a:t>Dummy variable </a:t>
            </a:r>
            <a:r>
              <a:rPr lang="en-US" sz="2200" i="1" dirty="0">
                <a:latin typeface="Times New Roman" pitchFamily="18" charset="0"/>
              </a:rPr>
              <a:t>X</a:t>
            </a:r>
            <a:r>
              <a:rPr lang="en-US" sz="2200" dirty="0">
                <a:latin typeface="Times New Roman" pitchFamily="18" charset="0"/>
              </a:rPr>
              <a:t> with binary coefficients</a:t>
            </a:r>
          </a:p>
          <a:p>
            <a:pPr lvl="1" eaLnBrk="1" hangingPunct="1">
              <a:buFont typeface="Wingdings" panose="05000000000000000000" pitchFamily="2" charset="2"/>
              <a:buChar char="v"/>
            </a:pPr>
            <a:r>
              <a:rPr lang="en-US" sz="2200" dirty="0">
                <a:latin typeface="Times New Roman" pitchFamily="18" charset="0"/>
              </a:rPr>
              <a:t>The coefficients correspond to the bits in the binary number</a:t>
            </a:r>
          </a:p>
          <a:p>
            <a:pPr>
              <a:buFont typeface="Wingdings" panose="05000000000000000000" pitchFamily="2" charset="2"/>
              <a:buChar char="Ø"/>
            </a:pPr>
            <a:r>
              <a:rPr lang="en-US" sz="2400" dirty="0">
                <a:latin typeface="Times New Roman" pitchFamily="18" charset="0"/>
              </a:rPr>
              <a:t>For D = 1010001101 -----D(X) = X</a:t>
            </a:r>
            <a:r>
              <a:rPr lang="en-US" sz="2400" baseline="30000" dirty="0">
                <a:latin typeface="Times New Roman" pitchFamily="18" charset="0"/>
              </a:rPr>
              <a:t>9</a:t>
            </a:r>
            <a:r>
              <a:rPr lang="en-US" sz="2400" dirty="0">
                <a:latin typeface="Times New Roman" pitchFamily="18" charset="0"/>
              </a:rPr>
              <a:t>+ X</a:t>
            </a:r>
            <a:r>
              <a:rPr lang="en-US" sz="2400" baseline="30000" dirty="0">
                <a:latin typeface="Times New Roman" pitchFamily="18" charset="0"/>
              </a:rPr>
              <a:t>7</a:t>
            </a:r>
            <a:r>
              <a:rPr lang="en-US" sz="2400" dirty="0">
                <a:latin typeface="Times New Roman" pitchFamily="18" charset="0"/>
              </a:rPr>
              <a:t> + X</a:t>
            </a:r>
            <a:r>
              <a:rPr lang="en-US" sz="2400" baseline="30000" dirty="0">
                <a:latin typeface="Times New Roman" pitchFamily="18" charset="0"/>
              </a:rPr>
              <a:t>3</a:t>
            </a:r>
            <a:r>
              <a:rPr lang="en-US" sz="2400" dirty="0">
                <a:latin typeface="Times New Roman" pitchFamily="18" charset="0"/>
              </a:rPr>
              <a:t> + X</a:t>
            </a:r>
            <a:r>
              <a:rPr lang="en-US" sz="2400" baseline="30000" dirty="0">
                <a:latin typeface="Times New Roman" pitchFamily="18" charset="0"/>
              </a:rPr>
              <a:t>2</a:t>
            </a:r>
            <a:r>
              <a:rPr lang="en-US" sz="2400" dirty="0">
                <a:latin typeface="Times New Roman" pitchFamily="18" charset="0"/>
              </a:rPr>
              <a:t> + 1</a:t>
            </a:r>
          </a:p>
          <a:p>
            <a:pPr>
              <a:buFont typeface="Wingdings" panose="05000000000000000000" pitchFamily="2" charset="2"/>
              <a:buChar char="Ø"/>
            </a:pPr>
            <a:r>
              <a:rPr lang="en-US" sz="2400" dirty="0">
                <a:latin typeface="Times New Roman" pitchFamily="18" charset="0"/>
              </a:rPr>
              <a:t>For P = 110101          -----P(X) = X</a:t>
            </a:r>
            <a:r>
              <a:rPr lang="en-US" sz="2400" baseline="30000" dirty="0">
                <a:latin typeface="Times New Roman" pitchFamily="18" charset="0"/>
              </a:rPr>
              <a:t>5</a:t>
            </a:r>
            <a:r>
              <a:rPr lang="en-US" sz="2400" dirty="0">
                <a:latin typeface="Times New Roman" pitchFamily="18" charset="0"/>
              </a:rPr>
              <a:t>+ X</a:t>
            </a:r>
            <a:r>
              <a:rPr lang="en-US" sz="2400" baseline="30000" dirty="0">
                <a:latin typeface="Times New Roman" pitchFamily="18" charset="0"/>
              </a:rPr>
              <a:t>4</a:t>
            </a:r>
            <a:r>
              <a:rPr lang="en-US" sz="2400" dirty="0">
                <a:latin typeface="Times New Roman" pitchFamily="18" charset="0"/>
              </a:rPr>
              <a:t> + X</a:t>
            </a:r>
            <a:r>
              <a:rPr lang="en-US" sz="2400" baseline="30000" dirty="0">
                <a:latin typeface="Times New Roman" pitchFamily="18" charset="0"/>
              </a:rPr>
              <a:t>2</a:t>
            </a:r>
            <a:r>
              <a:rPr lang="en-US" sz="2400" dirty="0">
                <a:latin typeface="Times New Roman" pitchFamily="18" charset="0"/>
              </a:rPr>
              <a:t> + 1</a:t>
            </a:r>
          </a:p>
        </p:txBody>
      </p:sp>
    </p:spTree>
    <p:extLst>
      <p:ext uri="{BB962C8B-B14F-4D97-AF65-F5344CB8AC3E}">
        <p14:creationId xmlns:p14="http://schemas.microsoft.com/office/powerpoint/2010/main" val="195782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dirty="0">
                <a:latin typeface="Times New Roman" pitchFamily="18" charset="0"/>
              </a:rPr>
              <a:t>CRC using Polynomials: Example</a:t>
            </a:r>
          </a:p>
        </p:txBody>
      </p:sp>
      <p:sp>
        <p:nvSpPr>
          <p:cNvPr id="4100" name="Rectangle 3"/>
          <p:cNvSpPr>
            <a:spLocks noGrp="1" noChangeArrowheads="1"/>
          </p:cNvSpPr>
          <p:nvPr>
            <p:ph type="body" idx="1"/>
          </p:nvPr>
        </p:nvSpPr>
        <p:spPr>
          <a:xfrm>
            <a:off x="457200" y="1481328"/>
            <a:ext cx="8229600" cy="5148072"/>
          </a:xfrm>
        </p:spPr>
        <p:txBody>
          <a:bodyPr/>
          <a:lstStyle/>
          <a:p>
            <a:pPr>
              <a:buFont typeface="Wingdings" panose="05000000000000000000" pitchFamily="2" charset="2"/>
              <a:buChar char="Ø"/>
            </a:pPr>
            <a:r>
              <a:rPr lang="en-US" sz="2600" b="1" dirty="0">
                <a:latin typeface="Times New Roman" pitchFamily="18" charset="0"/>
              </a:rPr>
              <a:t>Taking previous example</a:t>
            </a:r>
          </a:p>
          <a:p>
            <a:pPr>
              <a:buFont typeface="Wingdings" panose="05000000000000000000" pitchFamily="2" charset="2"/>
              <a:buChar char="Ø"/>
            </a:pPr>
            <a:r>
              <a:rPr lang="en-US" sz="2600" dirty="0">
                <a:latin typeface="Times New Roman" pitchFamily="18" charset="0"/>
              </a:rPr>
              <a:t>For D = 1010001101 -----D(X) = X</a:t>
            </a:r>
            <a:r>
              <a:rPr lang="en-US" sz="2600" baseline="30000" dirty="0">
                <a:latin typeface="Times New Roman" pitchFamily="18" charset="0"/>
              </a:rPr>
              <a:t>9</a:t>
            </a:r>
            <a:r>
              <a:rPr lang="en-US" sz="2600" dirty="0">
                <a:latin typeface="Times New Roman" pitchFamily="18" charset="0"/>
              </a:rPr>
              <a:t>+ X</a:t>
            </a:r>
            <a:r>
              <a:rPr lang="en-US" sz="2600" baseline="30000" dirty="0">
                <a:latin typeface="Times New Roman" pitchFamily="18" charset="0"/>
              </a:rPr>
              <a:t>7</a:t>
            </a:r>
            <a:r>
              <a:rPr lang="en-US" sz="2600" dirty="0">
                <a:latin typeface="Times New Roman" pitchFamily="18" charset="0"/>
              </a:rPr>
              <a:t> + X</a:t>
            </a:r>
            <a:r>
              <a:rPr lang="en-US" sz="2600" baseline="30000" dirty="0">
                <a:latin typeface="Times New Roman" pitchFamily="18" charset="0"/>
              </a:rPr>
              <a:t>3</a:t>
            </a:r>
            <a:r>
              <a:rPr lang="en-US" sz="2600" dirty="0">
                <a:latin typeface="Times New Roman" pitchFamily="18" charset="0"/>
              </a:rPr>
              <a:t> + X</a:t>
            </a:r>
            <a:r>
              <a:rPr lang="en-US" sz="2600" baseline="30000" dirty="0">
                <a:latin typeface="Times New Roman" pitchFamily="18" charset="0"/>
              </a:rPr>
              <a:t>2</a:t>
            </a:r>
            <a:r>
              <a:rPr lang="en-US" sz="2600" dirty="0">
                <a:latin typeface="Times New Roman" pitchFamily="18" charset="0"/>
              </a:rPr>
              <a:t> + 1</a:t>
            </a:r>
          </a:p>
          <a:p>
            <a:pPr>
              <a:buFont typeface="Wingdings" panose="05000000000000000000" pitchFamily="2" charset="2"/>
              <a:buChar char="Ø"/>
            </a:pPr>
            <a:r>
              <a:rPr lang="en-US" sz="2600" dirty="0">
                <a:latin typeface="Times New Roman" pitchFamily="18" charset="0"/>
              </a:rPr>
              <a:t>For P = 110101          -----P(X) = X</a:t>
            </a:r>
            <a:r>
              <a:rPr lang="en-US" sz="2600" baseline="30000" dirty="0">
                <a:latin typeface="Times New Roman" pitchFamily="18" charset="0"/>
              </a:rPr>
              <a:t>5</a:t>
            </a:r>
            <a:r>
              <a:rPr lang="en-US" sz="2600" dirty="0">
                <a:latin typeface="Times New Roman" pitchFamily="18" charset="0"/>
              </a:rPr>
              <a:t>+ X</a:t>
            </a:r>
            <a:r>
              <a:rPr lang="en-US" sz="2600" baseline="30000" dirty="0">
                <a:latin typeface="Times New Roman" pitchFamily="18" charset="0"/>
              </a:rPr>
              <a:t>4</a:t>
            </a:r>
            <a:r>
              <a:rPr lang="en-US" sz="2600" dirty="0">
                <a:latin typeface="Times New Roman" pitchFamily="18" charset="0"/>
              </a:rPr>
              <a:t> + X</a:t>
            </a:r>
            <a:r>
              <a:rPr lang="en-US" sz="2600" baseline="30000" dirty="0">
                <a:latin typeface="Times New Roman" pitchFamily="18" charset="0"/>
              </a:rPr>
              <a:t>2</a:t>
            </a:r>
            <a:r>
              <a:rPr lang="en-US" sz="2600" dirty="0">
                <a:latin typeface="Times New Roman" pitchFamily="18" charset="0"/>
              </a:rPr>
              <a:t> + 1</a:t>
            </a:r>
          </a:p>
          <a:p>
            <a:pPr>
              <a:buFont typeface="Wingdings" panose="05000000000000000000" pitchFamily="2" charset="2"/>
              <a:buChar char="Ø"/>
            </a:pPr>
            <a:r>
              <a:rPr lang="en-US" sz="2600" dirty="0">
                <a:latin typeface="Times New Roman" pitchFamily="18" charset="0"/>
              </a:rPr>
              <a:t>End up with R = 01110-----R(X) = X</a:t>
            </a:r>
            <a:r>
              <a:rPr lang="en-US" sz="2600" baseline="30000" dirty="0">
                <a:latin typeface="Times New Roman" pitchFamily="18" charset="0"/>
              </a:rPr>
              <a:t>3</a:t>
            </a:r>
            <a:r>
              <a:rPr lang="en-US" sz="2600" dirty="0">
                <a:latin typeface="Times New Roman" pitchFamily="18" charset="0"/>
              </a:rPr>
              <a:t>+ X</a:t>
            </a:r>
            <a:r>
              <a:rPr lang="en-US" sz="2600" baseline="30000" dirty="0">
                <a:latin typeface="Times New Roman" pitchFamily="18" charset="0"/>
              </a:rPr>
              <a:t>2</a:t>
            </a:r>
            <a:r>
              <a:rPr lang="en-US" sz="2600" dirty="0">
                <a:latin typeface="Times New Roman" pitchFamily="18" charset="0"/>
              </a:rPr>
              <a:t> + X </a:t>
            </a:r>
          </a:p>
        </p:txBody>
      </p:sp>
      <p:pic>
        <p:nvPicPr>
          <p:cNvPr id="82949" name="Picture 5"/>
          <p:cNvPicPr>
            <a:picLocks noChangeAspect="1" noChangeArrowheads="1"/>
          </p:cNvPicPr>
          <p:nvPr/>
        </p:nvPicPr>
        <p:blipFill>
          <a:blip r:embed="rId3" cstate="print"/>
          <a:srcRect/>
          <a:stretch>
            <a:fillRect/>
          </a:stretch>
        </p:blipFill>
        <p:spPr bwMode="auto">
          <a:xfrm>
            <a:off x="533400" y="3581400"/>
            <a:ext cx="8001000" cy="3048000"/>
          </a:xfrm>
          <a:prstGeom prst="rect">
            <a:avLst/>
          </a:prstGeom>
          <a:noFill/>
          <a:ln w="9525">
            <a:noFill/>
            <a:miter lim="800000"/>
            <a:headEnd/>
            <a:tailEnd/>
          </a:ln>
        </p:spPr>
      </p:pic>
    </p:spTree>
    <p:extLst>
      <p:ext uri="{BB962C8B-B14F-4D97-AF65-F5344CB8AC3E}">
        <p14:creationId xmlns:p14="http://schemas.microsoft.com/office/powerpoint/2010/main" val="268004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Autofit/>
          </a:bodyPr>
          <a:lstStyle/>
          <a:p>
            <a:pPr algn="l" eaLnBrk="1" hangingPunct="1"/>
            <a:r>
              <a:rPr lang="en-US" sz="3600" b="1" dirty="0">
                <a:latin typeface="Times New Roman" pitchFamily="18" charset="0"/>
              </a:rPr>
              <a:t>Error detection and correction issues</a:t>
            </a:r>
          </a:p>
        </p:txBody>
      </p:sp>
      <p:sp>
        <p:nvSpPr>
          <p:cNvPr id="8195" name="Rectangle 3"/>
          <p:cNvSpPr>
            <a:spLocks noGrp="1" noChangeArrowheads="1"/>
          </p:cNvSpPr>
          <p:nvPr>
            <p:ph type="body" idx="1"/>
          </p:nvPr>
        </p:nvSpPr>
        <p:spPr>
          <a:xfrm>
            <a:off x="457200" y="1600201"/>
            <a:ext cx="8229600" cy="3352800"/>
          </a:xfrm>
        </p:spPr>
        <p:txBody>
          <a:bodyPr>
            <a:normAutofit/>
          </a:bodyPr>
          <a:lstStyle/>
          <a:p>
            <a:pPr>
              <a:lnSpc>
                <a:spcPct val="90000"/>
              </a:lnSpc>
              <a:buNone/>
            </a:pPr>
            <a:r>
              <a:rPr lang="en-US" sz="2800" b="1" i="1" dirty="0">
                <a:effectLst>
                  <a:outerShdw blurRad="38100" dist="38100" dir="2700000" algn="tl">
                    <a:srgbClr val="C0C0C0"/>
                  </a:outerShdw>
                </a:effectLst>
                <a:latin typeface="Times New Roman" pitchFamily="-128" charset="0"/>
              </a:rPr>
              <a:t>some issues </a:t>
            </a:r>
            <a:r>
              <a:rPr lang="en-US" sz="2800" b="1" i="1" dirty="0">
                <a:latin typeface="Times New Roman" pitchFamily="-128" charset="0"/>
              </a:rPr>
              <a:t>related</a:t>
            </a:r>
            <a:r>
              <a:rPr lang="en-US" sz="2800" b="1" i="1" dirty="0">
                <a:effectLst>
                  <a:outerShdw blurRad="38100" dist="38100" dir="2700000" algn="tl">
                    <a:srgbClr val="C0C0C0"/>
                  </a:outerShdw>
                </a:effectLst>
                <a:latin typeface="Times New Roman" pitchFamily="-128" charset="0"/>
              </a:rPr>
              <a:t>, directly or indirectly, to error detection and correction</a:t>
            </a:r>
          </a:p>
          <a:p>
            <a:pPr>
              <a:lnSpc>
                <a:spcPct val="90000"/>
              </a:lnSpc>
            </a:pPr>
            <a:r>
              <a:rPr lang="en-US" sz="2400" i="1" dirty="0">
                <a:latin typeface="Times New Roman" pitchFamily="-128" charset="0"/>
              </a:rPr>
              <a:t>Types of Errors</a:t>
            </a:r>
          </a:p>
          <a:p>
            <a:pPr>
              <a:lnSpc>
                <a:spcPct val="90000"/>
              </a:lnSpc>
            </a:pPr>
            <a:r>
              <a:rPr lang="en-US" sz="2400" dirty="0">
                <a:latin typeface="Times New Roman" pitchFamily="-128" charset="0"/>
              </a:rPr>
              <a:t>Redundancy</a:t>
            </a:r>
          </a:p>
          <a:p>
            <a:pPr>
              <a:lnSpc>
                <a:spcPct val="90000"/>
              </a:lnSpc>
            </a:pPr>
            <a:r>
              <a:rPr lang="en-US" sz="2400" i="1" dirty="0">
                <a:latin typeface="Times New Roman" pitchFamily="-128" charset="0"/>
              </a:rPr>
              <a:t>Coding</a:t>
            </a:r>
            <a:endParaRPr lang="en-US" sz="2400" dirty="0">
              <a:latin typeface="Times New Roman" pitchFamily="-128" charset="0"/>
            </a:endParaRPr>
          </a:p>
          <a:p>
            <a:pPr>
              <a:lnSpc>
                <a:spcPct val="90000"/>
              </a:lnSpc>
            </a:pPr>
            <a:r>
              <a:rPr lang="en-US" sz="2400" i="1" dirty="0">
                <a:latin typeface="Times New Roman" pitchFamily="-128" charset="0"/>
              </a:rPr>
              <a:t>Detection versus Correction</a:t>
            </a:r>
          </a:p>
          <a:p>
            <a:pPr>
              <a:lnSpc>
                <a:spcPct val="90000"/>
              </a:lnSpc>
            </a:pPr>
            <a:r>
              <a:rPr lang="en-US" sz="2400" i="1" dirty="0">
                <a:latin typeface="Times New Roman" pitchFamily="-128" charset="0"/>
              </a:rPr>
              <a:t>Error Correction Methods</a:t>
            </a:r>
          </a:p>
          <a:p>
            <a:pPr>
              <a:lnSpc>
                <a:spcPct val="90000"/>
              </a:lnSpc>
            </a:pPr>
            <a:r>
              <a:rPr lang="en-US" sz="2400" i="1" dirty="0">
                <a:latin typeface="Times New Roman" pitchFamily="-128" charset="0"/>
              </a:rPr>
              <a:t>Modular Arithmetic</a:t>
            </a:r>
          </a:p>
          <a:p>
            <a:pPr>
              <a:buClr>
                <a:schemeClr val="tx1"/>
              </a:buClr>
              <a:buSzPct val="117000"/>
              <a:buFont typeface="Wingdings" pitchFamily="-128" charset="2"/>
              <a:buNone/>
            </a:pPr>
            <a:endParaRPr lang="en-US" sz="2400" dirty="0">
              <a:solidFill>
                <a:srgbClr val="0033CC"/>
              </a:solidFill>
              <a:latin typeface="Times New Roman" pitchFamily="-128" charset="0"/>
            </a:endParaRPr>
          </a:p>
          <a:p>
            <a:pPr>
              <a:lnSpc>
                <a:spcPct val="90000"/>
              </a:lnSpc>
            </a:pPr>
            <a:endParaRPr lang="en-US" sz="2400" i="1" dirty="0">
              <a:effectLst>
                <a:outerShdw blurRad="38100" dist="38100" dir="2700000" algn="tl">
                  <a:srgbClr val="C0C0C0"/>
                </a:outerShdw>
              </a:effectLst>
              <a:latin typeface="Times New Roman" pitchFamily="-128" charset="0"/>
            </a:endParaRPr>
          </a:p>
        </p:txBody>
      </p:sp>
      <p:sp>
        <p:nvSpPr>
          <p:cNvPr id="2" name="Rectangle 1"/>
          <p:cNvSpPr/>
          <p:nvPr/>
        </p:nvSpPr>
        <p:spPr>
          <a:xfrm>
            <a:off x="609600" y="5257800"/>
            <a:ext cx="8077200" cy="646331"/>
          </a:xfrm>
          <a:prstGeom prst="rect">
            <a:avLst/>
          </a:prstGeom>
        </p:spPr>
        <p:txBody>
          <a:bodyPr wrap="square">
            <a:spAutoFit/>
          </a:bodyPr>
          <a:lstStyle/>
          <a:p>
            <a:pPr>
              <a:buFont typeface="Wingdings" pitchFamily="2" charset="2"/>
              <a:buChar char="Ø"/>
            </a:pPr>
            <a:r>
              <a:rPr lang="en-US" b="1" dirty="0">
                <a:solidFill>
                  <a:srgbClr val="C00000"/>
                </a:solidFill>
                <a:latin typeface="Times New Roman" pitchFamily="18" charset="0"/>
                <a:cs typeface="Times New Roman" pitchFamily="18" charset="0"/>
              </a:rPr>
              <a:t>NOTE: Block of data transmitted from one protocol entity to another is known as protocol data unit (PDU)</a:t>
            </a:r>
          </a:p>
        </p:txBody>
      </p:sp>
    </p:spTree>
    <p:extLst>
      <p:ext uri="{BB962C8B-B14F-4D97-AF65-F5344CB8AC3E}">
        <p14:creationId xmlns:p14="http://schemas.microsoft.com/office/powerpoint/2010/main" val="4206511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457200" y="274638"/>
            <a:ext cx="8229600" cy="715962"/>
          </a:xfrm>
        </p:spPr>
        <p:txBody>
          <a:bodyPr>
            <a:normAutofit fontScale="90000"/>
          </a:bodyPr>
          <a:lstStyle/>
          <a:p>
            <a:pPr algn="l" eaLnBrk="1" hangingPunct="1"/>
            <a:br>
              <a:rPr lang="en-US" dirty="0">
                <a:latin typeface="Times New Roman" pitchFamily="18" charset="0"/>
              </a:rPr>
            </a:br>
            <a:r>
              <a:rPr lang="en-US" sz="4000" b="1" dirty="0">
                <a:latin typeface="Times New Roman" pitchFamily="18" charset="0"/>
              </a:rPr>
              <a:t>Error Correction Codes</a:t>
            </a:r>
            <a:br>
              <a:rPr lang="en-US" sz="4900" dirty="0">
                <a:latin typeface="Times New Roman" pitchFamily="18" charset="0"/>
              </a:rPr>
            </a:br>
            <a:endParaRPr lang="en-US" sz="4900" dirty="0">
              <a:latin typeface="Times New Roman" pitchFamily="18" charset="0"/>
            </a:endParaRPr>
          </a:p>
        </p:txBody>
      </p:sp>
      <p:sp>
        <p:nvSpPr>
          <p:cNvPr id="18435" name="Rectangle 1027"/>
          <p:cNvSpPr>
            <a:spLocks noGrp="1" noChangeArrowheads="1"/>
          </p:cNvSpPr>
          <p:nvPr>
            <p:ph type="body" idx="1"/>
          </p:nvPr>
        </p:nvSpPr>
        <p:spPr>
          <a:xfrm>
            <a:off x="457200" y="1066800"/>
            <a:ext cx="8229600" cy="5410200"/>
          </a:xfrm>
        </p:spPr>
        <p:txBody>
          <a:bodyPr>
            <a:normAutofit fontScale="85000" lnSpcReduction="20000"/>
          </a:bodyPr>
          <a:lstStyle/>
          <a:p>
            <a:pPr eaLnBrk="1" hangingPunct="1">
              <a:buFont typeface="Wingdings" pitchFamily="2" charset="2"/>
              <a:buChar char="Ø"/>
            </a:pPr>
            <a:r>
              <a:rPr lang="en-US" sz="2800" b="1" dirty="0">
                <a:latin typeface="Times New Roman" pitchFamily="18" charset="0"/>
              </a:rPr>
              <a:t>Error detection </a:t>
            </a:r>
            <a:r>
              <a:rPr lang="en-US" sz="2800" dirty="0">
                <a:latin typeface="Times New Roman" pitchFamily="18" charset="0"/>
              </a:rPr>
              <a:t>is found a useful technique in data link control protocols and in transport protocols (TCP)</a:t>
            </a:r>
          </a:p>
          <a:p>
            <a:pPr eaLnBrk="1" hangingPunct="1">
              <a:buFont typeface="Wingdings" pitchFamily="2" charset="2"/>
              <a:buChar char="Ø"/>
            </a:pPr>
            <a:r>
              <a:rPr lang="en-US" sz="2800" dirty="0">
                <a:latin typeface="Times New Roman" pitchFamily="18" charset="0"/>
              </a:rPr>
              <a:t>Error detection requires </a:t>
            </a:r>
            <a:r>
              <a:rPr lang="en-US" sz="2800" b="1" dirty="0">
                <a:latin typeface="Times New Roman" pitchFamily="18" charset="0"/>
              </a:rPr>
              <a:t>retransmission</a:t>
            </a:r>
            <a:r>
              <a:rPr lang="en-US" sz="2800" dirty="0">
                <a:latin typeface="Times New Roman" pitchFamily="18" charset="0"/>
              </a:rPr>
              <a:t> (using Automatic Repeat </a:t>
            </a:r>
            <a:r>
              <a:rPr lang="en-US" sz="2800" dirty="0" err="1">
                <a:latin typeface="Times New Roman" pitchFamily="18" charset="0"/>
              </a:rPr>
              <a:t>reQuest</a:t>
            </a:r>
            <a:r>
              <a:rPr lang="en-US" sz="2800" dirty="0">
                <a:latin typeface="Times New Roman" pitchFamily="18" charset="0"/>
              </a:rPr>
              <a:t>)</a:t>
            </a:r>
          </a:p>
          <a:p>
            <a:pPr eaLnBrk="1" hangingPunct="1">
              <a:buFont typeface="Wingdings" pitchFamily="2" charset="2"/>
              <a:buChar char="Ø"/>
            </a:pPr>
            <a:r>
              <a:rPr lang="en-US" sz="2800" b="1" dirty="0">
                <a:latin typeface="Times New Roman" pitchFamily="18" charset="0"/>
              </a:rPr>
              <a:t>Detection</a:t>
            </a:r>
            <a:r>
              <a:rPr lang="en-US" sz="2800" dirty="0">
                <a:latin typeface="Times New Roman" pitchFamily="18" charset="0"/>
              </a:rPr>
              <a:t> inadequate for </a:t>
            </a:r>
            <a:r>
              <a:rPr lang="en-US" sz="2800" b="1" dirty="0">
                <a:latin typeface="Times New Roman" pitchFamily="18" charset="0"/>
              </a:rPr>
              <a:t>wireless applications</a:t>
            </a:r>
          </a:p>
          <a:p>
            <a:pPr lvl="1">
              <a:buFont typeface="Wingdings" pitchFamily="2" charset="2"/>
              <a:buChar char="Ø"/>
            </a:pPr>
            <a:r>
              <a:rPr lang="en-US" b="1" dirty="0">
                <a:latin typeface="Times New Roman" pitchFamily="18" charset="0"/>
                <a:cs typeface="Times New Roman" pitchFamily="18" charset="0"/>
              </a:rPr>
              <a:t>wireless</a:t>
            </a:r>
            <a:r>
              <a:rPr lang="en-US" dirty="0">
                <a:latin typeface="Times New Roman" pitchFamily="18" charset="0"/>
                <a:cs typeface="Times New Roman" pitchFamily="18" charset="0"/>
              </a:rPr>
              <a:t> links are notoriously </a:t>
            </a:r>
            <a:r>
              <a:rPr lang="en-US" b="1" dirty="0">
                <a:latin typeface="Times New Roman" pitchFamily="18" charset="0"/>
                <a:cs typeface="Times New Roman" pitchFamily="18" charset="0"/>
              </a:rPr>
              <a:t>noisy</a:t>
            </a:r>
            <a:r>
              <a:rPr lang="en-US" dirty="0">
                <a:latin typeface="Times New Roman" pitchFamily="18" charset="0"/>
                <a:cs typeface="Times New Roman" pitchFamily="18" charset="0"/>
              </a:rPr>
              <a:t> and error prone when compared to optical fibers</a:t>
            </a:r>
            <a:endParaRPr lang="en-US" dirty="0">
              <a:latin typeface="Times New Roman" pitchFamily="18" charset="0"/>
            </a:endParaRPr>
          </a:p>
          <a:p>
            <a:pPr lvl="1" eaLnBrk="1" hangingPunct="1">
              <a:buFont typeface="Wingdings" pitchFamily="2" charset="2"/>
              <a:buChar char="Ø"/>
            </a:pPr>
            <a:r>
              <a:rPr lang="en-US" b="1" dirty="0">
                <a:latin typeface="Times New Roman" pitchFamily="18" charset="0"/>
              </a:rPr>
              <a:t>Bit error rate </a:t>
            </a:r>
            <a:r>
              <a:rPr lang="en-US" dirty="0">
                <a:latin typeface="Times New Roman" pitchFamily="18" charset="0"/>
              </a:rPr>
              <a:t>on wireless link can be high, results in a large number of retransmissions</a:t>
            </a:r>
          </a:p>
          <a:p>
            <a:pPr lvl="1" eaLnBrk="1" hangingPunct="1">
              <a:buFont typeface="Wingdings" pitchFamily="2" charset="2"/>
              <a:buChar char="Ø"/>
            </a:pPr>
            <a:r>
              <a:rPr lang="en-US" b="1" dirty="0">
                <a:latin typeface="Times New Roman" pitchFamily="18" charset="0"/>
              </a:rPr>
              <a:t>Long propagation delay</a:t>
            </a:r>
            <a:r>
              <a:rPr lang="en-US" dirty="0">
                <a:latin typeface="Times New Roman" pitchFamily="18" charset="0"/>
              </a:rPr>
              <a:t> compared to transmission time</a:t>
            </a:r>
            <a:endParaRPr lang="en-US" dirty="0">
              <a:latin typeface="Times New Roman" pitchFamily="18" charset="0"/>
              <a:cs typeface="Times New Roman" pitchFamily="18" charset="0"/>
            </a:endParaRPr>
          </a:p>
          <a:p>
            <a:pPr>
              <a:buFont typeface="Wingdings" pitchFamily="2" charset="2"/>
              <a:buChar char="Ø"/>
            </a:pPr>
            <a:r>
              <a:rPr lang="en-US" sz="2800" dirty="0">
                <a:latin typeface="Times New Roman" pitchFamily="18" charset="0"/>
                <a:cs typeface="Times New Roman" pitchFamily="18" charset="0"/>
              </a:rPr>
              <a:t>Without </a:t>
            </a:r>
            <a:r>
              <a:rPr lang="en-US" sz="2800" b="1" dirty="0">
                <a:latin typeface="Times New Roman" pitchFamily="18" charset="0"/>
                <a:cs typeface="Times New Roman" pitchFamily="18" charset="0"/>
              </a:rPr>
              <a:t>error-correcting codes</a:t>
            </a:r>
            <a:r>
              <a:rPr lang="en-US" sz="2800" dirty="0">
                <a:latin typeface="Times New Roman" pitchFamily="18" charset="0"/>
                <a:cs typeface="Times New Roman" pitchFamily="18" charset="0"/>
              </a:rPr>
              <a:t>, it would be hard to get anything through</a:t>
            </a:r>
          </a:p>
          <a:p>
            <a:pPr>
              <a:buFont typeface="Wingdings" pitchFamily="2" charset="2"/>
              <a:buChar char="Ø"/>
            </a:pPr>
            <a:endParaRPr lang="en-US" sz="2800" b="1" dirty="0">
              <a:latin typeface="Times New Roman" pitchFamily="18" charset="0"/>
              <a:cs typeface="Times New Roman" pitchFamily="18" charset="0"/>
            </a:endParaRPr>
          </a:p>
          <a:p>
            <a:pPr marL="0" indent="0">
              <a:buNone/>
            </a:pPr>
            <a:r>
              <a:rPr lang="en-US" sz="2800" b="1" dirty="0">
                <a:latin typeface="Times New Roman" pitchFamily="18" charset="0"/>
                <a:cs typeface="Times New Roman" pitchFamily="18" charset="0"/>
              </a:rPr>
              <a:t>We need error control mechanisms to detect and correct errors that occur in the transmission of PDUs</a:t>
            </a:r>
          </a:p>
          <a:p>
            <a:pPr>
              <a:buFont typeface="Wingdings" pitchFamily="2" charset="2"/>
              <a:buChar char="Ø"/>
            </a:pPr>
            <a:endParaRPr lang="en-US" sz="28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4719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868362"/>
          </a:xfrm>
        </p:spPr>
        <p:txBody>
          <a:bodyPr>
            <a:noAutofit/>
          </a:bodyPr>
          <a:lstStyle/>
          <a:p>
            <a:pPr algn="l"/>
            <a:r>
              <a:rPr lang="en-US" sz="3600" b="1" dirty="0">
                <a:latin typeface="Times New Roman" pitchFamily="18" charset="0"/>
              </a:rPr>
              <a:t>Forward error correction codes (FEC)</a:t>
            </a:r>
          </a:p>
        </p:txBody>
      </p:sp>
      <p:sp>
        <p:nvSpPr>
          <p:cNvPr id="8195" name="Rectangle 3"/>
          <p:cNvSpPr>
            <a:spLocks noGrp="1" noChangeArrowheads="1"/>
          </p:cNvSpPr>
          <p:nvPr>
            <p:ph type="body" idx="1"/>
          </p:nvPr>
        </p:nvSpPr>
        <p:spPr/>
        <p:txBody>
          <a:bodyPr>
            <a:normAutofit/>
          </a:bodyPr>
          <a:lstStyle/>
          <a:p>
            <a:pPr>
              <a:lnSpc>
                <a:spcPct val="90000"/>
              </a:lnSpc>
              <a:buFont typeface="Wingdings" pitchFamily="2" charset="2"/>
              <a:buChar char="Ø"/>
            </a:pPr>
            <a:r>
              <a:rPr lang="en-US" sz="2600" dirty="0">
                <a:latin typeface="Times New Roman" pitchFamily="18" charset="0"/>
              </a:rPr>
              <a:t>Designed to detect and correct errors</a:t>
            </a:r>
          </a:p>
          <a:p>
            <a:pPr>
              <a:lnSpc>
                <a:spcPct val="90000"/>
              </a:lnSpc>
              <a:buFont typeface="Wingdings" pitchFamily="2" charset="2"/>
              <a:buChar char="Ø"/>
            </a:pPr>
            <a:r>
              <a:rPr lang="en-US" sz="2600" b="1" dirty="0">
                <a:latin typeface="Times New Roman" pitchFamily="18" charset="0"/>
              </a:rPr>
              <a:t>Widely used form of error correction code</a:t>
            </a:r>
          </a:p>
          <a:p>
            <a:pPr lvl="1">
              <a:lnSpc>
                <a:spcPct val="90000"/>
              </a:lnSpc>
              <a:buFont typeface="Wingdings" pitchFamily="2" charset="2"/>
              <a:buChar char="Ø"/>
            </a:pPr>
            <a:r>
              <a:rPr lang="en-US" sz="2600" dirty="0">
                <a:latin typeface="Times New Roman" pitchFamily="18" charset="0"/>
              </a:rPr>
              <a:t>Block error correction codes</a:t>
            </a:r>
          </a:p>
          <a:p>
            <a:pPr>
              <a:lnSpc>
                <a:spcPct val="90000"/>
              </a:lnSpc>
              <a:buFont typeface="Wingdings" pitchFamily="2" charset="2"/>
              <a:buChar char="Ø"/>
            </a:pPr>
            <a:r>
              <a:rPr lang="en-US" sz="2600" dirty="0">
                <a:latin typeface="Times New Roman" pitchFamily="18" charset="0"/>
              </a:rPr>
              <a:t>Follow the same general layout as in error detection codes</a:t>
            </a:r>
          </a:p>
          <a:p>
            <a:pPr lvl="1">
              <a:lnSpc>
                <a:spcPct val="90000"/>
              </a:lnSpc>
              <a:buFont typeface="Wingdings" pitchFamily="2" charset="2"/>
              <a:buChar char="Ø"/>
            </a:pPr>
            <a:r>
              <a:rPr lang="en-US" sz="2600" dirty="0">
                <a:latin typeface="Times New Roman" pitchFamily="18" charset="0"/>
              </a:rPr>
              <a:t>Take as input </a:t>
            </a:r>
            <a:r>
              <a:rPr lang="en-US" sz="2600" b="1" i="1" dirty="0">
                <a:latin typeface="Times New Roman" pitchFamily="18" charset="0"/>
              </a:rPr>
              <a:t>k-bit</a:t>
            </a:r>
            <a:r>
              <a:rPr lang="en-US" sz="2600" dirty="0">
                <a:latin typeface="Times New Roman" pitchFamily="18" charset="0"/>
              </a:rPr>
              <a:t> block, add </a:t>
            </a:r>
            <a:r>
              <a:rPr lang="en-US" sz="2600" b="1" i="1" dirty="0">
                <a:latin typeface="Times New Roman" pitchFamily="18" charset="0"/>
              </a:rPr>
              <a:t>r = n-k </a:t>
            </a:r>
            <a:r>
              <a:rPr lang="en-US" sz="2600" dirty="0">
                <a:latin typeface="Times New Roman" pitchFamily="18" charset="0"/>
              </a:rPr>
              <a:t>bits to produce </a:t>
            </a:r>
            <a:r>
              <a:rPr lang="en-US" sz="2600" b="1" dirty="0">
                <a:latin typeface="Times New Roman" pitchFamily="18" charset="0"/>
              </a:rPr>
              <a:t>n</a:t>
            </a:r>
            <a:r>
              <a:rPr lang="en-US" sz="2600" dirty="0">
                <a:latin typeface="Times New Roman" pitchFamily="18" charset="0"/>
              </a:rPr>
              <a:t> bit-block</a:t>
            </a:r>
          </a:p>
          <a:p>
            <a:pPr>
              <a:lnSpc>
                <a:spcPct val="90000"/>
              </a:lnSpc>
            </a:pPr>
            <a:endParaRPr lang="en-US" dirty="0">
              <a:latin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4517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70164" y="46038"/>
            <a:ext cx="3810000" cy="1143000"/>
          </a:xfrm>
        </p:spPr>
        <p:txBody>
          <a:bodyPr>
            <a:normAutofit fontScale="90000"/>
          </a:bodyPr>
          <a:lstStyle/>
          <a:p>
            <a:pPr algn="l" eaLnBrk="1" hangingPunct="1"/>
            <a:r>
              <a:rPr lang="en-US" sz="3600" b="1" dirty="0">
                <a:latin typeface="Times New Roman" pitchFamily="18" charset="0"/>
              </a:rPr>
              <a:t>Forward Error </a:t>
            </a:r>
            <a:br>
              <a:rPr lang="en-US" sz="3600" b="1" dirty="0">
                <a:latin typeface="Times New Roman" pitchFamily="18" charset="0"/>
              </a:rPr>
            </a:br>
            <a:r>
              <a:rPr lang="en-US" sz="3600" b="1" dirty="0">
                <a:latin typeface="Times New Roman" pitchFamily="18" charset="0"/>
              </a:rPr>
              <a:t>Correction Process</a:t>
            </a:r>
          </a:p>
        </p:txBody>
      </p:sp>
      <p:pic>
        <p:nvPicPr>
          <p:cNvPr id="20483" name="Picture 5"/>
          <p:cNvPicPr>
            <a:picLocks noChangeAspect="1" noChangeArrowheads="1"/>
          </p:cNvPicPr>
          <p:nvPr/>
        </p:nvPicPr>
        <p:blipFill>
          <a:blip r:embed="rId2" cstate="print"/>
          <a:srcRect/>
          <a:stretch>
            <a:fillRect/>
          </a:stretch>
        </p:blipFill>
        <p:spPr bwMode="auto">
          <a:xfrm>
            <a:off x="270164" y="1600200"/>
            <a:ext cx="4191000" cy="4648200"/>
          </a:xfrm>
          <a:prstGeom prst="rect">
            <a:avLst/>
          </a:prstGeom>
          <a:noFill/>
          <a:ln w="9525">
            <a:noFill/>
            <a:miter lim="800000"/>
            <a:headEnd/>
            <a:tailEnd/>
          </a:ln>
        </p:spPr>
      </p:pic>
      <p:sp>
        <p:nvSpPr>
          <p:cNvPr id="4" name="Rectangle 2"/>
          <p:cNvSpPr txBox="1">
            <a:spLocks noChangeArrowheads="1"/>
          </p:cNvSpPr>
          <p:nvPr/>
        </p:nvSpPr>
        <p:spPr>
          <a:xfrm>
            <a:off x="4267200" y="46038"/>
            <a:ext cx="4648200" cy="792162"/>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latin typeface="Times New Roman" pitchFamily="18" charset="0"/>
              </a:rPr>
              <a:t>FEC Decoder Outcomes</a:t>
            </a:r>
          </a:p>
        </p:txBody>
      </p:sp>
      <p:sp>
        <p:nvSpPr>
          <p:cNvPr id="5" name="Rectangle 3"/>
          <p:cNvSpPr txBox="1">
            <a:spLocks noChangeArrowheads="1"/>
          </p:cNvSpPr>
          <p:nvPr/>
        </p:nvSpPr>
        <p:spPr>
          <a:xfrm>
            <a:off x="4267200" y="838200"/>
            <a:ext cx="4419600" cy="57912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Arial" pitchFamily="34" charset="0"/>
              <a:buNone/>
            </a:pPr>
            <a:r>
              <a:rPr lang="en-US" sz="2400" b="1" dirty="0">
                <a:latin typeface="Times New Roman" pitchFamily="18" charset="0"/>
              </a:rPr>
              <a:t>When a block is passed through FEC, possible outcomes</a:t>
            </a:r>
          </a:p>
          <a:p>
            <a:pPr>
              <a:lnSpc>
                <a:spcPct val="90000"/>
              </a:lnSpc>
              <a:buFont typeface="Wingdings" pitchFamily="2" charset="2"/>
              <a:buChar char="Ø"/>
            </a:pPr>
            <a:r>
              <a:rPr lang="en-US" sz="2400" b="1" dirty="0">
                <a:solidFill>
                  <a:srgbClr val="00B050"/>
                </a:solidFill>
                <a:latin typeface="Times New Roman" pitchFamily="18" charset="0"/>
              </a:rPr>
              <a:t>No errors present</a:t>
            </a:r>
          </a:p>
          <a:p>
            <a:pPr lvl="1">
              <a:lnSpc>
                <a:spcPct val="90000"/>
              </a:lnSpc>
              <a:buFont typeface="Wingdings" pitchFamily="2" charset="2"/>
              <a:buChar char="Ø"/>
            </a:pPr>
            <a:r>
              <a:rPr lang="en-US" sz="2400" dirty="0">
                <a:latin typeface="Times New Roman" pitchFamily="18" charset="0"/>
              </a:rPr>
              <a:t>Input to the FEC decoder matches original </a:t>
            </a:r>
            <a:r>
              <a:rPr lang="en-US" sz="2400" dirty="0" err="1">
                <a:latin typeface="Times New Roman" pitchFamily="18" charset="0"/>
              </a:rPr>
              <a:t>codeword</a:t>
            </a:r>
            <a:endParaRPr lang="en-US" sz="2400" dirty="0">
              <a:latin typeface="Times New Roman" pitchFamily="18" charset="0"/>
            </a:endParaRPr>
          </a:p>
          <a:p>
            <a:pPr lvl="1">
              <a:lnSpc>
                <a:spcPct val="90000"/>
              </a:lnSpc>
              <a:buFont typeface="Wingdings" pitchFamily="2" charset="2"/>
              <a:buChar char="Ø"/>
            </a:pPr>
            <a:r>
              <a:rPr lang="en-US" sz="2400" dirty="0">
                <a:latin typeface="Times New Roman" pitchFamily="18" charset="0"/>
              </a:rPr>
              <a:t>Decoder produces the original data block as output</a:t>
            </a:r>
          </a:p>
          <a:p>
            <a:pPr>
              <a:lnSpc>
                <a:spcPct val="90000"/>
              </a:lnSpc>
              <a:buFont typeface="Wingdings" pitchFamily="2" charset="2"/>
              <a:buChar char="Ø"/>
            </a:pPr>
            <a:r>
              <a:rPr lang="en-US" sz="2400" b="1" dirty="0">
                <a:solidFill>
                  <a:srgbClr val="00B050"/>
                </a:solidFill>
                <a:latin typeface="Times New Roman" pitchFamily="18" charset="0"/>
              </a:rPr>
              <a:t>Decoder detects and corrects </a:t>
            </a:r>
            <a:r>
              <a:rPr lang="en-US" sz="2400" dirty="0">
                <a:latin typeface="Times New Roman" pitchFamily="18" charset="0"/>
              </a:rPr>
              <a:t>bit errors for certain error patterns</a:t>
            </a:r>
          </a:p>
          <a:p>
            <a:pPr>
              <a:lnSpc>
                <a:spcPct val="90000"/>
              </a:lnSpc>
              <a:buFont typeface="Wingdings" pitchFamily="2" charset="2"/>
              <a:buChar char="Ø"/>
            </a:pPr>
            <a:r>
              <a:rPr lang="en-US" sz="2400" b="1" dirty="0">
                <a:solidFill>
                  <a:srgbClr val="00B050"/>
                </a:solidFill>
                <a:latin typeface="Times New Roman" pitchFamily="18" charset="0"/>
              </a:rPr>
              <a:t>Decoder detects but cannot correct</a:t>
            </a:r>
            <a:r>
              <a:rPr lang="en-US" sz="2400" dirty="0">
                <a:latin typeface="Times New Roman" pitchFamily="18" charset="0"/>
              </a:rPr>
              <a:t> bit errors for certain error patterns</a:t>
            </a:r>
          </a:p>
          <a:p>
            <a:pPr lvl="1">
              <a:lnSpc>
                <a:spcPct val="90000"/>
              </a:lnSpc>
              <a:buFont typeface="Wingdings" pitchFamily="2" charset="2"/>
              <a:buChar char="Ø"/>
            </a:pPr>
            <a:r>
              <a:rPr lang="en-US" sz="2400" dirty="0">
                <a:latin typeface="Times New Roman" pitchFamily="18" charset="0"/>
              </a:rPr>
              <a:t>Decoder simply reports uncorrectable error</a:t>
            </a:r>
          </a:p>
          <a:p>
            <a:pPr>
              <a:lnSpc>
                <a:spcPct val="90000"/>
              </a:lnSpc>
              <a:buFont typeface="Wingdings" pitchFamily="2" charset="2"/>
              <a:buChar char="Ø"/>
            </a:pPr>
            <a:r>
              <a:rPr lang="en-US" sz="2400" b="1" dirty="0">
                <a:solidFill>
                  <a:srgbClr val="00B050"/>
                </a:solidFill>
                <a:latin typeface="Times New Roman" pitchFamily="18" charset="0"/>
              </a:rPr>
              <a:t>Decoder detects no bit errors </a:t>
            </a:r>
            <a:r>
              <a:rPr lang="en-US" sz="2400" dirty="0">
                <a:latin typeface="Times New Roman" pitchFamily="18" charset="0"/>
              </a:rPr>
              <a:t>(for rare error patterns), though errors are present</a:t>
            </a:r>
          </a:p>
        </p:txBody>
      </p:sp>
    </p:spTree>
    <p:extLst>
      <p:ext uri="{BB962C8B-B14F-4D97-AF65-F5344CB8AC3E}">
        <p14:creationId xmlns:p14="http://schemas.microsoft.com/office/powerpoint/2010/main" val="228005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lgn="l" eaLnBrk="1" hangingPunct="1"/>
            <a:r>
              <a:rPr lang="en-US" sz="3600" b="1" dirty="0">
                <a:latin typeface="Times New Roman" pitchFamily="18" charset="0"/>
              </a:rPr>
              <a:t>Types of Errors</a:t>
            </a:r>
          </a:p>
        </p:txBody>
      </p:sp>
      <p:sp>
        <p:nvSpPr>
          <p:cNvPr id="8195" name="Rectangle 3"/>
          <p:cNvSpPr>
            <a:spLocks noGrp="1" noChangeArrowheads="1"/>
          </p:cNvSpPr>
          <p:nvPr>
            <p:ph type="body" idx="1"/>
          </p:nvPr>
        </p:nvSpPr>
        <p:spPr>
          <a:xfrm>
            <a:off x="457200" y="1481328"/>
            <a:ext cx="8229600" cy="2557272"/>
          </a:xfrm>
        </p:spPr>
        <p:txBody>
          <a:bodyPr>
            <a:normAutofit/>
          </a:bodyPr>
          <a:lstStyle/>
          <a:p>
            <a:pPr>
              <a:lnSpc>
                <a:spcPct val="90000"/>
              </a:lnSpc>
              <a:buNone/>
            </a:pPr>
            <a:r>
              <a:rPr lang="en-US" sz="2400" b="1" dirty="0">
                <a:latin typeface="Times New Roman" pitchFamily="18" charset="0"/>
                <a:cs typeface="Times New Roman" pitchFamily="18" charset="0"/>
              </a:rPr>
              <a:t>Single bit error </a:t>
            </a:r>
            <a:r>
              <a:rPr lang="en-US" sz="2400" dirty="0">
                <a:latin typeface="Times New Roman" pitchFamily="18" charset="0"/>
                <a:cs typeface="Times New Roman" pitchFamily="18" charset="0"/>
              </a:rPr>
              <a:t>is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only 1 bit in the data unit has changed</a:t>
            </a:r>
          </a:p>
          <a:p>
            <a:pPr lvl="1">
              <a:lnSpc>
                <a:spcPct val="90000"/>
              </a:lnSpc>
            </a:pPr>
            <a:r>
              <a:rPr lang="en-US" sz="2400" dirty="0">
                <a:latin typeface="Times New Roman" pitchFamily="18" charset="0"/>
                <a:cs typeface="Times New Roman" pitchFamily="18" charset="0"/>
              </a:rPr>
              <a:t>least likely type of error in serial data transmission</a:t>
            </a:r>
            <a:endParaRPr lang="en-US" sz="2400" i="1" dirty="0">
              <a:latin typeface="Times New Roman" pitchFamily="18" charset="0"/>
              <a:cs typeface="Times New Roman" pitchFamily="18" charset="0"/>
            </a:endParaRPr>
          </a:p>
          <a:p>
            <a:pPr>
              <a:lnSpc>
                <a:spcPct val="90000"/>
              </a:lnSpc>
            </a:pPr>
            <a:endParaRPr lang="en-US" sz="2400" i="1" dirty="0">
              <a:latin typeface="Times New Roman" pitchFamily="-128" charset="0"/>
            </a:endParaRPr>
          </a:p>
          <a:p>
            <a:pPr>
              <a:lnSpc>
                <a:spcPct val="90000"/>
              </a:lnSpc>
            </a:pPr>
            <a:endParaRPr lang="en-US" sz="2400" i="1" dirty="0">
              <a:latin typeface="Times New Roman" pitchFamily="-128" charset="0"/>
            </a:endParaRPr>
          </a:p>
          <a:p>
            <a:pPr>
              <a:lnSpc>
                <a:spcPct val="90000"/>
              </a:lnSpc>
              <a:buNone/>
            </a:pPr>
            <a:endParaRPr lang="en-US" sz="2400" i="1" dirty="0">
              <a:latin typeface="Times New Roman" pitchFamily="-128" charset="0"/>
            </a:endParaRPr>
          </a:p>
          <a:p>
            <a:pPr>
              <a:buClr>
                <a:schemeClr val="tx1"/>
              </a:buClr>
              <a:buSzPct val="117000"/>
              <a:buFont typeface="Wingdings" pitchFamily="-128" charset="2"/>
              <a:buNone/>
            </a:pPr>
            <a:endParaRPr lang="en-US" sz="2400" dirty="0">
              <a:solidFill>
                <a:srgbClr val="0033CC"/>
              </a:solidFill>
              <a:latin typeface="Times New Roman" pitchFamily="-128" charset="0"/>
            </a:endParaRPr>
          </a:p>
          <a:p>
            <a:pPr>
              <a:lnSpc>
                <a:spcPct val="90000"/>
              </a:lnSpc>
            </a:pPr>
            <a:endParaRPr lang="en-US" sz="2400" i="1" dirty="0">
              <a:effectLst>
                <a:outerShdw blurRad="38100" dist="38100" dir="2700000" algn="tl">
                  <a:srgbClr val="C0C0C0"/>
                </a:outerShdw>
              </a:effectLst>
              <a:latin typeface="Times New Roman" pitchFamily="-128" charset="0"/>
            </a:endParaRPr>
          </a:p>
        </p:txBody>
      </p:sp>
      <p:pic>
        <p:nvPicPr>
          <p:cNvPr id="4" name="Picture 6"/>
          <p:cNvPicPr>
            <a:picLocks noChangeAspect="1" noChangeArrowheads="1"/>
          </p:cNvPicPr>
          <p:nvPr/>
        </p:nvPicPr>
        <p:blipFill>
          <a:blip r:embed="rId2" cstate="print"/>
          <a:srcRect/>
          <a:stretch>
            <a:fillRect/>
          </a:stretch>
        </p:blipFill>
        <p:spPr bwMode="auto">
          <a:xfrm>
            <a:off x="609600" y="2286000"/>
            <a:ext cx="7734300" cy="1219200"/>
          </a:xfrm>
          <a:prstGeom prst="rect">
            <a:avLst/>
          </a:prstGeom>
          <a:noFill/>
          <a:ln w="9525">
            <a:noFill/>
            <a:miter lim="800000"/>
            <a:headEnd/>
            <a:tailEnd/>
          </a:ln>
          <a:effectLst/>
        </p:spPr>
      </p:pic>
      <p:sp>
        <p:nvSpPr>
          <p:cNvPr id="5" name="Rectangle 3"/>
          <p:cNvSpPr txBox="1">
            <a:spLocks noChangeArrowheads="1"/>
          </p:cNvSpPr>
          <p:nvPr/>
        </p:nvSpPr>
        <p:spPr>
          <a:xfrm>
            <a:off x="457200" y="3581400"/>
            <a:ext cx="8229600" cy="3124200"/>
          </a:xfrm>
          <a:prstGeom prst="rect">
            <a:avLst/>
          </a:prstGeom>
        </p:spPr>
        <p:txBody>
          <a:bodyPr vert="horz" lIns="91440" tIns="45720" rIns="91440" bIns="45720" rtlCol="0">
            <a:normAutofit/>
          </a:bodyPr>
          <a:lstStyle/>
          <a:p>
            <a:pPr>
              <a:lnSpc>
                <a:spcPct val="90000"/>
              </a:lnSpc>
            </a:pPr>
            <a:r>
              <a:rPr lang="en-US" sz="2400" b="1" i="1" dirty="0">
                <a:latin typeface="Times New Roman" pitchFamily="-128" charset="0"/>
              </a:rPr>
              <a:t>In a burst error, </a:t>
            </a:r>
            <a:r>
              <a:rPr lang="en-US" sz="2400" dirty="0">
                <a:latin typeface="Times New Roman" pitchFamily="18" charset="0"/>
                <a:cs typeface="Times New Roman" pitchFamily="18" charset="0"/>
              </a:rPr>
              <a:t>2 or more bits in the data unit get changed</a:t>
            </a:r>
          </a:p>
          <a:p>
            <a:pPr lvl="1"/>
            <a:r>
              <a:rPr lang="en-US" sz="2400" dirty="0">
                <a:latin typeface="Times New Roman" pitchFamily="18" charset="0"/>
                <a:cs typeface="Times New Roman" pitchFamily="18" charset="0"/>
              </a:rPr>
              <a:t>The length of the burst </a:t>
            </a:r>
            <a:r>
              <a:rPr lang="en-US" sz="2200" dirty="0">
                <a:latin typeface="Times New Roman" pitchFamily="18" charset="0"/>
                <a:cs typeface="Times New Roman" pitchFamily="18" charset="0"/>
              </a:rPr>
              <a:t>is measured from the first corrupted bit to the last corrupted bit. OR </a:t>
            </a:r>
            <a:r>
              <a:rPr lang="en-US" sz="2400" dirty="0">
                <a:latin typeface="Times New Roman" pitchFamily="18" charset="0"/>
                <a:cs typeface="Times New Roman" pitchFamily="18" charset="0"/>
              </a:rPr>
              <a:t>distance between the first and last errors in data block</a:t>
            </a:r>
          </a:p>
          <a:p>
            <a:pPr lvl="1"/>
            <a:endParaRPr lang="en-US" sz="2200" dirty="0">
              <a:latin typeface="Times New Roman" pitchFamily="18" charset="0"/>
              <a:cs typeface="Times New Roman"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1" u="none" strike="noStrike" kern="1200" cap="none" spc="0" normalizeH="0" baseline="0" noProof="0" dirty="0">
              <a:ln>
                <a:noFill/>
              </a:ln>
              <a:solidFill>
                <a:schemeClr val="tx1"/>
              </a:solidFill>
              <a:effectLst/>
              <a:uLnTx/>
              <a:uFillTx/>
              <a:latin typeface="Times New Roman" pitchFamily="-128" charset="0"/>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1" u="none" strike="noStrike" kern="1200" cap="none" spc="0" normalizeH="0" baseline="0" noProof="0" dirty="0">
              <a:ln>
                <a:noFill/>
              </a:ln>
              <a:solidFill>
                <a:schemeClr val="tx1"/>
              </a:solidFill>
              <a:effectLst/>
              <a:uLnTx/>
              <a:uFillTx/>
              <a:latin typeface="Times New Roman" pitchFamily="-128" charset="0"/>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US" sz="2400" b="0" i="1" u="none" strike="noStrike" kern="1200" cap="none" spc="0" normalizeH="0" baseline="0" noProof="0" dirty="0">
              <a:ln>
                <a:noFill/>
              </a:ln>
              <a:solidFill>
                <a:schemeClr val="tx1"/>
              </a:solidFill>
              <a:effectLst/>
              <a:uLnTx/>
              <a:uFillTx/>
              <a:latin typeface="Times New Roman" pitchFamily="-128" charset="0"/>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1"/>
              </a:buClr>
              <a:buSzPct val="117000"/>
              <a:buFont typeface="Wingdings" pitchFamily="-128" charset="2"/>
              <a:buNone/>
              <a:tabLst/>
              <a:defRPr/>
            </a:pPr>
            <a:endParaRPr kumimoji="0" lang="en-US" sz="2400" b="0" i="0" u="none" strike="noStrike" kern="1200" cap="none" spc="0" normalizeH="0" baseline="0" noProof="0" dirty="0">
              <a:ln>
                <a:noFill/>
              </a:ln>
              <a:solidFill>
                <a:srgbClr val="0033CC"/>
              </a:solidFill>
              <a:effectLst/>
              <a:uLnTx/>
              <a:uFillTx/>
              <a:latin typeface="Times New Roman" pitchFamily="-128" charset="0"/>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itchFamily="-128" charset="0"/>
              <a:ea typeface="+mn-ea"/>
              <a:cs typeface="+mn-cs"/>
            </a:endParaRPr>
          </a:p>
        </p:txBody>
      </p:sp>
      <p:pic>
        <p:nvPicPr>
          <p:cNvPr id="6" name="Picture 6"/>
          <p:cNvPicPr>
            <a:picLocks noChangeAspect="1" noChangeArrowheads="1"/>
          </p:cNvPicPr>
          <p:nvPr/>
        </p:nvPicPr>
        <p:blipFill>
          <a:blip r:embed="rId3" cstate="print"/>
          <a:srcRect/>
          <a:stretch>
            <a:fillRect/>
          </a:stretch>
        </p:blipFill>
        <p:spPr bwMode="auto">
          <a:xfrm>
            <a:off x="609600" y="5053012"/>
            <a:ext cx="7620000" cy="1576388"/>
          </a:xfrm>
          <a:prstGeom prst="rect">
            <a:avLst/>
          </a:prstGeom>
          <a:noFill/>
          <a:ln w="9525">
            <a:noFill/>
            <a:miter lim="800000"/>
            <a:headEnd/>
            <a:tailEnd/>
          </a:ln>
          <a:effectLst/>
        </p:spPr>
      </p:pic>
    </p:spTree>
    <p:extLst>
      <p:ext uri="{BB962C8B-B14F-4D97-AF65-F5344CB8AC3E}">
        <p14:creationId xmlns:p14="http://schemas.microsoft.com/office/powerpoint/2010/main" val="271444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52400" y="228600"/>
            <a:ext cx="8686800" cy="2590800"/>
          </a:xfrm>
        </p:spPr>
        <p:txBody>
          <a:bodyPr>
            <a:normAutofit/>
          </a:bodyPr>
          <a:lstStyle/>
          <a:p>
            <a:pPr>
              <a:lnSpc>
                <a:spcPct val="90000"/>
              </a:lnSpc>
              <a:buNone/>
            </a:pPr>
            <a:r>
              <a:rPr lang="en-US" sz="3600" b="1" dirty="0">
                <a:latin typeface="Times New Roman" pitchFamily="18" charset="0"/>
              </a:rPr>
              <a:t>Redundancy</a:t>
            </a:r>
            <a:r>
              <a:rPr lang="en-US" sz="3600" dirty="0">
                <a:latin typeface="Times New Roman" pitchFamily="18" charset="0"/>
                <a:cs typeface="Times New Roman" pitchFamily="18" charset="0"/>
              </a:rPr>
              <a:t>: </a:t>
            </a:r>
            <a:r>
              <a:rPr lang="en-US" sz="2400" dirty="0">
                <a:latin typeface="Times New Roman" pitchFamily="18" charset="0"/>
                <a:cs typeface="Times New Roman" pitchFamily="18" charset="0"/>
              </a:rPr>
              <a:t>Central concept in </a:t>
            </a:r>
            <a:r>
              <a:rPr lang="en-US" sz="2400" dirty="0">
                <a:solidFill>
                  <a:srgbClr val="00B050"/>
                </a:solidFill>
                <a:latin typeface="Times New Roman" pitchFamily="18" charset="0"/>
                <a:cs typeface="Times New Roman" pitchFamily="18" charset="0"/>
              </a:rPr>
              <a:t>detecting /correcting errors</a:t>
            </a:r>
          </a:p>
          <a:p>
            <a:pPr lvl="1">
              <a:lnSpc>
                <a:spcPct val="90000"/>
              </a:lnSpc>
              <a:buFont typeface="Wingdings" panose="05000000000000000000" pitchFamily="2" charset="2"/>
              <a:buChar char="v"/>
            </a:pPr>
            <a:r>
              <a:rPr lang="en-US" sz="2400" dirty="0">
                <a:latin typeface="Times New Roman" pitchFamily="18" charset="0"/>
                <a:cs typeface="Times New Roman" pitchFamily="18" charset="0"/>
              </a:rPr>
              <a:t>Need to send extra (redundant) bits with the data</a:t>
            </a:r>
          </a:p>
          <a:p>
            <a:pPr lvl="1">
              <a:lnSpc>
                <a:spcPct val="90000"/>
              </a:lnSpc>
              <a:buFont typeface="Wingdings" panose="05000000000000000000" pitchFamily="2" charset="2"/>
              <a:buChar char="v"/>
            </a:pPr>
            <a:r>
              <a:rPr lang="en-US" sz="2400" dirty="0">
                <a:latin typeface="Times New Roman" pitchFamily="18" charset="0"/>
                <a:cs typeface="Times New Roman" pitchFamily="18" charset="0"/>
              </a:rPr>
              <a:t>Extra bits are added by the sender and removed by the receiver</a:t>
            </a:r>
          </a:p>
          <a:p>
            <a:pPr>
              <a:lnSpc>
                <a:spcPct val="90000"/>
              </a:lnSpc>
              <a:buFont typeface="Wingdings" panose="05000000000000000000" pitchFamily="2" charset="2"/>
              <a:buChar char="Ø"/>
            </a:pPr>
            <a:r>
              <a:rPr lang="en-US" sz="2400" dirty="0">
                <a:latin typeface="Times New Roman" pitchFamily="18" charset="0"/>
                <a:cs typeface="Times New Roman" pitchFamily="18" charset="0"/>
              </a:rPr>
              <a:t>Presence of redundant allows receiver to detect or correct corrupted bits</a:t>
            </a:r>
          </a:p>
        </p:txBody>
      </p:sp>
      <p:sp>
        <p:nvSpPr>
          <p:cNvPr id="5" name="Rectangle 3"/>
          <p:cNvSpPr txBox="1">
            <a:spLocks noChangeArrowheads="1"/>
          </p:cNvSpPr>
          <p:nvPr/>
        </p:nvSpPr>
        <p:spPr>
          <a:xfrm>
            <a:off x="304800" y="3124200"/>
            <a:ext cx="8458200" cy="32004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Coding: </a:t>
            </a: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Various coding schemes to achieve redundancy</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sender adds redundant bits through a process that creates a relationship between the redundant bits and the actual data bits</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receiver checks the relationships between the two sets of bits to detect or correct the errors</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 any coding scheme, t</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he ratio of redundant bits to the data bits and the robustness of the process are important factors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600" b="0" i="1"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5971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0"/>
            <a:ext cx="8229600" cy="609600"/>
          </a:xfrm>
        </p:spPr>
        <p:txBody>
          <a:bodyPr>
            <a:normAutofit fontScale="90000"/>
          </a:bodyPr>
          <a:lstStyle/>
          <a:p>
            <a:pPr algn="l" eaLnBrk="1" hangingPunct="1"/>
            <a:r>
              <a:rPr lang="en-US" sz="3600" b="1" dirty="0">
                <a:latin typeface="Times New Roman" pitchFamily="18" charset="0"/>
              </a:rPr>
              <a:t>Detection Versus Correction</a:t>
            </a:r>
          </a:p>
        </p:txBody>
      </p:sp>
      <p:sp>
        <p:nvSpPr>
          <p:cNvPr id="8195" name="Rectangle 3"/>
          <p:cNvSpPr>
            <a:spLocks noGrp="1" noChangeArrowheads="1"/>
          </p:cNvSpPr>
          <p:nvPr>
            <p:ph type="body" idx="1"/>
          </p:nvPr>
        </p:nvSpPr>
        <p:spPr>
          <a:xfrm>
            <a:off x="228600" y="685800"/>
            <a:ext cx="8686800" cy="1905000"/>
          </a:xfrm>
        </p:spPr>
        <p:txBody>
          <a:bodyPr>
            <a:noAutofit/>
          </a:bodyPr>
          <a:lstStyle/>
          <a:p>
            <a:pPr>
              <a:buNone/>
            </a:pPr>
            <a:r>
              <a:rPr lang="en-US" sz="2800" b="1" dirty="0">
                <a:solidFill>
                  <a:srgbClr val="00B050"/>
                </a:solidFill>
                <a:latin typeface="Times New Roman" pitchFamily="18" charset="0"/>
                <a:cs typeface="Times New Roman" pitchFamily="18" charset="0"/>
              </a:rPr>
              <a:t>Error detection </a:t>
            </a:r>
            <a:r>
              <a:rPr lang="en-US" sz="2400" b="1" dirty="0">
                <a:latin typeface="Times New Roman" pitchFamily="18" charset="0"/>
                <a:cs typeface="Times New Roman" pitchFamily="18" charset="0"/>
              </a:rPr>
              <a:t>c</a:t>
            </a:r>
            <a:r>
              <a:rPr lang="en-US" sz="2400" dirty="0">
                <a:latin typeface="Times New Roman" pitchFamily="18" charset="0"/>
                <a:cs typeface="Times New Roman" pitchFamily="18" charset="0"/>
              </a:rPr>
              <a:t>oncerns only to see if any error has occurred</a:t>
            </a:r>
          </a:p>
          <a:p>
            <a:pPr lvl="1">
              <a:buFont typeface="Wingdings" panose="05000000000000000000" pitchFamily="2" charset="2"/>
              <a:buChar char="Ø"/>
            </a:pPr>
            <a:r>
              <a:rPr lang="en-US" i="1" dirty="0">
                <a:effectLst>
                  <a:outerShdw blurRad="38100" dist="38100" dir="2700000" algn="tl">
                    <a:srgbClr val="C0C0C0"/>
                  </a:outerShdw>
                </a:effectLst>
                <a:latin typeface="Times New Roman" pitchFamily="18" charset="0"/>
                <a:cs typeface="Times New Roman" pitchFamily="18" charset="0"/>
              </a:rPr>
              <a:t>Simply Yes or No</a:t>
            </a:r>
          </a:p>
          <a:p>
            <a:pPr lvl="1">
              <a:buFont typeface="Wingdings" panose="05000000000000000000" pitchFamily="2" charset="2"/>
              <a:buChar char="Ø"/>
            </a:pPr>
            <a:r>
              <a:rPr lang="en-US" sz="2400" i="1" dirty="0">
                <a:effectLst>
                  <a:outerShdw blurRad="38100" dist="38100" dir="2700000" algn="tl">
                    <a:srgbClr val="C0C0C0"/>
                  </a:outerShdw>
                </a:effectLst>
                <a:latin typeface="Times New Roman" pitchFamily="18" charset="0"/>
                <a:cs typeface="Times New Roman" pitchFamily="18" charset="0"/>
              </a:rPr>
              <a:t>Even not interested in the number of errors (corrupted bits)</a:t>
            </a:r>
          </a:p>
          <a:p>
            <a:pPr lvl="2">
              <a:buFont typeface="Wingdings" panose="05000000000000000000" pitchFamily="2" charset="2"/>
              <a:buChar char="v"/>
            </a:pPr>
            <a:r>
              <a:rPr lang="en-US" i="1" dirty="0">
                <a:effectLst>
                  <a:outerShdw blurRad="38100" dist="38100" dir="2700000" algn="tl">
                    <a:srgbClr val="C0C0C0"/>
                  </a:outerShdw>
                </a:effectLst>
                <a:latin typeface="Times New Roman" pitchFamily="18" charset="0"/>
                <a:cs typeface="Times New Roman" pitchFamily="18" charset="0"/>
              </a:rPr>
              <a:t>Single bit error is same as the burst error</a:t>
            </a:r>
          </a:p>
        </p:txBody>
      </p:sp>
      <p:sp>
        <p:nvSpPr>
          <p:cNvPr id="4" name="Rectangle 3"/>
          <p:cNvSpPr txBox="1">
            <a:spLocks noChangeArrowheads="1"/>
          </p:cNvSpPr>
          <p:nvPr/>
        </p:nvSpPr>
        <p:spPr>
          <a:xfrm>
            <a:off x="304800" y="2819400"/>
            <a:ext cx="8610600" cy="3886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dirty="0">
                <a:ln>
                  <a:noFill/>
                </a:ln>
                <a:solidFill>
                  <a:srgbClr val="00B050"/>
                </a:solidFill>
                <a:effectLst/>
                <a:uLnTx/>
                <a:uFillTx/>
                <a:latin typeface="Times New Roman" pitchFamily="18" charset="0"/>
                <a:ea typeface="+mn-ea"/>
                <a:cs typeface="Times New Roman" pitchFamily="18" charset="0"/>
              </a:rPr>
              <a:t>Error correction: </a:t>
            </a: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need to know the exact number of corrupted bits and their location in the message (more important)</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number of the errors and the size of the message are important factors</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 an 8 bit data</a:t>
            </a:r>
          </a:p>
          <a:p>
            <a:pPr marL="800100" marR="0" lvl="1"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To correct a single bit error, need to consider eight possible error locations</a:t>
            </a:r>
          </a:p>
          <a:p>
            <a:pPr marL="800100" marR="0" lvl="1"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To correct two errors, need to consider 28 possibilities or combinations</a:t>
            </a: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Imagine the receiver's difficulty in finding 10 errors in a data unit of 1000 bits</a:t>
            </a:r>
          </a:p>
        </p:txBody>
      </p:sp>
    </p:spTree>
    <p:extLst>
      <p:ext uri="{BB962C8B-B14F-4D97-AF65-F5344CB8AC3E}">
        <p14:creationId xmlns:p14="http://schemas.microsoft.com/office/powerpoint/2010/main" val="21150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152400"/>
            <a:ext cx="8229600" cy="685800"/>
          </a:xfrm>
        </p:spPr>
        <p:txBody>
          <a:bodyPr>
            <a:noAutofit/>
          </a:bodyPr>
          <a:lstStyle/>
          <a:p>
            <a:pPr algn="l"/>
            <a:r>
              <a:rPr lang="en-US" sz="3600" b="1" dirty="0">
                <a:latin typeface="Times New Roman" pitchFamily="18" charset="0"/>
                <a:cs typeface="Times New Roman" pitchFamily="18" charset="0"/>
              </a:rPr>
              <a:t>Error Correction Methods</a:t>
            </a:r>
          </a:p>
        </p:txBody>
      </p:sp>
      <p:sp>
        <p:nvSpPr>
          <p:cNvPr id="8195" name="Rectangle 3"/>
          <p:cNvSpPr>
            <a:spLocks noGrp="1" noChangeArrowheads="1"/>
          </p:cNvSpPr>
          <p:nvPr>
            <p:ph type="body" idx="1"/>
          </p:nvPr>
        </p:nvSpPr>
        <p:spPr>
          <a:xfrm>
            <a:off x="457200" y="1295400"/>
            <a:ext cx="8458200" cy="3505200"/>
          </a:xfrm>
        </p:spPr>
        <p:txBody>
          <a:bodyPr>
            <a:noAutofit/>
          </a:bodyPr>
          <a:lstStyle/>
          <a:p>
            <a:pPr>
              <a:buFont typeface="Wingdings" panose="05000000000000000000" pitchFamily="2" charset="2"/>
              <a:buChar char="Ø"/>
            </a:pPr>
            <a:r>
              <a:rPr lang="en-US" sz="2400" b="1" dirty="0">
                <a:latin typeface="Times New Roman" pitchFamily="18" charset="0"/>
                <a:cs typeface="Times New Roman" pitchFamily="18" charset="0"/>
              </a:rPr>
              <a:t>Forward error correction </a:t>
            </a:r>
          </a:p>
          <a:p>
            <a:pPr lvl="1">
              <a:buFont typeface="Wingdings" panose="05000000000000000000" pitchFamily="2" charset="2"/>
              <a:buChar char="v"/>
            </a:pPr>
            <a:r>
              <a:rPr lang="en-US" sz="2400" dirty="0">
                <a:latin typeface="Times New Roman" pitchFamily="18" charset="0"/>
                <a:cs typeface="Times New Roman" pitchFamily="18" charset="0"/>
              </a:rPr>
              <a:t>The receiver tries to guess the message by using redundant bits if the number of errors is small</a:t>
            </a:r>
            <a:endParaRPr lang="en-US" sz="2400" b="1" dirty="0">
              <a:latin typeface="Times New Roman" pitchFamily="18" charset="0"/>
              <a:cs typeface="Times New Roman" pitchFamily="18" charset="0"/>
            </a:endParaRPr>
          </a:p>
          <a:p>
            <a:pPr>
              <a:buFont typeface="Wingdings" panose="05000000000000000000" pitchFamily="2" charset="2"/>
              <a:buChar char="Ø"/>
            </a:pPr>
            <a:r>
              <a:rPr lang="en-US" sz="2400" b="1" dirty="0">
                <a:latin typeface="Times New Roman" pitchFamily="18" charset="0"/>
                <a:cs typeface="Times New Roman" pitchFamily="18" charset="0"/>
              </a:rPr>
              <a:t>Correction by retransmission </a:t>
            </a:r>
          </a:p>
          <a:p>
            <a:pPr lvl="1">
              <a:buFont typeface="Wingdings" panose="05000000000000000000" pitchFamily="2" charset="2"/>
              <a:buChar char="v"/>
            </a:pPr>
            <a:r>
              <a:rPr lang="en-US" sz="2400" dirty="0">
                <a:latin typeface="Times New Roman" pitchFamily="18" charset="0"/>
                <a:cs typeface="Times New Roman" pitchFamily="18" charset="0"/>
              </a:rPr>
              <a:t>A technique in which the receiver detects the occurrence of an error and asks the sender to resend the message</a:t>
            </a:r>
          </a:p>
          <a:p>
            <a:pPr lvl="1">
              <a:buFont typeface="Wingdings" panose="05000000000000000000" pitchFamily="2" charset="2"/>
              <a:buChar char="v"/>
            </a:pPr>
            <a:r>
              <a:rPr lang="en-US" sz="2400" dirty="0">
                <a:latin typeface="Times New Roman" pitchFamily="18" charset="0"/>
                <a:cs typeface="Times New Roman" pitchFamily="18" charset="0"/>
              </a:rPr>
              <a:t>Resending is repeated until a message arrives error free (as per believe of the receiver)</a:t>
            </a:r>
          </a:p>
          <a:p>
            <a:endParaRPr lang="en-US" sz="2800" i="1" dirty="0">
              <a:effectLst>
                <a:outerShdw blurRad="38100" dist="38100" dir="2700000" algn="tl">
                  <a:srgbClr val="C0C0C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54684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152400"/>
            <a:ext cx="8229600" cy="838200"/>
          </a:xfrm>
        </p:spPr>
        <p:txBody>
          <a:bodyPr>
            <a:noAutofit/>
          </a:bodyPr>
          <a:lstStyle/>
          <a:p>
            <a:pPr algn="l"/>
            <a:r>
              <a:rPr lang="en-US" sz="3600" b="1" dirty="0">
                <a:latin typeface="Times New Roman" pitchFamily="18" charset="0"/>
                <a:cs typeface="Times New Roman" pitchFamily="18" charset="0"/>
              </a:rPr>
              <a:t>Modular Arithmetic</a:t>
            </a:r>
          </a:p>
        </p:txBody>
      </p:sp>
      <p:sp>
        <p:nvSpPr>
          <p:cNvPr id="8195" name="Rectangle 3"/>
          <p:cNvSpPr>
            <a:spLocks noGrp="1" noChangeArrowheads="1"/>
          </p:cNvSpPr>
          <p:nvPr>
            <p:ph type="body" idx="1"/>
          </p:nvPr>
        </p:nvSpPr>
        <p:spPr>
          <a:xfrm>
            <a:off x="381000" y="1066800"/>
            <a:ext cx="8458200" cy="5562600"/>
          </a:xfrm>
        </p:spPr>
        <p:txBody>
          <a:bodyPr>
            <a:noAutofit/>
          </a:bodyPr>
          <a:lstStyle/>
          <a:p>
            <a:pPr>
              <a:buFont typeface="Wingdings" panose="05000000000000000000" pitchFamily="2" charset="2"/>
              <a:buChar char="Ø"/>
            </a:pPr>
            <a:r>
              <a:rPr lang="en-US" sz="2400" dirty="0">
                <a:latin typeface="Times New Roman" pitchFamily="18" charset="0"/>
                <a:cs typeface="Times New Roman" pitchFamily="18" charset="0"/>
              </a:rPr>
              <a:t>uses only a limited range of integers</a:t>
            </a:r>
          </a:p>
          <a:p>
            <a:pPr>
              <a:buFont typeface="Wingdings" panose="05000000000000000000" pitchFamily="2" charset="2"/>
              <a:buChar char="Ø"/>
            </a:pPr>
            <a:r>
              <a:rPr lang="en-US" sz="2400" i="1" dirty="0">
                <a:latin typeface="Times New Roman" pitchFamily="18" charset="0"/>
                <a:cs typeface="Times New Roman" pitchFamily="18" charset="0"/>
              </a:rPr>
              <a:t>modulo-N arithmetic</a:t>
            </a:r>
            <a:endParaRPr lang="en-US" sz="2400" dirty="0">
              <a:latin typeface="Times New Roman" pitchFamily="18" charset="0"/>
              <a:cs typeface="Times New Roman" pitchFamily="18" charset="0"/>
            </a:endParaRPr>
          </a:p>
          <a:p>
            <a:pPr lvl="1">
              <a:buFont typeface="Wingdings" panose="05000000000000000000" pitchFamily="2" charset="2"/>
              <a:buChar char="v"/>
            </a:pPr>
            <a:r>
              <a:rPr lang="en-US" sz="2400" dirty="0">
                <a:latin typeface="Times New Roman" pitchFamily="18" charset="0"/>
                <a:cs typeface="Times New Roman" pitchFamily="18" charset="0"/>
              </a:rPr>
              <a:t>define an upper limit, called a modulus </a:t>
            </a:r>
            <a:r>
              <a:rPr lang="en-US" sz="2400" i="1" dirty="0">
                <a:latin typeface="Times New Roman" pitchFamily="18" charset="0"/>
                <a:cs typeface="Times New Roman" pitchFamily="18" charset="0"/>
              </a:rPr>
              <a:t>N</a:t>
            </a:r>
          </a:p>
          <a:p>
            <a:pPr lvl="1">
              <a:buFont typeface="Wingdings" panose="05000000000000000000" pitchFamily="2" charset="2"/>
              <a:buChar char="v"/>
            </a:pPr>
            <a:r>
              <a:rPr lang="en-US" sz="2400" dirty="0">
                <a:latin typeface="Times New Roman" pitchFamily="18" charset="0"/>
                <a:cs typeface="Times New Roman" pitchFamily="18" charset="0"/>
              </a:rPr>
              <a:t>then use only the integers 0 to </a:t>
            </a:r>
            <a:r>
              <a:rPr lang="en-US" sz="2400" i="1" dirty="0">
                <a:latin typeface="Times New Roman" pitchFamily="18" charset="0"/>
                <a:cs typeface="Times New Roman" pitchFamily="18" charset="0"/>
              </a:rPr>
              <a:t>N - I, inclusive </a:t>
            </a:r>
          </a:p>
          <a:p>
            <a:pPr lvl="1">
              <a:buFont typeface="Wingdings" panose="05000000000000000000" pitchFamily="2" charset="2"/>
              <a:buChar char="v"/>
            </a:pPr>
            <a:r>
              <a:rPr lang="en-US" sz="2400" dirty="0">
                <a:latin typeface="Times New Roman" pitchFamily="18" charset="0"/>
                <a:cs typeface="Times New Roman" pitchFamily="18" charset="0"/>
              </a:rPr>
              <a:t>no carry when adding two digits in a column</a:t>
            </a:r>
          </a:p>
          <a:p>
            <a:pPr lvl="1">
              <a:buFont typeface="Wingdings" panose="05000000000000000000" pitchFamily="2" charset="2"/>
              <a:buChar char="v"/>
            </a:pPr>
            <a:r>
              <a:rPr lang="en-US" sz="2400" dirty="0">
                <a:latin typeface="Times New Roman" pitchFamily="18" charset="0"/>
                <a:cs typeface="Times New Roman" pitchFamily="18" charset="0"/>
              </a:rPr>
              <a:t>no borrow when subtracting one digit from another in a column</a:t>
            </a:r>
            <a:endParaRPr lang="en-US" sz="2400" i="1" dirty="0">
              <a:effectLst>
                <a:outerShdw blurRad="38100" dist="38100" dir="2700000" algn="tl">
                  <a:srgbClr val="C0C0C0"/>
                </a:outerShdw>
              </a:effectLst>
              <a:latin typeface="Times New Roman" pitchFamily="18" charset="0"/>
              <a:cs typeface="Times New Roman" pitchFamily="18" charset="0"/>
            </a:endParaRPr>
          </a:p>
          <a:p>
            <a:pPr>
              <a:buFont typeface="Wingdings" panose="05000000000000000000" pitchFamily="2" charset="2"/>
              <a:buChar char="Ø"/>
            </a:pPr>
            <a:r>
              <a:rPr lang="en-US" sz="2400" b="1" dirty="0">
                <a:latin typeface="Times New Roman" pitchFamily="18" charset="0"/>
                <a:cs typeface="Times New Roman" pitchFamily="18" charset="0"/>
              </a:rPr>
              <a:t>In Modulo-2 arithmetic</a:t>
            </a:r>
            <a:r>
              <a:rPr lang="en-US" sz="2400" i="1" dirty="0">
                <a:effectLst>
                  <a:outerShdw blurRad="38100" dist="38100" dir="2700000" algn="tl">
                    <a:srgbClr val="C0C0C0"/>
                  </a:outerShdw>
                </a:effectLst>
                <a:latin typeface="Times New Roman" pitchFamily="18" charset="0"/>
                <a:cs typeface="Times New Roman" pitchFamily="18" charset="0"/>
              </a:rPr>
              <a:t> (</a:t>
            </a:r>
            <a:r>
              <a:rPr lang="en-US" sz="2400" i="1" dirty="0" err="1">
                <a:effectLst>
                  <a:outerShdw blurRad="38100" dist="38100" dir="2700000" algn="tl">
                    <a:srgbClr val="C0C0C0"/>
                  </a:outerShdw>
                </a:effectLst>
                <a:latin typeface="Times New Roman" pitchFamily="18" charset="0"/>
                <a:cs typeface="Times New Roman" pitchFamily="18" charset="0"/>
              </a:rPr>
              <a:t>XORing</a:t>
            </a:r>
            <a:r>
              <a:rPr lang="en-US" sz="2400" i="1" dirty="0">
                <a:effectLst>
                  <a:outerShdw blurRad="38100" dist="38100" dir="2700000" algn="tl">
                    <a:srgbClr val="C0C0C0"/>
                  </a:outerShdw>
                </a:effectLst>
                <a:latin typeface="Times New Roman" pitchFamily="18" charset="0"/>
                <a:cs typeface="Times New Roman" pitchFamily="18" charset="0"/>
              </a:rPr>
              <a:t> of two single bits or words</a:t>
            </a:r>
          </a:p>
        </p:txBody>
      </p:sp>
      <p:pic>
        <p:nvPicPr>
          <p:cNvPr id="7" name="Picture 6"/>
          <p:cNvPicPr>
            <a:picLocks noChangeAspect="1" noChangeArrowheads="1"/>
          </p:cNvPicPr>
          <p:nvPr/>
        </p:nvPicPr>
        <p:blipFill>
          <a:blip r:embed="rId2" cstate="print"/>
          <a:srcRect/>
          <a:stretch>
            <a:fillRect/>
          </a:stretch>
        </p:blipFill>
        <p:spPr bwMode="auto">
          <a:xfrm>
            <a:off x="381000" y="4724400"/>
            <a:ext cx="7924800" cy="1893887"/>
          </a:xfrm>
          <a:prstGeom prst="rect">
            <a:avLst/>
          </a:prstGeom>
          <a:noFill/>
          <a:ln w="9525">
            <a:noFill/>
            <a:miter lim="800000"/>
            <a:headEnd/>
            <a:tailEnd/>
          </a:ln>
          <a:effectLst/>
        </p:spPr>
      </p:pic>
    </p:spTree>
    <p:extLst>
      <p:ext uri="{BB962C8B-B14F-4D97-AF65-F5344CB8AC3E}">
        <p14:creationId xmlns:p14="http://schemas.microsoft.com/office/powerpoint/2010/main" val="274088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eaLnBrk="1" hangingPunct="1"/>
            <a:r>
              <a:rPr lang="en-US" dirty="0">
                <a:latin typeface="Times New Roman" pitchFamily="18" charset="0"/>
              </a:rPr>
              <a:t>Error Control Requirements</a:t>
            </a:r>
          </a:p>
        </p:txBody>
      </p:sp>
      <p:sp>
        <p:nvSpPr>
          <p:cNvPr id="38915" name="Rectangle 3"/>
          <p:cNvSpPr>
            <a:spLocks noGrp="1" noChangeArrowheads="1"/>
          </p:cNvSpPr>
          <p:nvPr>
            <p:ph type="body" idx="1"/>
          </p:nvPr>
        </p:nvSpPr>
        <p:spPr>
          <a:xfrm>
            <a:off x="457200" y="1481328"/>
            <a:ext cx="8229600" cy="4843272"/>
          </a:xfrm>
        </p:spPr>
        <p:txBody>
          <a:bodyPr>
            <a:noAutofit/>
          </a:bodyPr>
          <a:lstStyle/>
          <a:p>
            <a:pPr>
              <a:buNone/>
            </a:pPr>
            <a:r>
              <a:rPr lang="en-US" sz="2200" b="1" dirty="0">
                <a:latin typeface="Times New Roman" pitchFamily="18" charset="0"/>
                <a:cs typeface="Times New Roman" pitchFamily="18" charset="0"/>
              </a:rPr>
              <a:t>The most common techniques for error control are based on some or all of the following ingredients:</a:t>
            </a:r>
          </a:p>
          <a:p>
            <a:pPr eaLnBrk="1" hangingPunct="1">
              <a:lnSpc>
                <a:spcPct val="90000"/>
              </a:lnSpc>
              <a:buFont typeface="Wingdings" pitchFamily="2" charset="2"/>
              <a:buChar char="Ø"/>
            </a:pPr>
            <a:r>
              <a:rPr lang="en-US" sz="2200" b="1" dirty="0">
                <a:latin typeface="Times New Roman" pitchFamily="18" charset="0"/>
                <a:cs typeface="Times New Roman" pitchFamily="18" charset="0"/>
              </a:rPr>
              <a:t>Error detection</a:t>
            </a:r>
          </a:p>
          <a:p>
            <a:pPr lvl="1" eaLnBrk="1" hangingPunct="1">
              <a:lnSpc>
                <a:spcPct val="90000"/>
              </a:lnSpc>
              <a:buFont typeface="Wingdings" pitchFamily="2" charset="2"/>
              <a:buChar char="Ø"/>
            </a:pPr>
            <a:r>
              <a:rPr lang="en-US" sz="2200" dirty="0">
                <a:latin typeface="Times New Roman" pitchFamily="18" charset="0"/>
                <a:cs typeface="Times New Roman" pitchFamily="18" charset="0"/>
              </a:rPr>
              <a:t>Receiver detects errors and discards PDUs in error</a:t>
            </a:r>
          </a:p>
          <a:p>
            <a:pPr eaLnBrk="1" hangingPunct="1">
              <a:lnSpc>
                <a:spcPct val="90000"/>
              </a:lnSpc>
              <a:buFont typeface="Wingdings" pitchFamily="2" charset="2"/>
              <a:buChar char="Ø"/>
            </a:pPr>
            <a:r>
              <a:rPr lang="en-US" sz="2200" b="1" dirty="0">
                <a:latin typeface="Times New Roman" pitchFamily="18" charset="0"/>
                <a:cs typeface="Times New Roman" pitchFamily="18" charset="0"/>
              </a:rPr>
              <a:t>Positive acknowledgement</a:t>
            </a:r>
          </a:p>
          <a:p>
            <a:pPr lvl="1" eaLnBrk="1" hangingPunct="1">
              <a:lnSpc>
                <a:spcPct val="90000"/>
              </a:lnSpc>
              <a:buFont typeface="Wingdings" pitchFamily="2" charset="2"/>
              <a:buChar char="Ø"/>
            </a:pPr>
            <a:r>
              <a:rPr lang="en-US" sz="2200" dirty="0">
                <a:latin typeface="Times New Roman" pitchFamily="18" charset="0"/>
                <a:cs typeface="Times New Roman" pitchFamily="18" charset="0"/>
              </a:rPr>
              <a:t>Destination returns acknowledgment of  successfully received, error-free PDUs</a:t>
            </a:r>
          </a:p>
          <a:p>
            <a:pPr eaLnBrk="1" hangingPunct="1">
              <a:lnSpc>
                <a:spcPct val="90000"/>
              </a:lnSpc>
              <a:buFont typeface="Wingdings" pitchFamily="2" charset="2"/>
              <a:buChar char="Ø"/>
            </a:pPr>
            <a:r>
              <a:rPr lang="en-US" sz="2200" b="1" dirty="0">
                <a:latin typeface="Times New Roman" pitchFamily="18" charset="0"/>
                <a:cs typeface="Times New Roman" pitchFamily="18" charset="0"/>
              </a:rPr>
              <a:t>Retransmission</a:t>
            </a:r>
            <a:r>
              <a:rPr lang="en-US" sz="2200" dirty="0">
                <a:latin typeface="Times New Roman" pitchFamily="18" charset="0"/>
                <a:cs typeface="Times New Roman" pitchFamily="18" charset="0"/>
              </a:rPr>
              <a:t> after timeout</a:t>
            </a:r>
          </a:p>
          <a:p>
            <a:pPr lvl="1" eaLnBrk="1" hangingPunct="1">
              <a:lnSpc>
                <a:spcPct val="90000"/>
              </a:lnSpc>
              <a:buFont typeface="Wingdings" pitchFamily="2" charset="2"/>
              <a:buChar char="Ø"/>
            </a:pPr>
            <a:r>
              <a:rPr lang="en-US" sz="2200" dirty="0">
                <a:latin typeface="Times New Roman" pitchFamily="18" charset="0"/>
                <a:cs typeface="Times New Roman" pitchFamily="18" charset="0"/>
              </a:rPr>
              <a:t>Source retransmits unacknowledged PDUs after a predetermined amount of time</a:t>
            </a:r>
          </a:p>
          <a:p>
            <a:pPr eaLnBrk="1" hangingPunct="1">
              <a:lnSpc>
                <a:spcPct val="90000"/>
              </a:lnSpc>
              <a:buFont typeface="Wingdings" pitchFamily="2" charset="2"/>
              <a:buChar char="Ø"/>
            </a:pPr>
            <a:r>
              <a:rPr lang="en-US" sz="2200" b="1" dirty="0">
                <a:latin typeface="Times New Roman" pitchFamily="18" charset="0"/>
                <a:cs typeface="Times New Roman" pitchFamily="18" charset="0"/>
              </a:rPr>
              <a:t>Negative acknowledgement </a:t>
            </a:r>
            <a:r>
              <a:rPr lang="en-US" sz="2200" dirty="0">
                <a:latin typeface="Times New Roman" pitchFamily="18" charset="0"/>
                <a:cs typeface="Times New Roman" pitchFamily="18" charset="0"/>
              </a:rPr>
              <a:t>and </a:t>
            </a:r>
            <a:r>
              <a:rPr lang="en-US" sz="2200" b="1" dirty="0">
                <a:latin typeface="Times New Roman" pitchFamily="18" charset="0"/>
                <a:cs typeface="Times New Roman" pitchFamily="18" charset="0"/>
              </a:rPr>
              <a:t>retransmission</a:t>
            </a:r>
          </a:p>
          <a:p>
            <a:pPr lvl="1" eaLnBrk="1" hangingPunct="1">
              <a:lnSpc>
                <a:spcPct val="90000"/>
              </a:lnSpc>
              <a:buFont typeface="Wingdings" pitchFamily="2" charset="2"/>
              <a:buChar char="Ø"/>
            </a:pPr>
            <a:r>
              <a:rPr lang="en-US" sz="2200" dirty="0">
                <a:latin typeface="Times New Roman" pitchFamily="18" charset="0"/>
                <a:cs typeface="Times New Roman" pitchFamily="18" charset="0"/>
              </a:rPr>
              <a:t>Destination returns negative acknowledgment to PDUs in which an error is detected </a:t>
            </a:r>
          </a:p>
          <a:p>
            <a:pPr lvl="1" eaLnBrk="1" hangingPunct="1">
              <a:lnSpc>
                <a:spcPct val="90000"/>
              </a:lnSpc>
              <a:buFont typeface="Wingdings" pitchFamily="2" charset="2"/>
              <a:buChar char="Ø"/>
            </a:pPr>
            <a:r>
              <a:rPr lang="en-US" sz="2200" dirty="0">
                <a:latin typeface="Times New Roman" pitchFamily="18" charset="0"/>
                <a:cs typeface="Times New Roman" pitchFamily="18" charset="0"/>
              </a:rPr>
              <a:t>The source retransmits such PDUs</a:t>
            </a:r>
          </a:p>
        </p:txBody>
      </p:sp>
    </p:spTree>
    <p:extLst>
      <p:ext uri="{BB962C8B-B14F-4D97-AF65-F5344CB8AC3E}">
        <p14:creationId xmlns:p14="http://schemas.microsoft.com/office/powerpoint/2010/main" val="70378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4"/>
          <p:cNvSpPr>
            <a:spLocks noGrp="1" noChangeArrowheads="1"/>
          </p:cNvSpPr>
          <p:nvPr>
            <p:ph type="title"/>
          </p:nvPr>
        </p:nvSpPr>
        <p:spPr>
          <a:xfrm>
            <a:off x="457200" y="381000"/>
            <a:ext cx="8229600" cy="838200"/>
          </a:xfrm>
        </p:spPr>
        <p:txBody>
          <a:bodyPr>
            <a:normAutofit/>
          </a:bodyPr>
          <a:lstStyle/>
          <a:p>
            <a:pPr algn="l"/>
            <a:r>
              <a:rPr lang="en-US" sz="3600" b="1" dirty="0">
                <a:latin typeface="Times New Roman" pitchFamily="18" charset="0"/>
                <a:cs typeface="Times New Roman" pitchFamily="18" charset="0"/>
              </a:rPr>
              <a:t>Error Detection Codes</a:t>
            </a:r>
          </a:p>
        </p:txBody>
      </p:sp>
      <p:sp>
        <p:nvSpPr>
          <p:cNvPr id="159749" name="Rectangle 5"/>
          <p:cNvSpPr>
            <a:spLocks noGrp="1" noChangeArrowheads="1"/>
          </p:cNvSpPr>
          <p:nvPr>
            <p:ph type="body" idx="1"/>
          </p:nvPr>
        </p:nvSpPr>
        <p:spPr/>
        <p:txBody>
          <a:bodyPr>
            <a:normAutofit/>
          </a:bodyPr>
          <a:lstStyle/>
          <a:p>
            <a:pPr>
              <a:lnSpc>
                <a:spcPct val="90000"/>
              </a:lnSpc>
              <a:buFont typeface="Wingdings" panose="05000000000000000000" pitchFamily="2" charset="2"/>
              <a:buChar char="Ø"/>
            </a:pPr>
            <a:r>
              <a:rPr lang="en-US" sz="2400" dirty="0">
                <a:latin typeface="Times New Roman" pitchFamily="18" charset="0"/>
              </a:rPr>
              <a:t>Data are transmitted as one or more contiguous sequences of bits, called frames</a:t>
            </a:r>
          </a:p>
          <a:p>
            <a:pPr>
              <a:lnSpc>
                <a:spcPct val="90000"/>
              </a:lnSpc>
              <a:buFont typeface="Wingdings" panose="05000000000000000000" pitchFamily="2" charset="2"/>
              <a:buChar char="Ø"/>
            </a:pPr>
            <a:r>
              <a:rPr lang="en-US" sz="2400" dirty="0">
                <a:latin typeface="Times New Roman" pitchFamily="18" charset="0"/>
                <a:cs typeface="Times New Roman" pitchFamily="18" charset="0"/>
              </a:rPr>
              <a:t>Data transmission can contain errors (single bit or burst)</a:t>
            </a:r>
            <a:endParaRPr lang="en-US" sz="2400" dirty="0">
              <a:latin typeface="Times New Roman" pitchFamily="18" charset="0"/>
            </a:endParaRPr>
          </a:p>
          <a:p>
            <a:pPr>
              <a:lnSpc>
                <a:spcPct val="90000"/>
              </a:lnSpc>
              <a:buFont typeface="Wingdings" panose="05000000000000000000" pitchFamily="2" charset="2"/>
              <a:buChar char="Ø"/>
            </a:pPr>
            <a:r>
              <a:rPr lang="en-US" sz="2400" dirty="0">
                <a:latin typeface="Times New Roman" pitchFamily="18" charset="0"/>
              </a:rPr>
              <a:t>Error detection codes detect the presence of an error</a:t>
            </a:r>
          </a:p>
          <a:p>
            <a:pPr>
              <a:buFont typeface="Wingdings" panose="05000000000000000000" pitchFamily="2" charset="2"/>
              <a:buChar char="Ø"/>
            </a:pPr>
            <a:r>
              <a:rPr lang="en-US" sz="2400" b="1" dirty="0">
                <a:latin typeface="Times New Roman" pitchFamily="18" charset="0"/>
                <a:cs typeface="Times New Roman" pitchFamily="18" charset="0"/>
              </a:rPr>
              <a:t>How to detect errors?</a:t>
            </a:r>
          </a:p>
          <a:p>
            <a:pPr lvl="1">
              <a:buFont typeface="Wingdings" panose="05000000000000000000" pitchFamily="2" charset="2"/>
              <a:buChar char="v"/>
            </a:pPr>
            <a:r>
              <a:rPr lang="en-US" sz="2400" dirty="0">
                <a:latin typeface="Times New Roman" pitchFamily="18" charset="0"/>
                <a:cs typeface="Times New Roman" pitchFamily="18" charset="0"/>
              </a:rPr>
              <a:t>If only data is transmitted, errors cannot be detected</a:t>
            </a:r>
          </a:p>
          <a:p>
            <a:pPr lvl="1">
              <a:buFont typeface="Wingdings" panose="05000000000000000000" pitchFamily="2" charset="2"/>
              <a:buChar char="v"/>
            </a:pPr>
            <a:r>
              <a:rPr lang="en-US" sz="2400" dirty="0">
                <a:latin typeface="Times New Roman" pitchFamily="18" charset="0"/>
                <a:cs typeface="Times New Roman" pitchFamily="18" charset="0"/>
                <a:sym typeface="Wingdings" pitchFamily="2" charset="2"/>
              </a:rPr>
              <a:t>Send more information with data that satisfies a special relationship</a:t>
            </a:r>
            <a:br>
              <a:rPr lang="en-US" sz="2400" dirty="0">
                <a:latin typeface="Times New Roman" pitchFamily="18" charset="0"/>
                <a:cs typeface="Times New Roman" pitchFamily="18" charset="0"/>
                <a:sym typeface="Wingdings" pitchFamily="2" charset="2"/>
              </a:rPr>
            </a:br>
            <a:r>
              <a:rPr lang="en-US" sz="2400" dirty="0">
                <a:latin typeface="Times New Roman" pitchFamily="18" charset="0"/>
                <a:cs typeface="Times New Roman" pitchFamily="18" charset="0"/>
                <a:sym typeface="Wingdings" pitchFamily="2" charset="2"/>
              </a:rPr>
              <a:t> Add redundancy</a:t>
            </a:r>
          </a:p>
          <a:p>
            <a:r>
              <a:rPr lang="en-US" sz="2400" b="1" dirty="0">
                <a:solidFill>
                  <a:srgbClr val="00B050"/>
                </a:solidFill>
                <a:latin typeface="Times New Roman" pitchFamily="18" charset="0"/>
                <a:cs typeface="Times New Roman" pitchFamily="18" charset="0"/>
              </a:rPr>
              <a:t>Error-detecting codes are commonly used in link, network, and transport layers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82108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4180</TotalTime>
  <Words>1744</Words>
  <Application>Microsoft Office PowerPoint</Application>
  <PresentationFormat>On-screen Show (4:3)</PresentationFormat>
  <Paragraphs>192</Paragraphs>
  <Slides>22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Times New Roman</vt:lpstr>
      <vt:lpstr>Wingdings</vt:lpstr>
      <vt:lpstr>Office Theme</vt:lpstr>
      <vt:lpstr>Equation</vt:lpstr>
      <vt:lpstr>Networks must be able to transfer data from one device to another with acceptable accuracy  Data can be corrupted during transmission  Some application can tolerate a small level of error such as random errors in audio or video transmission But transmission of text requires very high level of accuracy  Thus, some applications require that errors be detected and corrected  In order to cope with data transmission errors Error detection and correction bits     </vt:lpstr>
      <vt:lpstr>Error detection and correction issues</vt:lpstr>
      <vt:lpstr>Types of Errors</vt:lpstr>
      <vt:lpstr>PowerPoint Presentation</vt:lpstr>
      <vt:lpstr>Detection Versus Correction</vt:lpstr>
      <vt:lpstr>Error Correction Methods</vt:lpstr>
      <vt:lpstr>Modular Arithmetic</vt:lpstr>
      <vt:lpstr>Error Control Requirements</vt:lpstr>
      <vt:lpstr>Error Detection Codes</vt:lpstr>
      <vt:lpstr>Error Detection Process</vt:lpstr>
      <vt:lpstr>Error Detection Process</vt:lpstr>
      <vt:lpstr>Error Detection Codes Parity Check</vt:lpstr>
      <vt:lpstr>Parity Check</vt:lpstr>
      <vt:lpstr>Error Detection Codes: Cyclic Redundancy Check (CRC)</vt:lpstr>
      <vt:lpstr>PowerPoint Presentation</vt:lpstr>
      <vt:lpstr>CRC using Modulo 2 Arithmetic: Example</vt:lpstr>
      <vt:lpstr>CRC using Modulo 2 Arithmetic: Example</vt:lpstr>
      <vt:lpstr>CRC using Polynomials</vt:lpstr>
      <vt:lpstr>CRC using Polynomials: Example</vt:lpstr>
      <vt:lpstr> Error Correction Codes </vt:lpstr>
      <vt:lpstr>Forward error correction codes (FEC)</vt:lpstr>
      <vt:lpstr>Forward Error  Correction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Arshad</dc:creator>
  <cp:lastModifiedBy>Arshad Ali</cp:lastModifiedBy>
  <cp:revision>543</cp:revision>
  <cp:lastPrinted>2018-01-08T04:49:38Z</cp:lastPrinted>
  <dcterms:created xsi:type="dcterms:W3CDTF">2014-04-13T00:14:05Z</dcterms:created>
  <dcterms:modified xsi:type="dcterms:W3CDTF">2023-11-28T01:04:16Z</dcterms:modified>
  <cp:version>1</cp:version>
</cp:coreProperties>
</file>