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71" r:id="rId2"/>
    <p:sldId id="572" r:id="rId3"/>
    <p:sldId id="501" r:id="rId4"/>
    <p:sldId id="504" r:id="rId5"/>
    <p:sldId id="502" r:id="rId6"/>
    <p:sldId id="505" r:id="rId7"/>
    <p:sldId id="506" r:id="rId8"/>
    <p:sldId id="507" r:id="rId9"/>
    <p:sldId id="508" r:id="rId10"/>
    <p:sldId id="509" r:id="rId11"/>
    <p:sldId id="511" r:id="rId12"/>
    <p:sldId id="567" r:id="rId13"/>
    <p:sldId id="568" r:id="rId14"/>
    <p:sldId id="569" r:id="rId15"/>
    <p:sldId id="570" r:id="rId16"/>
    <p:sldId id="519" r:id="rId17"/>
    <p:sldId id="524" r:id="rId18"/>
    <p:sldId id="526" r:id="rId19"/>
    <p:sldId id="527" r:id="rId20"/>
    <p:sldId id="528" r:id="rId21"/>
    <p:sldId id="563" r:id="rId22"/>
    <p:sldId id="531" r:id="rId23"/>
    <p:sldId id="545" r:id="rId24"/>
    <p:sldId id="556" r:id="rId25"/>
    <p:sldId id="566" r:id="rId26"/>
    <p:sldId id="537" r:id="rId27"/>
    <p:sldId id="541" r:id="rId28"/>
    <p:sldId id="555" r:id="rId29"/>
    <p:sldId id="557" r:id="rId30"/>
    <p:sldId id="542" r:id="rId31"/>
    <p:sldId id="543" r:id="rId32"/>
    <p:sldId id="544" r:id="rId33"/>
    <p:sldId id="558" r:id="rId3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83FEE47-D736-496B-944D-B01EE0E02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84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7E25D4A-304D-40C1-BF18-4D96C208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346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D5AFF-866C-4576-83BD-2BE468F750D8}" type="slidenum">
              <a:rPr lang="en-US"/>
              <a:pPr/>
              <a:t>5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99056-45B3-447A-A1B3-C18341D7F90F}" type="slidenum">
              <a:rPr lang="en-US"/>
              <a:pPr/>
              <a:t>6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E8033-57D4-4CA8-AE0C-6D240CA6017D}" type="slidenum">
              <a:rPr lang="en-US"/>
              <a:pPr/>
              <a:t>11</a:t>
            </a:fld>
            <a:endParaRPr lang="en-US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2FB02-0DA5-40F9-9F54-07DD41788F99}" type="slidenum">
              <a:rPr lang="en-US"/>
              <a:pPr/>
              <a:t>13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9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09D37-64DC-4232-B6D1-70704F9EC785}" type="slidenum">
              <a:rPr lang="en-US"/>
              <a:pPr/>
              <a:t>16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5684D-8A57-4455-803B-158523D211F4}" type="slidenum">
              <a:rPr lang="en-US"/>
              <a:pPr/>
              <a:t>29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3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7D83-E010-4A9E-91BB-B1F0C280A524}" type="slidenum">
              <a:rPr lang="en-US"/>
              <a:pPr/>
              <a:t>30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66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2D3D3-8B95-40D9-867B-03C5FC76EE07}" type="slidenum">
              <a:rPr lang="en-US"/>
              <a:pPr/>
              <a:t>33</a:t>
            </a:fld>
            <a:endParaRPr lang="en-US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6A0-7E65-4EA5-A8B3-D908A721A9A7}" type="datetime1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276-A8BA-4973-B68B-6064088777CF}" type="datetime1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3998-0F29-41D2-A04E-57D5E5E7D587}" type="datetime1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186E-EFF2-4608-936B-B7B68450FAD0}" type="datetime1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41D-CAFE-4C77-8D6A-5C6C0A28F826}" type="datetime1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942-AC4C-48AA-A524-85D2610FA9B0}" type="datetime1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697F-128B-4F1F-805F-FDDB741E6A2B}" type="datetime1">
              <a:rPr lang="en-US" smtClean="0"/>
              <a:pPr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7048-A014-4E40-ADFC-946E26B1F5E8}" type="datetime1">
              <a:rPr lang="en-US" smtClean="0"/>
              <a:pPr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F5E2-4CDF-4715-B5B7-47FD0FA148FC}" type="datetime1">
              <a:rPr lang="en-US" smtClean="0"/>
              <a:pPr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466A-66F6-425C-AF91-57449EA58976}" type="datetime1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562-F871-45F2-B897-4F84919B5302}" type="datetime1">
              <a:rPr lang="en-US" smtClean="0"/>
              <a:pPr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F954E-051F-453A-8A98-7C3354750D63}" type="datetime1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683308"/>
              </p:ext>
            </p:extLst>
          </p:nvPr>
        </p:nvGraphicFramePr>
        <p:xfrm>
          <a:off x="228600" y="1295400"/>
          <a:ext cx="8763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How long it takes </a:t>
                      </a:r>
                      <a:r>
                        <a:rPr lang="en-US" sz="1800" i="1" dirty="0">
                          <a:latin typeface="Times New Roman" pitchFamily="18" charset="0"/>
                          <a:cs typeface="Times New Roman" pitchFamily="18" charset="0"/>
                        </a:rPr>
                        <a:t>one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bit to </a:t>
                      </a:r>
                      <a:r>
                        <a:rPr lang="en-US" sz="1800" i="1" dirty="0">
                          <a:latin typeface="Times New Roman" pitchFamily="18" charset="0"/>
                          <a:cs typeface="Times New Roman" pitchFamily="18" charset="0"/>
                        </a:rPr>
                        <a:t>travel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from one end of the medium to the other or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 it takes the signal to travel from source to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How long it takes to get </a:t>
                      </a:r>
                      <a:r>
                        <a:rPr lang="en-US" sz="1800" i="1" dirty="0"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the bits </a:t>
                      </a:r>
                      <a:r>
                        <a:rPr lang="en-US" sz="1800" i="1" dirty="0">
                          <a:latin typeface="Times New Roman" pitchFamily="18" charset="0"/>
                          <a:cs typeface="Times New Roman" pitchFamily="18" charset="0"/>
                        </a:rPr>
                        <a:t>into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the medium in the first place  or</a:t>
                      </a:r>
                    </a:p>
                    <a:p>
                      <a:pPr lvl="1"/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time it takes the sender to transmit all bits of the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is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proportional to the length of the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medium (length/speed or distance/speed)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It is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 ----- packet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length/data</a:t>
                      </a:r>
                      <a:r>
                        <a:rPr lang="en-US" sz="18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Propagate means to move something in a medium.....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Transmit means to send something.......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Therefore, propagation delay is the time taken by an object to pass through a medium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Whereas transmission delay is the time taken to transfer something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It depends on the distance between source and receiver and also the medium through which it is travelling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It depends on the length of object which is to be transmitted and the rate at which the object is transmitted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Propagation Vs Transmission</a:t>
            </a:r>
          </a:p>
        </p:txBody>
      </p:sp>
    </p:spTree>
    <p:extLst>
      <p:ext uri="{BB962C8B-B14F-4D97-AF65-F5344CB8AC3E}">
        <p14:creationId xmlns:p14="http://schemas.microsoft.com/office/powerpoint/2010/main" val="170469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4876800"/>
            <a:ext cx="8610600" cy="1828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Principal of pure ALOHA: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you have data to send, send the data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message collides with another transmission (no ACK received), sender waits random time before trying again (resend)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>
                <a:latin typeface="Times New Roman" pitchFamily="18" charset="0"/>
                <a:cs typeface="Times New Roman" pitchFamily="18" charset="0"/>
              </a:rPr>
              <a:t>ALOHA Network 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0" dirty="0">
                <a:latin typeface="Times New Roman" pitchFamily="18" charset="0"/>
                <a:cs typeface="Times New Roman" pitchFamily="18" charset="0"/>
              </a:rPr>
              <a:t>Areal </a:t>
            </a:r>
            <a:r>
              <a:rPr lang="en-US" sz="3600" b="0" dirty="0" err="1">
                <a:latin typeface="Times New Roman" pitchFamily="18" charset="0"/>
                <a:cs typeface="Times New Roman" pitchFamily="18" charset="0"/>
              </a:rPr>
              <a:t>LOcations</a:t>
            </a:r>
            <a:r>
              <a:rPr lang="en-US" sz="3600" b="0" dirty="0">
                <a:latin typeface="Times New Roman" pitchFamily="18" charset="0"/>
                <a:cs typeface="Times New Roman" pitchFamily="18" charset="0"/>
              </a:rPr>
              <a:t> of Hazardous Atmospheres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600200"/>
            <a:ext cx="235400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1600200"/>
            <a:ext cx="6248400" cy="2514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Norm Abramson devised a new protocol at the University of Hawaii for multiple access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When should nodes send?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network connecting the Hawaiian islands in the late 1960s with wireless links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0386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of very simple procedure: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access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random access methods evolved from ALOHA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0" name="Text Box 4"/>
          <p:cNvSpPr txBox="1">
            <a:spLocks noChangeArrowheads="1"/>
          </p:cNvSpPr>
          <p:nvPr/>
        </p:nvSpPr>
        <p:spPr bwMode="auto">
          <a:xfrm>
            <a:off x="304800" y="464403"/>
            <a:ext cx="883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baseline="0" dirty="0">
                <a:latin typeface="Times New Roman" pitchFamily="18" charset="0"/>
                <a:cs typeface="Times New Roman" pitchFamily="18" charset="0"/>
              </a:rPr>
              <a:t>Frames in a pure ALOHA network: </a:t>
            </a:r>
          </a:p>
          <a:p>
            <a:r>
              <a:rPr lang="en-US" sz="2400" b="1" baseline="0" dirty="0">
                <a:latin typeface="Times New Roman" pitchFamily="18" charset="0"/>
                <a:cs typeface="Times New Roman" pitchFamily="18" charset="0"/>
              </a:rPr>
              <a:t>4 stations each with 2 frames contending with one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>
                <a:latin typeface="Times New Roman" pitchFamily="18" charset="0"/>
                <a:cs typeface="Times New Roman" pitchFamily="18" charset="0"/>
              </a:rPr>
              <a:t>another for access to the shared channel </a:t>
            </a:r>
          </a:p>
        </p:txBody>
      </p:sp>
      <p:pic>
        <p:nvPicPr>
          <p:cNvPr id="10844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0"/>
            <a:ext cx="862012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76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Even if one bit of a frame coexists on the channel with one bit from another frame: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There is a collision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Resend the frames that have been destroyed during transmission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It relies on ACKs from receiver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 no ACK received after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time-out period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 assumes that frame has been destroyed and resend the frame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all collided stations retransmit after time out: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Frame may collide again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Pure ALOHA dictates that each station waits a random amount of time (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back-off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time:T</a:t>
            </a:r>
            <a:r>
              <a:rPr lang="en-US" sz="2200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before resending its frame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randomness helps in avoiding more collisions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prevent congestion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channel with retransmitted frames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station must give up after a maximum number of retransmission attempts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try later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Pure ALOHA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7375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4000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 for pure ALOHA protocol</a:t>
            </a:r>
            <a:endParaRPr lang="en-US" sz="4000" baseline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864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447800"/>
            <a:ext cx="71628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5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a wireless ALOHA 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stations are maximum 300 Km apart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 that signals propagate at 3 x 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m/s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Maximum propagation time= Tp = ?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Backoff time = T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= ? If K = 1, 2,3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What will be the maximum propagation time and backoff time if stations are 900 Km apart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Pure ALOHA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4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Slotted ALOHA was invented to improve the efficiency of pure ALOHA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slotted ALOHA, time is divided into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slots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seconds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(average transmission time for a frame) and force the station to send only at the beginning of the time slot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station must wait until the beginning of the next time slot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it misses to transmit at the start of a time slot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Possibility of collision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two stations try to send at the start of the same time slot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Slotted ALOHA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5044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aseline="0" dirty="0">
                <a:latin typeface="Times New Roman" pitchFamily="18" charset="0"/>
                <a:cs typeface="Times New Roman" pitchFamily="18" charset="0"/>
              </a:rPr>
              <a:t>Frames in a slotted ALOHA network</a:t>
            </a:r>
          </a:p>
        </p:txBody>
      </p:sp>
      <p:pic>
        <p:nvPicPr>
          <p:cNvPr id="10905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8915400" cy="4876800"/>
          </a:xfrm>
        </p:spPr>
        <p:txBody>
          <a:bodyPr>
            <a:norm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CSMA protocol was developed to minimize the chances of collision, so as to improve the performance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Improves ALOHA by listening for activity before we send (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carrier sense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Protocols in which station listen for a carrier (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such as an electrical bus, or a band of the electromagnetic spectrum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and act accordingly are called </a:t>
            </a:r>
            <a:r>
              <a:rPr lang="en-US" sz="2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carrier sense protocols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Collision chances can be reduced to great extent 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 a station  senses the channel before trying to use it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 CSMA is based on the principal of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sense before transmit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channel sensed idle, transmit entire frame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channel sensed busy, defer transmission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Human analogy: don’t interrupt others</a:t>
            </a: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CSMA (Carrier Sense Multiple Access)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2481072"/>
          </a:xfrm>
        </p:spPr>
        <p:txBody>
          <a:bodyPr>
            <a:normAutofit fontScale="25000" lnSpcReduction="20000"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en-US" sz="9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CSMA cannot eliminate the possibility of collision completely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9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can only reduce the chances of collision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Collision is possible if two nodes send instantaneously  (simply)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BUT a collision is still possible even if they send at slightly different times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it takes time for frames to  propagate along the medium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en-US" sz="80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propagation delay is the major concern for the chances of collision </a:t>
            </a:r>
          </a:p>
          <a:p>
            <a:pPr eaLnBrk="0" hangingPunct="0">
              <a:buNone/>
            </a:pP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2400" dirty="0"/>
          </a:p>
          <a:p>
            <a:pPr eaLnBrk="0" hangingPunct="0"/>
            <a:endParaRPr lang="en-US" sz="2400" dirty="0"/>
          </a:p>
          <a:p>
            <a:pPr>
              <a:buNone/>
            </a:pPr>
            <a:endParaRPr lang="en-US" sz="6200" b="1" dirty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2600" b="1" dirty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CSMA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267200"/>
            <a:ext cx="57912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382000" cy="4386072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Let s</a:t>
            </a: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tation A senses the medium at t</a:t>
            </a:r>
            <a:r>
              <a:rPr lang="en-US" sz="7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 and finds it idle, </a:t>
            </a:r>
          </a:p>
          <a:p>
            <a:pPr lvl="1">
              <a:buFont typeface="Wingdings" pitchFamily="2" charset="2"/>
              <a:buChar char="Ø"/>
            </a:pP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so it sends a frame</a:t>
            </a:r>
          </a:p>
          <a:p>
            <a:pPr>
              <a:buFont typeface="Wingdings" pitchFamily="2" charset="2"/>
              <a:buChar char="Ø"/>
            </a:pP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At time t</a:t>
            </a:r>
            <a:r>
              <a:rPr lang="en-US" sz="7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 (t</a:t>
            </a:r>
            <a:r>
              <a:rPr lang="en-US" sz="7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74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)‘station B senses the medium and finds it idle </a:t>
            </a:r>
          </a:p>
          <a:p>
            <a:pPr lvl="1">
              <a:buFont typeface="Wingdings" pitchFamily="2" charset="2"/>
              <a:buChar char="Ø"/>
            </a:pP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because, at this time, the first </a:t>
            </a: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bits from station A have not reached station B</a:t>
            </a:r>
          </a:p>
          <a:p>
            <a:pPr lvl="1">
              <a:buFont typeface="Wingdings" pitchFamily="2" charset="2"/>
              <a:buChar char="Ø"/>
            </a:pP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So, B also sends a frame</a:t>
            </a:r>
          </a:p>
          <a:p>
            <a:pPr>
              <a:buFont typeface="Wingdings" pitchFamily="2" charset="2"/>
              <a:buChar char="Ø"/>
            </a:pP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The two signals collide and both frames are destroyed</a:t>
            </a:r>
          </a:p>
          <a:p>
            <a:pPr>
              <a:buFont typeface="Wingdings" pitchFamily="2" charset="2"/>
              <a:buChar char="Ø"/>
            </a:pPr>
            <a:r>
              <a:rPr lang="en-US" sz="74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CSMA Access Modes</a:t>
            </a:r>
          </a:p>
          <a:p>
            <a:pPr lvl="1">
              <a:buFont typeface="Wingdings" pitchFamily="2" charset="2"/>
              <a:buChar char="Ø"/>
            </a:pPr>
            <a:r>
              <a:rPr lang="en-US" sz="7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1-persistent CSMA</a:t>
            </a:r>
          </a:p>
          <a:p>
            <a:pPr lvl="1">
              <a:buFont typeface="Wingdings" pitchFamily="2" charset="2"/>
              <a:buChar char="Ø"/>
            </a:pPr>
            <a:r>
              <a:rPr lang="en-US" sz="7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Non-persistent CSMA</a:t>
            </a:r>
          </a:p>
          <a:p>
            <a:pPr lvl="1">
              <a:buFont typeface="Wingdings" pitchFamily="2" charset="2"/>
              <a:buChar char="Ø"/>
            </a:pPr>
            <a:r>
              <a:rPr lang="en-US" sz="7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P-persistent CSMA</a:t>
            </a:r>
          </a:p>
          <a:p>
            <a:pPr eaLnBrk="0" hangingPunct="0">
              <a:buFont typeface="Wingdings" pitchFamily="2" charset="2"/>
              <a:buChar char="Ø"/>
            </a:pPr>
            <a:endParaRPr lang="en-US" sz="2600" b="1" dirty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CSMA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Propagation Vs Transmission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066801"/>
            <a:ext cx="88392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Packet transmission time: Example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Consider a 100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Mbit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/s Ethernet, and the maximum packet size of 1520 bytes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Maximum packet transmission time= 1520*8 bit / (100 000 000 bit/s) =-----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μs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Packet propagation time: Example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Consider wireless communication with maximum distance of 100 meter between sender and receiver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Maximum link propagation delay ≈ 100 m / (300 000 000 m/s) = ----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μs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8100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1000 byte packet is sent from your home to a server. It is first sent over a 10 Mbps wireless link. Once it has been received completely, it is then sent over a 100 Mbps ISP link. The propagation delay of the wireless link is 500 nanoseconds and the propagation delay of the ISP link is 10ms.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 does it take (in milliseconds) for the packet to reach the server?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9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station that wants to transmit data,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continuously senses </a:t>
            </a: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channel to check whether it is idle or busy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 the channel is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busy</a:t>
            </a: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station continues sensing until it becomes idle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When an idle channel  is detected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station immediately transmits the frame with probability 1 (</a:t>
            </a:r>
            <a:r>
              <a:rPr lang="en-US" sz="26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 called1-persistent CSMA</a:t>
            </a: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has the highest chance of collision 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two or more stations may find channel to be idle at the same time and transmit their frames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When the collision occurs, the stations wait a random amount of time and start all over again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</a:rPr>
              <a:t>This mode is used in CSMA/CD</a:t>
            </a:r>
          </a:p>
          <a:p>
            <a:pPr>
              <a:buFont typeface="Wingdings" pitchFamily="2" charset="2"/>
              <a:buChar char="Ø"/>
            </a:pPr>
            <a:endParaRPr lang="en-US" sz="30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1-Persistent CSMA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533400" y="1327666"/>
            <a:ext cx="8229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station that has a frame to send senses the channel</a:t>
            </a:r>
            <a:endParaRPr lang="en-US" sz="2400" dirty="0">
              <a:latin typeface="Times New Roman" pitchFamily="18" charset="0"/>
            </a:endParaRP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If the channel is idle, </a:t>
            </a:r>
          </a:p>
          <a:p>
            <a:pPr lvl="2"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it sends immediately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 If the channel is busy, </a:t>
            </a:r>
          </a:p>
          <a:p>
            <a:pPr lvl="2"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 it waits a random amount of time, and</a:t>
            </a:r>
          </a:p>
          <a:p>
            <a:pPr lvl="2"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 then senses the channel again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 In non-persistent CSMA the station does not continuously sense the channel for the purpose of capturing it when it detects the end of precious transmission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Non-Persistent CSMA</a:t>
            </a:r>
            <a:endParaRPr lang="en-US" sz="40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304800" y="867930"/>
            <a:ext cx="86106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method is used when channel has time slots such that the time slot duration is equal to or greater than the maximum propagation delay time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</a:rPr>
              <a:t>Whenever a station becomes ready to send, it senses the channel</a:t>
            </a: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</a:rPr>
              <a:t>If channel is busy, station waits until next slot</a:t>
            </a: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</a:rPr>
              <a:t>If the channel is idle, it transmits with a probability p</a:t>
            </a: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</a:rPr>
              <a:t>With the probability q=1-p, the station then waits for the beginning of the next time slot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 the next slot is also idle, it either transmits or wait again with probabilities p and q respectively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process is repeated till either frame has been transmitted or another station has begun transmitting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ea typeface="Calibri" pitchFamily="34" charset="0"/>
              </a:rPr>
              <a:t>In case of the transmission by another station, the station act as though a collision has occurred and it waits a random amount of time and starts again</a:t>
            </a:r>
          </a:p>
          <a:p>
            <a:pPr marL="0" lvl="1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</a:rPr>
              <a:t>This mode is used in CSMA/CA</a:t>
            </a:r>
            <a:endParaRPr lang="en-US" sz="2000" dirty="0">
              <a:latin typeface="Times New Roman" pitchFamily="18" charset="0"/>
              <a:ea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Advantage:</a:t>
            </a:r>
            <a:r>
              <a:rPr lang="en-US" sz="2000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reduce collision chances and improve the efficiency of the network</a:t>
            </a:r>
          </a:p>
          <a:p>
            <a:pPr eaLnBrk="0" hangingPunct="0"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381000" y="152400"/>
            <a:ext cx="8229600" cy="6858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P-Persistent CSMA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304800" y="430213"/>
            <a:ext cx="6921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charset="0"/>
              </a:rPr>
              <a:t>Flow diagram for three persistence methods</a:t>
            </a:r>
          </a:p>
        </p:txBody>
      </p:sp>
      <p:pic>
        <p:nvPicPr>
          <p:cNvPr id="3379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5438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304800" y="430213"/>
            <a:ext cx="6013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Behavior of three persistence methods</a:t>
            </a:r>
            <a:endParaRPr lang="en-US" sz="2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14400"/>
            <a:ext cx="5462588" cy="542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90800"/>
            <a:ext cx="8229600" cy="1642872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CSMA does not specify any procedure after collision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CSMA/CD enhances the algorithm to handle the collision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Persistent and non-persistent CSMA protocols are definitely an improvement over ALOHA because they ensure that no station begins to transmit while the channel is busy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However, if two stations sense the channel to be idle and begin transmitting simultaneously, their signals will still collide.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Another improvement (on top of ALOHA)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for the stations to quickly detect the collision and abruptly stop transmitting, (rather than finishing them).This scheme saves time and bandwidth</a:t>
            </a:r>
            <a:endParaRPr lang="en-US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CSMA/CD </a:t>
            </a:r>
            <a:r>
              <a:rPr lang="en-US" dirty="0">
                <a:latin typeface="Times New Roman" pitchFamily="18" charset="0"/>
              </a:rPr>
              <a:t>(carrier sense multiple access/ collision detection)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CSMA/CD</a:t>
            </a:r>
          </a:p>
        </p:txBody>
      </p:sp>
      <p:pic>
        <p:nvPicPr>
          <p:cNvPr id="5" name="Content Placeholder 4" descr="Fig06-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1524000"/>
            <a:ext cx="5257800" cy="2057400"/>
          </a:xfrm>
          <a:noFill/>
          <a:ln/>
        </p:spPr>
      </p:pic>
      <p:sp>
        <p:nvSpPr>
          <p:cNvPr id="6" name="TextBox 5"/>
          <p:cNvSpPr txBox="1"/>
          <p:nvPr/>
        </p:nvSpPr>
        <p:spPr>
          <a:xfrm>
            <a:off x="304800" y="3810000"/>
            <a:ext cx="8534400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a sender detects a collision, it sends a “jam signal”.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sure that all nodes are aware of the collision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Length of the jam signal is 32 bit times</a:t>
            </a:r>
          </a:p>
          <a:p>
            <a:pPr marL="214313" indent="-223838" defTabSz="896938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CSMA/CD, stations abort their transmission when they detect a collision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Ethernet, IEEE802.3 </a:t>
            </a:r>
          </a:p>
          <a:p>
            <a:pPr marL="214313" indent="-223838" defTabSz="896938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not applicable to wireless systems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CSMA/CD: Procedure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524000"/>
            <a:ext cx="8991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Node has a frame to transmit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Sense the medium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busy (not idle): wait until becomes free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idle: transmit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After transmission, check weather collision has occurred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collision has detected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Send a jam signal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Increment retransmission counter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Check maximum number of retransmission attempts. If yes, abort transmission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Based on number of collisions, calculate random backoff time and wait that time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Repeat from step 2 again</a:t>
            </a:r>
          </a:p>
          <a:p>
            <a:pPr marL="800100" lvl="1" indent="-342900">
              <a:buFont typeface="+mj-lt"/>
              <a:buAutoNum type="romanU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no collision detected, transmission is successful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Retransmission counters are reset and end frame transmission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94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487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baseline="0" dirty="0">
                <a:latin typeface="Times New Roman" pitchFamily="18" charset="0"/>
                <a:cs typeface="Times New Roman" pitchFamily="18" charset="0"/>
              </a:rPr>
              <a:t>Flow diagram for the CSMA/CD</a:t>
            </a:r>
          </a:p>
        </p:txBody>
      </p:sp>
      <p:pic>
        <p:nvPicPr>
          <p:cNvPr id="11069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799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6800" b="1" i="1" dirty="0">
                <a:latin typeface="Times New Roman" pitchFamily="18" charset="0"/>
                <a:cs typeface="Times New Roman" pitchFamily="18" charset="0"/>
              </a:rPr>
              <a:t>Multiple-access problem</a:t>
            </a:r>
            <a:r>
              <a:rPr lang="en-US" sz="6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8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a channel is shared among many nodes, the problem arises to when each node should access the channel</a:t>
            </a:r>
          </a:p>
          <a:p>
            <a:pPr>
              <a:buNone/>
            </a:pPr>
            <a:endParaRPr lang="en-US" sz="8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Protocols used to determine who goes next on a multi-access channel belong to MAC layer</a:t>
            </a:r>
          </a:p>
          <a:p>
            <a:pPr>
              <a:buNone/>
            </a:pPr>
            <a:endParaRPr lang="en-US" sz="8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MAC allows several stations connected to the transmission medium to transmit over it and to share its capacity</a:t>
            </a:r>
            <a:endParaRPr lang="en-US" sz="8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br>
              <a:rPr lang="en-US" sz="2400" dirty="0"/>
            </a:br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2400" dirty="0"/>
          </a:p>
          <a:p>
            <a:pPr>
              <a:buNone/>
            </a:pP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Medium Access Control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(Sub-Layer)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715000"/>
            <a:ext cx="4114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306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Energy level during transmission, idleness, or collision</a:t>
            </a:r>
          </a:p>
        </p:txBody>
      </p:sp>
      <p:pic>
        <p:nvPicPr>
          <p:cNvPr id="11089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7212012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36576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level of energy in a channel can have three values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Zero: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channel is idle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station has successfully captured the channel and is sending its frame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Abnormal: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a collision and the level of the energy is twice the normal level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station that has a frame to send or is sending a frame needs to monitor the energy level to determine if the channel is idle, busy, or in collision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</a:rPr>
              <a:t>Collision detection: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signal, the sender reads back, is different from the signal it is putting out, it knows that a collision is occurring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fact,  a received signal must not be tiny compared to the transmitted signal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CSMA/CD : a station needs to be able to receive while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transmitting to detect a collision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When there is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collision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station receives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signal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its own signal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there is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collision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station receives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signals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its own signal and the signal transmitted by a second station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distinguish between these two cases, the received signals in these two cases must be significantly different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wired network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received signal has almost the same energy as the sent signal because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 in a collision, the detected energy almost doubles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Popular CSMA scheme and its variant CSMA/CD developed for wired networks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not be used directly in wireless networks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2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762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baseline="0" dirty="0">
                <a:latin typeface="Times New Roman" pitchFamily="18" charset="0"/>
                <a:cs typeface="Times New Roman" pitchFamily="18" charset="0"/>
              </a:rPr>
              <a:t>CSMA/Collision Avoidance</a:t>
            </a:r>
          </a:p>
        </p:txBody>
      </p:sp>
      <p:pic>
        <p:nvPicPr>
          <p:cNvPr id="11130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762000"/>
            <a:ext cx="7620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257800"/>
            <a:ext cx="85105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43600" y="5334000"/>
            <a:ext cx="2984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baseline="0" dirty="0">
                <a:latin typeface="Times New Roman" pitchFamily="18" charset="0"/>
                <a:cs typeface="Times New Roman" pitchFamily="18" charset="0"/>
              </a:rPr>
              <a:t>Timing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baseline="0" dirty="0">
                <a:latin typeface="Times New Roman" pitchFamily="18" charset="0"/>
                <a:cs typeface="Times New Roman" pitchFamily="18" charset="0"/>
              </a:rPr>
              <a:t>CSMA/CA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important in LANs, particularly critical to the performance of wireless LANs as wireless is naturally an open, shared, and broadcast medium/channel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MAC protocol is used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to resolve potential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collision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when using the communication medium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MAC protocols define rules to force distributed nodes to access wireless medium in an orderly and efficient manner</a:t>
            </a:r>
          </a:p>
          <a:p>
            <a:pPr marL="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Distributed 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key matter which makes this issue hard as there is no one in-charge in the system</a:t>
            </a:r>
          </a:p>
          <a:p>
            <a:pPr marL="342900" lvl="1" indent="-342900">
              <a:buFont typeface="Wingdings" pitchFamily="2" charset="2"/>
              <a:buChar char="Ø"/>
            </a:pPr>
            <a:endParaRPr lang="en-US" dirty="0"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MAC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715000"/>
            <a:ext cx="4114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669925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Ingredients of MAC Protocols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Carrier sense (CS)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Hardware capable of sensing whether  transmission taking place in vicinity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Acknowledgments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collision detection not possible, link-layer mechanism for identifying failed transmissions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Backoff mechanism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 for estimating contention and deferring transmissions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Collision detection (CD)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Hardware capable of detecting collisions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Collision avoidance (CA)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Protocol for avoiding collisions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7898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baseline="0" dirty="0">
                <a:latin typeface="Times New Roman" pitchFamily="18" charset="0"/>
                <a:cs typeface="Times New Roman" pitchFamily="18" charset="0"/>
              </a:rPr>
              <a:t>Taxonomy of multiple-access protocols</a:t>
            </a:r>
          </a:p>
        </p:txBody>
      </p:sp>
      <p:pic>
        <p:nvPicPr>
          <p:cNvPr id="10782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random access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8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contention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methods,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 station is superior to another station and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 station is assigned the control over another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No station permits, or does not permit, another station to send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At each instance, a station that has data to send uses a procedure defined by the protocol to make a decision on whether or not to send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 station can transmit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When it desires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Provided it obeys the mechanism defined by the protocol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Such as verification of state of medium</a:t>
            </a:r>
          </a:p>
          <a:p>
            <a:pPr>
              <a:buNone/>
            </a:pP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Random multiple access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Stations transmit without any schedule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Methods are called 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random access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because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transmission is random among the stations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Also called 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contention methods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Stations have competition to access the common medium that can lead to conflicts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 rules specify which station should transmit next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Access collision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If more than one stations try to send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Frames can be either destroyed or modified</a:t>
            </a:r>
          </a:p>
          <a:p>
            <a:pPr algn="just"/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Random multiple access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To avoid access collision or resolve when it happens, a node follows a procedure that tackles the following:</a:t>
            </a:r>
          </a:p>
          <a:p>
            <a:pPr lvl="1" algn="just"/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When to access the medium</a:t>
            </a:r>
          </a:p>
          <a:p>
            <a:pPr lvl="1" algn="just"/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What to do if medium busy</a:t>
            </a:r>
          </a:p>
          <a:p>
            <a:pPr lvl="1" algn="just"/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How to determine the transmission failure or success</a:t>
            </a:r>
          </a:p>
          <a:p>
            <a:pPr lvl="1" algn="just"/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What to do in the situation of collision</a:t>
            </a:r>
          </a:p>
          <a:p>
            <a:pPr algn="just"/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Random multiple access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2349</Words>
  <Application>Microsoft Office PowerPoint</Application>
  <PresentationFormat>On-screen Show (4:3)</PresentationFormat>
  <Paragraphs>262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Propagation Vs Transmission</vt:lpstr>
      <vt:lpstr>Propagation Vs Transmission</vt:lpstr>
      <vt:lpstr>Medium Access Control (Sub-Layer)</vt:lpstr>
      <vt:lpstr>MAC Protocols</vt:lpstr>
      <vt:lpstr>Ingredients of MAC Protocols</vt:lpstr>
      <vt:lpstr>PowerPoint Presentation</vt:lpstr>
      <vt:lpstr>Random multiple access protocols</vt:lpstr>
      <vt:lpstr>Random multiple access protocols</vt:lpstr>
      <vt:lpstr>Random multiple access protocols</vt:lpstr>
      <vt:lpstr>ALOHA Network  (Areal LOcations of Hazardous Atmospheres)</vt:lpstr>
      <vt:lpstr>PowerPoint Presentation</vt:lpstr>
      <vt:lpstr>Pure ALOHA</vt:lpstr>
      <vt:lpstr>PowerPoint Presentation</vt:lpstr>
      <vt:lpstr>Pure ALOHA Example</vt:lpstr>
      <vt:lpstr>Slotted ALOHA</vt:lpstr>
      <vt:lpstr>PowerPoint Presentation</vt:lpstr>
      <vt:lpstr>CSMA (Carrier Sense Multiple Access)</vt:lpstr>
      <vt:lpstr>CSMA</vt:lpstr>
      <vt:lpstr>CSMA</vt:lpstr>
      <vt:lpstr>1-Persistent CSMA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CSMA/CD (carrier sense multiple access/ collision detection)</vt:lpstr>
      <vt:lpstr>CSMA/CD</vt:lpstr>
      <vt:lpstr>CSMA/CD: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Arshad</dc:creator>
  <cp:lastModifiedBy>Arshad Ali</cp:lastModifiedBy>
  <cp:revision>523</cp:revision>
  <cp:lastPrinted>2018-01-08T04:49:06Z</cp:lastPrinted>
  <dcterms:created xsi:type="dcterms:W3CDTF">2014-04-13T00:14:05Z</dcterms:created>
  <dcterms:modified xsi:type="dcterms:W3CDTF">2023-11-28T01:06:22Z</dcterms:modified>
  <cp:version>1</cp:version>
</cp:coreProperties>
</file>