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Century Schoolbook"/>
      <p:regular r:id="rId50"/>
      <p:bold r:id="rId51"/>
      <p:italic r:id="rId52"/>
      <p:boldItalic r:id="rId53"/>
    </p:embeddedFont>
    <p:embeddedFont>
      <p:font typeface="Book Antiqu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Schoolbook-bold.fntdata"/><Relationship Id="rId50" Type="http://schemas.openxmlformats.org/officeDocument/2006/relationships/font" Target="fonts/CenturySchoolbook-regular.fntdata"/><Relationship Id="rId53" Type="http://schemas.openxmlformats.org/officeDocument/2006/relationships/font" Target="fonts/CenturySchoolbook-boldItalic.fntdata"/><Relationship Id="rId52" Type="http://schemas.openxmlformats.org/officeDocument/2006/relationships/font" Target="fonts/CenturySchoolbook-italic.fntdata"/><Relationship Id="rId11" Type="http://schemas.openxmlformats.org/officeDocument/2006/relationships/slide" Target="slides/slide6.xml"/><Relationship Id="rId55" Type="http://schemas.openxmlformats.org/officeDocument/2006/relationships/font" Target="fonts/BookAntiqua-bold.fntdata"/><Relationship Id="rId10" Type="http://schemas.openxmlformats.org/officeDocument/2006/relationships/slide" Target="slides/slide5.xml"/><Relationship Id="rId54" Type="http://schemas.openxmlformats.org/officeDocument/2006/relationships/font" Target="fonts/BookAntiqua-regular.fntdata"/><Relationship Id="rId13" Type="http://schemas.openxmlformats.org/officeDocument/2006/relationships/slide" Target="slides/slide8.xml"/><Relationship Id="rId57" Type="http://schemas.openxmlformats.org/officeDocument/2006/relationships/font" Target="fonts/BookAntiqua-boldItalic.fntdata"/><Relationship Id="rId12" Type="http://schemas.openxmlformats.org/officeDocument/2006/relationships/slide" Target="slides/slide7.xml"/><Relationship Id="rId56" Type="http://schemas.openxmlformats.org/officeDocument/2006/relationships/font" Target="fonts/BookAntiqu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t>Each of these subgroupings is a subset of EMPLOYEE entities </a:t>
            </a:r>
            <a:endParaRPr/>
          </a:p>
          <a:p>
            <a:pPr indent="0" lvl="0" marL="0" rtl="0" algn="l">
              <a:spcBef>
                <a:spcPts val="0"/>
              </a:spcBef>
              <a:spcAft>
                <a:spcPts val="0"/>
              </a:spcAft>
              <a:buNone/>
            </a:pPr>
            <a:r>
              <a:rPr lang="en-US" sz="2400"/>
              <a:t>Each is called a subclass of EMPLOYEE </a:t>
            </a:r>
            <a:endParaRPr/>
          </a:p>
          <a:p>
            <a:pPr indent="0" lvl="0" marL="0" rtl="0" algn="l">
              <a:spcBef>
                <a:spcPts val="0"/>
              </a:spcBef>
              <a:spcAft>
                <a:spcPts val="0"/>
              </a:spcAft>
              <a:buNone/>
            </a:pPr>
            <a:r>
              <a:rPr lang="en-US" sz="2400"/>
              <a:t>EMPLOYEE is the superclass for each of these subclasses </a:t>
            </a:r>
            <a:endParaRPr/>
          </a:p>
          <a:p>
            <a:pPr indent="0" lvl="0" marL="0" rtl="0" algn="l">
              <a:spcBef>
                <a:spcPts val="0"/>
              </a:spcBef>
              <a:spcAft>
                <a:spcPts val="0"/>
              </a:spcAft>
              <a:buNone/>
            </a:pPr>
            <a:r>
              <a:rPr lang="en-US" sz="2400"/>
              <a:t>These are called superclass/subclass relationships:</a:t>
            </a:r>
            <a:endParaRPr/>
          </a:p>
          <a:p>
            <a:pPr indent="0" lvl="1" marL="457200" rtl="0" algn="l">
              <a:spcBef>
                <a:spcPts val="0"/>
              </a:spcBef>
              <a:spcAft>
                <a:spcPts val="0"/>
              </a:spcAft>
              <a:buNone/>
            </a:pPr>
            <a:r>
              <a:rPr lang="en-US" sz="2200"/>
              <a:t>EMPLOYEE/SECRETARY</a:t>
            </a:r>
            <a:endParaRPr/>
          </a:p>
          <a:p>
            <a:pPr indent="0" lvl="1" marL="457200" rtl="0" algn="l">
              <a:spcBef>
                <a:spcPts val="0"/>
              </a:spcBef>
              <a:spcAft>
                <a:spcPts val="0"/>
              </a:spcAft>
              <a:buNone/>
            </a:pPr>
            <a:r>
              <a:rPr lang="en-US" sz="2200"/>
              <a:t>EMPLOYEE/TECHNICIAN</a:t>
            </a:r>
            <a:endParaRPr/>
          </a:p>
          <a:p>
            <a:pPr indent="0" lvl="1" marL="457200" rtl="0" algn="l">
              <a:spcBef>
                <a:spcPts val="0"/>
              </a:spcBef>
              <a:spcAft>
                <a:spcPts val="0"/>
              </a:spcAft>
              <a:buNone/>
            </a:pPr>
            <a:r>
              <a:rPr lang="en-US" sz="2200"/>
              <a:t>EMPLOYEE/MANAGER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Every patient is cared for by a RESPONSIBLE_PHYSICIAN who develops a treatment plan for the patient</a:t>
            </a:r>
            <a:endParaRPr/>
          </a:p>
          <a:p>
            <a:pPr indent="0" lvl="0" marL="0" rtl="0" algn="l">
              <a:spcBef>
                <a:spcPts val="0"/>
              </a:spcBef>
              <a:spcAft>
                <a:spcPts val="0"/>
              </a:spcAft>
              <a:buNone/>
            </a:pPr>
            <a:r>
              <a:rPr lang="en-US" sz="1200"/>
              <a:t>Each subtype also has unique attributes. Outpatients have a Checkback_Date, whilst residents have a Date_Discharged and a unique relationship that assigns each patient to a bed (this is a mandatory relationship, and each bed may or may not be assigned to a patient)</a:t>
            </a:r>
            <a:endParaRPr/>
          </a:p>
          <a:p>
            <a:pPr indent="0" lvl="0" marL="0" rtl="0" algn="l">
              <a:spcBef>
                <a:spcPts val="0"/>
              </a:spcBef>
              <a:spcAft>
                <a:spcPts val="0"/>
              </a:spcAft>
              <a:buNone/>
            </a:pPr>
            <a:r>
              <a:t/>
            </a:r>
            <a:endParaRPr/>
          </a:p>
        </p:txBody>
      </p:sp>
      <p:sp>
        <p:nvSpPr>
          <p:cNvPr id="238" name="Google Shape;23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en-US" sz="2040"/>
              <a:t>Some attributes apply to all parts regardless of source</a:t>
            </a:r>
            <a:endParaRPr/>
          </a:p>
          <a:p>
            <a:pPr indent="0" lvl="0" marL="0" rtl="0" algn="l">
              <a:lnSpc>
                <a:spcPct val="80000"/>
              </a:lnSpc>
              <a:spcBef>
                <a:spcPts val="0"/>
              </a:spcBef>
              <a:spcAft>
                <a:spcPts val="0"/>
              </a:spcAft>
              <a:buNone/>
            </a:pPr>
            <a:r>
              <a:rPr lang="en-US" sz="2040"/>
              <a:t>Some such as Routing_Number depend on the source as they apply only to Manufactured Parts.</a:t>
            </a:r>
            <a:endParaRPr/>
          </a:p>
          <a:p>
            <a:pPr indent="0" lvl="0" marL="0" rtl="0" algn="l">
              <a:lnSpc>
                <a:spcPct val="80000"/>
              </a:lnSpc>
              <a:spcBef>
                <a:spcPts val="0"/>
              </a:spcBef>
              <a:spcAft>
                <a:spcPts val="0"/>
              </a:spcAft>
              <a:buNone/>
            </a:pPr>
            <a:r>
              <a:rPr lang="en-US" sz="2040"/>
              <a:t>This suggests that PART should be specialised by defining the subtypes</a:t>
            </a:r>
            <a:endParaRPr/>
          </a:p>
          <a:p>
            <a:pPr indent="0" lvl="1" marL="457200" rtl="0" algn="l">
              <a:lnSpc>
                <a:spcPct val="80000"/>
              </a:lnSpc>
              <a:spcBef>
                <a:spcPts val="0"/>
              </a:spcBef>
              <a:spcAft>
                <a:spcPts val="0"/>
              </a:spcAft>
              <a:buNone/>
            </a:pPr>
            <a:r>
              <a:rPr lang="en-US" sz="1785"/>
              <a:t> MANUFACTURED_PART and </a:t>
            </a:r>
            <a:endParaRPr/>
          </a:p>
          <a:p>
            <a:pPr indent="0" lvl="1" marL="457200" rtl="0" algn="l">
              <a:lnSpc>
                <a:spcPct val="80000"/>
              </a:lnSpc>
              <a:spcBef>
                <a:spcPts val="0"/>
              </a:spcBef>
              <a:spcAft>
                <a:spcPts val="0"/>
              </a:spcAft>
              <a:buNone/>
            </a:pPr>
            <a:r>
              <a:rPr lang="en-US" sz="1785"/>
              <a:t>PURCHASED_PART</a:t>
            </a:r>
            <a:endParaRPr/>
          </a:p>
          <a:p>
            <a:pPr indent="0" lvl="0" marL="0" rtl="0" algn="l">
              <a:lnSpc>
                <a:spcPct val="80000"/>
              </a:lnSpc>
              <a:spcBef>
                <a:spcPts val="0"/>
              </a:spcBef>
              <a:spcAft>
                <a:spcPts val="0"/>
              </a:spcAft>
              <a:buNone/>
            </a:pPr>
            <a:r>
              <a:rPr lang="en-US" sz="2040"/>
              <a:t>A new relationship ‘Supplies’ has been created between PURCHASED_PART and SUPPLIER that allows users to more easily associate purchased parts with their suppliers</a:t>
            </a:r>
            <a:endParaRPr/>
          </a:p>
          <a:p>
            <a:pPr indent="0" lvl="0" marL="0" rtl="0" algn="l">
              <a:lnSpc>
                <a:spcPct val="80000"/>
              </a:lnSpc>
              <a:spcBef>
                <a:spcPts val="0"/>
              </a:spcBef>
              <a:spcAft>
                <a:spcPts val="0"/>
              </a:spcAft>
              <a:buNone/>
            </a:pPr>
            <a:r>
              <a:rPr lang="en-US" sz="2040"/>
              <a:t>The attribute Unit_Price is now associated with the relationship ‘Supplies’ so that the price may vary between suppliers</a:t>
            </a:r>
            <a:endParaRPr sz="1020"/>
          </a:p>
        </p:txBody>
      </p:sp>
      <p:sp>
        <p:nvSpPr>
          <p:cNvPr id="275" name="Google Shape;27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A new relationship ‘Supplies’ has been created between PURCHASED_PART and SUPPLIER that allows users to more easily associate purchased parts with their suppliers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US" sz="1200"/>
              <a:t>The attribute Unit_Price is now associated with the relationship ‘Supplies’ so that the price may vary between suppliers </a:t>
            </a:r>
            <a:endParaRPr/>
          </a:p>
          <a:p>
            <a:pPr indent="0" lvl="0" marL="0" rtl="0" algn="l">
              <a:spcBef>
                <a:spcPts val="0"/>
              </a:spcBef>
              <a:spcAft>
                <a:spcPts val="0"/>
              </a:spcAft>
              <a:buNone/>
            </a:pPr>
            <a:r>
              <a:t/>
            </a:r>
            <a:endParaRPr/>
          </a:p>
        </p:txBody>
      </p:sp>
      <p:sp>
        <p:nvSpPr>
          <p:cNvPr id="285" name="Google Shape;28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Yes (double line) In following Fig. A PATIENT must either be an OUTPATIENT or a RESIDENT PATIENT. Total specialisation is indicated by the double line extending from the PATIENT identity type to the circle </a:t>
            </a:r>
            <a:endParaRPr/>
          </a:p>
        </p:txBody>
      </p:sp>
      <p:sp>
        <p:nvSpPr>
          <p:cNvPr id="304" name="Google Shape;30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40970" lvl="1" marL="457200" rtl="0" algn="l">
              <a:spcBef>
                <a:spcPts val="0"/>
              </a:spcBef>
              <a:spcAft>
                <a:spcPts val="0"/>
              </a:spcAft>
              <a:buClr>
                <a:schemeClr val="dk1"/>
              </a:buClr>
              <a:buSzPts val="2220"/>
              <a:buFont typeface="Calibri"/>
              <a:buChar char="•"/>
            </a:pPr>
            <a:r>
              <a:rPr lang="en-US" sz="2220"/>
              <a:t>Partial Specialization Rule: No (single line) An entity instance of the supertype is allowed not to belong to any subtype. </a:t>
            </a:r>
            <a:endParaRPr/>
          </a:p>
          <a:p>
            <a:pPr indent="-140970" lvl="1" marL="457200" rtl="0" algn="l">
              <a:spcBef>
                <a:spcPts val="0"/>
              </a:spcBef>
              <a:spcAft>
                <a:spcPts val="0"/>
              </a:spcAft>
              <a:buClr>
                <a:schemeClr val="dk1"/>
              </a:buClr>
              <a:buSzPts val="2220"/>
              <a:buFont typeface="Calibri"/>
              <a:buChar char="•"/>
            </a:pPr>
            <a:r>
              <a:rPr lang="en-US" sz="2220"/>
              <a:t>In the following Fig. If a VEHICLE is a car it will appear as an instance of CAR, and if a truck as an instance of TRUCK. </a:t>
            </a:r>
            <a:endParaRPr/>
          </a:p>
          <a:p>
            <a:pPr indent="-140970" lvl="1" marL="457200" rtl="0" algn="l">
              <a:spcBef>
                <a:spcPts val="0"/>
              </a:spcBef>
              <a:spcAft>
                <a:spcPts val="0"/>
              </a:spcAft>
              <a:buClr>
                <a:schemeClr val="dk1"/>
              </a:buClr>
              <a:buSzPts val="2220"/>
              <a:buFont typeface="Calibri"/>
              <a:buChar char="•"/>
            </a:pPr>
            <a:r>
              <a:rPr lang="en-US" sz="2220"/>
              <a:t>However, if the vehicle is a motorcycle it cannot appear as an instance of any subtype. This example of partial specialisation is specified by the single line from the VEHICLE supertype to the circle </a:t>
            </a:r>
            <a:endParaRPr/>
          </a:p>
          <a:p>
            <a:pPr indent="0" lvl="0" marL="0" rtl="0" algn="l">
              <a:spcBef>
                <a:spcPts val="0"/>
              </a:spcBef>
              <a:spcAft>
                <a:spcPts val="0"/>
              </a:spcAft>
              <a:buClr>
                <a:schemeClr val="dk1"/>
              </a:buClr>
              <a:buSzPts val="2220"/>
              <a:buFont typeface="Calibri"/>
              <a:buNone/>
            </a:pPr>
            <a:r>
              <a:t/>
            </a:r>
            <a:endParaRPr sz="2220"/>
          </a:p>
          <a:p>
            <a:pPr indent="0" lvl="0" marL="0" rtl="0" algn="l">
              <a:spcBef>
                <a:spcPts val="0"/>
              </a:spcBef>
              <a:spcAft>
                <a:spcPts val="0"/>
              </a:spcAft>
              <a:buNone/>
            </a:pPr>
            <a:r>
              <a:t/>
            </a:r>
            <a:endParaRPr sz="1110"/>
          </a:p>
        </p:txBody>
      </p:sp>
      <p:sp>
        <p:nvSpPr>
          <p:cNvPr id="319" name="Google Shape;31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All of the </a:t>
            </a:r>
            <a:r>
              <a:rPr i="1" lang="en-US" sz="1200"/>
              <a:t>superclass/subclass relationships</a:t>
            </a:r>
            <a:r>
              <a:rPr lang="en-US" sz="1200"/>
              <a:t> we have seen so far have a single superclass </a:t>
            </a:r>
            <a:endParaRPr/>
          </a:p>
          <a:p>
            <a:pPr indent="0" lvl="0" marL="0" rtl="0" algn="l">
              <a:spcBef>
                <a:spcPts val="0"/>
              </a:spcBef>
              <a:spcAft>
                <a:spcPts val="0"/>
              </a:spcAft>
              <a:buNone/>
            </a:pPr>
            <a:r>
              <a:t/>
            </a:r>
            <a:endParaRPr/>
          </a:p>
        </p:txBody>
      </p:sp>
      <p:sp>
        <p:nvSpPr>
          <p:cNvPr id="442" name="Google Shape;44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6" name="Google Shape;48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 so the overlap rule is used. Overlap allows for any overlap (3-way) so if certain combinations are not allowed a more refined supertype/subtype hierarchy would have to be developed to eliminate these </a:t>
            </a:r>
            <a:endParaRPr/>
          </a:p>
          <a:p>
            <a:pPr indent="0" lvl="0" marL="0" rtl="0" algn="l">
              <a:spcBef>
                <a:spcPts val="0"/>
              </a:spcBef>
              <a:spcAft>
                <a:spcPts val="0"/>
              </a:spcAft>
              <a:buNone/>
            </a:pPr>
            <a:r>
              <a:t/>
            </a:r>
            <a:endParaRPr/>
          </a:p>
        </p:txBody>
      </p:sp>
      <p:sp>
        <p:nvSpPr>
          <p:cNvPr id="513" name="Google Shape;51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Relations are represented by a square with a name in it.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You can’t connect entities with attributes.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All entities must have a key attribute.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Attributes can be composite, but they can’t have attributes of their own.</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Entities can’t share attributes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The “Office name” attribute does not have anything to do with a department.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The “Office name” attribute should be on the “Office” entity.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It’s not possible to model the items like this, an entity can only have a finite number of attributes.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The Customer attribute “List of all…” should not be an attribute on customer.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“List of all…” should be an N:M relation.</a:t>
            </a:r>
            <a:endParaRPr/>
          </a:p>
        </p:txBody>
      </p:sp>
      <p:sp>
        <p:nvSpPr>
          <p:cNvPr id="526" name="Google Shape;526;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t>Each of these subgroupings is a subset of EMPLOYEE entities </a:t>
            </a:r>
            <a:endParaRPr/>
          </a:p>
          <a:p>
            <a:pPr indent="0" lvl="0" marL="0" rtl="0" algn="l">
              <a:spcBef>
                <a:spcPts val="0"/>
              </a:spcBef>
              <a:spcAft>
                <a:spcPts val="0"/>
              </a:spcAft>
              <a:buNone/>
            </a:pPr>
            <a:r>
              <a:rPr lang="en-US" sz="2400"/>
              <a:t>Each is called a subclass of EMPLOYEE </a:t>
            </a:r>
            <a:endParaRPr/>
          </a:p>
          <a:p>
            <a:pPr indent="0" lvl="0" marL="0" rtl="0" algn="l">
              <a:spcBef>
                <a:spcPts val="0"/>
              </a:spcBef>
              <a:spcAft>
                <a:spcPts val="0"/>
              </a:spcAft>
              <a:buNone/>
            </a:pPr>
            <a:r>
              <a:rPr lang="en-US" sz="2400"/>
              <a:t>EMPLOYEE is the superclass for each of these subclasses </a:t>
            </a:r>
            <a:endParaRPr/>
          </a:p>
          <a:p>
            <a:pPr indent="0" lvl="0" marL="0" rtl="0" algn="l">
              <a:spcBef>
                <a:spcPts val="0"/>
              </a:spcBef>
              <a:spcAft>
                <a:spcPts val="0"/>
              </a:spcAft>
              <a:buNone/>
            </a:pPr>
            <a:r>
              <a:rPr lang="en-US" sz="2400"/>
              <a:t>These are called superclass/subclass relationships:</a:t>
            </a:r>
            <a:endParaRPr/>
          </a:p>
          <a:p>
            <a:pPr indent="0" lvl="1" marL="457200" rtl="0" algn="l">
              <a:spcBef>
                <a:spcPts val="0"/>
              </a:spcBef>
              <a:spcAft>
                <a:spcPts val="0"/>
              </a:spcAft>
              <a:buNone/>
            </a:pPr>
            <a:r>
              <a:rPr lang="en-US" sz="2200"/>
              <a:t>EMPLOYEE/SECRETARY</a:t>
            </a:r>
            <a:endParaRPr/>
          </a:p>
          <a:p>
            <a:pPr indent="0" lvl="1" marL="457200" rtl="0" algn="l">
              <a:spcBef>
                <a:spcPts val="0"/>
              </a:spcBef>
              <a:spcAft>
                <a:spcPts val="0"/>
              </a:spcAft>
              <a:buNone/>
            </a:pPr>
            <a:r>
              <a:rPr lang="en-US" sz="2200"/>
              <a:t>EMPLOYEE/TECHNICIAN</a:t>
            </a:r>
            <a:endParaRPr/>
          </a:p>
          <a:p>
            <a:pPr indent="0" lvl="1" marL="457200" rtl="0" algn="l">
              <a:spcBef>
                <a:spcPts val="0"/>
              </a:spcBef>
              <a:spcAft>
                <a:spcPts val="0"/>
              </a:spcAft>
              <a:buNone/>
            </a:pPr>
            <a:r>
              <a:rPr lang="en-US" sz="2200"/>
              <a:t>EMPLOYEE/MANAGER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p:nvPr/>
        </p:nvSpPr>
        <p:spPr>
          <a:xfrm>
            <a:off x="381000" y="0"/>
            <a:ext cx="609600" cy="6858000"/>
          </a:xfrm>
          <a:prstGeom prst="rect">
            <a:avLst/>
          </a:prstGeom>
          <a:solidFill>
            <a:srgbClr val="BABEC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2"/>
          <p:cNvSpPr/>
          <p:nvPr/>
        </p:nvSpPr>
        <p:spPr>
          <a:xfrm>
            <a:off x="276336" y="0"/>
            <a:ext cx="104664" cy="6858000"/>
          </a:xfrm>
          <a:prstGeom prst="rect">
            <a:avLst/>
          </a:prstGeom>
          <a:solidFill>
            <a:srgbClr val="D4D6E0">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2"/>
          <p:cNvSpPr/>
          <p:nvPr/>
        </p:nvSpPr>
        <p:spPr>
          <a:xfrm>
            <a:off x="990600" y="0"/>
            <a:ext cx="181872" cy="6858000"/>
          </a:xfrm>
          <a:prstGeom prst="rect">
            <a:avLst/>
          </a:prstGeom>
          <a:solidFill>
            <a:srgbClr val="D4D6E0">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2"/>
          <p:cNvSpPr/>
          <p:nvPr/>
        </p:nvSpPr>
        <p:spPr>
          <a:xfrm>
            <a:off x="1141320" y="0"/>
            <a:ext cx="230280" cy="6858000"/>
          </a:xfrm>
          <a:prstGeom prst="rect">
            <a:avLst/>
          </a:prstGeom>
          <a:solidFill>
            <a:srgbClr val="EBECF0">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2"/>
          <p:cNvCxnSpPr/>
          <p:nvPr/>
        </p:nvCxnSpPr>
        <p:spPr>
          <a:xfrm>
            <a:off x="106344" y="0"/>
            <a:ext cx="0" cy="6858000"/>
          </a:xfrm>
          <a:prstGeom prst="straightConnector1">
            <a:avLst/>
          </a:prstGeom>
          <a:noFill/>
          <a:ln cap="flat" cmpd="sng" w="57150">
            <a:solidFill>
              <a:srgbClr val="BABECE">
                <a:alpha val="72941"/>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EBECF0">
                <a:alpha val="82745"/>
              </a:srgbClr>
            </a:solidFill>
            <a:prstDash val="solid"/>
            <a:round/>
            <a:headEnd len="sm" w="sm" type="none"/>
            <a:tailEnd len="sm" w="sm" type="none"/>
          </a:ln>
        </p:spPr>
      </p:cxnSp>
      <p:cxnSp>
        <p:nvCxnSpPr>
          <p:cNvPr id="32" name="Google Shape;32;p2"/>
          <p:cNvCxnSpPr/>
          <p:nvPr/>
        </p:nvCxnSpPr>
        <p:spPr>
          <a:xfrm>
            <a:off x="854112" y="0"/>
            <a:ext cx="0" cy="6858000"/>
          </a:xfrm>
          <a:prstGeom prst="straightConnector1">
            <a:avLst/>
          </a:prstGeom>
          <a:noFill/>
          <a:ln cap="flat" cmpd="sng" w="57150">
            <a:solidFill>
              <a:srgbClr val="BABECE"/>
            </a:solidFill>
            <a:prstDash val="solid"/>
            <a:round/>
            <a:headEnd len="sm" w="sm" type="none"/>
            <a:tailEnd len="sm" w="sm" type="none"/>
          </a:ln>
        </p:spPr>
      </p:cxnSp>
      <p:cxnSp>
        <p:nvCxnSpPr>
          <p:cNvPr id="33" name="Google Shape;33;p2"/>
          <p:cNvCxnSpPr/>
          <p:nvPr/>
        </p:nvCxnSpPr>
        <p:spPr>
          <a:xfrm>
            <a:off x="1726640" y="0"/>
            <a:ext cx="0" cy="6858000"/>
          </a:xfrm>
          <a:prstGeom prst="straightConnector1">
            <a:avLst/>
          </a:prstGeom>
          <a:noFill/>
          <a:ln cap="flat" cmpd="sng" w="28575">
            <a:solidFill>
              <a:srgbClr val="BABECE">
                <a:alpha val="81960"/>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BABECE"/>
            </a:solidFill>
            <a:prstDash val="solid"/>
            <a:round/>
            <a:headEnd len="sm" w="sm" type="none"/>
            <a:tailEnd len="sm" w="sm" type="none"/>
          </a:ln>
        </p:spPr>
      </p:cxnSp>
      <p:cxnSp>
        <p:nvCxnSpPr>
          <p:cNvPr id="35" name="Google Shape;35;p2"/>
          <p:cNvCxnSpPr/>
          <p:nvPr/>
        </p:nvCxnSpPr>
        <p:spPr>
          <a:xfrm>
            <a:off x="9113856" y="0"/>
            <a:ext cx="0" cy="6858000"/>
          </a:xfrm>
          <a:prstGeom prst="straightConnector1">
            <a:avLst/>
          </a:prstGeom>
          <a:noFill/>
          <a:ln cap="flat" cmpd="thickThin" w="57150">
            <a:solidFill>
              <a:srgbClr val="BABECE"/>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BABECE">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8" name="Shape 58"/>
        <p:cNvGrpSpPr/>
        <p:nvPr/>
      </p:nvGrpSpPr>
      <p:grpSpPr>
        <a:xfrm>
          <a:off x="0" y="0"/>
          <a:ext cx="0" cy="0"/>
          <a:chOff x="0" y="0"/>
          <a:chExt cx="0" cy="0"/>
        </a:xfrm>
      </p:grpSpPr>
      <p:sp>
        <p:nvSpPr>
          <p:cNvPr id="59" name="Google Shape;59;p6"/>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6"/>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p:nvPr/>
        </p:nvSpPr>
        <p:spPr>
          <a:xfrm>
            <a:off x="381000" y="0"/>
            <a:ext cx="609600" cy="6858000"/>
          </a:xfrm>
          <a:prstGeom prst="rect">
            <a:avLst/>
          </a:prstGeom>
          <a:solidFill>
            <a:srgbClr val="BABEC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6"/>
          <p:cNvSpPr/>
          <p:nvPr/>
        </p:nvSpPr>
        <p:spPr>
          <a:xfrm>
            <a:off x="276336" y="0"/>
            <a:ext cx="104664" cy="6858000"/>
          </a:xfrm>
          <a:prstGeom prst="rect">
            <a:avLst/>
          </a:prstGeom>
          <a:solidFill>
            <a:srgbClr val="D4D6E0">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6"/>
          <p:cNvSpPr/>
          <p:nvPr/>
        </p:nvSpPr>
        <p:spPr>
          <a:xfrm>
            <a:off x="990600" y="0"/>
            <a:ext cx="181872" cy="6858000"/>
          </a:xfrm>
          <a:prstGeom prst="rect">
            <a:avLst/>
          </a:prstGeom>
          <a:solidFill>
            <a:srgbClr val="D4D6E0">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6"/>
          <p:cNvSpPr/>
          <p:nvPr/>
        </p:nvSpPr>
        <p:spPr>
          <a:xfrm>
            <a:off x="1141320" y="0"/>
            <a:ext cx="230280" cy="6858000"/>
          </a:xfrm>
          <a:prstGeom prst="rect">
            <a:avLst/>
          </a:prstGeom>
          <a:solidFill>
            <a:srgbClr val="EBECF0">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7" name="Google Shape;67;p6"/>
          <p:cNvCxnSpPr/>
          <p:nvPr/>
        </p:nvCxnSpPr>
        <p:spPr>
          <a:xfrm>
            <a:off x="106344" y="0"/>
            <a:ext cx="0" cy="6858000"/>
          </a:xfrm>
          <a:prstGeom prst="straightConnector1">
            <a:avLst/>
          </a:prstGeom>
          <a:noFill/>
          <a:ln cap="flat" cmpd="sng" w="57150">
            <a:solidFill>
              <a:srgbClr val="BABECE">
                <a:alpha val="72941"/>
              </a:srgbClr>
            </a:solidFill>
            <a:prstDash val="solid"/>
            <a:round/>
            <a:headEnd len="sm" w="sm" type="none"/>
            <a:tailEnd len="sm" w="sm" type="none"/>
          </a:ln>
        </p:spPr>
      </p:cxnSp>
      <p:cxnSp>
        <p:nvCxnSpPr>
          <p:cNvPr id="68" name="Google Shape;68;p6"/>
          <p:cNvCxnSpPr/>
          <p:nvPr/>
        </p:nvCxnSpPr>
        <p:spPr>
          <a:xfrm>
            <a:off x="914400" y="0"/>
            <a:ext cx="0" cy="6858000"/>
          </a:xfrm>
          <a:prstGeom prst="straightConnector1">
            <a:avLst/>
          </a:prstGeom>
          <a:noFill/>
          <a:ln cap="flat" cmpd="sng" w="57150">
            <a:solidFill>
              <a:srgbClr val="EBECF0">
                <a:alpha val="82745"/>
              </a:srgbClr>
            </a:solidFill>
            <a:prstDash val="solid"/>
            <a:round/>
            <a:headEnd len="sm" w="sm" type="none"/>
            <a:tailEnd len="sm" w="sm" type="none"/>
          </a:ln>
        </p:spPr>
      </p:cxnSp>
      <p:cxnSp>
        <p:nvCxnSpPr>
          <p:cNvPr id="69" name="Google Shape;69;p6"/>
          <p:cNvCxnSpPr/>
          <p:nvPr/>
        </p:nvCxnSpPr>
        <p:spPr>
          <a:xfrm>
            <a:off x="854112" y="0"/>
            <a:ext cx="0" cy="6858000"/>
          </a:xfrm>
          <a:prstGeom prst="straightConnector1">
            <a:avLst/>
          </a:prstGeom>
          <a:noFill/>
          <a:ln cap="flat" cmpd="sng" w="57150">
            <a:solidFill>
              <a:srgbClr val="BABECE"/>
            </a:solidFill>
            <a:prstDash val="solid"/>
            <a:round/>
            <a:headEnd len="sm" w="sm" type="none"/>
            <a:tailEnd len="sm" w="sm" type="none"/>
          </a:ln>
        </p:spPr>
      </p:cxnSp>
      <p:cxnSp>
        <p:nvCxnSpPr>
          <p:cNvPr id="70" name="Google Shape;70;p6"/>
          <p:cNvCxnSpPr/>
          <p:nvPr/>
        </p:nvCxnSpPr>
        <p:spPr>
          <a:xfrm>
            <a:off x="1726640" y="0"/>
            <a:ext cx="0" cy="6858000"/>
          </a:xfrm>
          <a:prstGeom prst="straightConnector1">
            <a:avLst/>
          </a:prstGeom>
          <a:noFill/>
          <a:ln cap="flat" cmpd="sng" w="28575">
            <a:solidFill>
              <a:srgbClr val="BABECE">
                <a:alpha val="81960"/>
              </a:srgbClr>
            </a:solidFill>
            <a:prstDash val="solid"/>
            <a:round/>
            <a:headEnd len="sm" w="sm" type="none"/>
            <a:tailEnd len="sm" w="sm" type="none"/>
          </a:ln>
        </p:spPr>
      </p:cxnSp>
      <p:cxnSp>
        <p:nvCxnSpPr>
          <p:cNvPr id="71" name="Google Shape;71;p6"/>
          <p:cNvCxnSpPr/>
          <p:nvPr/>
        </p:nvCxnSpPr>
        <p:spPr>
          <a:xfrm>
            <a:off x="1066800" y="0"/>
            <a:ext cx="0" cy="6858000"/>
          </a:xfrm>
          <a:prstGeom prst="straightConnector1">
            <a:avLst/>
          </a:prstGeom>
          <a:noFill/>
          <a:ln cap="flat" cmpd="sng" w="9525">
            <a:solidFill>
              <a:srgbClr val="BABECE"/>
            </a:solidFill>
            <a:prstDash val="solid"/>
            <a:round/>
            <a:headEnd len="sm" w="sm" type="none"/>
            <a:tailEnd len="sm" w="sm" type="none"/>
          </a:ln>
        </p:spPr>
      </p:cxnSp>
      <p:sp>
        <p:nvSpPr>
          <p:cNvPr id="72" name="Google Shape;72;p6"/>
          <p:cNvSpPr/>
          <p:nvPr/>
        </p:nvSpPr>
        <p:spPr>
          <a:xfrm>
            <a:off x="1219200" y="0"/>
            <a:ext cx="76200" cy="6858000"/>
          </a:xfrm>
          <a:prstGeom prst="rect">
            <a:avLst/>
          </a:prstGeom>
          <a:solidFill>
            <a:srgbClr val="BABECE">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3" name="Google Shape;73;p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4" name="Google Shape;74;p6"/>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5" name="Google Shape;75;p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6" name="Google Shape;76;p6"/>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7" name="Google Shape;77;p6"/>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8" name="Google Shape;78;p6"/>
          <p:cNvCxnSpPr/>
          <p:nvPr/>
        </p:nvCxnSpPr>
        <p:spPr>
          <a:xfrm>
            <a:off x="9097944" y="0"/>
            <a:ext cx="0" cy="6858000"/>
          </a:xfrm>
          <a:prstGeom prst="straightConnector1">
            <a:avLst/>
          </a:prstGeom>
          <a:noFill/>
          <a:ln cap="flat" cmpd="thickThin" w="57150">
            <a:solidFill>
              <a:srgbClr val="BABECE"/>
            </a:solidFill>
            <a:prstDash val="solid"/>
            <a:round/>
            <a:headEnd len="sm" w="sm" type="none"/>
            <a:tailEnd len="sm" w="sm" type="none"/>
          </a:ln>
        </p:spPr>
      </p:cxnSp>
      <p:sp>
        <p:nvSpPr>
          <p:cNvPr id="79" name="Google Shape;79;p6"/>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7"/>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7"/>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8"/>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8"/>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8"/>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8"/>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8"/>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BABECE">
                <a:alpha val="92941"/>
              </a:srgbClr>
            </a:solidFill>
            <a:prstDash val="solid"/>
            <a:round/>
            <a:headEnd len="sm" w="sm" type="none"/>
            <a:tailEnd len="sm" w="sm" type="none"/>
          </a:ln>
        </p:spPr>
      </p:cxnSp>
      <p:sp>
        <p:nvSpPr>
          <p:cNvPr id="98" name="Google Shape;98;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9"/>
          <p:cNvCxnSpPr/>
          <p:nvPr/>
        </p:nvCxnSpPr>
        <p:spPr>
          <a:xfrm>
            <a:off x="6248400" y="0"/>
            <a:ext cx="0" cy="6858000"/>
          </a:xfrm>
          <a:prstGeom prst="straightConnector1">
            <a:avLst/>
          </a:prstGeom>
          <a:noFill/>
          <a:ln cap="flat" cmpd="sng" w="38100">
            <a:solidFill>
              <a:srgbClr val="BABECE"/>
            </a:solidFill>
            <a:prstDash val="solid"/>
            <a:round/>
            <a:headEnd len="sm" w="sm" type="none"/>
            <a:tailEnd len="sm" w="sm" type="none"/>
          </a:ln>
        </p:spPr>
      </p:cxnSp>
      <p:cxnSp>
        <p:nvCxnSpPr>
          <p:cNvPr id="101" name="Google Shape;101;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9"/>
          <p:cNvSpPr/>
          <p:nvPr/>
        </p:nvSpPr>
        <p:spPr>
          <a:xfrm>
            <a:off x="8839200" y="0"/>
            <a:ext cx="304800" cy="6858000"/>
          </a:xfrm>
          <a:prstGeom prst="rect">
            <a:avLst/>
          </a:prstGeom>
          <a:solidFill>
            <a:srgbClr val="BABECE">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BABECE"/>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p:nvPr>
            <p:ph idx="2" type="pic"/>
          </p:nvPr>
        </p:nvSpPr>
        <p:spPr>
          <a:xfrm>
            <a:off x="0" y="0"/>
            <a:ext cx="6172200" cy="6858000"/>
          </a:xfrm>
          <a:prstGeom prst="rect">
            <a:avLst/>
          </a:prstGeom>
          <a:solidFill>
            <a:schemeClr val="lt2"/>
          </a:solidFill>
          <a:ln>
            <a:noFill/>
          </a:ln>
        </p:spPr>
      </p:sp>
      <p:sp>
        <p:nvSpPr>
          <p:cNvPr id="115" name="Google Shape;115;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0"/>
          <p:cNvSpPr/>
          <p:nvPr/>
        </p:nvSpPr>
        <p:spPr>
          <a:xfrm>
            <a:off x="8839200" y="0"/>
            <a:ext cx="304800" cy="6858000"/>
          </a:xfrm>
          <a:prstGeom prst="rect">
            <a:avLst/>
          </a:prstGeom>
          <a:solidFill>
            <a:srgbClr val="BAB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0"/>
          <p:cNvCxnSpPr/>
          <p:nvPr/>
        </p:nvCxnSpPr>
        <p:spPr>
          <a:xfrm>
            <a:off x="6248400" y="0"/>
            <a:ext cx="0" cy="6858000"/>
          </a:xfrm>
          <a:prstGeom prst="straightConnector1">
            <a:avLst/>
          </a:prstGeom>
          <a:noFill/>
          <a:ln cap="flat" cmpd="sng" w="38100">
            <a:solidFill>
              <a:srgbClr val="BABECE"/>
            </a:solidFill>
            <a:prstDash val="solid"/>
            <a:round/>
            <a:headEnd len="sm" w="sm" type="none"/>
            <a:tailEnd len="sm" w="sm" type="none"/>
          </a:ln>
        </p:spPr>
      </p:cxnSp>
      <p:cxnSp>
        <p:nvCxnSpPr>
          <p:cNvPr id="120" name="Google Shape;120;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BABECE">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646C8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BABECE"/>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CCD8E3"/>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ABECE"/>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646C8F"/>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BABECE"/>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BABECE">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descr="Pink tissue paper" id="141" name="Google Shape;141;p13"/>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60"/>
              <a:buNone/>
            </a:pPr>
            <a:r>
              <a:t/>
            </a:r>
            <a:endParaRPr sz="2800"/>
          </a:p>
        </p:txBody>
      </p:sp>
      <p:sp>
        <p:nvSpPr>
          <p:cNvPr id="142" name="Google Shape;142;p13"/>
          <p:cNvSpPr txBox="1"/>
          <p:nvPr>
            <p:ph type="ctrTitle"/>
          </p:nvPr>
        </p:nvSpPr>
        <p:spPr>
          <a:xfrm>
            <a:off x="2286000" y="3124200"/>
            <a:ext cx="6477000" cy="189388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Century Schoolbook"/>
              <a:buNone/>
            </a:pPr>
            <a:r>
              <a:rPr lang="en-US" sz="2800"/>
              <a:t>Enhanced Entity-Relationship  (EER) Modeling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r>
              <a:rPr lang="en-US" sz="3200"/>
              <a:t>Attribute Inheritance in Superclass / Subclass Relationships </a:t>
            </a:r>
            <a:endParaRPr/>
          </a:p>
        </p:txBody>
      </p:sp>
      <p:sp>
        <p:nvSpPr>
          <p:cNvPr id="209" name="Google Shape;209;p22"/>
          <p:cNvSpPr txBox="1"/>
          <p:nvPr>
            <p:ph idx="1" type="body"/>
          </p:nvPr>
        </p:nvSpPr>
        <p:spPr>
          <a:xfrm>
            <a:off x="457200" y="1600200"/>
            <a:ext cx="8153400" cy="4873752"/>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540"/>
              <a:buChar char="🞆"/>
            </a:pPr>
            <a:r>
              <a:rPr lang="en-US" sz="2200"/>
              <a:t>An entity that is member of a subclass </a:t>
            </a:r>
            <a:r>
              <a:rPr i="1" lang="en-US" sz="2200"/>
              <a:t>inherits</a:t>
            </a:r>
            <a:r>
              <a:rPr lang="en-US" sz="2200"/>
              <a:t> </a:t>
            </a:r>
            <a:endParaRPr/>
          </a:p>
          <a:p>
            <a:pPr indent="-274320" lvl="1" marL="640080" rtl="0" algn="l">
              <a:lnSpc>
                <a:spcPct val="90000"/>
              </a:lnSpc>
              <a:spcBef>
                <a:spcPts val="400"/>
              </a:spcBef>
              <a:spcAft>
                <a:spcPts val="0"/>
              </a:spcAft>
              <a:buSzPts val="1600"/>
              <a:buChar char="⚫"/>
            </a:pPr>
            <a:r>
              <a:rPr lang="en-US" sz="2000"/>
              <a:t>All attributes of the superclass </a:t>
            </a:r>
            <a:endParaRPr sz="2000"/>
          </a:p>
          <a:p>
            <a:pPr indent="-274320" lvl="1" marL="640080" rtl="0" algn="l">
              <a:lnSpc>
                <a:spcPct val="90000"/>
              </a:lnSpc>
              <a:spcBef>
                <a:spcPts val="400"/>
              </a:spcBef>
              <a:spcAft>
                <a:spcPts val="0"/>
              </a:spcAft>
              <a:buSzPts val="1600"/>
              <a:buChar char="⚫"/>
            </a:pPr>
            <a:r>
              <a:rPr lang="en-US" sz="2000"/>
              <a:t>All relationships of the superclass</a:t>
            </a:r>
            <a:endParaRPr sz="2000"/>
          </a:p>
          <a:p>
            <a:pPr indent="-167640" lvl="0" marL="274320" rtl="0" algn="l">
              <a:lnSpc>
                <a:spcPct val="90000"/>
              </a:lnSpc>
              <a:spcBef>
                <a:spcPts val="600"/>
              </a:spcBef>
              <a:spcAft>
                <a:spcPts val="0"/>
              </a:spcAft>
              <a:buSzPts val="1680"/>
              <a:buNone/>
            </a:pPr>
            <a:r>
              <a:t/>
            </a:r>
            <a:endParaRPr/>
          </a:p>
          <a:p>
            <a:pPr indent="-274320" lvl="0" marL="274320" rtl="0" algn="l">
              <a:lnSpc>
                <a:spcPct val="90000"/>
              </a:lnSpc>
              <a:spcBef>
                <a:spcPts val="600"/>
              </a:spcBef>
              <a:spcAft>
                <a:spcPts val="0"/>
              </a:spcAft>
              <a:buSzPts val="1540"/>
              <a:buChar char="🞆"/>
            </a:pPr>
            <a:r>
              <a:rPr lang="en-US" sz="2200"/>
              <a:t>Example:</a:t>
            </a:r>
            <a:endParaRPr/>
          </a:p>
          <a:p>
            <a:pPr indent="-274320" lvl="1" marL="640080" rtl="0" algn="l">
              <a:lnSpc>
                <a:spcPct val="90000"/>
              </a:lnSpc>
              <a:spcBef>
                <a:spcPts val="400"/>
              </a:spcBef>
              <a:spcAft>
                <a:spcPts val="0"/>
              </a:spcAft>
              <a:buSzPts val="1600"/>
              <a:buChar char="⚫"/>
            </a:pPr>
            <a:r>
              <a:rPr lang="en-US" sz="2000"/>
              <a:t>The SECRETARY (as well as TECHNICIAN and ENGINEER) inherit the attributes Name, SSN, …, from EMPLOYEE</a:t>
            </a:r>
            <a:endParaRPr/>
          </a:p>
          <a:p>
            <a:pPr indent="-274320" lvl="1" marL="640080" rtl="0" algn="l">
              <a:lnSpc>
                <a:spcPct val="90000"/>
              </a:lnSpc>
              <a:spcBef>
                <a:spcPts val="400"/>
              </a:spcBef>
              <a:spcAft>
                <a:spcPts val="0"/>
              </a:spcAft>
              <a:buSzPts val="1600"/>
              <a:buChar char="⚫"/>
            </a:pPr>
            <a:r>
              <a:rPr lang="en-US" sz="2000"/>
              <a:t>Every SECRETARY entity will have values for the inherited attributes</a:t>
            </a:r>
            <a:endParaRPr/>
          </a:p>
          <a:p>
            <a:pPr indent="-185420" lvl="0" marL="274320" rtl="0" algn="l">
              <a:lnSpc>
                <a:spcPct val="90000"/>
              </a:lnSpc>
              <a:spcBef>
                <a:spcPts val="600"/>
              </a:spcBef>
              <a:spcAft>
                <a:spcPts val="0"/>
              </a:spcAft>
              <a:buSzPts val="1400"/>
              <a:buNone/>
            </a:pPr>
            <a:r>
              <a:t/>
            </a:r>
            <a:endParaRPr sz="2000"/>
          </a:p>
          <a:p>
            <a:pPr indent="-274320" lvl="0" marL="274320" rtl="0" algn="l">
              <a:lnSpc>
                <a:spcPct val="90000"/>
              </a:lnSpc>
              <a:spcBef>
                <a:spcPts val="600"/>
              </a:spcBef>
              <a:spcAft>
                <a:spcPts val="0"/>
              </a:spcAft>
              <a:buSzPts val="1540"/>
              <a:buChar char="🞆"/>
            </a:pPr>
            <a:r>
              <a:rPr lang="en-US" sz="2200"/>
              <a:t>Superclass/Subclass Relationships are also called IS-A relationships</a:t>
            </a:r>
            <a:endParaRPr/>
          </a:p>
          <a:p>
            <a:pPr indent="-274320" lvl="1" marL="640080" rtl="0" algn="l">
              <a:lnSpc>
                <a:spcPct val="90000"/>
              </a:lnSpc>
              <a:spcBef>
                <a:spcPts val="360"/>
              </a:spcBef>
              <a:spcAft>
                <a:spcPts val="0"/>
              </a:spcAft>
              <a:buSzPts val="1440"/>
              <a:buChar char="⚫"/>
            </a:pPr>
            <a:r>
              <a:rPr lang="en-US" sz="1800"/>
              <a:t> SECRETARY IS-A EMPLOYEE, </a:t>
            </a:r>
            <a:endParaRPr/>
          </a:p>
          <a:p>
            <a:pPr indent="-274320" lvl="1" marL="640080" rtl="0" algn="l">
              <a:lnSpc>
                <a:spcPct val="90000"/>
              </a:lnSpc>
              <a:spcBef>
                <a:spcPts val="360"/>
              </a:spcBef>
              <a:spcAft>
                <a:spcPts val="0"/>
              </a:spcAft>
              <a:buSzPts val="1440"/>
              <a:buChar char="⚫"/>
            </a:pPr>
            <a:r>
              <a:rPr lang="en-US" sz="1800"/>
              <a:t>TECHNICIAN IS-A EMPLOYEE,</a:t>
            </a:r>
            <a:endParaRPr sz="1800"/>
          </a:p>
          <a:p>
            <a:pPr indent="-167640" lvl="0" marL="274320" rtl="0" algn="l">
              <a:lnSpc>
                <a:spcPct val="90000"/>
              </a:lnSpc>
              <a:spcBef>
                <a:spcPts val="600"/>
              </a:spcBef>
              <a:spcAft>
                <a:spcPts val="0"/>
              </a:spcAft>
              <a:buSzPts val="1680"/>
              <a:buNone/>
            </a:pPr>
            <a:r>
              <a:t/>
            </a:r>
            <a:endParaRPr/>
          </a:p>
        </p:txBody>
      </p:sp>
      <p:sp>
        <p:nvSpPr>
          <p:cNvPr id="210" name="Google Shape;210;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Subclasses and Superclasses</a:t>
            </a:r>
            <a:endParaRPr/>
          </a:p>
        </p:txBody>
      </p:sp>
      <p:sp>
        <p:nvSpPr>
          <p:cNvPr id="217" name="Google Shape;217;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Examples:</a:t>
            </a:r>
            <a:endParaRPr/>
          </a:p>
          <a:p>
            <a:pPr indent="-274320" lvl="1" marL="640080" rtl="0" algn="l">
              <a:spcBef>
                <a:spcPts val="440"/>
              </a:spcBef>
              <a:spcAft>
                <a:spcPts val="0"/>
              </a:spcAft>
              <a:buSzPts val="1760"/>
              <a:buChar char="⚫"/>
            </a:pPr>
            <a:r>
              <a:rPr lang="en-US" sz="2200"/>
              <a:t>A salaried employee who is also an engineer belongs to the two subclasses:</a:t>
            </a:r>
            <a:endParaRPr/>
          </a:p>
          <a:p>
            <a:pPr indent="-182880" lvl="2" marL="914400" rtl="0" algn="l">
              <a:spcBef>
                <a:spcPts val="400"/>
              </a:spcBef>
              <a:spcAft>
                <a:spcPts val="0"/>
              </a:spcAft>
              <a:buSzPts val="1200"/>
              <a:buChar char="🞆"/>
            </a:pPr>
            <a:r>
              <a:rPr lang="en-US" sz="2000"/>
              <a:t>ENGINEER, and</a:t>
            </a:r>
            <a:endParaRPr/>
          </a:p>
          <a:p>
            <a:pPr indent="-182880" lvl="2" marL="914400" rtl="0" algn="l">
              <a:spcBef>
                <a:spcPts val="400"/>
              </a:spcBef>
              <a:spcAft>
                <a:spcPts val="0"/>
              </a:spcAft>
              <a:buSzPts val="1200"/>
              <a:buChar char="🞆"/>
            </a:pPr>
            <a:r>
              <a:rPr lang="en-US" sz="2000"/>
              <a:t>SALARIED_EMPLOYEE </a:t>
            </a:r>
            <a:endParaRPr/>
          </a:p>
          <a:p>
            <a:pPr indent="-274320" lvl="1" marL="640080" rtl="0" algn="l">
              <a:spcBef>
                <a:spcPts val="440"/>
              </a:spcBef>
              <a:spcAft>
                <a:spcPts val="0"/>
              </a:spcAft>
              <a:buSzPts val="1760"/>
              <a:buChar char="⚫"/>
            </a:pPr>
            <a:r>
              <a:rPr lang="en-US" sz="2200"/>
              <a:t>A salaried employee who is also an engineering manager belongs to the three subclasses:</a:t>
            </a:r>
            <a:endParaRPr/>
          </a:p>
          <a:p>
            <a:pPr indent="-182880" lvl="2" marL="914400" rtl="0" algn="l">
              <a:spcBef>
                <a:spcPts val="400"/>
              </a:spcBef>
              <a:spcAft>
                <a:spcPts val="0"/>
              </a:spcAft>
              <a:buSzPts val="1200"/>
              <a:buChar char="🞆"/>
            </a:pPr>
            <a:r>
              <a:rPr lang="en-US" sz="2000"/>
              <a:t>MANAGER,</a:t>
            </a:r>
            <a:endParaRPr/>
          </a:p>
          <a:p>
            <a:pPr indent="-182880" lvl="2" marL="914400" rtl="0" algn="l">
              <a:spcBef>
                <a:spcPts val="400"/>
              </a:spcBef>
              <a:spcAft>
                <a:spcPts val="0"/>
              </a:spcAft>
              <a:buSzPts val="1200"/>
              <a:buChar char="🞆"/>
            </a:pPr>
            <a:r>
              <a:rPr lang="en-US" sz="2000"/>
              <a:t>ENGINEER, and</a:t>
            </a:r>
            <a:endParaRPr/>
          </a:p>
          <a:p>
            <a:pPr indent="-182880" lvl="2" marL="914400" rtl="0" algn="l">
              <a:spcBef>
                <a:spcPts val="400"/>
              </a:spcBef>
              <a:spcAft>
                <a:spcPts val="0"/>
              </a:spcAft>
              <a:buSzPts val="1200"/>
              <a:buChar char="🞆"/>
            </a:pPr>
            <a:r>
              <a:rPr lang="en-US" sz="2000"/>
              <a:t>SALARIED_EMPLOYEE </a:t>
            </a:r>
            <a:endParaRPr/>
          </a:p>
          <a:p>
            <a:pPr indent="-274320" lvl="0" marL="274320" rtl="0" algn="l">
              <a:spcBef>
                <a:spcPts val="600"/>
              </a:spcBef>
              <a:spcAft>
                <a:spcPts val="0"/>
              </a:spcAft>
              <a:buSzPts val="1680"/>
              <a:buChar char="🞆"/>
            </a:pPr>
            <a:r>
              <a:rPr lang="en-US" sz="2400"/>
              <a:t>It is not necessary that every entity in a superclass be a member of some subclass</a:t>
            </a:r>
            <a:endParaRPr/>
          </a:p>
        </p:txBody>
      </p:sp>
      <p:sp>
        <p:nvSpPr>
          <p:cNvPr id="218" name="Google Shape;218;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fig04_01" id="225" name="Google Shape;225;p24"/>
          <p:cNvPicPr preferRelativeResize="0"/>
          <p:nvPr/>
        </p:nvPicPr>
        <p:blipFill rotWithShape="1">
          <a:blip r:embed="rId3">
            <a:alphaModFix/>
          </a:blip>
          <a:srcRect b="0" l="0" r="0" t="0"/>
          <a:stretch/>
        </p:blipFill>
        <p:spPr>
          <a:xfrm>
            <a:off x="990600" y="1619250"/>
            <a:ext cx="7467600" cy="4743450"/>
          </a:xfrm>
          <a:prstGeom prst="rect">
            <a:avLst/>
          </a:prstGeom>
          <a:noFill/>
          <a:ln>
            <a:noFill/>
          </a:ln>
        </p:spPr>
      </p:pic>
      <p:sp>
        <p:nvSpPr>
          <p:cNvPr descr="Pink tissue paper" id="226" name="Google Shape;226;p24"/>
          <p:cNvSpPr txBox="1"/>
          <p:nvPr/>
        </p:nvSpPr>
        <p:spPr>
          <a:xfrm>
            <a:off x="838200" y="593725"/>
            <a:ext cx="70104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800000"/>
                </a:solidFill>
                <a:latin typeface="Century Schoolbook"/>
                <a:ea typeface="Century Schoolbook"/>
                <a:cs typeface="Century Schoolbook"/>
                <a:sym typeface="Century Schoolbook"/>
              </a:rPr>
              <a:t>Subclasses and Superclasses</a:t>
            </a:r>
            <a:endParaRPr b="0" i="0" sz="3200" u="none" cap="none" strike="noStrike">
              <a:solidFill>
                <a:srgbClr val="800000"/>
              </a:solidFill>
              <a:latin typeface="Century Schoolbook"/>
              <a:ea typeface="Century Schoolbook"/>
              <a:cs typeface="Century Schoolbook"/>
              <a:sym typeface="Century Schoolbook"/>
            </a:endParaRPr>
          </a:p>
        </p:txBody>
      </p:sp>
      <p:sp>
        <p:nvSpPr>
          <p:cNvPr id="227" name="Google Shape;227;p24"/>
          <p:cNvSpPr/>
          <p:nvPr/>
        </p:nvSpPr>
        <p:spPr>
          <a:xfrm>
            <a:off x="2971800" y="3352800"/>
            <a:ext cx="228600" cy="228600"/>
          </a:xfrm>
          <a:prstGeom prst="ellipse">
            <a:avLst/>
          </a:prstGeom>
          <a:solidFill>
            <a:schemeClr val="accent1"/>
          </a:solidFill>
          <a:ln cap="flat" cmpd="sng" w="2540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28" name="Google Shape;228;p24"/>
          <p:cNvSpPr/>
          <p:nvPr/>
        </p:nvSpPr>
        <p:spPr>
          <a:xfrm>
            <a:off x="6553200" y="3581400"/>
            <a:ext cx="228600" cy="228600"/>
          </a:xfrm>
          <a:prstGeom prst="ellipse">
            <a:avLst/>
          </a:prstGeom>
          <a:solidFill>
            <a:schemeClr val="accent1"/>
          </a:solidFill>
          <a:ln cap="flat" cmpd="sng" w="2540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When to use supertype/subtype relations</a:t>
            </a:r>
            <a:endParaRPr/>
          </a:p>
        </p:txBody>
      </p:sp>
      <p:sp>
        <p:nvSpPr>
          <p:cNvPr id="234" name="Google Shape;234;p2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We use subtypes when</a:t>
            </a:r>
            <a:endParaRPr sz="2400"/>
          </a:p>
          <a:p>
            <a:pPr indent="-274320" lvl="1" marL="640080" rtl="0" algn="l">
              <a:spcBef>
                <a:spcPts val="440"/>
              </a:spcBef>
              <a:spcAft>
                <a:spcPts val="0"/>
              </a:spcAft>
              <a:buSzPts val="1760"/>
              <a:buChar char="⚫"/>
            </a:pPr>
            <a:r>
              <a:rPr lang="en-US" sz="2200"/>
              <a:t>There are attributes that apply to some (but not all) of the instances of an entity type</a:t>
            </a:r>
            <a:endParaRPr/>
          </a:p>
          <a:p>
            <a:pPr indent="-274320" lvl="1" marL="640080" rtl="0" algn="l">
              <a:spcBef>
                <a:spcPts val="440"/>
              </a:spcBef>
              <a:spcAft>
                <a:spcPts val="0"/>
              </a:spcAft>
              <a:buSzPts val="1760"/>
              <a:buChar char="⚫"/>
            </a:pPr>
            <a:r>
              <a:rPr lang="en-US" sz="2200"/>
              <a:t>The instances of a subtype participate in a relationship unique to that subtype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C:\MyData\MIS\Hoffer6e\Hoffer 6e figures\chapter 04\FIG4-3.gif" id="240" name="Google Shape;240;p26"/>
          <p:cNvPicPr preferRelativeResize="0"/>
          <p:nvPr/>
        </p:nvPicPr>
        <p:blipFill rotWithShape="1">
          <a:blip r:embed="rId3">
            <a:alphaModFix/>
          </a:blip>
          <a:srcRect b="0" l="0" r="0" t="0"/>
          <a:stretch/>
        </p:blipFill>
        <p:spPr>
          <a:xfrm>
            <a:off x="304800" y="700088"/>
            <a:ext cx="8610600" cy="5624512"/>
          </a:xfrm>
          <a:prstGeom prst="rect">
            <a:avLst/>
          </a:prstGeom>
          <a:noFill/>
          <a:ln>
            <a:noFill/>
          </a:ln>
        </p:spPr>
      </p:pic>
      <p:sp>
        <p:nvSpPr>
          <p:cNvPr id="241" name="Google Shape;241;p26"/>
          <p:cNvSpPr txBox="1"/>
          <p:nvPr/>
        </p:nvSpPr>
        <p:spPr>
          <a:xfrm>
            <a:off x="381000" y="147935"/>
            <a:ext cx="60740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Supertype/subtype relationships of patients</a:t>
            </a:r>
            <a:endParaRPr/>
          </a:p>
        </p:txBody>
      </p:sp>
      <p:sp>
        <p:nvSpPr>
          <p:cNvPr id="242" name="Google Shape;242;p26"/>
          <p:cNvSpPr txBox="1"/>
          <p:nvPr/>
        </p:nvSpPr>
        <p:spPr>
          <a:xfrm>
            <a:off x="4648200" y="838200"/>
            <a:ext cx="2514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525A7D"/>
                </a:solidFill>
                <a:latin typeface="Century Schoolbook"/>
                <a:ea typeface="Century Schoolbook"/>
                <a:cs typeface="Century Schoolbook"/>
                <a:sym typeface="Century Schoolbook"/>
              </a:rPr>
              <a:t>Both outpatients and resident patients are cared for by a responsible physician</a:t>
            </a:r>
            <a:endParaRPr/>
          </a:p>
        </p:txBody>
      </p:sp>
      <p:sp>
        <p:nvSpPr>
          <p:cNvPr id="243" name="Google Shape;243;p26"/>
          <p:cNvSpPr txBox="1"/>
          <p:nvPr/>
        </p:nvSpPr>
        <p:spPr>
          <a:xfrm>
            <a:off x="4648200" y="4860925"/>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525A7D"/>
                </a:solidFill>
                <a:latin typeface="Century Schoolbook"/>
                <a:ea typeface="Century Schoolbook"/>
                <a:cs typeface="Century Schoolbook"/>
                <a:sym typeface="Century Schoolbook"/>
              </a:rPr>
              <a:t>Only resident patients are assigned to a bed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Generalization and specialization</a:t>
            </a:r>
            <a:endParaRPr/>
          </a:p>
        </p:txBody>
      </p:sp>
      <p:sp>
        <p:nvSpPr>
          <p:cNvPr id="249" name="Google Shape;249;p2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680"/>
              <a:buChar char="🞆"/>
            </a:pPr>
            <a:r>
              <a:rPr b="1" lang="en-US" sz="2400"/>
              <a:t>Generalization</a:t>
            </a:r>
            <a:endParaRPr/>
          </a:p>
          <a:p>
            <a:pPr indent="-274320" lvl="1" marL="640080" rtl="0" algn="l">
              <a:lnSpc>
                <a:spcPct val="90000"/>
              </a:lnSpc>
              <a:spcBef>
                <a:spcPts val="420"/>
              </a:spcBef>
              <a:spcAft>
                <a:spcPts val="0"/>
              </a:spcAft>
              <a:buSzPts val="1680"/>
              <a:buChar char="⚫"/>
            </a:pPr>
            <a:r>
              <a:rPr lang="en-US" sz="2100"/>
              <a:t>The process of defining a more general entity type from a set of more specialized entity types.</a:t>
            </a:r>
            <a:endParaRPr/>
          </a:p>
          <a:p>
            <a:pPr indent="-274320" lvl="1" marL="640080" rtl="0" algn="l">
              <a:lnSpc>
                <a:spcPct val="90000"/>
              </a:lnSpc>
              <a:spcBef>
                <a:spcPts val="420"/>
              </a:spcBef>
              <a:spcAft>
                <a:spcPts val="0"/>
              </a:spcAft>
              <a:buSzPts val="1680"/>
              <a:buChar char="⚫"/>
            </a:pPr>
            <a:r>
              <a:rPr lang="en-US" sz="2100"/>
              <a:t> </a:t>
            </a:r>
            <a:r>
              <a:rPr lang="en-US" sz="2100">
                <a:solidFill>
                  <a:schemeClr val="dk2"/>
                </a:solidFill>
              </a:rPr>
              <a:t>BOTTOM-UP</a:t>
            </a:r>
            <a:endParaRPr/>
          </a:p>
          <a:p>
            <a:pPr indent="-167640" lvl="0" marL="274320" rtl="0" algn="l">
              <a:lnSpc>
                <a:spcPct val="90000"/>
              </a:lnSpc>
              <a:spcBef>
                <a:spcPts val="600"/>
              </a:spcBef>
              <a:spcAft>
                <a:spcPts val="0"/>
              </a:spcAft>
              <a:buSzPts val="1680"/>
              <a:buNone/>
            </a:pPr>
            <a:r>
              <a:t/>
            </a:r>
            <a:endParaRPr b="1" sz="2400"/>
          </a:p>
          <a:p>
            <a:pPr indent="-274320" lvl="0" marL="274320" rtl="0" algn="l">
              <a:lnSpc>
                <a:spcPct val="90000"/>
              </a:lnSpc>
              <a:spcBef>
                <a:spcPts val="600"/>
              </a:spcBef>
              <a:spcAft>
                <a:spcPts val="0"/>
              </a:spcAft>
              <a:buSzPts val="1680"/>
              <a:buChar char="🞆"/>
            </a:pPr>
            <a:r>
              <a:rPr b="1" lang="en-US" sz="2400"/>
              <a:t>Specialization</a:t>
            </a:r>
            <a:endParaRPr/>
          </a:p>
          <a:p>
            <a:pPr indent="-274320" lvl="1" marL="640080" rtl="0" algn="l">
              <a:lnSpc>
                <a:spcPct val="90000"/>
              </a:lnSpc>
              <a:spcBef>
                <a:spcPts val="420"/>
              </a:spcBef>
              <a:spcAft>
                <a:spcPts val="0"/>
              </a:spcAft>
              <a:buSzPts val="1680"/>
              <a:buChar char="⚫"/>
            </a:pPr>
            <a:r>
              <a:rPr lang="en-US" sz="2100"/>
              <a:t>The process of defining one or more subtypes of the supertype, and forming supertype/subtype relationships.</a:t>
            </a:r>
            <a:endParaRPr/>
          </a:p>
          <a:p>
            <a:pPr indent="-274320" lvl="1" marL="640080" rtl="0" algn="l">
              <a:lnSpc>
                <a:spcPct val="90000"/>
              </a:lnSpc>
              <a:spcBef>
                <a:spcPts val="420"/>
              </a:spcBef>
              <a:spcAft>
                <a:spcPts val="0"/>
              </a:spcAft>
              <a:buSzPts val="1680"/>
              <a:buChar char="⚫"/>
            </a:pPr>
            <a:r>
              <a:rPr lang="en-US" sz="2100"/>
              <a:t> </a:t>
            </a:r>
            <a:r>
              <a:rPr lang="en-US" sz="2100">
                <a:solidFill>
                  <a:schemeClr val="dk2"/>
                </a:solidFill>
              </a:rPr>
              <a:t>TOP-DOWN</a:t>
            </a:r>
            <a:endParaRPr/>
          </a:p>
          <a:p>
            <a:pPr indent="-167640" lvl="0" marL="274320" rtl="0" algn="l">
              <a:lnSpc>
                <a:spcPct val="90000"/>
              </a:lnSpc>
              <a:spcBef>
                <a:spcPts val="600"/>
              </a:spcBef>
              <a:spcAft>
                <a:spcPts val="0"/>
              </a:spcAft>
              <a:buSzPts val="1680"/>
              <a:buNone/>
            </a:pPr>
            <a:r>
              <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5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5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5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5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Effect filter="fade" transition="in">
                                      <p:cBhvr>
                                        <p:cTn dur="500"/>
                                        <p:tgtEl>
                                          <p:spTgt spid="2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Effect filter="fade" transition="in">
                                      <p:cBhvr>
                                        <p:cTn dur="500"/>
                                        <p:tgtEl>
                                          <p:spTgt spid="2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animEffect filter="fade" transition="in">
                                      <p:cBhvr>
                                        <p:cTn dur="500"/>
                                        <p:tgtEl>
                                          <p:spTgt spid="2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animEffect filter="fade" transition="in">
                                      <p:cBhvr>
                                        <p:cTn dur="500"/>
                                        <p:tgtEl>
                                          <p:spTgt spid="2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C:\MyData\MIS\Hoffer6e\Hoffer 6e figures\chapter 04\FIG4-4A.gif" id="254" name="Google Shape;254;p28"/>
          <p:cNvPicPr preferRelativeResize="0"/>
          <p:nvPr/>
        </p:nvPicPr>
        <p:blipFill rotWithShape="1">
          <a:blip r:embed="rId3">
            <a:alphaModFix/>
          </a:blip>
          <a:srcRect b="0" l="0" r="0" t="0"/>
          <a:stretch/>
        </p:blipFill>
        <p:spPr>
          <a:xfrm>
            <a:off x="457200" y="1306513"/>
            <a:ext cx="8229600" cy="4964112"/>
          </a:xfrm>
          <a:prstGeom prst="rect">
            <a:avLst/>
          </a:prstGeom>
          <a:noFill/>
          <a:ln>
            <a:noFill/>
          </a:ln>
        </p:spPr>
      </p:pic>
      <p:sp>
        <p:nvSpPr>
          <p:cNvPr id="255" name="Google Shape;255;p28"/>
          <p:cNvSpPr txBox="1"/>
          <p:nvPr/>
        </p:nvSpPr>
        <p:spPr>
          <a:xfrm>
            <a:off x="2057400" y="304800"/>
            <a:ext cx="44037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Example of Generalization</a:t>
            </a:r>
            <a:endParaRPr b="0" i="0" sz="2800" u="none" cap="none" strike="noStrike">
              <a:solidFill>
                <a:schemeClr val="dk1"/>
              </a:solidFill>
              <a:latin typeface="Arial"/>
              <a:ea typeface="Arial"/>
              <a:cs typeface="Arial"/>
              <a:sym typeface="Arial"/>
            </a:endParaRPr>
          </a:p>
        </p:txBody>
      </p:sp>
      <p:sp>
        <p:nvSpPr>
          <p:cNvPr id="256" name="Google Shape;256;p28"/>
          <p:cNvSpPr txBox="1"/>
          <p:nvPr/>
        </p:nvSpPr>
        <p:spPr>
          <a:xfrm>
            <a:off x="381000" y="838200"/>
            <a:ext cx="75517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Three entity types: CAR, TRUCK, and MOTORCYCLE</a:t>
            </a:r>
            <a:endParaRPr/>
          </a:p>
        </p:txBody>
      </p:sp>
      <p:sp>
        <p:nvSpPr>
          <p:cNvPr id="257" name="Google Shape;257;p28"/>
          <p:cNvSpPr txBox="1"/>
          <p:nvPr/>
        </p:nvSpPr>
        <p:spPr>
          <a:xfrm>
            <a:off x="6477000" y="4495800"/>
            <a:ext cx="21494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C0C0C"/>
                </a:solidFill>
                <a:latin typeface="Century Schoolbook"/>
                <a:ea typeface="Century Schoolbook"/>
                <a:cs typeface="Century Schoolbook"/>
                <a:sym typeface="Century Schoolbook"/>
              </a:rPr>
              <a:t>All these types of vehicles have common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C:\MyData\MIS\Hoffer6e\Hoffer 6e figures\chapter 04\FIG4-4B.gif" id="262" name="Google Shape;262;p29"/>
          <p:cNvPicPr preferRelativeResize="0"/>
          <p:nvPr/>
        </p:nvPicPr>
        <p:blipFill rotWithShape="1">
          <a:blip r:embed="rId3">
            <a:alphaModFix/>
          </a:blip>
          <a:srcRect b="0" l="0" r="0" t="0"/>
          <a:stretch/>
        </p:blipFill>
        <p:spPr>
          <a:xfrm>
            <a:off x="1066800" y="638175"/>
            <a:ext cx="7162800" cy="5229225"/>
          </a:xfrm>
          <a:prstGeom prst="rect">
            <a:avLst/>
          </a:prstGeom>
          <a:noFill/>
          <a:ln>
            <a:noFill/>
          </a:ln>
        </p:spPr>
      </p:pic>
      <p:sp>
        <p:nvSpPr>
          <p:cNvPr id="263" name="Google Shape;263;p29"/>
          <p:cNvSpPr txBox="1"/>
          <p:nvPr/>
        </p:nvSpPr>
        <p:spPr>
          <a:xfrm>
            <a:off x="1295400" y="152400"/>
            <a:ext cx="474360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Generalization to VEHICLE supertype</a:t>
            </a:r>
            <a:endParaRPr b="1" i="0" sz="2000" u="none" cap="none" strike="noStrike">
              <a:solidFill>
                <a:schemeClr val="dk1"/>
              </a:solidFill>
              <a:latin typeface="Arial"/>
              <a:ea typeface="Arial"/>
              <a:cs typeface="Arial"/>
              <a:sym typeface="Arial"/>
            </a:endParaRPr>
          </a:p>
        </p:txBody>
      </p:sp>
      <p:sp>
        <p:nvSpPr>
          <p:cNvPr id="264" name="Google Shape;264;p29"/>
          <p:cNvSpPr txBox="1"/>
          <p:nvPr/>
        </p:nvSpPr>
        <p:spPr>
          <a:xfrm>
            <a:off x="6613525" y="1143000"/>
            <a:ext cx="16922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C0C0C"/>
                </a:solidFill>
                <a:latin typeface="Century Schoolbook"/>
                <a:ea typeface="Century Schoolbook"/>
                <a:cs typeface="Century Schoolbook"/>
                <a:sym typeface="Century Schoolbook"/>
              </a:rPr>
              <a:t>So we put the shared attributes in a supertype</a:t>
            </a:r>
            <a:endParaRPr b="0" i="0" sz="1800" u="none" cap="none" strike="noStrike">
              <a:solidFill>
                <a:srgbClr val="0C0C0C"/>
              </a:solidFill>
              <a:latin typeface="Century Schoolbook"/>
              <a:ea typeface="Century Schoolbook"/>
              <a:cs typeface="Century Schoolbook"/>
              <a:sym typeface="Century Schoolbook"/>
            </a:endParaRPr>
          </a:p>
        </p:txBody>
      </p:sp>
      <p:sp>
        <p:nvSpPr>
          <p:cNvPr id="265" name="Google Shape;265;p29"/>
          <p:cNvSpPr txBox="1"/>
          <p:nvPr/>
        </p:nvSpPr>
        <p:spPr>
          <a:xfrm>
            <a:off x="365125" y="5867400"/>
            <a:ext cx="81407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2"/>
                </a:solidFill>
                <a:latin typeface="Century Schoolbook"/>
                <a:ea typeface="Century Schoolbook"/>
                <a:cs typeface="Century Schoolbook"/>
                <a:sym typeface="Century Schoolbook"/>
              </a:rPr>
              <a:t>Note: no subtype for motorcycle, since it has no unique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Specialisation</a:t>
            </a:r>
            <a:endParaRPr/>
          </a:p>
        </p:txBody>
      </p:sp>
      <p:sp>
        <p:nvSpPr>
          <p:cNvPr id="271" name="Google Shape;271;p3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An entity type PART has attributes</a:t>
            </a:r>
            <a:endParaRPr/>
          </a:p>
          <a:p>
            <a:pPr indent="-274320" lvl="1" marL="640080" rtl="0" algn="l">
              <a:spcBef>
                <a:spcPts val="420"/>
              </a:spcBef>
              <a:spcAft>
                <a:spcPts val="0"/>
              </a:spcAft>
              <a:buSzPts val="1680"/>
              <a:buChar char="⚫"/>
            </a:pPr>
            <a:r>
              <a:rPr lang="en-US" sz="2100"/>
              <a:t>Part_No, Description, Unit_price, Location, Qty_On_Hand, Routing_Number and Supplier</a:t>
            </a:r>
            <a:endParaRPr/>
          </a:p>
          <a:p>
            <a:pPr indent="-274320" lvl="1" marL="640080" rtl="0" algn="l">
              <a:spcBef>
                <a:spcPts val="420"/>
              </a:spcBef>
              <a:spcAft>
                <a:spcPts val="0"/>
              </a:spcAft>
              <a:buSzPts val="1680"/>
              <a:buChar char="⚫"/>
            </a:pPr>
            <a:r>
              <a:rPr lang="en-US"/>
              <a:t>There may be mo</a:t>
            </a:r>
            <a:r>
              <a:rPr lang="en-US" sz="2100"/>
              <a:t>re than one supplier</a:t>
            </a:r>
            <a:endParaRPr sz="2100"/>
          </a:p>
          <a:p>
            <a:pPr indent="-274320" lvl="0" marL="274320" rtl="0" algn="l">
              <a:spcBef>
                <a:spcPts val="600"/>
              </a:spcBef>
              <a:spcAft>
                <a:spcPts val="0"/>
              </a:spcAft>
              <a:buSzPts val="1540"/>
              <a:buChar char="🞆"/>
            </a:pPr>
            <a:r>
              <a:rPr lang="en-US" sz="2200"/>
              <a:t>Some parts are internally Manufactured Parts while others are externally Purchased Parts </a:t>
            </a:r>
            <a:endParaRPr sz="2200"/>
          </a:p>
          <a:p>
            <a:pPr indent="-274320" lvl="0" marL="274320" rtl="0" algn="l">
              <a:spcBef>
                <a:spcPts val="600"/>
              </a:spcBef>
              <a:spcAft>
                <a:spcPts val="0"/>
              </a:spcAft>
              <a:buSzPts val="1540"/>
              <a:buChar char="🞆"/>
            </a:pPr>
            <a:r>
              <a:rPr lang="en-US" sz="2200"/>
              <a:t>Some parts are obtained from both sources </a:t>
            </a:r>
            <a:endParaRPr sz="2200"/>
          </a:p>
          <a:p>
            <a:pPr indent="-274320" lvl="0" marL="274320" rtl="0" algn="l">
              <a:spcBef>
                <a:spcPts val="600"/>
              </a:spcBef>
              <a:spcAft>
                <a:spcPts val="0"/>
              </a:spcAft>
              <a:buSzPts val="1540"/>
              <a:buChar char="🞆"/>
            </a:pPr>
            <a:r>
              <a:rPr lang="en-US" sz="2200"/>
              <a:t>The choice depends on factors such as manufacturing capacity, unit price of the parts etc.</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C:\MyData\MIS\Hoffer6e\Hoffer 6e figures\chapter 04\FIG4-5A.gif" id="277" name="Google Shape;277;p31"/>
          <p:cNvPicPr preferRelativeResize="0"/>
          <p:nvPr/>
        </p:nvPicPr>
        <p:blipFill rotWithShape="1">
          <a:blip r:embed="rId3">
            <a:alphaModFix/>
          </a:blip>
          <a:srcRect b="0" l="0" r="0" t="0"/>
          <a:stretch/>
        </p:blipFill>
        <p:spPr>
          <a:xfrm>
            <a:off x="152400" y="939800"/>
            <a:ext cx="8915400" cy="5172075"/>
          </a:xfrm>
          <a:prstGeom prst="rect">
            <a:avLst/>
          </a:prstGeom>
          <a:noFill/>
          <a:ln>
            <a:noFill/>
          </a:ln>
        </p:spPr>
      </p:pic>
      <p:sp>
        <p:nvSpPr>
          <p:cNvPr id="278" name="Google Shape;278;p31"/>
          <p:cNvSpPr txBox="1"/>
          <p:nvPr/>
        </p:nvSpPr>
        <p:spPr>
          <a:xfrm>
            <a:off x="2362200" y="0"/>
            <a:ext cx="37128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Example of Specialization</a:t>
            </a:r>
            <a:endParaRPr b="0" i="0" sz="2400" u="none" cap="none" strike="noStrike">
              <a:solidFill>
                <a:schemeClr val="dk1"/>
              </a:solidFill>
              <a:latin typeface="Arial"/>
              <a:ea typeface="Arial"/>
              <a:cs typeface="Arial"/>
              <a:sym typeface="Arial"/>
            </a:endParaRPr>
          </a:p>
        </p:txBody>
      </p:sp>
      <p:sp>
        <p:nvSpPr>
          <p:cNvPr id="279" name="Google Shape;279;p31"/>
          <p:cNvSpPr txBox="1"/>
          <p:nvPr/>
        </p:nvSpPr>
        <p:spPr>
          <a:xfrm>
            <a:off x="3048000" y="457200"/>
            <a:ext cx="2657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Entity type PART</a:t>
            </a:r>
            <a:endParaRPr/>
          </a:p>
        </p:txBody>
      </p:sp>
      <p:sp>
        <p:nvSpPr>
          <p:cNvPr id="280" name="Google Shape;280;p31"/>
          <p:cNvSpPr txBox="1"/>
          <p:nvPr/>
        </p:nvSpPr>
        <p:spPr>
          <a:xfrm>
            <a:off x="6934200" y="3581400"/>
            <a:ext cx="1981200" cy="2111375"/>
          </a:xfrm>
          <a:prstGeom prst="rect">
            <a:avLst/>
          </a:prstGeom>
          <a:solidFill>
            <a:schemeClr val="accent1">
              <a:alpha val="49803"/>
            </a:schemeClr>
          </a:soli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rgbClr val="FF3300"/>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0" i="0" sz="1800" u="none" cap="none" strike="noStrike">
              <a:solidFill>
                <a:srgbClr val="FF3300"/>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0" i="0" sz="1800" u="none" cap="none" strike="noStrike">
              <a:solidFill>
                <a:srgbClr val="FF3300"/>
              </a:solidFill>
              <a:latin typeface="Century Schoolbook"/>
              <a:ea typeface="Century Schoolbook"/>
              <a:cs typeface="Century Schoolbook"/>
              <a:sym typeface="Century Schoolbook"/>
            </a:endParaRPr>
          </a:p>
          <a:p>
            <a:pPr indent="0" lvl="0" marL="0" marR="0" rtl="0" algn="l">
              <a:spcBef>
                <a:spcPts val="0"/>
              </a:spcBef>
              <a:spcAft>
                <a:spcPts val="0"/>
              </a:spcAft>
              <a:buNone/>
            </a:pPr>
            <a:r>
              <a:rPr b="0" i="0" lang="en-US" sz="2000" u="none" cap="none" strike="noStrike">
                <a:solidFill>
                  <a:srgbClr val="FF3300"/>
                </a:solidFill>
                <a:latin typeface="Century Schoolbook"/>
                <a:ea typeface="Century Schoolbook"/>
                <a:cs typeface="Century Schoolbook"/>
                <a:sym typeface="Century Schoolbook"/>
              </a:rPr>
              <a:t>Only applies to manufactured parts</a:t>
            </a:r>
            <a:endParaRPr/>
          </a:p>
        </p:txBody>
      </p:sp>
      <p:sp>
        <p:nvSpPr>
          <p:cNvPr id="281" name="Google Shape;281;p31"/>
          <p:cNvSpPr/>
          <p:nvPr/>
        </p:nvSpPr>
        <p:spPr>
          <a:xfrm>
            <a:off x="3657600" y="914400"/>
            <a:ext cx="5105400" cy="2590800"/>
          </a:xfrm>
          <a:prstGeom prst="rect">
            <a:avLst/>
          </a:prstGeom>
          <a:solidFill>
            <a:schemeClr val="folHlink">
              <a:alpha val="49803"/>
            </a:schemeClr>
          </a:soli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FF3300"/>
                </a:solidFill>
                <a:latin typeface="Century Schoolbook"/>
                <a:ea typeface="Century Schoolbook"/>
                <a:cs typeface="Century Schoolbook"/>
                <a:sym typeface="Century Schoolbook"/>
              </a:rPr>
              <a:t>Applies only to purchased parts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Introduction</a:t>
            </a:r>
            <a:endParaRPr/>
          </a:p>
        </p:txBody>
      </p:sp>
      <p:sp>
        <p:nvSpPr>
          <p:cNvPr id="148" name="Google Shape;148;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Enhanced Entity Relationship (EER) model is an extension of the original ER model</a:t>
            </a:r>
            <a:endParaRPr/>
          </a:p>
          <a:p>
            <a:pPr indent="-167640" lvl="0" marL="27432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US"/>
              <a:t>Why do we need EER Model ?</a:t>
            </a:r>
            <a:endParaRPr/>
          </a:p>
          <a:p>
            <a:pPr indent="-167640" lvl="0" marL="27432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US"/>
              <a:t>Which concepts and relationships cannot be captured by ER Model ?</a:t>
            </a:r>
            <a:endParaRPr/>
          </a:p>
          <a:p>
            <a:pPr indent="-167640" lvl="0" marL="274320" rtl="0" algn="l">
              <a:spcBef>
                <a:spcPts val="600"/>
              </a:spcBef>
              <a:spcAft>
                <a:spcPts val="0"/>
              </a:spcAft>
              <a:buSzPts val="1680"/>
              <a:buNone/>
            </a:pPr>
            <a:r>
              <a:t/>
            </a:r>
            <a:endParaRPr sz="2400"/>
          </a:p>
          <a:p>
            <a:pPr indent="-167640" lvl="0" marL="274320" rtl="0" algn="l">
              <a:spcBef>
                <a:spcPts val="600"/>
              </a:spcBef>
              <a:spcAft>
                <a:spcPts val="0"/>
              </a:spcAft>
              <a:buSzPts val="168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C:\MyData\MIS\Hoffer6e\Hoffer 6e figures\chapter 04\FIG4-5B.gif" id="287" name="Google Shape;287;p32"/>
          <p:cNvPicPr preferRelativeResize="0"/>
          <p:nvPr/>
        </p:nvPicPr>
        <p:blipFill rotWithShape="1">
          <a:blip r:embed="rId3">
            <a:alphaModFix/>
          </a:blip>
          <a:srcRect b="0" l="0" r="0" t="0"/>
          <a:stretch/>
        </p:blipFill>
        <p:spPr>
          <a:xfrm>
            <a:off x="914400" y="719138"/>
            <a:ext cx="7467600" cy="4767262"/>
          </a:xfrm>
          <a:prstGeom prst="rect">
            <a:avLst/>
          </a:prstGeom>
          <a:noFill/>
          <a:ln>
            <a:noFill/>
          </a:ln>
        </p:spPr>
      </p:pic>
      <p:sp>
        <p:nvSpPr>
          <p:cNvPr id="288" name="Google Shape;288;p32"/>
          <p:cNvSpPr txBox="1"/>
          <p:nvPr/>
        </p:nvSpPr>
        <p:spPr>
          <a:xfrm>
            <a:off x="228600" y="0"/>
            <a:ext cx="89154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 Specialization to MANUFACTURED PART and PURCHASED PART</a:t>
            </a:r>
            <a:endParaRPr/>
          </a:p>
        </p:txBody>
      </p:sp>
      <p:grpSp>
        <p:nvGrpSpPr>
          <p:cNvPr id="289" name="Google Shape;289;p32"/>
          <p:cNvGrpSpPr/>
          <p:nvPr/>
        </p:nvGrpSpPr>
        <p:grpSpPr>
          <a:xfrm>
            <a:off x="749300" y="2895600"/>
            <a:ext cx="7556500" cy="3298825"/>
            <a:chOff x="472" y="1824"/>
            <a:chExt cx="4760" cy="2078"/>
          </a:xfrm>
        </p:grpSpPr>
        <p:sp>
          <p:nvSpPr>
            <p:cNvPr id="290" name="Google Shape;290;p32"/>
            <p:cNvSpPr txBox="1"/>
            <p:nvPr/>
          </p:nvSpPr>
          <p:spPr>
            <a:xfrm>
              <a:off x="472" y="3456"/>
              <a:ext cx="4493" cy="4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2"/>
                  </a:solidFill>
                  <a:latin typeface="Century Schoolbook"/>
                  <a:ea typeface="Century Schoolbook"/>
                  <a:cs typeface="Century Schoolbook"/>
                  <a:sym typeface="Century Schoolbook"/>
                </a:rPr>
                <a:t>Note: multivalued attribute was replaced by a relationship</a:t>
              </a:r>
              <a:endParaRPr/>
            </a:p>
            <a:p>
              <a:pPr indent="0" lvl="0" marL="0" marR="0" rtl="0" algn="l">
                <a:spcBef>
                  <a:spcPts val="0"/>
                </a:spcBef>
                <a:spcAft>
                  <a:spcPts val="0"/>
                </a:spcAft>
                <a:buNone/>
              </a:pPr>
              <a:r>
                <a:rPr b="0" i="0" lang="en-US" sz="2000" u="none" cap="none" strike="noStrike">
                  <a:solidFill>
                    <a:schemeClr val="dk2"/>
                  </a:solidFill>
                  <a:latin typeface="Century Schoolbook"/>
                  <a:ea typeface="Century Schoolbook"/>
                  <a:cs typeface="Century Schoolbook"/>
                  <a:sym typeface="Century Schoolbook"/>
                </a:rPr>
                <a:t> to another entity</a:t>
              </a:r>
              <a:endParaRPr/>
            </a:p>
          </p:txBody>
        </p:sp>
        <p:sp>
          <p:nvSpPr>
            <p:cNvPr id="291" name="Google Shape;291;p32"/>
            <p:cNvSpPr/>
            <p:nvPr/>
          </p:nvSpPr>
          <p:spPr>
            <a:xfrm>
              <a:off x="3072" y="1824"/>
              <a:ext cx="2160" cy="1536"/>
            </a:xfrm>
            <a:prstGeom prst="rect">
              <a:avLst/>
            </a:prstGeom>
            <a:noFill/>
            <a:ln cap="flat" cmpd="sng" w="158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sp>
        <p:nvSpPr>
          <p:cNvPr id="292" name="Google Shape;292;p32"/>
          <p:cNvSpPr txBox="1"/>
          <p:nvPr/>
        </p:nvSpPr>
        <p:spPr>
          <a:xfrm>
            <a:off x="5791200" y="914400"/>
            <a:ext cx="2501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Created 2 subtypes</a:t>
            </a:r>
            <a:endParaRPr/>
          </a:p>
        </p:txBody>
      </p:sp>
      <p:sp>
        <p:nvSpPr>
          <p:cNvPr id="293" name="Google Shape;293;p32"/>
          <p:cNvSpPr txBox="1"/>
          <p:nvPr/>
        </p:nvSpPr>
        <p:spPr>
          <a:xfrm>
            <a:off x="7620000" y="4191000"/>
            <a:ext cx="5100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entury Schoolbook"/>
                <a:ea typeface="Century Schoolbook"/>
                <a:cs typeface="Century Schoolbook"/>
                <a:sym typeface="Century Schoolbook"/>
              </a:rPr>
              <a:t>(0,N)</a:t>
            </a:r>
            <a:endParaRPr sz="1100">
              <a:solidFill>
                <a:schemeClr val="dk1"/>
              </a:solidFill>
              <a:latin typeface="Century Schoolbook"/>
              <a:ea typeface="Century Schoolbook"/>
              <a:cs typeface="Century Schoolbook"/>
              <a:sym typeface="Century Schoolbook"/>
            </a:endParaRPr>
          </a:p>
        </p:txBody>
      </p:sp>
      <p:sp>
        <p:nvSpPr>
          <p:cNvPr id="294" name="Google Shape;294;p32"/>
          <p:cNvSpPr txBox="1"/>
          <p:nvPr/>
        </p:nvSpPr>
        <p:spPr>
          <a:xfrm>
            <a:off x="6096000" y="4953000"/>
            <a:ext cx="5100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entury Schoolbook"/>
                <a:ea typeface="Century Schoolbook"/>
                <a:cs typeface="Century Schoolbook"/>
                <a:sym typeface="Century Schoolbook"/>
              </a:rPr>
              <a:t>(1,N)</a:t>
            </a:r>
            <a:endParaRPr sz="1050">
              <a:solidFill>
                <a:schemeClr val="dk1"/>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Completeness constraints</a:t>
            </a:r>
            <a:endParaRPr/>
          </a:p>
        </p:txBody>
      </p:sp>
      <p:sp>
        <p:nvSpPr>
          <p:cNvPr id="300" name="Google Shape;300;p33"/>
          <p:cNvSpPr txBox="1"/>
          <p:nvPr>
            <p:ph idx="1" type="body"/>
          </p:nvPr>
        </p:nvSpPr>
        <p:spPr>
          <a:xfrm>
            <a:off x="228600" y="1752600"/>
            <a:ext cx="7848600" cy="3810000"/>
          </a:xfrm>
          <a:prstGeom prst="rect">
            <a:avLst/>
          </a:prstGeom>
          <a:noFill/>
          <a:ln>
            <a:noFill/>
          </a:ln>
        </p:spPr>
        <p:txBody>
          <a:bodyPr anchorCtr="0" anchor="t" bIns="45700" lIns="91425" spcFirstLastPara="1" rIns="91425" wrap="square" tIns="45700">
            <a:normAutofit/>
          </a:bodyPr>
          <a:lstStyle/>
          <a:p>
            <a:pPr indent="-274320" lvl="1" marL="274320" rtl="0" algn="l">
              <a:spcBef>
                <a:spcPts val="0"/>
              </a:spcBef>
              <a:spcAft>
                <a:spcPts val="0"/>
              </a:spcAft>
              <a:buSzPts val="1680"/>
              <a:buChar char="⚫"/>
            </a:pPr>
            <a:r>
              <a:rPr lang="en-US" sz="2400"/>
              <a:t>Total Specialization: An entity instance of a supertype </a:t>
            </a:r>
            <a:r>
              <a:rPr b="1" i="1" lang="en-US" sz="2400"/>
              <a:t>must</a:t>
            </a:r>
            <a:r>
              <a:rPr lang="en-US" sz="2400"/>
              <a:t> also be a member of at least one subtype. </a:t>
            </a:r>
            <a:endParaRPr/>
          </a:p>
          <a:p>
            <a:pPr indent="-167640" lvl="1" marL="274320" rtl="0" algn="l">
              <a:spcBef>
                <a:spcPts val="600"/>
              </a:spcBef>
              <a:spcAft>
                <a:spcPts val="0"/>
              </a:spcAft>
              <a:buSzPts val="1680"/>
              <a:buNone/>
            </a:pPr>
            <a:r>
              <a:t/>
            </a:r>
            <a:endParaRPr sz="2400"/>
          </a:p>
          <a:p>
            <a:pPr indent="-274320" lvl="1" marL="274320" rtl="0" algn="l">
              <a:spcBef>
                <a:spcPts val="600"/>
              </a:spcBef>
              <a:spcAft>
                <a:spcPts val="0"/>
              </a:spcAft>
              <a:buSzPts val="1680"/>
              <a:buChar char="⚫"/>
            </a:pPr>
            <a:r>
              <a:rPr lang="en-US" sz="2400"/>
              <a:t>Partial Specialization : An entity instance of the supertype is allowed not to belong to any subtype. </a:t>
            </a:r>
            <a:endParaRPr/>
          </a:p>
          <a:p>
            <a:pPr indent="-167640" lvl="0" marL="274320" rtl="0" algn="l">
              <a:spcBef>
                <a:spcPts val="600"/>
              </a:spcBef>
              <a:spcAft>
                <a:spcPts val="0"/>
              </a:spcAft>
              <a:buSzPts val="168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5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5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5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500"/>
                                        <p:tgtEl>
                                          <p:spTgt spid="3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C:\MyData\MIS\Hoffer6e\Hoffer 6e figures\chapter 04\FIG4-6A.gif" id="306" name="Google Shape;306;p34"/>
          <p:cNvPicPr preferRelativeResize="0"/>
          <p:nvPr/>
        </p:nvPicPr>
        <p:blipFill rotWithShape="1">
          <a:blip r:embed="rId3">
            <a:alphaModFix/>
          </a:blip>
          <a:srcRect b="0" l="0" r="0" t="0"/>
          <a:stretch/>
        </p:blipFill>
        <p:spPr>
          <a:xfrm>
            <a:off x="457200" y="1066800"/>
            <a:ext cx="8305800" cy="4818063"/>
          </a:xfrm>
          <a:prstGeom prst="rect">
            <a:avLst/>
          </a:prstGeom>
          <a:noFill/>
          <a:ln>
            <a:noFill/>
          </a:ln>
        </p:spPr>
      </p:pic>
      <p:sp>
        <p:nvSpPr>
          <p:cNvPr id="307" name="Google Shape;307;p34"/>
          <p:cNvSpPr txBox="1"/>
          <p:nvPr/>
        </p:nvSpPr>
        <p:spPr>
          <a:xfrm>
            <a:off x="1371600" y="71735"/>
            <a:ext cx="54393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Examples of completeness constraints</a:t>
            </a:r>
            <a:endParaRPr/>
          </a:p>
        </p:txBody>
      </p:sp>
      <p:sp>
        <p:nvSpPr>
          <p:cNvPr id="308" name="Google Shape;308;p34"/>
          <p:cNvSpPr txBox="1"/>
          <p:nvPr/>
        </p:nvSpPr>
        <p:spPr>
          <a:xfrm>
            <a:off x="2514600" y="457200"/>
            <a:ext cx="34435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Total  specialization rule</a:t>
            </a:r>
            <a:endParaRPr sz="1800">
              <a:solidFill>
                <a:schemeClr val="dk1"/>
              </a:solidFill>
              <a:latin typeface="Arial"/>
              <a:ea typeface="Arial"/>
              <a:cs typeface="Arial"/>
              <a:sym typeface="Arial"/>
            </a:endParaRPr>
          </a:p>
        </p:txBody>
      </p:sp>
      <p:grpSp>
        <p:nvGrpSpPr>
          <p:cNvPr id="309" name="Google Shape;309;p34"/>
          <p:cNvGrpSpPr/>
          <p:nvPr/>
        </p:nvGrpSpPr>
        <p:grpSpPr>
          <a:xfrm>
            <a:off x="3048000" y="2803525"/>
            <a:ext cx="3886200" cy="1006475"/>
            <a:chOff x="1392" y="1946"/>
            <a:chExt cx="2448" cy="634"/>
          </a:xfrm>
        </p:grpSpPr>
        <p:sp>
          <p:nvSpPr>
            <p:cNvPr id="310" name="Google Shape;310;p34"/>
            <p:cNvSpPr/>
            <p:nvPr/>
          </p:nvSpPr>
          <p:spPr>
            <a:xfrm>
              <a:off x="1392" y="2064"/>
              <a:ext cx="480" cy="192"/>
            </a:xfrm>
            <a:prstGeom prst="leftArrow">
              <a:avLst>
                <a:gd fmla="val 50000" name="adj1"/>
                <a:gd fmla="val 62500" name="adj2"/>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11" name="Google Shape;311;p34"/>
            <p:cNvSpPr txBox="1"/>
            <p:nvPr/>
          </p:nvSpPr>
          <p:spPr>
            <a:xfrm>
              <a:off x="2150" y="1946"/>
              <a:ext cx="1690" cy="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Century Schoolbook"/>
                  <a:ea typeface="Century Schoolbook"/>
                  <a:cs typeface="Century Schoolbook"/>
                  <a:sym typeface="Century Schoolbook"/>
                </a:rPr>
                <a:t>A patient must be either an outpatient or a resident patient</a:t>
              </a:r>
              <a:endParaRPr/>
            </a:p>
          </p:txBody>
        </p:sp>
      </p:grpSp>
      <p:sp>
        <p:nvSpPr>
          <p:cNvPr id="312" name="Google Shape;312;p34"/>
          <p:cNvSpPr txBox="1"/>
          <p:nvPr/>
        </p:nvSpPr>
        <p:spPr>
          <a:xfrm>
            <a:off x="3962400" y="22860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(1,1)</a:t>
            </a:r>
            <a:endParaRPr sz="1200">
              <a:solidFill>
                <a:schemeClr val="dk1"/>
              </a:solidFill>
              <a:latin typeface="Century Schoolbook"/>
              <a:ea typeface="Century Schoolbook"/>
              <a:cs typeface="Century Schoolbook"/>
              <a:sym typeface="Century Schoolbook"/>
            </a:endParaRPr>
          </a:p>
        </p:txBody>
      </p:sp>
      <p:sp>
        <p:nvSpPr>
          <p:cNvPr id="313" name="Google Shape;313;p34"/>
          <p:cNvSpPr txBox="1"/>
          <p:nvPr/>
        </p:nvSpPr>
        <p:spPr>
          <a:xfrm>
            <a:off x="6248400" y="2209800"/>
            <a:ext cx="5405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(0,N)</a:t>
            </a:r>
            <a:endParaRPr sz="1200">
              <a:solidFill>
                <a:schemeClr val="dk1"/>
              </a:solidFill>
              <a:latin typeface="Century Schoolbook"/>
              <a:ea typeface="Century Schoolbook"/>
              <a:cs typeface="Century Schoolbook"/>
              <a:sym typeface="Century Schoolbook"/>
            </a:endParaRPr>
          </a:p>
        </p:txBody>
      </p:sp>
      <p:sp>
        <p:nvSpPr>
          <p:cNvPr id="314" name="Google Shape;314;p34"/>
          <p:cNvSpPr txBox="1"/>
          <p:nvPr/>
        </p:nvSpPr>
        <p:spPr>
          <a:xfrm>
            <a:off x="4724400" y="40386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(1,1)</a:t>
            </a:r>
            <a:endParaRPr sz="1200">
              <a:solidFill>
                <a:schemeClr val="dk1"/>
              </a:solidFill>
              <a:latin typeface="Century Schoolbook"/>
              <a:ea typeface="Century Schoolbook"/>
              <a:cs typeface="Century Schoolbook"/>
              <a:sym typeface="Century Schoolbook"/>
            </a:endParaRPr>
          </a:p>
        </p:txBody>
      </p:sp>
      <p:sp>
        <p:nvSpPr>
          <p:cNvPr id="315" name="Google Shape;315;p34"/>
          <p:cNvSpPr txBox="1"/>
          <p:nvPr/>
        </p:nvSpPr>
        <p:spPr>
          <a:xfrm>
            <a:off x="6553200" y="40386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(0,1)</a:t>
            </a:r>
            <a:endParaRPr sz="1200">
              <a:solidFill>
                <a:schemeClr val="dk1"/>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descr="C:\MyData\MIS\Hoffer6e\Hoffer 6e figures\chapter 04\FIG4-6B.gif" id="321" name="Google Shape;321;p35"/>
          <p:cNvPicPr preferRelativeResize="0"/>
          <p:nvPr/>
        </p:nvPicPr>
        <p:blipFill rotWithShape="1">
          <a:blip r:embed="rId3">
            <a:alphaModFix/>
          </a:blip>
          <a:srcRect b="0" l="0" r="0" t="0"/>
          <a:stretch/>
        </p:blipFill>
        <p:spPr>
          <a:xfrm>
            <a:off x="533400" y="838200"/>
            <a:ext cx="8153400" cy="4810125"/>
          </a:xfrm>
          <a:prstGeom prst="rect">
            <a:avLst/>
          </a:prstGeom>
          <a:noFill/>
          <a:ln>
            <a:noFill/>
          </a:ln>
        </p:spPr>
      </p:pic>
      <p:sp>
        <p:nvSpPr>
          <p:cNvPr id="322" name="Google Shape;322;p35"/>
          <p:cNvSpPr txBox="1"/>
          <p:nvPr/>
        </p:nvSpPr>
        <p:spPr>
          <a:xfrm>
            <a:off x="1905000" y="228600"/>
            <a:ext cx="35942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Partial specialization rule</a:t>
            </a:r>
            <a:endParaRPr/>
          </a:p>
        </p:txBody>
      </p:sp>
      <p:sp>
        <p:nvSpPr>
          <p:cNvPr id="323" name="Google Shape;323;p35"/>
          <p:cNvSpPr txBox="1"/>
          <p:nvPr/>
        </p:nvSpPr>
        <p:spPr>
          <a:xfrm>
            <a:off x="381000" y="914400"/>
            <a:ext cx="8382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nvGrpSpPr>
          <p:cNvPr id="324" name="Google Shape;324;p35"/>
          <p:cNvGrpSpPr/>
          <p:nvPr/>
        </p:nvGrpSpPr>
        <p:grpSpPr>
          <a:xfrm>
            <a:off x="4608005" y="2438400"/>
            <a:ext cx="4002595" cy="1609745"/>
            <a:chOff x="2929" y="1526"/>
            <a:chExt cx="2521" cy="1014"/>
          </a:xfrm>
        </p:grpSpPr>
        <p:sp>
          <p:nvSpPr>
            <p:cNvPr id="325" name="Google Shape;325;p35"/>
            <p:cNvSpPr/>
            <p:nvPr/>
          </p:nvSpPr>
          <p:spPr>
            <a:xfrm rot="-1609376">
              <a:off x="2928" y="2153"/>
              <a:ext cx="864" cy="203"/>
            </a:xfrm>
            <a:prstGeom prst="leftArrow">
              <a:avLst>
                <a:gd fmla="val 48880" name="adj1"/>
                <a:gd fmla="val 59488" name="adj2"/>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26" name="Google Shape;326;p35"/>
            <p:cNvSpPr txBox="1"/>
            <p:nvPr/>
          </p:nvSpPr>
          <p:spPr>
            <a:xfrm>
              <a:off x="3760" y="1526"/>
              <a:ext cx="1690" cy="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Century Schoolbook"/>
                  <a:ea typeface="Century Schoolbook"/>
                  <a:cs typeface="Century Schoolbook"/>
                  <a:sym typeface="Century Schoolbook"/>
                </a:rPr>
                <a:t>A vehicle could be a car, a truck, or neither (motorcycle)</a:t>
              </a:r>
              <a:endParaRPr sz="2000">
                <a:solidFill>
                  <a:srgbClr val="FF3300"/>
                </a:solidFill>
                <a:latin typeface="Century Schoolbook"/>
                <a:ea typeface="Century Schoolbook"/>
                <a:cs typeface="Century Schoolbook"/>
                <a:sym typeface="Century Schoolbook"/>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Disjointness constraint</a:t>
            </a:r>
            <a:endParaRPr/>
          </a:p>
        </p:txBody>
      </p:sp>
      <p:sp>
        <p:nvSpPr>
          <p:cNvPr id="332" name="Google Shape;332;p3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Can an instance of a supertype may </a:t>
            </a:r>
            <a:r>
              <a:rPr i="1" lang="en-US" sz="2400"/>
              <a:t>simultaneously</a:t>
            </a:r>
            <a:r>
              <a:rPr lang="en-US" sz="2400"/>
              <a:t> be a member of two (or more) subtypes</a:t>
            </a:r>
            <a:r>
              <a:rPr lang="en-US"/>
              <a:t>?</a:t>
            </a:r>
            <a:endParaRPr/>
          </a:p>
          <a:p>
            <a:pPr indent="-274320" lvl="1" marL="640080" rtl="0" algn="l">
              <a:spcBef>
                <a:spcPts val="420"/>
              </a:spcBef>
              <a:spcAft>
                <a:spcPts val="0"/>
              </a:spcAft>
              <a:buSzPts val="1680"/>
              <a:buChar char="⚫"/>
            </a:pPr>
            <a:r>
              <a:rPr lang="en-US" sz="2100"/>
              <a:t>Yes</a:t>
            </a:r>
            <a:endParaRPr/>
          </a:p>
          <a:p>
            <a:pPr indent="-274320" lvl="0" marL="274320" rtl="0" algn="l">
              <a:spcBef>
                <a:spcPts val="600"/>
              </a:spcBef>
              <a:spcAft>
                <a:spcPts val="0"/>
              </a:spcAft>
              <a:buSzPts val="1680"/>
              <a:buChar char="🞆"/>
            </a:pPr>
            <a:r>
              <a:rPr lang="en-US"/>
              <a:t>We have two possibilities: Disjoint or Overlapping Subtypes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5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5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500"/>
                                        <p:tgtEl>
                                          <p:spTgt spid="3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Disjointness constraint</a:t>
            </a:r>
            <a:endParaRPr/>
          </a:p>
        </p:txBody>
      </p:sp>
      <p:sp>
        <p:nvSpPr>
          <p:cNvPr id="338" name="Google Shape;338;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a:t>Disjoint Rule: </a:t>
            </a:r>
            <a:r>
              <a:rPr lang="en-US"/>
              <a:t>An instance of the supertype can be only ONE of the subtypes. </a:t>
            </a:r>
            <a:endParaRPr/>
          </a:p>
          <a:p>
            <a:pPr indent="-274320" lvl="0" marL="274320" rtl="0" algn="l">
              <a:spcBef>
                <a:spcPts val="600"/>
              </a:spcBef>
              <a:spcAft>
                <a:spcPts val="0"/>
              </a:spcAft>
              <a:buSzPts val="1680"/>
              <a:buChar char="🞆"/>
            </a:pPr>
            <a:r>
              <a:rPr lang="en-US"/>
              <a:t>It is specified by the letter ‘d’</a:t>
            </a:r>
            <a:endParaRPr/>
          </a:p>
          <a:p>
            <a:pPr indent="-167640" lvl="0" marL="274320" rtl="0" algn="l">
              <a:spcBef>
                <a:spcPts val="600"/>
              </a:spcBef>
              <a:spcAft>
                <a:spcPts val="0"/>
              </a:spcAft>
              <a:buSzPts val="1680"/>
              <a:buNone/>
            </a:pPr>
            <a:r>
              <a:t/>
            </a:r>
            <a:endParaRPr/>
          </a:p>
          <a:p>
            <a:pPr indent="-274320" lvl="0" marL="274320" rtl="0" algn="l">
              <a:spcBef>
                <a:spcPts val="600"/>
              </a:spcBef>
              <a:spcAft>
                <a:spcPts val="0"/>
              </a:spcAft>
              <a:buSzPts val="1680"/>
              <a:buChar char="🞆"/>
            </a:pPr>
            <a:r>
              <a:rPr b="1" lang="en-US"/>
              <a:t>Example:</a:t>
            </a:r>
            <a:r>
              <a:rPr lang="en-US"/>
              <a:t> At any one time a PATIENT must be either an outpatient or a resident patient but cannot be both</a:t>
            </a:r>
            <a:endParaRPr/>
          </a:p>
          <a:p>
            <a:pPr indent="-274320" lvl="0" marL="274320" rtl="0" algn="l">
              <a:spcBef>
                <a:spcPts val="600"/>
              </a:spcBef>
              <a:spcAft>
                <a:spcPts val="0"/>
              </a:spcAft>
              <a:buSzPts val="1680"/>
              <a:buChar char="🞆"/>
            </a:pPr>
            <a:r>
              <a:rPr lang="en-US"/>
              <a:t>The subclass of a patient may change over time, but at any given time a patient is of only one type </a:t>
            </a:r>
            <a:endParaRPr/>
          </a:p>
          <a:p>
            <a:pPr indent="-167640" lvl="0" marL="274320" rtl="0" algn="l">
              <a:spcBef>
                <a:spcPts val="600"/>
              </a:spcBef>
              <a:spcAft>
                <a:spcPts val="0"/>
              </a:spcAft>
              <a:buSzPts val="16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descr="C:\MyData\MIS\Hoffer6e\Hoffer 6e figures\chapter 04\FIG4-7A.gif" id="343" name="Google Shape;343;p38"/>
          <p:cNvPicPr preferRelativeResize="0"/>
          <p:nvPr/>
        </p:nvPicPr>
        <p:blipFill rotWithShape="1">
          <a:blip r:embed="rId3">
            <a:alphaModFix/>
          </a:blip>
          <a:srcRect b="0" l="0" r="0" t="0"/>
          <a:stretch/>
        </p:blipFill>
        <p:spPr>
          <a:xfrm>
            <a:off x="266700" y="1066800"/>
            <a:ext cx="8610600" cy="4994275"/>
          </a:xfrm>
          <a:prstGeom prst="rect">
            <a:avLst/>
          </a:prstGeom>
          <a:noFill/>
          <a:ln>
            <a:noFill/>
          </a:ln>
        </p:spPr>
      </p:pic>
      <p:sp>
        <p:nvSpPr>
          <p:cNvPr id="344" name="Google Shape;344;p38"/>
          <p:cNvSpPr txBox="1"/>
          <p:nvPr/>
        </p:nvSpPr>
        <p:spPr>
          <a:xfrm>
            <a:off x="1524000" y="381000"/>
            <a:ext cx="51491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Examples of disjointness constraints</a:t>
            </a:r>
            <a:endParaRPr/>
          </a:p>
        </p:txBody>
      </p:sp>
      <p:grpSp>
        <p:nvGrpSpPr>
          <p:cNvPr id="345" name="Google Shape;345;p38"/>
          <p:cNvGrpSpPr/>
          <p:nvPr/>
        </p:nvGrpSpPr>
        <p:grpSpPr>
          <a:xfrm>
            <a:off x="3124200" y="3048000"/>
            <a:ext cx="4872038" cy="701675"/>
            <a:chOff x="1392" y="2112"/>
            <a:chExt cx="3069" cy="442"/>
          </a:xfrm>
        </p:grpSpPr>
        <p:sp>
          <p:nvSpPr>
            <p:cNvPr id="346" name="Google Shape;346;p38"/>
            <p:cNvSpPr/>
            <p:nvPr/>
          </p:nvSpPr>
          <p:spPr>
            <a:xfrm>
              <a:off x="1392" y="2278"/>
              <a:ext cx="640" cy="192"/>
            </a:xfrm>
            <a:prstGeom prst="leftArrow">
              <a:avLst>
                <a:gd fmla="val 50000" name="adj1"/>
                <a:gd fmla="val 83333" name="adj2"/>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47" name="Google Shape;347;p38"/>
            <p:cNvSpPr txBox="1"/>
            <p:nvPr/>
          </p:nvSpPr>
          <p:spPr>
            <a:xfrm>
              <a:off x="2208" y="2112"/>
              <a:ext cx="2253"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Century Schoolbook"/>
                  <a:ea typeface="Century Schoolbook"/>
                  <a:cs typeface="Century Schoolbook"/>
                  <a:sym typeface="Century Schoolbook"/>
                </a:rPr>
                <a:t>A patient can either be outpatient or resident, but not both</a:t>
              </a:r>
              <a:endParaRPr/>
            </a:p>
          </p:txBody>
        </p:sp>
      </p:grpSp>
      <p:sp>
        <p:nvSpPr>
          <p:cNvPr id="348" name="Google Shape;348;p38"/>
          <p:cNvSpPr txBox="1"/>
          <p:nvPr/>
        </p:nvSpPr>
        <p:spPr>
          <a:xfrm>
            <a:off x="3886200" y="22860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(1,1)</a:t>
            </a:r>
            <a:endParaRPr sz="1200">
              <a:solidFill>
                <a:schemeClr val="dk1"/>
              </a:solidFill>
              <a:latin typeface="Century Schoolbook"/>
              <a:ea typeface="Century Schoolbook"/>
              <a:cs typeface="Century Schoolbook"/>
              <a:sym typeface="Century Schoolbook"/>
            </a:endParaRPr>
          </a:p>
        </p:txBody>
      </p:sp>
      <p:sp>
        <p:nvSpPr>
          <p:cNvPr id="349" name="Google Shape;349;p38"/>
          <p:cNvSpPr txBox="1"/>
          <p:nvPr/>
        </p:nvSpPr>
        <p:spPr>
          <a:xfrm>
            <a:off x="6172200" y="2362200"/>
            <a:ext cx="5405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(0,N)</a:t>
            </a:r>
            <a:endParaRPr sz="1200">
              <a:solidFill>
                <a:schemeClr val="dk1"/>
              </a:solidFill>
              <a:latin typeface="Century Schoolbook"/>
              <a:ea typeface="Century Schoolbook"/>
              <a:cs typeface="Century Schoolbook"/>
              <a:sym typeface="Century Schoolbook"/>
            </a:endParaRPr>
          </a:p>
        </p:txBody>
      </p:sp>
      <p:sp>
        <p:nvSpPr>
          <p:cNvPr id="350" name="Google Shape;350;p38"/>
          <p:cNvSpPr txBox="1"/>
          <p:nvPr/>
        </p:nvSpPr>
        <p:spPr>
          <a:xfrm>
            <a:off x="4495800" y="45720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(1,1)</a:t>
            </a:r>
            <a:endParaRPr sz="1200">
              <a:solidFill>
                <a:schemeClr val="dk1"/>
              </a:solidFill>
              <a:latin typeface="Century Schoolbook"/>
              <a:ea typeface="Century Schoolbook"/>
              <a:cs typeface="Century Schoolbook"/>
              <a:sym typeface="Century Schoolbook"/>
            </a:endParaRPr>
          </a:p>
        </p:txBody>
      </p:sp>
      <p:sp>
        <p:nvSpPr>
          <p:cNvPr id="351" name="Google Shape;351;p38"/>
          <p:cNvSpPr txBox="1"/>
          <p:nvPr/>
        </p:nvSpPr>
        <p:spPr>
          <a:xfrm>
            <a:off x="6705600" y="4572000"/>
            <a:ext cx="5004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entury Schoolbook"/>
                <a:ea typeface="Century Schoolbook"/>
                <a:cs typeface="Century Schoolbook"/>
                <a:sym typeface="Century Schoolbook"/>
              </a:rPr>
              <a:t>(0,1)</a:t>
            </a:r>
            <a:endParaRPr sz="1200">
              <a:solidFill>
                <a:schemeClr val="dk1"/>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Disjointness constraint</a:t>
            </a:r>
            <a:endParaRPr/>
          </a:p>
        </p:txBody>
      </p:sp>
      <p:sp>
        <p:nvSpPr>
          <p:cNvPr id="357" name="Google Shape;357;p39"/>
          <p:cNvSpPr txBox="1"/>
          <p:nvPr>
            <p:ph idx="1" type="body"/>
          </p:nvPr>
        </p:nvSpPr>
        <p:spPr>
          <a:xfrm>
            <a:off x="457200" y="1600200"/>
            <a:ext cx="77724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Font typeface="Century Schoolbook"/>
              <a:buChar char="•"/>
            </a:pPr>
            <a:r>
              <a:rPr b="1" lang="en-US"/>
              <a:t>Overlap Rule</a:t>
            </a:r>
            <a:r>
              <a:rPr lang="en-US"/>
              <a:t>: An instance of the supertype can simultaneously be a member of more than one of the subtypes. </a:t>
            </a:r>
            <a:endParaRPr/>
          </a:p>
          <a:p>
            <a:pPr indent="-167640" lvl="0" marL="274320" rtl="0" algn="l">
              <a:spcBef>
                <a:spcPts val="600"/>
              </a:spcBef>
              <a:spcAft>
                <a:spcPts val="0"/>
              </a:spcAft>
              <a:buSzPts val="1680"/>
              <a:buFont typeface="Century Schoolbook"/>
              <a:buNone/>
            </a:pPr>
            <a:r>
              <a:t/>
            </a:r>
            <a:endParaRPr/>
          </a:p>
          <a:p>
            <a:pPr indent="-274320" lvl="0" marL="274320" rtl="0" algn="l">
              <a:spcBef>
                <a:spcPts val="600"/>
              </a:spcBef>
              <a:spcAft>
                <a:spcPts val="0"/>
              </a:spcAft>
              <a:buSzPts val="1680"/>
              <a:buFont typeface="Century Schoolbook"/>
              <a:buChar char="•"/>
            </a:pPr>
            <a:r>
              <a:rPr b="1" lang="en-US"/>
              <a:t>Example: </a:t>
            </a:r>
            <a:r>
              <a:rPr lang="en-US"/>
              <a:t>Some PARTs are both Manufactured and Purchased.</a:t>
            </a:r>
            <a:endParaRPr/>
          </a:p>
          <a:p>
            <a:pPr indent="-274320" lvl="1" marL="640080" rtl="0" algn="l">
              <a:lnSpc>
                <a:spcPct val="110000"/>
              </a:lnSpc>
              <a:spcBef>
                <a:spcPts val="420"/>
              </a:spcBef>
              <a:spcAft>
                <a:spcPts val="0"/>
              </a:spcAft>
              <a:buSzPts val="1680"/>
              <a:buFont typeface="Century Schoolbook"/>
              <a:buChar char="•"/>
            </a:pPr>
            <a:r>
              <a:rPr lang="en-US"/>
              <a:t> An instance of PART is a particular Part Number (i.e. type of part) rather than the individual part itself.</a:t>
            </a:r>
            <a:endParaRPr/>
          </a:p>
          <a:p>
            <a:pPr indent="-274320" lvl="1" marL="640080" rtl="0" algn="l">
              <a:lnSpc>
                <a:spcPct val="110000"/>
              </a:lnSpc>
              <a:spcBef>
                <a:spcPts val="420"/>
              </a:spcBef>
              <a:spcAft>
                <a:spcPts val="0"/>
              </a:spcAft>
              <a:buSzPts val="1680"/>
              <a:buFont typeface="Century Schoolbook"/>
              <a:buChar char="•"/>
            </a:pPr>
            <a:r>
              <a:rPr lang="en-US"/>
              <a:t>Consider Part Number 4000, at a given time there may be 250 of this part to hand, of which 100 are manufactured and 150 are purchased. </a:t>
            </a:r>
            <a:endParaRPr/>
          </a:p>
          <a:p>
            <a:pPr indent="-274320" lvl="1" marL="640080" rtl="0" algn="l">
              <a:spcBef>
                <a:spcPts val="480"/>
              </a:spcBef>
              <a:spcAft>
                <a:spcPts val="0"/>
              </a:spcAft>
              <a:buSzPts val="1920"/>
              <a:buFont typeface="Century Schoolbook"/>
              <a:buNone/>
            </a:pPr>
            <a:r>
              <a:t/>
            </a:r>
            <a:endParaRPr sz="2400"/>
          </a:p>
          <a:p>
            <a:pPr indent="-167640" lvl="0" marL="274320" rtl="0" algn="l">
              <a:spcBef>
                <a:spcPts val="600"/>
              </a:spcBef>
              <a:spcAft>
                <a:spcPts val="0"/>
              </a:spcAft>
              <a:buSzPts val="168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descr="C:\MyData\MIS\Hoffer6e\Hoffer 6e figures\chapter 04\FIG4-7B.gif" id="362" name="Google Shape;362;p40"/>
          <p:cNvPicPr preferRelativeResize="0"/>
          <p:nvPr/>
        </p:nvPicPr>
        <p:blipFill rotWithShape="1">
          <a:blip r:embed="rId3">
            <a:alphaModFix/>
          </a:blip>
          <a:srcRect b="0" l="0" r="0" t="0"/>
          <a:stretch/>
        </p:blipFill>
        <p:spPr>
          <a:xfrm>
            <a:off x="304800" y="1143000"/>
            <a:ext cx="8610600" cy="4089400"/>
          </a:xfrm>
          <a:prstGeom prst="rect">
            <a:avLst/>
          </a:prstGeom>
          <a:noFill/>
          <a:ln>
            <a:noFill/>
          </a:ln>
        </p:spPr>
      </p:pic>
      <p:sp>
        <p:nvSpPr>
          <p:cNvPr id="363" name="Google Shape;363;p40"/>
          <p:cNvSpPr txBox="1"/>
          <p:nvPr/>
        </p:nvSpPr>
        <p:spPr>
          <a:xfrm>
            <a:off x="2971800" y="381000"/>
            <a:ext cx="21451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Overlap rule</a:t>
            </a:r>
            <a:endParaRPr/>
          </a:p>
        </p:txBody>
      </p:sp>
      <p:grpSp>
        <p:nvGrpSpPr>
          <p:cNvPr id="364" name="Google Shape;364;p40"/>
          <p:cNvGrpSpPr/>
          <p:nvPr/>
        </p:nvGrpSpPr>
        <p:grpSpPr>
          <a:xfrm>
            <a:off x="3200400" y="3200401"/>
            <a:ext cx="2590800" cy="915987"/>
            <a:chOff x="1920" y="2353"/>
            <a:chExt cx="1632" cy="577"/>
          </a:xfrm>
        </p:grpSpPr>
        <p:sp>
          <p:nvSpPr>
            <p:cNvPr id="365" name="Google Shape;365;p40"/>
            <p:cNvSpPr/>
            <p:nvPr/>
          </p:nvSpPr>
          <p:spPr>
            <a:xfrm>
              <a:off x="1920" y="2640"/>
              <a:ext cx="348" cy="192"/>
            </a:xfrm>
            <a:prstGeom prst="leftArrow">
              <a:avLst>
                <a:gd fmla="val 50000" name="adj1"/>
                <a:gd fmla="val 45313" name="adj2"/>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66" name="Google Shape;366;p40"/>
            <p:cNvSpPr txBox="1"/>
            <p:nvPr/>
          </p:nvSpPr>
          <p:spPr>
            <a:xfrm>
              <a:off x="2326" y="2353"/>
              <a:ext cx="1226" cy="5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00"/>
                  </a:solidFill>
                  <a:latin typeface="Century Schoolbook"/>
                  <a:ea typeface="Century Schoolbook"/>
                  <a:cs typeface="Century Schoolbook"/>
                  <a:sym typeface="Century Schoolbook"/>
                </a:rPr>
                <a:t>A part may be both purchased and manufactured</a:t>
              </a:r>
              <a:endParaRPr/>
            </a:p>
          </p:txBody>
        </p:sp>
      </p:grpSp>
      <p:sp>
        <p:nvSpPr>
          <p:cNvPr id="367" name="Google Shape;367;p40"/>
          <p:cNvSpPr/>
          <p:nvPr/>
        </p:nvSpPr>
        <p:spPr>
          <a:xfrm>
            <a:off x="304800" y="5562600"/>
            <a:ext cx="7162800" cy="1015663"/>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000" u="none" cap="none" strike="noStrike">
                <a:solidFill>
                  <a:schemeClr val="dk1"/>
                </a:solidFill>
                <a:latin typeface="Century Schoolbook"/>
                <a:ea typeface="Century Schoolbook"/>
                <a:cs typeface="Century Schoolbook"/>
                <a:sym typeface="Century Schoolbook"/>
              </a:rPr>
              <a:t>Double line suggests any part must be either a purchased part or a manufactured part, or it may simultaneously be both of these</a:t>
            </a:r>
            <a:endParaRPr b="0" i="0" sz="2000" u="none" cap="none" strike="noStrike">
              <a:solidFill>
                <a:schemeClr val="dk1"/>
              </a:solidFill>
              <a:latin typeface="Century Schoolbook"/>
              <a:ea typeface="Century Schoolbook"/>
              <a:cs typeface="Century Schoolbook"/>
              <a:sym typeface="Century Schoolbook"/>
            </a:endParaRPr>
          </a:p>
        </p:txBody>
      </p:sp>
      <p:sp>
        <p:nvSpPr>
          <p:cNvPr id="368" name="Google Shape;368;p40"/>
          <p:cNvSpPr txBox="1"/>
          <p:nvPr/>
        </p:nvSpPr>
        <p:spPr>
          <a:xfrm>
            <a:off x="4724400" y="4724400"/>
            <a:ext cx="718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(1,N)</a:t>
            </a:r>
            <a:endParaRPr sz="1800">
              <a:solidFill>
                <a:schemeClr val="dk1"/>
              </a:solidFill>
              <a:latin typeface="Century Schoolbook"/>
              <a:ea typeface="Century Schoolbook"/>
              <a:cs typeface="Century Schoolbook"/>
              <a:sym typeface="Century Schoolbook"/>
            </a:endParaRPr>
          </a:p>
        </p:txBody>
      </p:sp>
      <p:sp>
        <p:nvSpPr>
          <p:cNvPr id="369" name="Google Shape;369;p40"/>
          <p:cNvSpPr txBox="1"/>
          <p:nvPr/>
        </p:nvSpPr>
        <p:spPr>
          <a:xfrm>
            <a:off x="6400800" y="4038600"/>
            <a:ext cx="7184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(0,N)</a:t>
            </a:r>
            <a:endParaRPr sz="1800">
              <a:solidFill>
                <a:schemeClr val="dk1"/>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Specialization Example</a:t>
            </a:r>
            <a:endParaRPr sz="3200"/>
          </a:p>
        </p:txBody>
      </p:sp>
      <p:sp>
        <p:nvSpPr>
          <p:cNvPr id="376" name="Google Shape;376;p4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Specialization of EMPLOYEE based on </a:t>
            </a:r>
            <a:endParaRPr sz="2400"/>
          </a:p>
          <a:p>
            <a:pPr indent="-274320" lvl="1" marL="640080" rtl="0" algn="l">
              <a:spcBef>
                <a:spcPts val="420"/>
              </a:spcBef>
              <a:spcAft>
                <a:spcPts val="0"/>
              </a:spcAft>
              <a:buSzPts val="1680"/>
              <a:buChar char="⚫"/>
            </a:pPr>
            <a:r>
              <a:rPr i="1" lang="en-US" sz="2100"/>
              <a:t>method of pay</a:t>
            </a:r>
            <a:r>
              <a:rPr lang="en-US" sz="2100"/>
              <a:t> </a:t>
            </a:r>
            <a:endParaRPr sz="2100"/>
          </a:p>
          <a:p>
            <a:pPr indent="-274320" lvl="1" marL="640080" rtl="0" algn="l">
              <a:spcBef>
                <a:spcPts val="420"/>
              </a:spcBef>
              <a:spcAft>
                <a:spcPts val="0"/>
              </a:spcAft>
              <a:buSzPts val="1680"/>
              <a:buChar char="⚫"/>
            </a:pPr>
            <a:r>
              <a:rPr lang="en-US"/>
              <a:t>Job type</a:t>
            </a:r>
            <a:r>
              <a:rPr lang="en-US" sz="2100"/>
              <a:t> </a:t>
            </a:r>
            <a:endParaRPr/>
          </a:p>
          <a:p>
            <a:pPr indent="-274320" lvl="0" marL="274320" rtl="0" algn="l">
              <a:spcBef>
                <a:spcPts val="600"/>
              </a:spcBef>
              <a:spcAft>
                <a:spcPts val="0"/>
              </a:spcAft>
              <a:buSzPts val="1750"/>
              <a:buChar char="🞆"/>
            </a:pPr>
            <a:r>
              <a:rPr lang="en-US" sz="2500"/>
              <a:t>Attributes of a subclass are called </a:t>
            </a:r>
            <a:r>
              <a:rPr i="1" lang="en-US" sz="2500"/>
              <a:t>specific</a:t>
            </a:r>
            <a:r>
              <a:rPr lang="en-US" sz="2500"/>
              <a:t> or </a:t>
            </a:r>
            <a:r>
              <a:rPr i="1" lang="en-US" sz="2500"/>
              <a:t>local</a:t>
            </a:r>
            <a:r>
              <a:rPr lang="en-US" sz="2500"/>
              <a:t> attributes.</a:t>
            </a:r>
            <a:endParaRPr/>
          </a:p>
          <a:p>
            <a:pPr indent="-274320" lvl="1" marL="640080" rtl="0" algn="l">
              <a:spcBef>
                <a:spcPts val="460"/>
              </a:spcBef>
              <a:spcAft>
                <a:spcPts val="0"/>
              </a:spcAft>
              <a:buSzPts val="1840"/>
              <a:buChar char="⚫"/>
            </a:pPr>
            <a:r>
              <a:rPr lang="en-US" sz="2300"/>
              <a:t>For example, the attribute TypingSpeed of SECRETARY</a:t>
            </a:r>
            <a:endParaRPr/>
          </a:p>
          <a:p>
            <a:pPr indent="-274320" lvl="0" marL="274320" rtl="0" algn="l">
              <a:spcBef>
                <a:spcPts val="600"/>
              </a:spcBef>
              <a:spcAft>
                <a:spcPts val="0"/>
              </a:spcAft>
              <a:buSzPts val="1750"/>
              <a:buChar char="🞆"/>
            </a:pPr>
            <a:r>
              <a:rPr lang="en-US" sz="2500"/>
              <a:t>The subclass can also participate in specific relationship types.</a:t>
            </a:r>
            <a:endParaRPr/>
          </a:p>
          <a:p>
            <a:pPr indent="-274320" lvl="1" marL="640080" rtl="0" algn="l">
              <a:spcBef>
                <a:spcPts val="460"/>
              </a:spcBef>
              <a:spcAft>
                <a:spcPts val="0"/>
              </a:spcAft>
              <a:buSzPts val="1840"/>
              <a:buChar char="⚫"/>
            </a:pPr>
            <a:r>
              <a:rPr lang="en-US" sz="2300"/>
              <a:t>For example, a relationship BELONGS_TO of HOURLY_EMPLOYEE</a:t>
            </a:r>
            <a:endParaRPr/>
          </a:p>
        </p:txBody>
      </p:sp>
      <p:sp>
        <p:nvSpPr>
          <p:cNvPr id="377" name="Google Shape;377;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Supertype/Subtype relationships</a:t>
            </a:r>
            <a:endParaRPr/>
          </a:p>
        </p:txBody>
      </p:sp>
      <p:sp>
        <p:nvSpPr>
          <p:cNvPr id="154" name="Google Shape;154;p1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Allows us to model a general entity type (the supertype) and then subdivide it into several specialised entity types (called subtypes)</a:t>
            </a:r>
            <a:endParaRPr/>
          </a:p>
          <a:p>
            <a:pPr indent="-167640" lvl="0" marL="274320" rtl="0" algn="l">
              <a:spcBef>
                <a:spcPts val="600"/>
              </a:spcBef>
              <a:spcAft>
                <a:spcPts val="0"/>
              </a:spcAft>
              <a:buSzPts val="1680"/>
              <a:buNone/>
            </a:pPr>
            <a:r>
              <a:t/>
            </a:r>
            <a:endParaRPr sz="2400"/>
          </a:p>
          <a:p>
            <a:pPr indent="-274320" lvl="0" marL="274320" rtl="0" algn="l">
              <a:spcBef>
                <a:spcPts val="600"/>
              </a:spcBef>
              <a:spcAft>
                <a:spcPts val="0"/>
              </a:spcAft>
              <a:buSzPts val="1680"/>
              <a:buChar char="🞆"/>
            </a:pPr>
            <a:r>
              <a:rPr lang="en-US" sz="2400"/>
              <a:t>Each subtype inherits from its supertype and may have special attributes of its own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fig04_01" id="384" name="Google Shape;384;p42"/>
          <p:cNvPicPr preferRelativeResize="0"/>
          <p:nvPr/>
        </p:nvPicPr>
        <p:blipFill rotWithShape="1">
          <a:blip r:embed="rId3">
            <a:alphaModFix/>
          </a:blip>
          <a:srcRect b="0" l="0" r="0" t="0"/>
          <a:stretch/>
        </p:blipFill>
        <p:spPr>
          <a:xfrm>
            <a:off x="609600" y="1524000"/>
            <a:ext cx="7772400" cy="4937125"/>
          </a:xfrm>
          <a:prstGeom prst="rect">
            <a:avLst/>
          </a:prstGeom>
          <a:noFill/>
          <a:ln>
            <a:noFill/>
          </a:ln>
        </p:spPr>
      </p:pic>
      <p:sp>
        <p:nvSpPr>
          <p:cNvPr descr="Pink tissue paper" id="385" name="Google Shape;385;p42"/>
          <p:cNvSpPr txBox="1"/>
          <p:nvPr/>
        </p:nvSpPr>
        <p:spPr>
          <a:xfrm>
            <a:off x="304800" y="822325"/>
            <a:ext cx="6934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800000"/>
                </a:solidFill>
                <a:latin typeface="Century Schoolbook"/>
                <a:ea typeface="Century Schoolbook"/>
                <a:cs typeface="Century Schoolbook"/>
                <a:sym typeface="Century Schoolbook"/>
              </a:rPr>
              <a:t>Specialization</a:t>
            </a:r>
            <a:endParaRPr sz="3200">
              <a:solidFill>
                <a:srgbClr val="800000"/>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457200" y="274638"/>
            <a:ext cx="80010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Hierarchies &amp; Lattices</a:t>
            </a:r>
            <a:endParaRPr sz="3200"/>
          </a:p>
        </p:txBody>
      </p:sp>
      <p:sp>
        <p:nvSpPr>
          <p:cNvPr id="392" name="Google Shape;392;p4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A subclass may itself have further subclasses specified on it that forms a hierarchy or a lattice</a:t>
            </a:r>
            <a:endParaRPr/>
          </a:p>
          <a:p>
            <a:pPr indent="-167640" lvl="0" marL="274320" rtl="0" algn="l">
              <a:spcBef>
                <a:spcPts val="600"/>
              </a:spcBef>
              <a:spcAft>
                <a:spcPts val="0"/>
              </a:spcAft>
              <a:buSzPts val="1680"/>
              <a:buNone/>
            </a:pPr>
            <a:r>
              <a:t/>
            </a:r>
            <a:endParaRPr b="1" i="1"/>
          </a:p>
          <a:p>
            <a:pPr indent="-274320" lvl="0" marL="274320" rtl="0" algn="l">
              <a:spcBef>
                <a:spcPts val="600"/>
              </a:spcBef>
              <a:spcAft>
                <a:spcPts val="0"/>
              </a:spcAft>
              <a:buSzPts val="1680"/>
              <a:buChar char="🞆"/>
            </a:pPr>
            <a:r>
              <a:rPr lang="en-US"/>
              <a:t>A subclass inherits attributes  of all its predecessor superclasses</a:t>
            </a:r>
            <a:endParaRPr/>
          </a:p>
          <a:p>
            <a:pPr indent="-167640" lvl="0" marL="274320" rtl="0" algn="l">
              <a:spcBef>
                <a:spcPts val="600"/>
              </a:spcBef>
              <a:spcAft>
                <a:spcPts val="0"/>
              </a:spcAft>
              <a:buSzPts val="1680"/>
              <a:buNone/>
            </a:pPr>
            <a:r>
              <a:t/>
            </a:r>
            <a:endParaRPr/>
          </a:p>
        </p:txBody>
      </p:sp>
      <p:sp>
        <p:nvSpPr>
          <p:cNvPr id="393" name="Google Shape;393;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Hierarchies</a:t>
            </a:r>
            <a:endParaRPr/>
          </a:p>
        </p:txBody>
      </p:sp>
      <p:sp>
        <p:nvSpPr>
          <p:cNvPr id="400" name="Google Shape;400;p44"/>
          <p:cNvSpPr txBox="1"/>
          <p:nvPr>
            <p:ph idx="1" type="body"/>
          </p:nvPr>
        </p:nvSpPr>
        <p:spPr>
          <a:xfrm>
            <a:off x="457200" y="1600200"/>
            <a:ext cx="8229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Hierarchy – subclass participates in one class/subclass relationship</a:t>
            </a:r>
            <a:endParaRPr/>
          </a:p>
        </p:txBody>
      </p:sp>
      <p:sp>
        <p:nvSpPr>
          <p:cNvPr id="401" name="Google Shape;401;p44"/>
          <p:cNvSpPr/>
          <p:nvPr/>
        </p:nvSpPr>
        <p:spPr>
          <a:xfrm>
            <a:off x="2819400" y="2667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EMPLOYEE</a:t>
            </a:r>
            <a:endParaRPr/>
          </a:p>
        </p:txBody>
      </p:sp>
      <p:sp>
        <p:nvSpPr>
          <p:cNvPr id="402" name="Google Shape;402;p44"/>
          <p:cNvSpPr/>
          <p:nvPr/>
        </p:nvSpPr>
        <p:spPr>
          <a:xfrm>
            <a:off x="3886200" y="3810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ENGINEER</a:t>
            </a:r>
            <a:endParaRPr/>
          </a:p>
        </p:txBody>
      </p:sp>
      <p:sp>
        <p:nvSpPr>
          <p:cNvPr id="403" name="Google Shape;403;p44"/>
          <p:cNvSpPr/>
          <p:nvPr/>
        </p:nvSpPr>
        <p:spPr>
          <a:xfrm>
            <a:off x="1447800" y="3810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SECRETARY</a:t>
            </a:r>
            <a:endParaRPr/>
          </a:p>
        </p:txBody>
      </p:sp>
      <p:cxnSp>
        <p:nvCxnSpPr>
          <p:cNvPr id="404" name="Google Shape;404;p44"/>
          <p:cNvCxnSpPr/>
          <p:nvPr/>
        </p:nvCxnSpPr>
        <p:spPr>
          <a:xfrm flipH="1">
            <a:off x="2514600" y="3352800"/>
            <a:ext cx="914400" cy="457200"/>
          </a:xfrm>
          <a:prstGeom prst="straightConnector1">
            <a:avLst/>
          </a:prstGeom>
          <a:noFill/>
          <a:ln cap="flat" cmpd="sng" w="12700">
            <a:solidFill>
              <a:schemeClr val="dk1"/>
            </a:solidFill>
            <a:prstDash val="solid"/>
            <a:round/>
            <a:headEnd len="med" w="med" type="none"/>
            <a:tailEnd len="med" w="med" type="none"/>
          </a:ln>
        </p:spPr>
      </p:cxnSp>
      <p:cxnSp>
        <p:nvCxnSpPr>
          <p:cNvPr id="405" name="Google Shape;405;p44"/>
          <p:cNvCxnSpPr/>
          <p:nvPr/>
        </p:nvCxnSpPr>
        <p:spPr>
          <a:xfrm>
            <a:off x="3429000" y="3352800"/>
            <a:ext cx="838200" cy="457200"/>
          </a:xfrm>
          <a:prstGeom prst="straightConnector1">
            <a:avLst/>
          </a:prstGeom>
          <a:noFill/>
          <a:ln cap="flat" cmpd="sng" w="12700">
            <a:solidFill>
              <a:schemeClr val="dk1"/>
            </a:solidFill>
            <a:prstDash val="solid"/>
            <a:round/>
            <a:headEnd len="med" w="med" type="none"/>
            <a:tailEnd len="med" w="med" type="none"/>
          </a:ln>
        </p:spPr>
      </p:cxnSp>
      <p:sp>
        <p:nvSpPr>
          <p:cNvPr id="406" name="Google Shape;406;p44"/>
          <p:cNvSpPr/>
          <p:nvPr/>
        </p:nvSpPr>
        <p:spPr>
          <a:xfrm>
            <a:off x="3276600" y="3200400"/>
            <a:ext cx="381000" cy="381000"/>
          </a:xfrm>
          <a:prstGeom prst="ellipse">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07" name="Google Shape;407;p44"/>
          <p:cNvCxnSpPr/>
          <p:nvPr/>
        </p:nvCxnSpPr>
        <p:spPr>
          <a:xfrm>
            <a:off x="3429000" y="3048000"/>
            <a:ext cx="0" cy="152400"/>
          </a:xfrm>
          <a:prstGeom prst="straightConnector1">
            <a:avLst/>
          </a:prstGeom>
          <a:noFill/>
          <a:ln cap="flat" cmpd="sng" w="12700">
            <a:solidFill>
              <a:schemeClr val="dk1"/>
            </a:solidFill>
            <a:prstDash val="solid"/>
            <a:round/>
            <a:headEnd len="med" w="med" type="none"/>
            <a:tailEnd len="med" w="med" type="none"/>
          </a:ln>
        </p:spPr>
      </p:cxnSp>
      <p:sp>
        <p:nvSpPr>
          <p:cNvPr id="408" name="Google Shape;408;p44"/>
          <p:cNvSpPr/>
          <p:nvPr/>
        </p:nvSpPr>
        <p:spPr>
          <a:xfrm>
            <a:off x="4038600" y="5105400"/>
            <a:ext cx="32004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SOFTWARE ENGINEER</a:t>
            </a:r>
            <a:endParaRPr/>
          </a:p>
        </p:txBody>
      </p:sp>
      <p:cxnSp>
        <p:nvCxnSpPr>
          <p:cNvPr id="409" name="Google Shape;409;p44"/>
          <p:cNvCxnSpPr/>
          <p:nvPr/>
        </p:nvCxnSpPr>
        <p:spPr>
          <a:xfrm>
            <a:off x="4800600" y="4191000"/>
            <a:ext cx="304800" cy="914400"/>
          </a:xfrm>
          <a:prstGeom prst="straightConnector1">
            <a:avLst/>
          </a:prstGeom>
          <a:noFill/>
          <a:ln cap="flat" cmpd="sng" w="12700">
            <a:solidFill>
              <a:schemeClr val="dk1"/>
            </a:solidFill>
            <a:prstDash val="solid"/>
            <a:round/>
            <a:headEnd len="med" w="med" type="none"/>
            <a:tailEnd len="med" w="med" type="none"/>
          </a:ln>
        </p:spPr>
      </p:cxnSp>
      <p:sp>
        <p:nvSpPr>
          <p:cNvPr id="410" name="Google Shape;410;p44"/>
          <p:cNvSpPr txBox="1"/>
          <p:nvPr/>
        </p:nvSpPr>
        <p:spPr>
          <a:xfrm>
            <a:off x="5867400" y="2590800"/>
            <a:ext cx="2743200" cy="1190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SOFTWARE ENGINEER has all the attributes of an ENGINEER and EMPLOYEE</a:t>
            </a:r>
            <a:endParaRPr/>
          </a:p>
        </p:txBody>
      </p:sp>
      <p:sp>
        <p:nvSpPr>
          <p:cNvPr id="411" name="Google Shape;411;p44"/>
          <p:cNvSpPr txBox="1"/>
          <p:nvPr/>
        </p:nvSpPr>
        <p:spPr>
          <a:xfrm rot="3848047">
            <a:off x="2781300" y="33147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12" name="Google Shape;412;p44"/>
          <p:cNvSpPr txBox="1"/>
          <p:nvPr/>
        </p:nvSpPr>
        <p:spPr>
          <a:xfrm rot="-3550153">
            <a:off x="3695700" y="33909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13" name="Google Shape;413;p44"/>
          <p:cNvSpPr txBox="1"/>
          <p:nvPr/>
        </p:nvSpPr>
        <p:spPr>
          <a:xfrm rot="-813938">
            <a:off x="4724400" y="44196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14" name="Google Shape;414;p44"/>
          <p:cNvSpPr/>
          <p:nvPr/>
        </p:nvSpPr>
        <p:spPr>
          <a:xfrm>
            <a:off x="457200" y="4495800"/>
            <a:ext cx="2971800" cy="9233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entury Schoolbook"/>
                <a:ea typeface="Century Schoolbook"/>
                <a:cs typeface="Century Schoolbook"/>
                <a:sym typeface="Century Schoolbook"/>
              </a:rPr>
              <a:t>single inheritance</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Forms a </a:t>
            </a:r>
            <a:r>
              <a:rPr b="1" i="1" lang="en-US" sz="1800">
                <a:solidFill>
                  <a:schemeClr val="dk1"/>
                </a:solidFill>
                <a:latin typeface="Century Schoolbook"/>
                <a:ea typeface="Century Schoolbook"/>
                <a:cs typeface="Century Schoolbook"/>
                <a:sym typeface="Century Schoolbook"/>
              </a:rPr>
              <a:t>tree structure</a:t>
            </a:r>
            <a:endParaRPr b="1" i="1"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Lattices(</a:t>
            </a:r>
            <a:r>
              <a:rPr lang="en-US" sz="3200"/>
              <a:t>shared subclass)</a:t>
            </a:r>
            <a:endParaRPr/>
          </a:p>
        </p:txBody>
      </p:sp>
      <p:sp>
        <p:nvSpPr>
          <p:cNvPr id="420" name="Google Shape;420;p4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Lattice – subclass participates in more than one class/subclass relationship (multiple inheritance)</a:t>
            </a:r>
            <a:endParaRPr/>
          </a:p>
        </p:txBody>
      </p:sp>
      <p:sp>
        <p:nvSpPr>
          <p:cNvPr id="421" name="Google Shape;421;p45"/>
          <p:cNvSpPr/>
          <p:nvPr/>
        </p:nvSpPr>
        <p:spPr>
          <a:xfrm>
            <a:off x="2819400" y="2667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EMPLOYEE</a:t>
            </a:r>
            <a:endParaRPr/>
          </a:p>
        </p:txBody>
      </p:sp>
      <p:sp>
        <p:nvSpPr>
          <p:cNvPr id="422" name="Google Shape;422;p45"/>
          <p:cNvSpPr/>
          <p:nvPr/>
        </p:nvSpPr>
        <p:spPr>
          <a:xfrm>
            <a:off x="3886200" y="3810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ENGINEER</a:t>
            </a:r>
            <a:endParaRPr/>
          </a:p>
        </p:txBody>
      </p:sp>
      <p:sp>
        <p:nvSpPr>
          <p:cNvPr id="423" name="Google Shape;423;p45"/>
          <p:cNvSpPr/>
          <p:nvPr/>
        </p:nvSpPr>
        <p:spPr>
          <a:xfrm>
            <a:off x="1447800" y="3810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SECRETARY</a:t>
            </a:r>
            <a:endParaRPr/>
          </a:p>
        </p:txBody>
      </p:sp>
      <p:sp>
        <p:nvSpPr>
          <p:cNvPr id="424" name="Google Shape;424;p45"/>
          <p:cNvSpPr/>
          <p:nvPr/>
        </p:nvSpPr>
        <p:spPr>
          <a:xfrm>
            <a:off x="4800600" y="4953000"/>
            <a:ext cx="33528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ENGINEERING MANAGER</a:t>
            </a:r>
            <a:endParaRPr/>
          </a:p>
        </p:txBody>
      </p:sp>
      <p:cxnSp>
        <p:nvCxnSpPr>
          <p:cNvPr id="425" name="Google Shape;425;p45"/>
          <p:cNvCxnSpPr/>
          <p:nvPr/>
        </p:nvCxnSpPr>
        <p:spPr>
          <a:xfrm flipH="1">
            <a:off x="2514600" y="3352800"/>
            <a:ext cx="914400" cy="457200"/>
          </a:xfrm>
          <a:prstGeom prst="straightConnector1">
            <a:avLst/>
          </a:prstGeom>
          <a:noFill/>
          <a:ln cap="flat" cmpd="sng" w="12700">
            <a:solidFill>
              <a:schemeClr val="dk1"/>
            </a:solidFill>
            <a:prstDash val="solid"/>
            <a:round/>
            <a:headEnd len="med" w="med" type="none"/>
            <a:tailEnd len="med" w="med" type="none"/>
          </a:ln>
        </p:spPr>
      </p:cxnSp>
      <p:cxnSp>
        <p:nvCxnSpPr>
          <p:cNvPr id="426" name="Google Shape;426;p45"/>
          <p:cNvCxnSpPr/>
          <p:nvPr/>
        </p:nvCxnSpPr>
        <p:spPr>
          <a:xfrm>
            <a:off x="3429000" y="3352800"/>
            <a:ext cx="838200" cy="457200"/>
          </a:xfrm>
          <a:prstGeom prst="straightConnector1">
            <a:avLst/>
          </a:prstGeom>
          <a:noFill/>
          <a:ln cap="flat" cmpd="sng" w="12700">
            <a:solidFill>
              <a:schemeClr val="dk1"/>
            </a:solidFill>
            <a:prstDash val="solid"/>
            <a:round/>
            <a:headEnd len="med" w="med" type="none"/>
            <a:tailEnd len="med" w="med" type="none"/>
          </a:ln>
        </p:spPr>
      </p:cxnSp>
      <p:cxnSp>
        <p:nvCxnSpPr>
          <p:cNvPr id="427" name="Google Shape;427;p45"/>
          <p:cNvCxnSpPr/>
          <p:nvPr/>
        </p:nvCxnSpPr>
        <p:spPr>
          <a:xfrm>
            <a:off x="4953000" y="4191000"/>
            <a:ext cx="838200" cy="762000"/>
          </a:xfrm>
          <a:prstGeom prst="straightConnector1">
            <a:avLst/>
          </a:prstGeom>
          <a:noFill/>
          <a:ln cap="flat" cmpd="sng" w="12700">
            <a:solidFill>
              <a:schemeClr val="dk1"/>
            </a:solidFill>
            <a:prstDash val="solid"/>
            <a:round/>
            <a:headEnd len="med" w="med" type="none"/>
            <a:tailEnd len="med" w="med" type="none"/>
          </a:ln>
        </p:spPr>
      </p:cxnSp>
      <p:sp>
        <p:nvSpPr>
          <p:cNvPr id="428" name="Google Shape;428;p45"/>
          <p:cNvSpPr/>
          <p:nvPr/>
        </p:nvSpPr>
        <p:spPr>
          <a:xfrm>
            <a:off x="3276600" y="3200400"/>
            <a:ext cx="381000" cy="381000"/>
          </a:xfrm>
          <a:prstGeom prst="ellipse">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29" name="Google Shape;429;p45"/>
          <p:cNvCxnSpPr/>
          <p:nvPr/>
        </p:nvCxnSpPr>
        <p:spPr>
          <a:xfrm>
            <a:off x="3429000" y="3048000"/>
            <a:ext cx="0" cy="152400"/>
          </a:xfrm>
          <a:prstGeom prst="straightConnector1">
            <a:avLst/>
          </a:prstGeom>
          <a:noFill/>
          <a:ln cap="flat" cmpd="sng" w="12700">
            <a:solidFill>
              <a:schemeClr val="dk1"/>
            </a:solidFill>
            <a:prstDash val="solid"/>
            <a:round/>
            <a:headEnd len="med" w="med" type="none"/>
            <a:tailEnd len="med" w="med" type="none"/>
          </a:ln>
        </p:spPr>
      </p:cxnSp>
      <p:sp>
        <p:nvSpPr>
          <p:cNvPr id="430" name="Google Shape;430;p45"/>
          <p:cNvSpPr/>
          <p:nvPr/>
        </p:nvSpPr>
        <p:spPr>
          <a:xfrm>
            <a:off x="6096000" y="38100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MANAGER</a:t>
            </a:r>
            <a:endParaRPr/>
          </a:p>
        </p:txBody>
      </p:sp>
      <p:cxnSp>
        <p:nvCxnSpPr>
          <p:cNvPr id="431" name="Google Shape;431;p45"/>
          <p:cNvCxnSpPr/>
          <p:nvPr/>
        </p:nvCxnSpPr>
        <p:spPr>
          <a:xfrm flipH="1" rot="10800000">
            <a:off x="6172200" y="4191000"/>
            <a:ext cx="609600" cy="762000"/>
          </a:xfrm>
          <a:prstGeom prst="straightConnector1">
            <a:avLst/>
          </a:prstGeom>
          <a:noFill/>
          <a:ln cap="flat" cmpd="sng" w="12700">
            <a:solidFill>
              <a:schemeClr val="dk1"/>
            </a:solidFill>
            <a:prstDash val="solid"/>
            <a:round/>
            <a:headEnd len="med" w="med" type="none"/>
            <a:tailEnd len="med" w="med" type="none"/>
          </a:ln>
        </p:spPr>
      </p:cxnSp>
      <p:cxnSp>
        <p:nvCxnSpPr>
          <p:cNvPr id="432" name="Google Shape;432;p45"/>
          <p:cNvCxnSpPr/>
          <p:nvPr/>
        </p:nvCxnSpPr>
        <p:spPr>
          <a:xfrm>
            <a:off x="4114800" y="3048000"/>
            <a:ext cx="2362200" cy="762000"/>
          </a:xfrm>
          <a:prstGeom prst="straightConnector1">
            <a:avLst/>
          </a:prstGeom>
          <a:noFill/>
          <a:ln cap="flat" cmpd="sng" w="12700">
            <a:solidFill>
              <a:schemeClr val="dk1"/>
            </a:solidFill>
            <a:prstDash val="solid"/>
            <a:round/>
            <a:headEnd len="med" w="med" type="none"/>
            <a:tailEnd len="med" w="med" type="none"/>
          </a:ln>
        </p:spPr>
      </p:cxnSp>
      <p:sp>
        <p:nvSpPr>
          <p:cNvPr id="433" name="Google Shape;433;p45"/>
          <p:cNvSpPr txBox="1"/>
          <p:nvPr/>
        </p:nvSpPr>
        <p:spPr>
          <a:xfrm>
            <a:off x="2362200" y="4572000"/>
            <a:ext cx="2286000" cy="14003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Century Schoolbook"/>
                <a:ea typeface="Century Schoolbook"/>
                <a:cs typeface="Century Schoolbook"/>
                <a:sym typeface="Century Schoolbook"/>
              </a:rPr>
              <a:t>ENGINEERING MANAGER (shared subclass) is a MANAGER and an ENGINEER</a:t>
            </a:r>
            <a:endParaRPr/>
          </a:p>
        </p:txBody>
      </p:sp>
      <p:sp>
        <p:nvSpPr>
          <p:cNvPr id="434" name="Google Shape;434;p45"/>
          <p:cNvSpPr txBox="1"/>
          <p:nvPr/>
        </p:nvSpPr>
        <p:spPr>
          <a:xfrm rot="3970128">
            <a:off x="2781300" y="33147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35" name="Google Shape;435;p45"/>
          <p:cNvSpPr txBox="1"/>
          <p:nvPr/>
        </p:nvSpPr>
        <p:spPr>
          <a:xfrm rot="2425013">
            <a:off x="6248400" y="43434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36" name="Google Shape;436;p45"/>
          <p:cNvSpPr txBox="1"/>
          <p:nvPr/>
        </p:nvSpPr>
        <p:spPr>
          <a:xfrm rot="-3961873">
            <a:off x="5257800" y="32766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37" name="Google Shape;437;p45"/>
          <p:cNvSpPr txBox="1"/>
          <p:nvPr/>
        </p:nvSpPr>
        <p:spPr>
          <a:xfrm rot="-2970487">
            <a:off x="5181600" y="43434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38" name="Google Shape;438;p45"/>
          <p:cNvSpPr txBox="1"/>
          <p:nvPr/>
        </p:nvSpPr>
        <p:spPr>
          <a:xfrm rot="-3572050">
            <a:off x="3810000" y="34290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shared subclass</a:t>
            </a:r>
            <a:endParaRPr/>
          </a:p>
        </p:txBody>
      </p:sp>
      <p:sp>
        <p:nvSpPr>
          <p:cNvPr id="445" name="Google Shape;445;p46"/>
          <p:cNvSpPr/>
          <p:nvPr/>
        </p:nvSpPr>
        <p:spPr>
          <a:xfrm>
            <a:off x="2819400" y="39624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EMPLOYEE</a:t>
            </a:r>
            <a:endParaRPr/>
          </a:p>
        </p:txBody>
      </p:sp>
      <p:sp>
        <p:nvSpPr>
          <p:cNvPr id="446" name="Google Shape;446;p46"/>
          <p:cNvSpPr/>
          <p:nvPr/>
        </p:nvSpPr>
        <p:spPr>
          <a:xfrm>
            <a:off x="3886200" y="51054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ENGINEER</a:t>
            </a:r>
            <a:endParaRPr/>
          </a:p>
        </p:txBody>
      </p:sp>
      <p:sp>
        <p:nvSpPr>
          <p:cNvPr id="447" name="Google Shape;447;p46"/>
          <p:cNvSpPr/>
          <p:nvPr/>
        </p:nvSpPr>
        <p:spPr>
          <a:xfrm>
            <a:off x="1447800" y="51054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SECRETARY</a:t>
            </a:r>
            <a:endParaRPr/>
          </a:p>
        </p:txBody>
      </p:sp>
      <p:sp>
        <p:nvSpPr>
          <p:cNvPr id="448" name="Google Shape;448;p46"/>
          <p:cNvSpPr/>
          <p:nvPr/>
        </p:nvSpPr>
        <p:spPr>
          <a:xfrm>
            <a:off x="4800600" y="6248400"/>
            <a:ext cx="33528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ENGINEERING MANAGER</a:t>
            </a:r>
            <a:endParaRPr/>
          </a:p>
        </p:txBody>
      </p:sp>
      <p:cxnSp>
        <p:nvCxnSpPr>
          <p:cNvPr id="449" name="Google Shape;449;p46"/>
          <p:cNvCxnSpPr/>
          <p:nvPr/>
        </p:nvCxnSpPr>
        <p:spPr>
          <a:xfrm flipH="1">
            <a:off x="2514600" y="4648200"/>
            <a:ext cx="914400" cy="457200"/>
          </a:xfrm>
          <a:prstGeom prst="straightConnector1">
            <a:avLst/>
          </a:prstGeom>
          <a:noFill/>
          <a:ln cap="flat" cmpd="sng" w="12700">
            <a:solidFill>
              <a:schemeClr val="dk1"/>
            </a:solidFill>
            <a:prstDash val="solid"/>
            <a:round/>
            <a:headEnd len="med" w="med" type="none"/>
            <a:tailEnd len="med" w="med" type="none"/>
          </a:ln>
        </p:spPr>
      </p:cxnSp>
      <p:cxnSp>
        <p:nvCxnSpPr>
          <p:cNvPr id="450" name="Google Shape;450;p46"/>
          <p:cNvCxnSpPr/>
          <p:nvPr/>
        </p:nvCxnSpPr>
        <p:spPr>
          <a:xfrm>
            <a:off x="3429000" y="4648200"/>
            <a:ext cx="838200" cy="457200"/>
          </a:xfrm>
          <a:prstGeom prst="straightConnector1">
            <a:avLst/>
          </a:prstGeom>
          <a:noFill/>
          <a:ln cap="flat" cmpd="sng" w="12700">
            <a:solidFill>
              <a:schemeClr val="dk1"/>
            </a:solidFill>
            <a:prstDash val="solid"/>
            <a:round/>
            <a:headEnd len="med" w="med" type="none"/>
            <a:tailEnd len="med" w="med" type="none"/>
          </a:ln>
        </p:spPr>
      </p:cxnSp>
      <p:cxnSp>
        <p:nvCxnSpPr>
          <p:cNvPr id="451" name="Google Shape;451;p46"/>
          <p:cNvCxnSpPr/>
          <p:nvPr/>
        </p:nvCxnSpPr>
        <p:spPr>
          <a:xfrm>
            <a:off x="4953000" y="5486400"/>
            <a:ext cx="838200" cy="762000"/>
          </a:xfrm>
          <a:prstGeom prst="straightConnector1">
            <a:avLst/>
          </a:prstGeom>
          <a:noFill/>
          <a:ln cap="flat" cmpd="sng" w="12700">
            <a:solidFill>
              <a:schemeClr val="dk1"/>
            </a:solidFill>
            <a:prstDash val="solid"/>
            <a:round/>
            <a:headEnd len="med" w="med" type="none"/>
            <a:tailEnd len="med" w="med" type="none"/>
          </a:ln>
        </p:spPr>
      </p:cxnSp>
      <p:sp>
        <p:nvSpPr>
          <p:cNvPr id="452" name="Google Shape;452;p46"/>
          <p:cNvSpPr/>
          <p:nvPr/>
        </p:nvSpPr>
        <p:spPr>
          <a:xfrm>
            <a:off x="3276600" y="4495800"/>
            <a:ext cx="381000" cy="381000"/>
          </a:xfrm>
          <a:prstGeom prst="ellipse">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53" name="Google Shape;453;p46"/>
          <p:cNvCxnSpPr/>
          <p:nvPr/>
        </p:nvCxnSpPr>
        <p:spPr>
          <a:xfrm>
            <a:off x="3429000" y="4343400"/>
            <a:ext cx="0" cy="152400"/>
          </a:xfrm>
          <a:prstGeom prst="straightConnector1">
            <a:avLst/>
          </a:prstGeom>
          <a:noFill/>
          <a:ln cap="flat" cmpd="sng" w="12700">
            <a:solidFill>
              <a:schemeClr val="dk1"/>
            </a:solidFill>
            <a:prstDash val="solid"/>
            <a:round/>
            <a:headEnd len="med" w="med" type="none"/>
            <a:tailEnd len="med" w="med" type="none"/>
          </a:ln>
        </p:spPr>
      </p:cxnSp>
      <p:sp>
        <p:nvSpPr>
          <p:cNvPr id="454" name="Google Shape;454;p46"/>
          <p:cNvSpPr/>
          <p:nvPr/>
        </p:nvSpPr>
        <p:spPr>
          <a:xfrm>
            <a:off x="6096000" y="5105400"/>
            <a:ext cx="1524000" cy="3810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Book Antiqua"/>
                <a:ea typeface="Book Antiqua"/>
                <a:cs typeface="Book Antiqua"/>
                <a:sym typeface="Book Antiqua"/>
              </a:rPr>
              <a:t>MANAGER</a:t>
            </a:r>
            <a:endParaRPr/>
          </a:p>
        </p:txBody>
      </p:sp>
      <p:cxnSp>
        <p:nvCxnSpPr>
          <p:cNvPr id="455" name="Google Shape;455;p46"/>
          <p:cNvCxnSpPr/>
          <p:nvPr/>
        </p:nvCxnSpPr>
        <p:spPr>
          <a:xfrm flipH="1" rot="10800000">
            <a:off x="6172200" y="5486400"/>
            <a:ext cx="609600" cy="762000"/>
          </a:xfrm>
          <a:prstGeom prst="straightConnector1">
            <a:avLst/>
          </a:prstGeom>
          <a:noFill/>
          <a:ln cap="flat" cmpd="sng" w="12700">
            <a:solidFill>
              <a:schemeClr val="dk1"/>
            </a:solidFill>
            <a:prstDash val="solid"/>
            <a:round/>
            <a:headEnd len="med" w="med" type="none"/>
            <a:tailEnd len="med" w="med" type="none"/>
          </a:ln>
        </p:spPr>
      </p:cxnSp>
      <p:cxnSp>
        <p:nvCxnSpPr>
          <p:cNvPr id="456" name="Google Shape;456;p46"/>
          <p:cNvCxnSpPr/>
          <p:nvPr/>
        </p:nvCxnSpPr>
        <p:spPr>
          <a:xfrm>
            <a:off x="4114800" y="4343400"/>
            <a:ext cx="2362200" cy="762000"/>
          </a:xfrm>
          <a:prstGeom prst="straightConnector1">
            <a:avLst/>
          </a:prstGeom>
          <a:noFill/>
          <a:ln cap="flat" cmpd="sng" w="12700">
            <a:solidFill>
              <a:schemeClr val="dk1"/>
            </a:solidFill>
            <a:prstDash val="solid"/>
            <a:round/>
            <a:headEnd len="med" w="med" type="none"/>
            <a:tailEnd len="med" w="med" type="none"/>
          </a:ln>
        </p:spPr>
      </p:cxnSp>
      <p:sp>
        <p:nvSpPr>
          <p:cNvPr id="457" name="Google Shape;457;p46"/>
          <p:cNvSpPr txBox="1"/>
          <p:nvPr/>
        </p:nvSpPr>
        <p:spPr>
          <a:xfrm rot="3970128">
            <a:off x="2781300" y="46101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58" name="Google Shape;458;p46"/>
          <p:cNvSpPr txBox="1"/>
          <p:nvPr/>
        </p:nvSpPr>
        <p:spPr>
          <a:xfrm rot="2425013">
            <a:off x="6248400" y="56388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59" name="Google Shape;459;p46"/>
          <p:cNvSpPr txBox="1"/>
          <p:nvPr/>
        </p:nvSpPr>
        <p:spPr>
          <a:xfrm rot="-3961873">
            <a:off x="5257800" y="45720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60" name="Google Shape;460;p46"/>
          <p:cNvSpPr txBox="1"/>
          <p:nvPr/>
        </p:nvSpPr>
        <p:spPr>
          <a:xfrm rot="-2970487">
            <a:off x="5181600" y="56388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61" name="Google Shape;461;p46"/>
          <p:cNvSpPr txBox="1"/>
          <p:nvPr/>
        </p:nvSpPr>
        <p:spPr>
          <a:xfrm rot="-3572050">
            <a:off x="3810000" y="47244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
        <p:nvSpPr>
          <p:cNvPr id="462" name="Google Shape;462;p46"/>
          <p:cNvSpPr txBox="1"/>
          <p:nvPr>
            <p:ph idx="1" type="body"/>
          </p:nvPr>
        </p:nvSpPr>
        <p:spPr>
          <a:xfrm>
            <a:off x="457200" y="1600200"/>
            <a:ext cx="8229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40"/>
              <a:buChar char="🞆"/>
            </a:pPr>
            <a:r>
              <a:rPr lang="en-US" sz="2200"/>
              <a:t>A shared subclass is a subclass in:</a:t>
            </a:r>
            <a:endParaRPr/>
          </a:p>
          <a:p>
            <a:pPr indent="-274320" lvl="1" marL="640080" rtl="0" algn="l">
              <a:spcBef>
                <a:spcPts val="400"/>
              </a:spcBef>
              <a:spcAft>
                <a:spcPts val="0"/>
              </a:spcAft>
              <a:buSzPts val="1600"/>
              <a:buChar char="⚫"/>
            </a:pPr>
            <a:r>
              <a:rPr i="1" lang="en-US" sz="2000"/>
              <a:t>more than one</a:t>
            </a:r>
            <a:r>
              <a:rPr lang="en-US" sz="2000"/>
              <a:t> distinct superclass/subclass relationships</a:t>
            </a:r>
            <a:endParaRPr/>
          </a:p>
          <a:p>
            <a:pPr indent="-274320" lvl="1" marL="640080" rtl="0" algn="l">
              <a:spcBef>
                <a:spcPts val="400"/>
              </a:spcBef>
              <a:spcAft>
                <a:spcPts val="0"/>
              </a:spcAft>
              <a:buSzPts val="1600"/>
              <a:buChar char="⚫"/>
            </a:pPr>
            <a:r>
              <a:rPr lang="en-US" sz="2000"/>
              <a:t>each relationships has a single superclass</a:t>
            </a:r>
            <a:endParaRPr sz="2000"/>
          </a:p>
          <a:p>
            <a:pPr indent="-274320" lvl="1" marL="640080" rtl="0" algn="l">
              <a:spcBef>
                <a:spcPts val="400"/>
              </a:spcBef>
              <a:spcAft>
                <a:spcPts val="0"/>
              </a:spcAft>
              <a:buSzPts val="1600"/>
              <a:buChar char="⚫"/>
            </a:pPr>
            <a:r>
              <a:rPr lang="en-US" sz="2000"/>
              <a:t>shared subclass leads to multiple inheritance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500"/>
                                        <p:tgtEl>
                                          <p:spTgt spid="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500"/>
                                        <p:tgtEl>
                                          <p:spTgt spid="4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Effect filter="fade" transition="in">
                                      <p:cBhvr>
                                        <p:cTn dur="500"/>
                                        <p:tgtEl>
                                          <p:spTgt spid="4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animEffect filter="fade" transition="in">
                                      <p:cBhvr>
                                        <p:cTn dur="500"/>
                                        <p:tgtEl>
                                          <p:spTgt spid="4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US"/>
              <a:t>Categories (UNION TYPES)</a:t>
            </a:r>
            <a:endParaRPr b="1"/>
          </a:p>
        </p:txBody>
      </p:sp>
      <p:sp>
        <p:nvSpPr>
          <p:cNvPr id="468" name="Google Shape;468;p47"/>
          <p:cNvSpPr txBox="1"/>
          <p:nvPr>
            <p:ph idx="1" type="body"/>
          </p:nvPr>
        </p:nvSpPr>
        <p:spPr>
          <a:xfrm>
            <a:off x="457200" y="1295400"/>
            <a:ext cx="8229600" cy="4835525"/>
          </a:xfrm>
          <a:prstGeom prst="rect">
            <a:avLst/>
          </a:prstGeom>
          <a:noFill/>
          <a:ln>
            <a:noFill/>
          </a:ln>
        </p:spPr>
        <p:txBody>
          <a:bodyPr anchorCtr="0" anchor="t" bIns="45700" lIns="91425" spcFirstLastPara="1" rIns="91425" wrap="square" tIns="45700">
            <a:normAutofit/>
          </a:bodyPr>
          <a:lstStyle/>
          <a:p>
            <a:pPr indent="-238760" lvl="0" marL="274320" rtl="0" algn="l">
              <a:spcBef>
                <a:spcPts val="0"/>
              </a:spcBef>
              <a:spcAft>
                <a:spcPts val="0"/>
              </a:spcAft>
              <a:buSzPts val="560"/>
              <a:buNone/>
            </a:pPr>
            <a:r>
              <a:t/>
            </a:r>
            <a:endParaRPr sz="800"/>
          </a:p>
          <a:p>
            <a:pPr indent="-274320" lvl="0" marL="274320" rtl="0" algn="l">
              <a:spcBef>
                <a:spcPts val="600"/>
              </a:spcBef>
              <a:spcAft>
                <a:spcPts val="0"/>
              </a:spcAft>
              <a:buSzPts val="1680"/>
              <a:buChar char="🞆"/>
            </a:pPr>
            <a:r>
              <a:rPr lang="en-US"/>
              <a:t>Models a class/subclass with more than one superclass of </a:t>
            </a:r>
            <a:r>
              <a:rPr i="1" lang="en-US"/>
              <a:t>distinct</a:t>
            </a:r>
            <a:r>
              <a:rPr lang="en-US"/>
              <a:t> entity types.  Attribute inheritance is selective.</a:t>
            </a:r>
            <a:endParaRPr/>
          </a:p>
          <a:p>
            <a:pPr indent="-149860" lvl="0" marL="274320" rtl="0" algn="l">
              <a:spcBef>
                <a:spcPts val="600"/>
              </a:spcBef>
              <a:spcAft>
                <a:spcPts val="0"/>
              </a:spcAft>
              <a:buSzPts val="1960"/>
              <a:buNone/>
            </a:pPr>
            <a:r>
              <a:t/>
            </a:r>
            <a:endParaRPr sz="2800"/>
          </a:p>
        </p:txBody>
      </p:sp>
      <p:sp>
        <p:nvSpPr>
          <p:cNvPr id="469" name="Google Shape;469;p47"/>
          <p:cNvSpPr/>
          <p:nvPr/>
        </p:nvSpPr>
        <p:spPr>
          <a:xfrm>
            <a:off x="3962400" y="4267200"/>
            <a:ext cx="457200" cy="457200"/>
          </a:xfrm>
          <a:prstGeom prst="ellipse">
            <a:avLst/>
          </a:prstGeom>
          <a:solidFill>
            <a:srgbClr val="BFD6DB"/>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0" name="Google Shape;470;p47"/>
          <p:cNvSpPr/>
          <p:nvPr/>
        </p:nvSpPr>
        <p:spPr>
          <a:xfrm>
            <a:off x="857250" y="2762250"/>
            <a:ext cx="1473200" cy="5207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1" name="Google Shape;471;p47"/>
          <p:cNvSpPr/>
          <p:nvPr/>
        </p:nvSpPr>
        <p:spPr>
          <a:xfrm>
            <a:off x="3371850" y="2800350"/>
            <a:ext cx="1854200" cy="52070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2" name="Google Shape;472;p47"/>
          <p:cNvSpPr/>
          <p:nvPr/>
        </p:nvSpPr>
        <p:spPr>
          <a:xfrm>
            <a:off x="6400800" y="2819400"/>
            <a:ext cx="1930400" cy="539750"/>
          </a:xfrm>
          <a:prstGeom prst="rect">
            <a:avLst/>
          </a:prstGeom>
          <a:solidFill>
            <a:srgbClr val="BFD6DB"/>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473" name="Google Shape;473;p47"/>
          <p:cNvCxnSpPr/>
          <p:nvPr/>
        </p:nvCxnSpPr>
        <p:spPr>
          <a:xfrm>
            <a:off x="1981200" y="3276600"/>
            <a:ext cx="1981200" cy="1143000"/>
          </a:xfrm>
          <a:prstGeom prst="straightConnector1">
            <a:avLst/>
          </a:prstGeom>
          <a:noFill/>
          <a:ln cap="flat" cmpd="sng" w="12700">
            <a:solidFill>
              <a:schemeClr val="dk1"/>
            </a:solidFill>
            <a:prstDash val="solid"/>
            <a:round/>
            <a:headEnd len="med" w="med" type="none"/>
            <a:tailEnd len="med" w="med" type="none"/>
          </a:ln>
        </p:spPr>
      </p:cxnSp>
      <p:cxnSp>
        <p:nvCxnSpPr>
          <p:cNvPr id="474" name="Google Shape;474;p47"/>
          <p:cNvCxnSpPr/>
          <p:nvPr/>
        </p:nvCxnSpPr>
        <p:spPr>
          <a:xfrm>
            <a:off x="4191000" y="3352800"/>
            <a:ext cx="0" cy="914400"/>
          </a:xfrm>
          <a:prstGeom prst="straightConnector1">
            <a:avLst/>
          </a:prstGeom>
          <a:noFill/>
          <a:ln cap="flat" cmpd="sng" w="12700">
            <a:solidFill>
              <a:schemeClr val="dk1"/>
            </a:solidFill>
            <a:prstDash val="solid"/>
            <a:round/>
            <a:headEnd len="med" w="med" type="none"/>
            <a:tailEnd len="med" w="med" type="none"/>
          </a:ln>
        </p:spPr>
      </p:cxnSp>
      <p:cxnSp>
        <p:nvCxnSpPr>
          <p:cNvPr id="475" name="Google Shape;475;p47"/>
          <p:cNvCxnSpPr/>
          <p:nvPr/>
        </p:nvCxnSpPr>
        <p:spPr>
          <a:xfrm flipH="1">
            <a:off x="4419600" y="3352800"/>
            <a:ext cx="2286000" cy="1143000"/>
          </a:xfrm>
          <a:prstGeom prst="straightConnector1">
            <a:avLst/>
          </a:prstGeom>
          <a:noFill/>
          <a:ln cap="flat" cmpd="sng" w="12700">
            <a:solidFill>
              <a:schemeClr val="dk1"/>
            </a:solidFill>
            <a:prstDash val="solid"/>
            <a:round/>
            <a:headEnd len="med" w="med" type="none"/>
            <a:tailEnd len="med" w="med" type="none"/>
          </a:ln>
        </p:spPr>
      </p:cxnSp>
      <p:sp>
        <p:nvSpPr>
          <p:cNvPr id="476" name="Google Shape;476;p47"/>
          <p:cNvSpPr/>
          <p:nvPr/>
        </p:nvSpPr>
        <p:spPr>
          <a:xfrm>
            <a:off x="1116013" y="2838450"/>
            <a:ext cx="1216681" cy="39754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PERSON</a:t>
            </a:r>
            <a:endParaRPr/>
          </a:p>
        </p:txBody>
      </p:sp>
      <p:sp>
        <p:nvSpPr>
          <p:cNvPr id="477" name="Google Shape;477;p47"/>
          <p:cNvSpPr/>
          <p:nvPr/>
        </p:nvSpPr>
        <p:spPr>
          <a:xfrm>
            <a:off x="3763963" y="2819400"/>
            <a:ext cx="937758" cy="39754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BANK</a:t>
            </a:r>
            <a:endParaRPr/>
          </a:p>
        </p:txBody>
      </p:sp>
      <p:sp>
        <p:nvSpPr>
          <p:cNvPr id="478" name="Google Shape;478;p47"/>
          <p:cNvSpPr/>
          <p:nvPr/>
        </p:nvSpPr>
        <p:spPr>
          <a:xfrm>
            <a:off x="6621463" y="2876550"/>
            <a:ext cx="1546899" cy="39754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COMPANY</a:t>
            </a:r>
            <a:endParaRPr/>
          </a:p>
        </p:txBody>
      </p:sp>
      <p:sp>
        <p:nvSpPr>
          <p:cNvPr id="479" name="Google Shape;479;p47"/>
          <p:cNvSpPr/>
          <p:nvPr/>
        </p:nvSpPr>
        <p:spPr>
          <a:xfrm>
            <a:off x="4017963" y="4292600"/>
            <a:ext cx="381516" cy="39754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U</a:t>
            </a:r>
            <a:endParaRPr/>
          </a:p>
        </p:txBody>
      </p:sp>
      <p:sp>
        <p:nvSpPr>
          <p:cNvPr id="480" name="Google Shape;480;p47"/>
          <p:cNvSpPr/>
          <p:nvPr/>
        </p:nvSpPr>
        <p:spPr>
          <a:xfrm>
            <a:off x="3657600" y="5486400"/>
            <a:ext cx="1183017" cy="397545"/>
          </a:xfrm>
          <a:prstGeom prst="rect">
            <a:avLst/>
          </a:prstGeom>
          <a:solidFill>
            <a:srgbClr val="BFD6DB"/>
          </a:solid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lang="en-US" sz="2000">
                <a:solidFill>
                  <a:schemeClr val="dk1"/>
                </a:solidFill>
                <a:latin typeface="Book Antiqua"/>
                <a:ea typeface="Book Antiqua"/>
                <a:cs typeface="Book Antiqua"/>
                <a:sym typeface="Book Antiqua"/>
              </a:rPr>
              <a:t>OWNER</a:t>
            </a:r>
            <a:endParaRPr/>
          </a:p>
        </p:txBody>
      </p:sp>
      <p:cxnSp>
        <p:nvCxnSpPr>
          <p:cNvPr id="481" name="Google Shape;481;p47"/>
          <p:cNvCxnSpPr/>
          <p:nvPr/>
        </p:nvCxnSpPr>
        <p:spPr>
          <a:xfrm>
            <a:off x="4191000" y="4724400"/>
            <a:ext cx="0" cy="762000"/>
          </a:xfrm>
          <a:prstGeom prst="straightConnector1">
            <a:avLst/>
          </a:prstGeom>
          <a:noFill/>
          <a:ln cap="flat" cmpd="sng" w="12700">
            <a:solidFill>
              <a:schemeClr val="dk1"/>
            </a:solidFill>
            <a:prstDash val="solid"/>
            <a:round/>
            <a:headEnd len="med" w="med" type="none"/>
            <a:tailEnd len="med" w="med" type="none"/>
          </a:ln>
        </p:spPr>
      </p:cxnSp>
      <p:sp>
        <p:nvSpPr>
          <p:cNvPr id="482" name="Google Shape;482;p47"/>
          <p:cNvSpPr txBox="1"/>
          <p:nvPr/>
        </p:nvSpPr>
        <p:spPr>
          <a:xfrm>
            <a:off x="6019800" y="4114800"/>
            <a:ext cx="2743200" cy="2014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 category, OWNER, is a subclass of the </a:t>
            </a:r>
            <a:r>
              <a:rPr i="1" lang="en-US" sz="1800">
                <a:solidFill>
                  <a:schemeClr val="dk1"/>
                </a:solidFill>
                <a:latin typeface="Century Schoolbook"/>
                <a:ea typeface="Century Schoolbook"/>
                <a:cs typeface="Century Schoolbook"/>
                <a:sym typeface="Century Schoolbook"/>
              </a:rPr>
              <a:t>union</a:t>
            </a:r>
            <a:r>
              <a:rPr lang="en-US" sz="1800">
                <a:solidFill>
                  <a:schemeClr val="dk1"/>
                </a:solidFill>
                <a:latin typeface="Century Schoolbook"/>
                <a:ea typeface="Century Schoolbook"/>
                <a:cs typeface="Century Schoolbook"/>
                <a:sym typeface="Century Schoolbook"/>
              </a:rPr>
              <a:t> of PERSON, BANK, and COMPANY.  OWNER is either a PERSON or a BANK or a COMPANY</a:t>
            </a:r>
            <a:endParaRPr/>
          </a:p>
        </p:txBody>
      </p:sp>
      <p:sp>
        <p:nvSpPr>
          <p:cNvPr id="483" name="Google Shape;483;p47"/>
          <p:cNvSpPr txBox="1"/>
          <p:nvPr/>
        </p:nvSpPr>
        <p:spPr>
          <a:xfrm>
            <a:off x="4000500" y="4838700"/>
            <a:ext cx="381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entury Schoolbook"/>
                <a:ea typeface="Century Schoolbook"/>
                <a:cs typeface="Century Schoolbook"/>
                <a:sym typeface="Century Schoolbook"/>
              </a:rPr>
              <a:t>U</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Categories (UNION TYPES)</a:t>
            </a:r>
            <a:endParaRPr/>
          </a:p>
        </p:txBody>
      </p:sp>
      <p:sp>
        <p:nvSpPr>
          <p:cNvPr id="490" name="Google Shape;490;p48"/>
          <p:cNvSpPr txBox="1"/>
          <p:nvPr>
            <p:ph idx="1" type="body"/>
          </p:nvPr>
        </p:nvSpPr>
        <p:spPr>
          <a:xfrm>
            <a:off x="457200" y="1600200"/>
            <a:ext cx="80772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In some cases, we need to model a </a:t>
            </a:r>
            <a:r>
              <a:rPr i="1" lang="en-US" sz="2400"/>
              <a:t>single superclass/subclass relationship</a:t>
            </a:r>
            <a:r>
              <a:rPr lang="en-US" sz="2400"/>
              <a:t> with </a:t>
            </a:r>
            <a:r>
              <a:rPr i="1" lang="en-US" sz="2400"/>
              <a:t>more than one</a:t>
            </a:r>
            <a:r>
              <a:rPr lang="en-US" sz="2400"/>
              <a:t> superclass </a:t>
            </a:r>
            <a:endParaRPr/>
          </a:p>
          <a:p>
            <a:pPr indent="-274320" lvl="0" marL="274320" rtl="0" algn="l">
              <a:spcBef>
                <a:spcPts val="600"/>
              </a:spcBef>
              <a:spcAft>
                <a:spcPts val="0"/>
              </a:spcAft>
              <a:buSzPts val="1680"/>
              <a:buChar char="🞆"/>
            </a:pPr>
            <a:r>
              <a:rPr lang="en-US" sz="2400"/>
              <a:t>Superclasses can represent different entity types </a:t>
            </a:r>
            <a:endParaRPr/>
          </a:p>
          <a:p>
            <a:pPr indent="-274320" lvl="0" marL="274320" rtl="0" algn="l">
              <a:spcBef>
                <a:spcPts val="600"/>
              </a:spcBef>
              <a:spcAft>
                <a:spcPts val="0"/>
              </a:spcAft>
              <a:buSzPts val="1680"/>
              <a:buChar char="🞆"/>
            </a:pPr>
            <a:r>
              <a:rPr lang="en-US" sz="2400"/>
              <a:t>Such a subclass is called a category or UNION TYPE </a:t>
            </a:r>
            <a:endParaRPr/>
          </a:p>
        </p:txBody>
      </p:sp>
      <p:sp>
        <p:nvSpPr>
          <p:cNvPr id="491" name="Google Shape;491;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Categories (UNION TYPES)</a:t>
            </a:r>
            <a:endParaRPr/>
          </a:p>
        </p:txBody>
      </p:sp>
      <p:sp>
        <p:nvSpPr>
          <p:cNvPr id="498" name="Google Shape;498;p49"/>
          <p:cNvSpPr txBox="1"/>
          <p:nvPr>
            <p:ph idx="1" type="body"/>
          </p:nvPr>
        </p:nvSpPr>
        <p:spPr>
          <a:xfrm>
            <a:off x="457200" y="1600200"/>
            <a:ext cx="80010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sz="2400"/>
              <a:t>Example: </a:t>
            </a:r>
            <a:r>
              <a:rPr lang="en-US" sz="2200"/>
              <a:t>In vehicle registration database, a vehicle owner can be a </a:t>
            </a:r>
            <a:r>
              <a:rPr lang="en-US" sz="2000"/>
              <a:t>PERSON</a:t>
            </a:r>
            <a:r>
              <a:rPr lang="en-US" sz="2200"/>
              <a:t>, a </a:t>
            </a:r>
            <a:r>
              <a:rPr lang="en-US" sz="2000"/>
              <a:t>BANK</a:t>
            </a:r>
            <a:r>
              <a:rPr lang="en-US" sz="1800"/>
              <a:t> (holding a lien on a vehicle)</a:t>
            </a:r>
            <a:r>
              <a:rPr lang="en-US" sz="2200"/>
              <a:t> or a </a:t>
            </a:r>
            <a:r>
              <a:rPr lang="en-US" sz="2000"/>
              <a:t>COMPANY</a:t>
            </a:r>
            <a:r>
              <a:rPr lang="en-US" sz="2200"/>
              <a:t>.</a:t>
            </a:r>
            <a:endParaRPr/>
          </a:p>
          <a:p>
            <a:pPr indent="-274320" lvl="1" marL="640080" rtl="0" algn="l">
              <a:spcBef>
                <a:spcPts val="420"/>
              </a:spcBef>
              <a:spcAft>
                <a:spcPts val="0"/>
              </a:spcAft>
              <a:buSzPts val="1680"/>
              <a:buChar char="⚫"/>
            </a:pPr>
            <a:r>
              <a:rPr lang="en-US"/>
              <a:t>OWNER represents a subset of the </a:t>
            </a:r>
            <a:r>
              <a:rPr i="1" lang="en-US"/>
              <a:t>union</a:t>
            </a:r>
            <a:r>
              <a:rPr lang="en-US"/>
              <a:t> of the three superclasses COMPANY, BANK, and PERSON </a:t>
            </a:r>
            <a:endParaRPr/>
          </a:p>
          <a:p>
            <a:pPr indent="-274320" lvl="1" marL="640080" rtl="0" algn="l">
              <a:spcBef>
                <a:spcPts val="420"/>
              </a:spcBef>
              <a:spcAft>
                <a:spcPts val="0"/>
              </a:spcAft>
              <a:buSzPts val="1680"/>
              <a:buChar char="⚫"/>
            </a:pPr>
            <a:r>
              <a:rPr lang="en-US"/>
              <a:t>A category member must exist in </a:t>
            </a:r>
            <a:r>
              <a:rPr b="1" i="1" lang="en-US"/>
              <a:t>at least one</a:t>
            </a:r>
            <a:r>
              <a:rPr lang="en-US"/>
              <a:t> of its superclasses</a:t>
            </a:r>
            <a:endParaRPr/>
          </a:p>
          <a:p>
            <a:pPr indent="-274320" lvl="0" marL="274320" rtl="0" algn="l">
              <a:spcBef>
                <a:spcPts val="600"/>
              </a:spcBef>
              <a:spcAft>
                <a:spcPts val="0"/>
              </a:spcAft>
              <a:buSzPts val="1680"/>
              <a:buChar char="🞆"/>
            </a:pPr>
            <a:r>
              <a:rPr lang="en-US" sz="2400"/>
              <a:t>Difference from </a:t>
            </a:r>
            <a:r>
              <a:rPr i="1" lang="en-US" sz="2400"/>
              <a:t>shared subclass</a:t>
            </a:r>
            <a:r>
              <a:rPr lang="en-US" sz="2400"/>
              <a:t>, which is a:</a:t>
            </a:r>
            <a:endParaRPr i="1" sz="2400"/>
          </a:p>
          <a:p>
            <a:pPr indent="-274320" lvl="1" marL="640080" rtl="0" algn="l">
              <a:spcBef>
                <a:spcPts val="420"/>
              </a:spcBef>
              <a:spcAft>
                <a:spcPts val="0"/>
              </a:spcAft>
              <a:buSzPts val="1680"/>
              <a:buChar char="⚫"/>
            </a:pPr>
            <a:r>
              <a:rPr lang="en-US"/>
              <a:t>subset of the </a:t>
            </a:r>
            <a:r>
              <a:rPr i="1" lang="en-US"/>
              <a:t>intersection</a:t>
            </a:r>
            <a:r>
              <a:rPr lang="en-US"/>
              <a:t> of its superclasses</a:t>
            </a:r>
            <a:endParaRPr/>
          </a:p>
          <a:p>
            <a:pPr indent="-274320" lvl="1" marL="640080" rtl="0" algn="l">
              <a:spcBef>
                <a:spcPts val="420"/>
              </a:spcBef>
              <a:spcAft>
                <a:spcPts val="0"/>
              </a:spcAft>
              <a:buSzPts val="1680"/>
              <a:buChar char="⚫"/>
            </a:pPr>
            <a:r>
              <a:rPr lang="en-US"/>
              <a:t>shared subclass member must exist in </a:t>
            </a:r>
            <a:r>
              <a:rPr b="1" i="1" lang="en-US"/>
              <a:t>all</a:t>
            </a:r>
            <a:r>
              <a:rPr lang="en-US"/>
              <a:t> of its superclasses</a:t>
            </a:r>
            <a:endParaRPr/>
          </a:p>
        </p:txBody>
      </p:sp>
      <p:sp>
        <p:nvSpPr>
          <p:cNvPr id="499" name="Google Shape;499;p4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304800" y="0"/>
            <a:ext cx="9448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400"/>
              <a:buFont typeface="Century Schoolbook"/>
              <a:buNone/>
            </a:pPr>
            <a:r>
              <a:rPr lang="en-US" sz="2400"/>
              <a:t>OWNER, </a:t>
            </a:r>
            <a:br>
              <a:rPr lang="en-US" sz="2400"/>
            </a:br>
            <a:r>
              <a:rPr lang="en-US" sz="2400"/>
              <a:t>REGISTERED_VEHICLE</a:t>
            </a:r>
            <a:endParaRPr sz="2400"/>
          </a:p>
        </p:txBody>
      </p:sp>
      <p:sp>
        <p:nvSpPr>
          <p:cNvPr id="506" name="Google Shape;506;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07" name="Google Shape;507;p50"/>
          <p:cNvSpPr txBox="1"/>
          <p:nvPr/>
        </p:nvSpPr>
        <p:spPr>
          <a:xfrm>
            <a:off x="304800" y="2209800"/>
            <a:ext cx="4038600" cy="2585323"/>
          </a:xfrm>
          <a:prstGeom prst="rect">
            <a:avLst/>
          </a:prstGeom>
          <a:solidFill>
            <a:srgbClr val="E1E4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A category can be total or partial</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Total</a:t>
            </a:r>
            <a:r>
              <a:rPr lang="en-US" sz="1800">
                <a:solidFill>
                  <a:schemeClr val="dk1"/>
                </a:solidFill>
                <a:latin typeface="Century Schoolbook"/>
                <a:ea typeface="Century Schoolbook"/>
                <a:cs typeface="Century Schoolbook"/>
                <a:sym typeface="Century Schoolbook"/>
              </a:rPr>
              <a:t> holds union of all entities in superclass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Partial </a:t>
            </a:r>
            <a:r>
              <a:rPr lang="en-US" sz="1800">
                <a:solidFill>
                  <a:schemeClr val="dk1"/>
                </a:solidFill>
                <a:latin typeface="Century Schoolbook"/>
                <a:ea typeface="Century Schoolbook"/>
                <a:cs typeface="Century Schoolbook"/>
                <a:sym typeface="Century Schoolbook"/>
              </a:rPr>
              <a:t>holds subset of  the union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If category is total then it can be represented by total specialization or generalization</a:t>
            </a:r>
            <a:endParaRPr i="1" sz="1800">
              <a:solidFill>
                <a:schemeClr val="dk1"/>
              </a:solidFill>
              <a:latin typeface="Century Schoolbook"/>
              <a:ea typeface="Century Schoolbook"/>
              <a:cs typeface="Century Schoolbook"/>
              <a:sym typeface="Century Schoolbook"/>
            </a:endParaRPr>
          </a:p>
        </p:txBody>
      </p:sp>
      <p:sp>
        <p:nvSpPr>
          <p:cNvPr id="508" name="Google Shape;508;p50"/>
          <p:cNvSpPr txBox="1"/>
          <p:nvPr/>
        </p:nvSpPr>
        <p:spPr>
          <a:xfrm>
            <a:off x="838200" y="5105400"/>
            <a:ext cx="3733800" cy="923330"/>
          </a:xfrm>
          <a:prstGeom prst="rect">
            <a:avLst/>
          </a:prstGeom>
          <a:solidFill>
            <a:srgbClr val="C5CADA"/>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entury Schoolbook"/>
                <a:ea typeface="Century Schoolbook"/>
                <a:cs typeface="Century Schoolbook"/>
                <a:sym typeface="Century Schoolbook"/>
              </a:rPr>
              <a:t>What is the difference between VEHICLE and REGISTERED_VEHICLE ?</a:t>
            </a:r>
            <a:endParaRPr b="1" i="1" sz="1800">
              <a:solidFill>
                <a:schemeClr val="dk1"/>
              </a:solidFill>
              <a:latin typeface="Century Schoolbook"/>
              <a:ea typeface="Century Schoolbook"/>
              <a:cs typeface="Century Schoolbook"/>
              <a:sym typeface="Century Schoolbook"/>
            </a:endParaRPr>
          </a:p>
        </p:txBody>
      </p:sp>
      <p:pic>
        <p:nvPicPr>
          <p:cNvPr id="509" name="Google Shape;509;p50"/>
          <p:cNvPicPr preferRelativeResize="0"/>
          <p:nvPr/>
        </p:nvPicPr>
        <p:blipFill rotWithShape="1">
          <a:blip r:embed="rId3">
            <a:alphaModFix/>
          </a:blip>
          <a:srcRect b="0" l="0" r="0" t="0"/>
          <a:stretch/>
        </p:blipFill>
        <p:spPr>
          <a:xfrm>
            <a:off x="4440236" y="16329"/>
            <a:ext cx="4703764" cy="66942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1"/>
          <p:cNvSpPr txBox="1"/>
          <p:nvPr>
            <p:ph type="title"/>
          </p:nvPr>
        </p:nvSpPr>
        <p:spPr>
          <a:xfrm>
            <a:off x="228600" y="0"/>
            <a:ext cx="83820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Defining supertype/subtype hierarchies</a:t>
            </a:r>
            <a:endParaRPr/>
          </a:p>
        </p:txBody>
      </p:sp>
      <p:sp>
        <p:nvSpPr>
          <p:cNvPr id="516" name="Google Shape;516;p51"/>
          <p:cNvSpPr txBox="1"/>
          <p:nvPr>
            <p:ph idx="1" type="body"/>
          </p:nvPr>
        </p:nvSpPr>
        <p:spPr>
          <a:xfrm>
            <a:off x="457200" y="1295400"/>
            <a:ext cx="8229600" cy="55626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0000"/>
              <a:buNone/>
            </a:pPr>
            <a:r>
              <a:rPr i="1" lang="en-US"/>
              <a:t>Let us model Human resources in a  University</a:t>
            </a:r>
            <a:endParaRPr/>
          </a:p>
          <a:p>
            <a:pPr indent="-237337" lvl="0" marL="274320" rtl="0" algn="l">
              <a:spcBef>
                <a:spcPts val="600"/>
              </a:spcBef>
              <a:spcAft>
                <a:spcPts val="0"/>
              </a:spcAft>
              <a:buSzPct val="70000"/>
              <a:buNone/>
            </a:pPr>
            <a:r>
              <a:t/>
            </a:r>
            <a:endParaRPr sz="900"/>
          </a:p>
          <a:p>
            <a:pPr indent="-274320" lvl="0" marL="274320" rtl="0" algn="l">
              <a:lnSpc>
                <a:spcPct val="110000"/>
              </a:lnSpc>
              <a:spcBef>
                <a:spcPts val="600"/>
              </a:spcBef>
              <a:spcAft>
                <a:spcPts val="0"/>
              </a:spcAft>
              <a:buSzPct val="70000"/>
              <a:buChar char="🞆"/>
            </a:pPr>
            <a:r>
              <a:rPr lang="en-US"/>
              <a:t>We have three types of resources: EMPLOYEE, STUDENT and ALUMNUS (already graduated). All three types have attributes such as SSN, Name, Address, Gender and BirthDate. </a:t>
            </a:r>
            <a:endParaRPr/>
          </a:p>
          <a:p>
            <a:pPr indent="-274320" lvl="0" marL="274320" rtl="0" algn="l">
              <a:lnSpc>
                <a:spcPct val="110000"/>
              </a:lnSpc>
              <a:spcBef>
                <a:spcPts val="600"/>
              </a:spcBef>
              <a:spcAft>
                <a:spcPts val="0"/>
              </a:spcAft>
              <a:buSzPct val="70000"/>
              <a:buChar char="🞆"/>
            </a:pPr>
            <a:r>
              <a:rPr lang="en-US"/>
              <a:t>A person may belong to more than one subtype such as ALUMNUS and EMPLOYEE. Alumnus have degrees. And Employee gets salary.</a:t>
            </a:r>
            <a:endParaRPr/>
          </a:p>
          <a:p>
            <a:pPr indent="-274320" lvl="0" marL="274320" rtl="0" algn="l">
              <a:lnSpc>
                <a:spcPct val="110000"/>
              </a:lnSpc>
              <a:spcBef>
                <a:spcPts val="600"/>
              </a:spcBef>
              <a:spcAft>
                <a:spcPts val="0"/>
              </a:spcAft>
              <a:buSzPct val="70000"/>
              <a:buChar char="🞆"/>
            </a:pPr>
            <a:r>
              <a:rPr lang="en-US"/>
              <a:t>The two major subtypes of Employee are: FACULTY and STAFF.  There may be other types of employees. Each staff member have position and faculty member have rank. An employee cannot be both Faculty and Staff at the same time.</a:t>
            </a:r>
            <a:endParaRPr/>
          </a:p>
          <a:p>
            <a:pPr indent="-274320" lvl="0" marL="274320" rtl="0" algn="l">
              <a:lnSpc>
                <a:spcPct val="110000"/>
              </a:lnSpc>
              <a:spcBef>
                <a:spcPts val="600"/>
              </a:spcBef>
              <a:spcAft>
                <a:spcPts val="0"/>
              </a:spcAft>
              <a:buSzPct val="70000"/>
              <a:buChar char="🞆"/>
            </a:pPr>
            <a:r>
              <a:rPr lang="en-US"/>
              <a:t>There are only two subtypes for student: GRADUATE and UNDERGRADUATE. For Graduate we record test-scores and for Undergrad we record class standing.</a:t>
            </a:r>
            <a:endParaRPr/>
          </a:p>
          <a:p>
            <a:pPr indent="-183864" lvl="0" marL="274320" rtl="0" algn="l">
              <a:spcBef>
                <a:spcPts val="600"/>
              </a:spcBef>
              <a:spcAft>
                <a:spcPts val="0"/>
              </a:spcAft>
              <a:buSzPct val="700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nvSpPr>
        <p:spPr>
          <a:xfrm>
            <a:off x="1600200" y="228600"/>
            <a:ext cx="5562600"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rPr b="0" i="0" lang="en-US" sz="1800" u="none" cap="none" strike="noStrike">
                <a:solidFill>
                  <a:schemeClr val="dk1"/>
                </a:solidFill>
                <a:latin typeface="Arial"/>
                <a:ea typeface="Arial"/>
                <a:cs typeface="Arial"/>
                <a:sym typeface="Arial"/>
              </a:rPr>
              <a:t>Basic notation for supertype/subtype relationships</a:t>
            </a:r>
            <a:endParaRPr/>
          </a:p>
        </p:txBody>
      </p:sp>
      <p:pic>
        <p:nvPicPr>
          <p:cNvPr descr="C:\MyData\MIS\Hoffer6e\Hoffer 6e figures\chapter 04\FIG4-1.gif" id="161" name="Google Shape;161;p16"/>
          <p:cNvPicPr preferRelativeResize="0"/>
          <p:nvPr/>
        </p:nvPicPr>
        <p:blipFill rotWithShape="1">
          <a:blip r:embed="rId3">
            <a:alphaModFix/>
          </a:blip>
          <a:srcRect b="0" l="0" r="0" t="0"/>
          <a:stretch/>
        </p:blipFill>
        <p:spPr>
          <a:xfrm>
            <a:off x="1981200" y="838200"/>
            <a:ext cx="5181600" cy="571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descr="D:\McFadden Slides\slide files 3 4 5 6\04_10r.pct" id="521" name="Google Shape;521;p52"/>
          <p:cNvPicPr preferRelativeResize="0"/>
          <p:nvPr/>
        </p:nvPicPr>
        <p:blipFill rotWithShape="1">
          <a:blip r:embed="rId3">
            <a:alphaModFix/>
          </a:blip>
          <a:srcRect b="0" l="0" r="0" t="0"/>
          <a:stretch/>
        </p:blipFill>
        <p:spPr>
          <a:xfrm>
            <a:off x="381000" y="609600"/>
            <a:ext cx="8305800" cy="5638800"/>
          </a:xfrm>
          <a:prstGeom prst="rect">
            <a:avLst/>
          </a:prstGeom>
          <a:noFill/>
          <a:ln>
            <a:noFill/>
          </a:ln>
        </p:spPr>
      </p:pic>
      <p:sp>
        <p:nvSpPr>
          <p:cNvPr id="522" name="Google Shape;522;p52"/>
          <p:cNvSpPr txBox="1"/>
          <p:nvPr/>
        </p:nvSpPr>
        <p:spPr>
          <a:xfrm>
            <a:off x="838200" y="0"/>
            <a:ext cx="57647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Example of supertype/subtype hierarchy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53"/>
          <p:cNvPicPr preferRelativeResize="0"/>
          <p:nvPr/>
        </p:nvPicPr>
        <p:blipFill rotWithShape="1">
          <a:blip r:embed="rId3">
            <a:alphaModFix/>
          </a:blip>
          <a:srcRect b="0" l="0" r="0" t="0"/>
          <a:stretch/>
        </p:blipFill>
        <p:spPr>
          <a:xfrm>
            <a:off x="228600" y="1371600"/>
            <a:ext cx="8495850" cy="5162550"/>
          </a:xfrm>
          <a:prstGeom prst="rect">
            <a:avLst/>
          </a:prstGeom>
          <a:noFill/>
          <a:ln>
            <a:noFill/>
          </a:ln>
        </p:spPr>
      </p:pic>
      <p:sp>
        <p:nvSpPr>
          <p:cNvPr id="529" name="Google Shape;529;p53"/>
          <p:cNvSpPr txBox="1"/>
          <p:nvPr>
            <p:ph type="title"/>
          </p:nvPr>
        </p:nvSpPr>
        <p:spPr>
          <a:xfrm>
            <a:off x="342900" y="228600"/>
            <a:ext cx="826725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000"/>
              <a:buFont typeface="Century Schoolbook"/>
              <a:buNone/>
            </a:pPr>
            <a:r>
              <a:rPr lang="en-US" sz="2000"/>
              <a:t>The diagram is supposed to model a company buying products from producers and selling to customers.</a:t>
            </a:r>
            <a:br>
              <a:rPr lang="en-US" sz="2000"/>
            </a:br>
            <a:r>
              <a:rPr b="1" lang="en-US" sz="2000"/>
              <a:t>Find errors ??</a:t>
            </a:r>
            <a:endParaRPr b="1"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Alternative diagrammatic notations</a:t>
            </a:r>
            <a:endParaRPr/>
          </a:p>
        </p:txBody>
      </p:sp>
      <p:sp>
        <p:nvSpPr>
          <p:cNvPr id="535" name="Google Shape;535;p5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ER/EER diagrams are a specific notation for displaying the concepts of the model diagrammatically</a:t>
            </a:r>
            <a:endParaRPr/>
          </a:p>
          <a:p>
            <a:pPr indent="-274320" lvl="0" marL="274320" rtl="0" algn="l">
              <a:spcBef>
                <a:spcPts val="600"/>
              </a:spcBef>
              <a:spcAft>
                <a:spcPts val="0"/>
              </a:spcAft>
              <a:buSzPts val="1680"/>
              <a:buChar char="🞆"/>
            </a:pPr>
            <a:r>
              <a:rPr lang="en-US"/>
              <a:t>DB design tools use many alternative notations for the same or similar concepts</a:t>
            </a:r>
            <a:endParaRPr/>
          </a:p>
          <a:p>
            <a:pPr indent="-274320" lvl="0" marL="274320" rtl="0" algn="l">
              <a:spcBef>
                <a:spcPts val="600"/>
              </a:spcBef>
              <a:spcAft>
                <a:spcPts val="0"/>
              </a:spcAft>
              <a:buSzPts val="1680"/>
              <a:buChar char="🞆"/>
            </a:pPr>
            <a:r>
              <a:rPr lang="en-US"/>
              <a:t>One popular alternative notation uses </a:t>
            </a:r>
            <a:r>
              <a:rPr i="1" lang="en-US"/>
              <a:t>UML class diagrams</a:t>
            </a:r>
            <a:endParaRPr/>
          </a:p>
          <a:p>
            <a:pPr indent="-167640" lvl="0" marL="274320" rtl="0" algn="l">
              <a:spcBef>
                <a:spcPts val="600"/>
              </a:spcBef>
              <a:spcAft>
                <a:spcPts val="0"/>
              </a:spcAft>
              <a:buSzPts val="1680"/>
              <a:buNone/>
            </a:pPr>
            <a:r>
              <a:t/>
            </a:r>
            <a:endParaRPr/>
          </a:p>
        </p:txBody>
      </p:sp>
      <p:sp>
        <p:nvSpPr>
          <p:cNvPr id="536" name="Google Shape;536;p5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5"/>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r>
              <a:rPr lang="en-US"/>
              <a:t>Alternative Diagrammatic Notations</a:t>
            </a:r>
            <a:endParaRPr/>
          </a:p>
        </p:txBody>
      </p:sp>
      <p:sp>
        <p:nvSpPr>
          <p:cNvPr id="543" name="Google Shape;543;p5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figA_01" id="544" name="Google Shape;544;p55"/>
          <p:cNvPicPr preferRelativeResize="0"/>
          <p:nvPr/>
        </p:nvPicPr>
        <p:blipFill rotWithShape="1">
          <a:blip r:embed="rId3">
            <a:alphaModFix/>
          </a:blip>
          <a:srcRect b="0" l="0" r="0" t="0"/>
          <a:stretch/>
        </p:blipFill>
        <p:spPr>
          <a:xfrm>
            <a:off x="2435225" y="838200"/>
            <a:ext cx="4586904" cy="57705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Summary</a:t>
            </a:r>
            <a:endParaRPr/>
          </a:p>
        </p:txBody>
      </p:sp>
      <p:sp>
        <p:nvSpPr>
          <p:cNvPr id="550" name="Google Shape;550;p5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Introduced the EER model concepts</a:t>
            </a:r>
            <a:endParaRPr/>
          </a:p>
          <a:p>
            <a:pPr indent="-274320" lvl="1" marL="640080" rtl="0" algn="l">
              <a:spcBef>
                <a:spcPts val="420"/>
              </a:spcBef>
              <a:spcAft>
                <a:spcPts val="0"/>
              </a:spcAft>
              <a:buSzPts val="1680"/>
              <a:buChar char="⚫"/>
            </a:pPr>
            <a:r>
              <a:rPr lang="en-US"/>
              <a:t>Class/subclass relationships</a:t>
            </a:r>
            <a:endParaRPr/>
          </a:p>
          <a:p>
            <a:pPr indent="-274320" lvl="1" marL="640080" rtl="0" algn="l">
              <a:spcBef>
                <a:spcPts val="420"/>
              </a:spcBef>
              <a:spcAft>
                <a:spcPts val="0"/>
              </a:spcAft>
              <a:buSzPts val="1680"/>
              <a:buChar char="⚫"/>
            </a:pPr>
            <a:r>
              <a:rPr lang="en-US"/>
              <a:t>Specialization and generalization</a:t>
            </a:r>
            <a:endParaRPr/>
          </a:p>
          <a:p>
            <a:pPr indent="-274320" lvl="1" marL="640080" rtl="0" algn="l">
              <a:spcBef>
                <a:spcPts val="420"/>
              </a:spcBef>
              <a:spcAft>
                <a:spcPts val="0"/>
              </a:spcAft>
              <a:buSzPts val="1680"/>
              <a:buChar char="⚫"/>
            </a:pPr>
            <a:r>
              <a:rPr lang="en-US"/>
              <a:t>Inheritance</a:t>
            </a:r>
            <a:endParaRPr/>
          </a:p>
          <a:p>
            <a:pPr indent="-274320" lvl="0" marL="274320" rtl="0" algn="l">
              <a:spcBef>
                <a:spcPts val="600"/>
              </a:spcBef>
              <a:spcAft>
                <a:spcPts val="0"/>
              </a:spcAft>
              <a:buSzPts val="1680"/>
              <a:buChar char="🞆"/>
            </a:pPr>
            <a:r>
              <a:rPr lang="en-US"/>
              <a:t>These augment the basic ER model concepts introduced in Chapter 3</a:t>
            </a:r>
            <a:endParaRPr/>
          </a:p>
          <a:p>
            <a:pPr indent="-274320" lvl="0" marL="274320" rtl="0" algn="l">
              <a:spcBef>
                <a:spcPts val="600"/>
              </a:spcBef>
              <a:spcAft>
                <a:spcPts val="0"/>
              </a:spcAft>
              <a:buSzPts val="1680"/>
              <a:buChar char="🞆"/>
            </a:pPr>
            <a:r>
              <a:rPr lang="en-US"/>
              <a:t>EER diagrams and alternative notations were presented</a:t>
            </a:r>
            <a:endParaRPr/>
          </a:p>
        </p:txBody>
      </p:sp>
      <p:sp>
        <p:nvSpPr>
          <p:cNvPr id="551" name="Google Shape;551;p5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An example: EMPLOYEE supertype</a:t>
            </a:r>
            <a:endParaRPr sz="3200"/>
          </a:p>
        </p:txBody>
      </p:sp>
      <p:sp>
        <p:nvSpPr>
          <p:cNvPr id="167" name="Google Shape;167;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40"/>
              <a:buChar char="🞆"/>
            </a:pPr>
            <a:r>
              <a:rPr lang="en-US" sz="2200"/>
              <a:t>Suppose that an organisation has 3 types of employees:</a:t>
            </a:r>
            <a:endParaRPr/>
          </a:p>
          <a:p>
            <a:pPr indent="-274320" lvl="0" marL="274320" rtl="0" algn="l">
              <a:spcBef>
                <a:spcPts val="600"/>
              </a:spcBef>
              <a:spcAft>
                <a:spcPts val="0"/>
              </a:spcAft>
              <a:buSzPts val="1540"/>
              <a:buChar char="🞆"/>
            </a:pPr>
            <a:r>
              <a:rPr b="1" lang="en-US" sz="2200"/>
              <a:t>Hourly:</a:t>
            </a:r>
            <a:r>
              <a:rPr lang="en-US" sz="2200"/>
              <a:t> </a:t>
            </a:r>
            <a:endParaRPr sz="2200"/>
          </a:p>
          <a:p>
            <a:pPr indent="-274320" lvl="1" marL="640080" rtl="0" algn="l">
              <a:spcBef>
                <a:spcPts val="440"/>
              </a:spcBef>
              <a:spcAft>
                <a:spcPts val="0"/>
              </a:spcAft>
              <a:buSzPts val="1760"/>
              <a:buChar char="⚫"/>
            </a:pPr>
            <a:r>
              <a:rPr lang="en-US" sz="2200"/>
              <a:t>Employee_Number, Employee_Name, Address, Date_Hired, Hourly_Rate</a:t>
            </a:r>
            <a:endParaRPr sz="2200"/>
          </a:p>
          <a:p>
            <a:pPr indent="-274320" lvl="0" marL="274320" rtl="0" algn="l">
              <a:spcBef>
                <a:spcPts val="600"/>
              </a:spcBef>
              <a:spcAft>
                <a:spcPts val="0"/>
              </a:spcAft>
              <a:buSzPts val="1540"/>
              <a:buChar char="🞆"/>
            </a:pPr>
            <a:r>
              <a:rPr b="1" lang="en-US" sz="2200"/>
              <a:t>Salaried: </a:t>
            </a:r>
            <a:endParaRPr b="1" sz="2200"/>
          </a:p>
          <a:p>
            <a:pPr indent="-274320" lvl="1" marL="640080" rtl="0" algn="l">
              <a:spcBef>
                <a:spcPts val="440"/>
              </a:spcBef>
              <a:spcAft>
                <a:spcPts val="0"/>
              </a:spcAft>
              <a:buSzPts val="1760"/>
              <a:buChar char="⚫"/>
            </a:pPr>
            <a:r>
              <a:rPr lang="en-US" sz="2200"/>
              <a:t>Employee_Number, Employee_Name, Address, Date_Hired, Annual_Salary, Stock_Option</a:t>
            </a:r>
            <a:endParaRPr sz="2200"/>
          </a:p>
          <a:p>
            <a:pPr indent="-274320" lvl="0" marL="274320" rtl="0" algn="l">
              <a:spcBef>
                <a:spcPts val="600"/>
              </a:spcBef>
              <a:spcAft>
                <a:spcPts val="0"/>
              </a:spcAft>
              <a:buSzPts val="1540"/>
              <a:buChar char="🞆"/>
            </a:pPr>
            <a:r>
              <a:rPr b="1" lang="en-US" sz="2200"/>
              <a:t>Contract consultants: </a:t>
            </a:r>
            <a:endParaRPr b="1" sz="2200"/>
          </a:p>
          <a:p>
            <a:pPr indent="-274320" lvl="1" marL="640080" rtl="0" algn="l">
              <a:spcBef>
                <a:spcPts val="480"/>
              </a:spcBef>
              <a:spcAft>
                <a:spcPts val="0"/>
              </a:spcAft>
              <a:buSzPts val="1760"/>
              <a:buChar char="⚫"/>
            </a:pPr>
            <a:r>
              <a:rPr lang="en-US" sz="2200"/>
              <a:t>Employee_Number, Employee_Name, Address, Date_Hired, Contract_Number</a:t>
            </a:r>
            <a:r>
              <a:rPr lang="en-US" sz="2400"/>
              <a:t>, </a:t>
            </a:r>
            <a:r>
              <a:rPr lang="en-US" sz="2200"/>
              <a:t>Billing_Rate</a:t>
            </a:r>
            <a:r>
              <a:rPr lang="en-US" sz="24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C:\MyData\MIS\Hoffer6e\Hoffer 6e figures\chapter 04\FIG4-2.gif" id="172" name="Google Shape;172;p18"/>
          <p:cNvPicPr preferRelativeResize="0"/>
          <p:nvPr/>
        </p:nvPicPr>
        <p:blipFill rotWithShape="1">
          <a:blip r:embed="rId3">
            <a:alphaModFix/>
          </a:blip>
          <a:srcRect b="0" l="0" r="0" t="0"/>
          <a:stretch/>
        </p:blipFill>
        <p:spPr>
          <a:xfrm>
            <a:off x="685800" y="838200"/>
            <a:ext cx="8001000" cy="5334000"/>
          </a:xfrm>
          <a:prstGeom prst="rect">
            <a:avLst/>
          </a:prstGeom>
          <a:noFill/>
          <a:ln>
            <a:noFill/>
          </a:ln>
        </p:spPr>
      </p:pic>
      <p:sp>
        <p:nvSpPr>
          <p:cNvPr id="173" name="Google Shape;173;p18"/>
          <p:cNvSpPr txBox="1"/>
          <p:nvPr/>
        </p:nvSpPr>
        <p:spPr>
          <a:xfrm>
            <a:off x="685800" y="304800"/>
            <a:ext cx="5676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Employee supertype with three subtypes</a:t>
            </a:r>
            <a:endParaRPr/>
          </a:p>
        </p:txBody>
      </p:sp>
      <p:sp>
        <p:nvSpPr>
          <p:cNvPr id="174" name="Google Shape;174;p18"/>
          <p:cNvSpPr txBox="1"/>
          <p:nvPr/>
        </p:nvSpPr>
        <p:spPr>
          <a:xfrm>
            <a:off x="5791200" y="914400"/>
            <a:ext cx="26828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rgbClr val="525A7D"/>
                </a:solidFill>
                <a:latin typeface="Century Schoolbook"/>
                <a:ea typeface="Century Schoolbook"/>
                <a:cs typeface="Century Schoolbook"/>
                <a:sym typeface="Century Schoolbook"/>
              </a:rPr>
              <a:t>All employee subtypes will have emp_no., name, address, and date-hired</a:t>
            </a:r>
            <a:endParaRPr/>
          </a:p>
        </p:txBody>
      </p:sp>
      <p:sp>
        <p:nvSpPr>
          <p:cNvPr id="175" name="Google Shape;175;p18"/>
          <p:cNvSpPr txBox="1"/>
          <p:nvPr/>
        </p:nvSpPr>
        <p:spPr>
          <a:xfrm>
            <a:off x="5638800" y="2895600"/>
            <a:ext cx="2682875" cy="915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cap="none" strike="noStrike">
                <a:solidFill>
                  <a:srgbClr val="525A7D"/>
                </a:solidFill>
                <a:latin typeface="Century Schoolbook"/>
                <a:ea typeface="Century Schoolbook"/>
                <a:cs typeface="Century Schoolbook"/>
                <a:sym typeface="Century Schoolbook"/>
              </a:rPr>
              <a:t>Each employee subtype will also have its own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Subclasses and Superclasses</a:t>
            </a:r>
            <a:endParaRPr/>
          </a:p>
        </p:txBody>
      </p:sp>
      <p:sp>
        <p:nvSpPr>
          <p:cNvPr id="182" name="Google Shape;182;p1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An entity type may have different sub-groupings</a:t>
            </a:r>
            <a:endParaRPr/>
          </a:p>
          <a:p>
            <a:pPr indent="-274320" lvl="1" marL="640080" rtl="0" algn="l">
              <a:spcBef>
                <a:spcPts val="480"/>
              </a:spcBef>
              <a:spcAft>
                <a:spcPts val="0"/>
              </a:spcAft>
              <a:buSzPts val="1920"/>
              <a:buChar char="⚫"/>
            </a:pPr>
            <a:r>
              <a:rPr lang="en-US" sz="2400"/>
              <a:t>Example: EMPLOYEE may be grouped into: </a:t>
            </a:r>
            <a:endParaRPr/>
          </a:p>
          <a:p>
            <a:pPr indent="-182880" lvl="2" marL="914400" rtl="0" algn="l">
              <a:spcBef>
                <a:spcPts val="400"/>
              </a:spcBef>
              <a:spcAft>
                <a:spcPts val="0"/>
              </a:spcAft>
              <a:buSzPts val="1200"/>
              <a:buChar char="🞆"/>
            </a:pPr>
            <a:r>
              <a:rPr lang="en-US" sz="2000"/>
              <a:t>SECRETARY, ENGINEER, TECHNICIAN, …</a:t>
            </a:r>
            <a:endParaRPr/>
          </a:p>
          <a:p>
            <a:pPr indent="-182880" lvl="2" marL="914400" rtl="0" algn="l">
              <a:spcBef>
                <a:spcPts val="400"/>
              </a:spcBef>
              <a:spcAft>
                <a:spcPts val="0"/>
              </a:spcAft>
              <a:buSzPts val="1200"/>
              <a:buChar char="🞆"/>
            </a:pPr>
            <a:r>
              <a:rPr lang="en-US" sz="2000"/>
              <a:t>MANAGER</a:t>
            </a:r>
            <a:endParaRPr sz="2000"/>
          </a:p>
          <a:p>
            <a:pPr indent="-182880" lvl="2" marL="914400" rtl="0" algn="l">
              <a:spcBef>
                <a:spcPts val="400"/>
              </a:spcBef>
              <a:spcAft>
                <a:spcPts val="0"/>
              </a:spcAft>
              <a:buSzPts val="1200"/>
              <a:buChar char="🞆"/>
            </a:pPr>
            <a:r>
              <a:rPr lang="en-US" sz="2000"/>
              <a:t>SALARIED_EMPLOYEE, HOURLY_EMPLOYEE</a:t>
            </a:r>
            <a:endParaRPr/>
          </a:p>
          <a:p>
            <a:pPr indent="-121919" lvl="3" marL="1188720" rtl="0" algn="l">
              <a:spcBef>
                <a:spcPts val="320"/>
              </a:spcBef>
              <a:spcAft>
                <a:spcPts val="0"/>
              </a:spcAft>
              <a:buSzPts val="960"/>
              <a:buNone/>
            </a:pPr>
            <a:r>
              <a:t/>
            </a:r>
            <a:endParaRPr sz="1600"/>
          </a:p>
          <a:p>
            <a:pPr indent="-185420" lvl="0" marL="274320" rtl="0" algn="l">
              <a:spcBef>
                <a:spcPts val="600"/>
              </a:spcBef>
              <a:spcAft>
                <a:spcPts val="0"/>
              </a:spcAft>
              <a:buSzPts val="1400"/>
              <a:buNone/>
            </a:pPr>
            <a:r>
              <a:t/>
            </a:r>
            <a:endParaRPr sz="2000"/>
          </a:p>
        </p:txBody>
      </p:sp>
      <p:sp>
        <p:nvSpPr>
          <p:cNvPr id="183" name="Google Shape;183;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00000"/>
              </a:buClr>
              <a:buSzPts val="3200"/>
              <a:buFont typeface="Century Schoolbook"/>
              <a:buNone/>
            </a:pPr>
            <a:r>
              <a:rPr lang="en-US" sz="3200">
                <a:solidFill>
                  <a:srgbClr val="800000"/>
                </a:solidFill>
              </a:rPr>
              <a:t>Subclasses and Superclasses</a:t>
            </a:r>
            <a:endParaRPr sz="3200">
              <a:solidFill>
                <a:srgbClr val="800000"/>
              </a:solidFill>
            </a:endParaRPr>
          </a:p>
        </p:txBody>
      </p:sp>
      <p:sp>
        <p:nvSpPr>
          <p:cNvPr id="190" name="Google Shape;190;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fig04_04" id="191" name="Google Shape;191;p20"/>
          <p:cNvPicPr preferRelativeResize="0"/>
          <p:nvPr/>
        </p:nvPicPr>
        <p:blipFill rotWithShape="1">
          <a:blip r:embed="rId3">
            <a:alphaModFix/>
          </a:blip>
          <a:srcRect b="0" l="0" r="0" t="0"/>
          <a:stretch/>
        </p:blipFill>
        <p:spPr>
          <a:xfrm>
            <a:off x="325438" y="1820863"/>
            <a:ext cx="8285162" cy="3857625"/>
          </a:xfrm>
          <a:prstGeom prst="rect">
            <a:avLst/>
          </a:prstGeom>
          <a:noFill/>
          <a:ln>
            <a:noFill/>
          </a:ln>
        </p:spPr>
      </p:pic>
      <p:sp>
        <p:nvSpPr>
          <p:cNvPr id="192" name="Google Shape;192;p20"/>
          <p:cNvSpPr/>
          <p:nvPr/>
        </p:nvSpPr>
        <p:spPr>
          <a:xfrm>
            <a:off x="5562600" y="3886200"/>
            <a:ext cx="228600" cy="228600"/>
          </a:xfrm>
          <a:prstGeom prst="ellipse">
            <a:avLst/>
          </a:prstGeom>
          <a:solidFill>
            <a:schemeClr val="accent1"/>
          </a:solidFill>
          <a:ln cap="flat" cmpd="sng" w="2540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fig04_01" id="199" name="Google Shape;199;p21"/>
          <p:cNvPicPr preferRelativeResize="0"/>
          <p:nvPr/>
        </p:nvPicPr>
        <p:blipFill rotWithShape="1">
          <a:blip r:embed="rId3">
            <a:alphaModFix/>
          </a:blip>
          <a:srcRect b="0" l="0" r="0" t="0"/>
          <a:stretch/>
        </p:blipFill>
        <p:spPr>
          <a:xfrm>
            <a:off x="990600" y="1619250"/>
            <a:ext cx="7467600" cy="4743450"/>
          </a:xfrm>
          <a:prstGeom prst="rect">
            <a:avLst/>
          </a:prstGeom>
          <a:noFill/>
          <a:ln>
            <a:noFill/>
          </a:ln>
        </p:spPr>
      </p:pic>
      <p:sp>
        <p:nvSpPr>
          <p:cNvPr descr="Pink tissue paper" id="200" name="Google Shape;200;p21"/>
          <p:cNvSpPr txBox="1"/>
          <p:nvPr/>
        </p:nvSpPr>
        <p:spPr>
          <a:xfrm>
            <a:off x="838200" y="593725"/>
            <a:ext cx="70104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800000"/>
                </a:solidFill>
                <a:latin typeface="Century Schoolbook"/>
                <a:ea typeface="Century Schoolbook"/>
                <a:cs typeface="Century Schoolbook"/>
                <a:sym typeface="Century Schoolbook"/>
              </a:rPr>
              <a:t>Subclasses and Superclasses</a:t>
            </a:r>
            <a:endParaRPr b="0" i="0" sz="3200" u="none" cap="none" strike="noStrike">
              <a:solidFill>
                <a:srgbClr val="800000"/>
              </a:solidFill>
              <a:latin typeface="Century Schoolbook"/>
              <a:ea typeface="Century Schoolbook"/>
              <a:cs typeface="Century Schoolbook"/>
              <a:sym typeface="Century Schoolbook"/>
            </a:endParaRPr>
          </a:p>
        </p:txBody>
      </p:sp>
      <p:sp>
        <p:nvSpPr>
          <p:cNvPr id="201" name="Google Shape;201;p21"/>
          <p:cNvSpPr/>
          <p:nvPr/>
        </p:nvSpPr>
        <p:spPr>
          <a:xfrm>
            <a:off x="2971800" y="3352800"/>
            <a:ext cx="228600" cy="228600"/>
          </a:xfrm>
          <a:prstGeom prst="ellipse">
            <a:avLst/>
          </a:prstGeom>
          <a:solidFill>
            <a:schemeClr val="accent1"/>
          </a:solidFill>
          <a:ln cap="flat" cmpd="sng" w="2540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2" name="Google Shape;202;p21"/>
          <p:cNvSpPr/>
          <p:nvPr/>
        </p:nvSpPr>
        <p:spPr>
          <a:xfrm>
            <a:off x="6553200" y="3581400"/>
            <a:ext cx="228600" cy="228600"/>
          </a:xfrm>
          <a:prstGeom prst="ellipse">
            <a:avLst/>
          </a:prstGeom>
          <a:solidFill>
            <a:schemeClr val="accent1"/>
          </a:solidFill>
          <a:ln cap="flat" cmpd="sng" w="25400">
            <a:solidFill>
              <a:srgbClr val="535A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