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9144000"/>
  <p:notesSz cx="6858000" cy="9144000"/>
  <p:embeddedFontLst>
    <p:embeddedFont>
      <p:font typeface="Century Schoolbook"/>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50B9A8-2323-457D-ACA3-08C450AA23BD}">
  <a:tblStyle styleId="{EB50B9A8-2323-457D-ACA3-08C450AA23B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enturySchoolbook-bold.fntdata"/><Relationship Id="rId61" Type="http://schemas.openxmlformats.org/officeDocument/2006/relationships/font" Target="fonts/CenturySchoolbook-regular.fntdata"/><Relationship Id="rId20" Type="http://schemas.openxmlformats.org/officeDocument/2006/relationships/slide" Target="slides/slide14.xml"/><Relationship Id="rId64" Type="http://schemas.openxmlformats.org/officeDocument/2006/relationships/font" Target="fonts/CenturySchoolbook-boldItalic.fntdata"/><Relationship Id="rId63" Type="http://schemas.openxmlformats.org/officeDocument/2006/relationships/font" Target="fonts/CenturySchoolbook-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2" name="Google Shape;4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6" name="Google Shape;45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6" name="Google Shape;5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3" name="Google Shape;67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1" name="Google Shape;68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2" name="Google Shape;68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0" name="Google Shape;69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8" name="Google Shape;69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9" name="Google Shape;69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8" name="Google Shape;70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9" name="Google Shape;70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 possile for overlpping</a:t>
            </a:r>
            <a:endParaRPr/>
          </a:p>
          <a:p>
            <a:pPr indent="0" lvl="1" marL="0" marR="0" rtl="0" algn="l">
              <a:lnSpc>
                <a:spcPct val="100000"/>
              </a:lnSpc>
              <a:spcBef>
                <a:spcPts val="0"/>
              </a:spcBef>
              <a:spcAft>
                <a:spcPts val="0"/>
              </a:spcAft>
              <a:buClr>
                <a:schemeClr val="dk1"/>
              </a:buClr>
              <a:buSzPts val="1200"/>
              <a:buFont typeface="Calibri"/>
              <a:buNone/>
            </a:pPr>
            <a:r>
              <a:rPr i="1" lang="en-US"/>
              <a:t>It can </a:t>
            </a:r>
            <a:r>
              <a:rPr lang="en-US"/>
              <a:t>generate many </a:t>
            </a:r>
            <a:r>
              <a:rPr lang="en-US" sz="2000"/>
              <a:t>NULL </a:t>
            </a:r>
            <a:r>
              <a:rPr lang="en-US"/>
              <a:t>values if many specific attributes exist in the subclasses.</a:t>
            </a:r>
            <a:endParaRPr sz="6000"/>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6" name="Google Shape;71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7" name="Google Shape;71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 possible for overlapping relations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7" name="Google Shape;72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5" name="Google Shape;73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6" name="Google Shape;73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5" name="Google Shape;74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2200"/>
              <a:buFont typeface="Calibri"/>
              <a:buNone/>
            </a:pPr>
            <a:r>
              <a:rPr lang="en-US" sz="2200"/>
              <a:t>A shared subclass, such as STUDENT_ASSISTANT, is a subclass of several classes, indicating multiple inheritance. These classes must all have the same key attribute; otherwise, the shared subclass would be modeled as a category.</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3" name="Google Shape;75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4" name="Google Shape;75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1" name="Google Shape;76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2" name="Google Shape;76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9" name="Google Shape;76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0" name="Google Shape;77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7" name="Google Shape;77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8" name="Google Shape;77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example below we can create a relation OWNER to correspond to the OWNER category and include any attributes of the category in this relation. The primary key of the OWNER relation is the surrogate key, which we called OwnerId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2"/>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p:nvPr/>
        </p:nvSpPr>
        <p:spPr>
          <a:xfrm>
            <a:off x="381000" y="0"/>
            <a:ext cx="609600" cy="6858000"/>
          </a:xfrm>
          <a:prstGeom prst="rect">
            <a:avLst/>
          </a:prstGeom>
          <a:solidFill>
            <a:srgbClr val="A8B9DF">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2"/>
          <p:cNvSpPr/>
          <p:nvPr/>
        </p:nvSpPr>
        <p:spPr>
          <a:xfrm>
            <a:off x="276336" y="0"/>
            <a:ext cx="104664" cy="6858000"/>
          </a:xfrm>
          <a:prstGeom prst="rect">
            <a:avLst/>
          </a:prstGeom>
          <a:solidFill>
            <a:srgbClr val="CAD4EA">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2"/>
          <p:cNvSpPr/>
          <p:nvPr/>
        </p:nvSpPr>
        <p:spPr>
          <a:xfrm>
            <a:off x="990600" y="0"/>
            <a:ext cx="181872" cy="6858000"/>
          </a:xfrm>
          <a:prstGeom prst="rect">
            <a:avLst/>
          </a:prstGeom>
          <a:solidFill>
            <a:srgbClr val="CAD4E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2"/>
          <p:cNvSpPr/>
          <p:nvPr/>
        </p:nvSpPr>
        <p:spPr>
          <a:xfrm>
            <a:off x="1141320" y="0"/>
            <a:ext cx="230280" cy="6858000"/>
          </a:xfrm>
          <a:prstGeom prst="rect">
            <a:avLst/>
          </a:prstGeom>
          <a:solidFill>
            <a:srgbClr val="E6EBF5">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30" name="Google Shape;30;p2"/>
          <p:cNvCxnSpPr/>
          <p:nvPr/>
        </p:nvCxnSpPr>
        <p:spPr>
          <a:xfrm>
            <a:off x="106344" y="0"/>
            <a:ext cx="0" cy="6858000"/>
          </a:xfrm>
          <a:prstGeom prst="straightConnector1">
            <a:avLst/>
          </a:prstGeom>
          <a:noFill/>
          <a:ln cap="flat" cmpd="sng" w="57150">
            <a:solidFill>
              <a:srgbClr val="A8B9DF">
                <a:alpha val="72941"/>
              </a:srgbClr>
            </a:solidFill>
            <a:prstDash val="solid"/>
            <a:round/>
            <a:headEnd len="sm" w="sm" type="none"/>
            <a:tailEnd len="sm" w="sm" type="none"/>
          </a:ln>
        </p:spPr>
      </p:cxnSp>
      <p:cxnSp>
        <p:nvCxnSpPr>
          <p:cNvPr id="31" name="Google Shape;31;p2"/>
          <p:cNvCxnSpPr/>
          <p:nvPr/>
        </p:nvCxnSpPr>
        <p:spPr>
          <a:xfrm>
            <a:off x="914400" y="0"/>
            <a:ext cx="0" cy="6858000"/>
          </a:xfrm>
          <a:prstGeom prst="straightConnector1">
            <a:avLst/>
          </a:prstGeom>
          <a:noFill/>
          <a:ln cap="flat" cmpd="sng" w="57150">
            <a:solidFill>
              <a:srgbClr val="E6EBF5">
                <a:alpha val="82745"/>
              </a:srgbClr>
            </a:solidFill>
            <a:prstDash val="solid"/>
            <a:round/>
            <a:headEnd len="sm" w="sm" type="none"/>
            <a:tailEnd len="sm" w="sm" type="none"/>
          </a:ln>
        </p:spPr>
      </p:cxnSp>
      <p:cxnSp>
        <p:nvCxnSpPr>
          <p:cNvPr id="32" name="Google Shape;32;p2"/>
          <p:cNvCxnSpPr/>
          <p:nvPr/>
        </p:nvCxnSpPr>
        <p:spPr>
          <a:xfrm>
            <a:off x="854112" y="0"/>
            <a:ext cx="0" cy="6858000"/>
          </a:xfrm>
          <a:prstGeom prst="straightConnector1">
            <a:avLst/>
          </a:prstGeom>
          <a:noFill/>
          <a:ln cap="flat" cmpd="sng" w="57150">
            <a:solidFill>
              <a:srgbClr val="A8B9DF"/>
            </a:solidFill>
            <a:prstDash val="solid"/>
            <a:round/>
            <a:headEnd len="sm" w="sm" type="none"/>
            <a:tailEnd len="sm" w="sm" type="none"/>
          </a:ln>
        </p:spPr>
      </p:cxnSp>
      <p:cxnSp>
        <p:nvCxnSpPr>
          <p:cNvPr id="33" name="Google Shape;33;p2"/>
          <p:cNvCxnSpPr/>
          <p:nvPr/>
        </p:nvCxnSpPr>
        <p:spPr>
          <a:xfrm>
            <a:off x="1726640" y="0"/>
            <a:ext cx="0" cy="6858000"/>
          </a:xfrm>
          <a:prstGeom prst="straightConnector1">
            <a:avLst/>
          </a:prstGeom>
          <a:noFill/>
          <a:ln cap="flat" cmpd="sng" w="28575">
            <a:solidFill>
              <a:srgbClr val="A8B9DF">
                <a:alpha val="81960"/>
              </a:srgbClr>
            </a:solidFill>
            <a:prstDash val="solid"/>
            <a:round/>
            <a:headEnd len="sm" w="sm" type="none"/>
            <a:tailEnd len="sm" w="sm" type="none"/>
          </a:ln>
        </p:spPr>
      </p:cxnSp>
      <p:cxnSp>
        <p:nvCxnSpPr>
          <p:cNvPr id="34" name="Google Shape;34;p2"/>
          <p:cNvCxnSpPr/>
          <p:nvPr/>
        </p:nvCxnSpPr>
        <p:spPr>
          <a:xfrm>
            <a:off x="1066800" y="0"/>
            <a:ext cx="0" cy="6858000"/>
          </a:xfrm>
          <a:prstGeom prst="straightConnector1">
            <a:avLst/>
          </a:prstGeom>
          <a:noFill/>
          <a:ln cap="flat" cmpd="sng" w="9525">
            <a:solidFill>
              <a:srgbClr val="A8B9DF"/>
            </a:solidFill>
            <a:prstDash val="solid"/>
            <a:round/>
            <a:headEnd len="sm" w="sm" type="none"/>
            <a:tailEnd len="sm" w="sm" type="none"/>
          </a:ln>
        </p:spPr>
      </p:cxnSp>
      <p:cxnSp>
        <p:nvCxnSpPr>
          <p:cNvPr id="35" name="Google Shape;35;p2"/>
          <p:cNvCxnSpPr/>
          <p:nvPr/>
        </p:nvCxnSpPr>
        <p:spPr>
          <a:xfrm>
            <a:off x="9113856" y="0"/>
            <a:ext cx="0" cy="6858000"/>
          </a:xfrm>
          <a:prstGeom prst="straightConnector1">
            <a:avLst/>
          </a:prstGeom>
          <a:noFill/>
          <a:ln cap="flat" cmpd="thickThin" w="57150">
            <a:solidFill>
              <a:srgbClr val="A8B9DF"/>
            </a:solidFill>
            <a:prstDash val="solid"/>
            <a:round/>
            <a:headEnd len="sm" w="sm" type="none"/>
            <a:tailEnd len="sm" w="sm" type="none"/>
          </a:ln>
        </p:spPr>
      </p:cxnSp>
      <p:sp>
        <p:nvSpPr>
          <p:cNvPr id="36" name="Google Shape;36;p2"/>
          <p:cNvSpPr/>
          <p:nvPr/>
        </p:nvSpPr>
        <p:spPr>
          <a:xfrm>
            <a:off x="1219200" y="0"/>
            <a:ext cx="76200" cy="6858000"/>
          </a:xfrm>
          <a:prstGeom prst="rect">
            <a:avLst/>
          </a:prstGeom>
          <a:solidFill>
            <a:srgbClr val="A8B9DF">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2"/>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2"/>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2"/>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7" name="Shape 117"/>
        <p:cNvGrpSpPr/>
        <p:nvPr/>
      </p:nvGrpSpPr>
      <p:grpSpPr>
        <a:xfrm>
          <a:off x="0" y="0"/>
          <a:ext cx="0" cy="0"/>
          <a:chOff x="0" y="0"/>
          <a:chExt cx="0" cy="0"/>
        </a:xfrm>
      </p:grpSpPr>
      <p:cxnSp>
        <p:nvCxnSpPr>
          <p:cNvPr id="118" name="Google Shape;118;p11"/>
          <p:cNvCxnSpPr/>
          <p:nvPr/>
        </p:nvCxnSpPr>
        <p:spPr>
          <a:xfrm>
            <a:off x="8763000" y="0"/>
            <a:ext cx="0" cy="6858000"/>
          </a:xfrm>
          <a:prstGeom prst="straightConnector1">
            <a:avLst/>
          </a:prstGeom>
          <a:noFill/>
          <a:ln cap="flat" cmpd="sng" w="38100">
            <a:solidFill>
              <a:srgbClr val="A8B9DF"/>
            </a:solidFill>
            <a:prstDash val="solid"/>
            <a:round/>
            <a:headEnd len="sm" w="sm" type="none"/>
            <a:tailEnd len="sm" w="sm" type="none"/>
          </a:ln>
        </p:spPr>
      </p:cxnSp>
      <p:sp>
        <p:nvSpPr>
          <p:cNvPr id="119" name="Google Shape;119;p1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11"/>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1"/>
          <p:cNvSpPr/>
          <p:nvPr>
            <p:ph idx="2" type="pic"/>
          </p:nvPr>
        </p:nvSpPr>
        <p:spPr>
          <a:xfrm>
            <a:off x="0" y="0"/>
            <a:ext cx="6172200" cy="6858000"/>
          </a:xfrm>
          <a:prstGeom prst="rect">
            <a:avLst/>
          </a:prstGeom>
          <a:solidFill>
            <a:schemeClr val="lt2"/>
          </a:solidFill>
          <a:ln>
            <a:noFill/>
          </a:ln>
        </p:spPr>
      </p:sp>
      <p:sp>
        <p:nvSpPr>
          <p:cNvPr id="122" name="Google Shape;122;p11"/>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23" name="Google Shape;123;p11"/>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24" name="Google Shape;124;p11"/>
          <p:cNvSpPr/>
          <p:nvPr/>
        </p:nvSpPr>
        <p:spPr>
          <a:xfrm>
            <a:off x="8839200" y="0"/>
            <a:ext cx="304800" cy="6858000"/>
          </a:xfrm>
          <a:prstGeom prst="rect">
            <a:avLst/>
          </a:prstGeom>
          <a:solidFill>
            <a:srgbClr val="A8B9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25" name="Google Shape;125;p1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26" name="Google Shape;126;p11"/>
          <p:cNvCxnSpPr/>
          <p:nvPr/>
        </p:nvCxnSpPr>
        <p:spPr>
          <a:xfrm>
            <a:off x="6248400" y="0"/>
            <a:ext cx="0" cy="6858000"/>
          </a:xfrm>
          <a:prstGeom prst="straightConnector1">
            <a:avLst/>
          </a:prstGeom>
          <a:noFill/>
          <a:ln cap="flat" cmpd="sng" w="38100">
            <a:solidFill>
              <a:srgbClr val="A8B9DF"/>
            </a:solidFill>
            <a:prstDash val="solid"/>
            <a:round/>
            <a:headEnd len="sm" w="sm" type="none"/>
            <a:tailEnd len="sm" w="sm" type="none"/>
          </a:ln>
        </p:spPr>
      </p:cxnSp>
      <p:cxnSp>
        <p:nvCxnSpPr>
          <p:cNvPr id="127" name="Google Shape;127;p11"/>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8" name="Google Shape;128;p1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130" name="Google Shape;130;p1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2"/>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1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3"/>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1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4"/>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4"/>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56" name="Shape 56"/>
        <p:cNvGrpSpPr/>
        <p:nvPr/>
      </p:nvGrpSpPr>
      <p:grpSpPr>
        <a:xfrm>
          <a:off x="0" y="0"/>
          <a:ext cx="0" cy="0"/>
          <a:chOff x="0" y="0"/>
          <a:chExt cx="0" cy="0"/>
        </a:xfrm>
      </p:grpSpPr>
      <p:sp>
        <p:nvSpPr>
          <p:cNvPr id="57" name="Google Shape;57;p5"/>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5"/>
          <p:cNvSpPr txBox="1"/>
          <p:nvPr>
            <p:ph idx="1" type="body"/>
          </p:nvPr>
        </p:nvSpPr>
        <p:spPr>
          <a:xfrm>
            <a:off x="457200" y="1600200"/>
            <a:ext cx="8229600" cy="218598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5"/>
          <p:cNvSpPr txBox="1"/>
          <p:nvPr>
            <p:ph idx="2" type="body"/>
          </p:nvPr>
        </p:nvSpPr>
        <p:spPr>
          <a:xfrm>
            <a:off x="457200" y="3938588"/>
            <a:ext cx="8229600" cy="2187575"/>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5"/>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b="1" sz="1400">
                <a:solidFill>
                  <a:srgbClr val="FFFFFF"/>
                </a:solidFill>
                <a:latin typeface="Arial"/>
                <a:ea typeface="Arial"/>
                <a:cs typeface="Arial"/>
                <a:sym typeface="Arial"/>
              </a:defRPr>
            </a:lvl1pPr>
            <a:lvl2pPr indent="0" lvl="1" marL="0" algn="ctr">
              <a:spcBef>
                <a:spcPts val="0"/>
              </a:spcBef>
              <a:spcAft>
                <a:spcPts val="0"/>
              </a:spcAft>
              <a:buNone/>
              <a:defRPr b="1" sz="1400">
                <a:solidFill>
                  <a:srgbClr val="FFFFFF"/>
                </a:solidFill>
                <a:latin typeface="Arial"/>
                <a:ea typeface="Arial"/>
                <a:cs typeface="Arial"/>
                <a:sym typeface="Arial"/>
              </a:defRPr>
            </a:lvl2pPr>
            <a:lvl3pPr indent="0" lvl="2" marL="0" algn="ctr">
              <a:spcBef>
                <a:spcPts val="0"/>
              </a:spcBef>
              <a:spcAft>
                <a:spcPts val="0"/>
              </a:spcAft>
              <a:buNone/>
              <a:defRPr b="1" sz="1400">
                <a:solidFill>
                  <a:srgbClr val="FFFFFF"/>
                </a:solidFill>
                <a:latin typeface="Arial"/>
                <a:ea typeface="Arial"/>
                <a:cs typeface="Arial"/>
                <a:sym typeface="Arial"/>
              </a:defRPr>
            </a:lvl3pPr>
            <a:lvl4pPr indent="0" lvl="3" marL="0" algn="ctr">
              <a:spcBef>
                <a:spcPts val="0"/>
              </a:spcBef>
              <a:spcAft>
                <a:spcPts val="0"/>
              </a:spcAft>
              <a:buNone/>
              <a:defRPr b="1" sz="1400">
                <a:solidFill>
                  <a:srgbClr val="FFFFFF"/>
                </a:solidFill>
                <a:latin typeface="Arial"/>
                <a:ea typeface="Arial"/>
                <a:cs typeface="Arial"/>
                <a:sym typeface="Arial"/>
              </a:defRPr>
            </a:lvl4pPr>
            <a:lvl5pPr indent="0" lvl="4" marL="0" algn="ctr">
              <a:spcBef>
                <a:spcPts val="0"/>
              </a:spcBef>
              <a:spcAft>
                <a:spcPts val="0"/>
              </a:spcAft>
              <a:buNone/>
              <a:defRPr b="1" sz="1400">
                <a:solidFill>
                  <a:srgbClr val="FFFFFF"/>
                </a:solidFill>
                <a:latin typeface="Arial"/>
                <a:ea typeface="Arial"/>
                <a:cs typeface="Arial"/>
                <a:sym typeface="Arial"/>
              </a:defRPr>
            </a:lvl5pPr>
            <a:lvl6pPr indent="0" lvl="5" marL="0" algn="ctr">
              <a:spcBef>
                <a:spcPts val="0"/>
              </a:spcBef>
              <a:spcAft>
                <a:spcPts val="0"/>
              </a:spcAft>
              <a:buNone/>
              <a:defRPr b="1" sz="1400">
                <a:solidFill>
                  <a:srgbClr val="FFFFFF"/>
                </a:solidFill>
                <a:latin typeface="Arial"/>
                <a:ea typeface="Arial"/>
                <a:cs typeface="Arial"/>
                <a:sym typeface="Arial"/>
              </a:defRPr>
            </a:lvl6pPr>
            <a:lvl7pPr indent="0" lvl="6" marL="0" algn="ctr">
              <a:spcBef>
                <a:spcPts val="0"/>
              </a:spcBef>
              <a:spcAft>
                <a:spcPts val="0"/>
              </a:spcAft>
              <a:buNone/>
              <a:defRPr b="1" sz="1400">
                <a:solidFill>
                  <a:srgbClr val="FFFFFF"/>
                </a:solidFill>
                <a:latin typeface="Arial"/>
                <a:ea typeface="Arial"/>
                <a:cs typeface="Arial"/>
                <a:sym typeface="Arial"/>
              </a:defRPr>
            </a:lvl7pPr>
            <a:lvl8pPr indent="0" lvl="7" marL="0" algn="ctr">
              <a:spcBef>
                <a:spcPts val="0"/>
              </a:spcBef>
              <a:spcAft>
                <a:spcPts val="0"/>
              </a:spcAft>
              <a:buNone/>
              <a:defRPr b="1" sz="1400">
                <a:solidFill>
                  <a:srgbClr val="FFFFFF"/>
                </a:solidFill>
                <a:latin typeface="Arial"/>
                <a:ea typeface="Arial"/>
                <a:cs typeface="Arial"/>
                <a:sym typeface="Arial"/>
              </a:defRPr>
            </a:lvl8pPr>
            <a:lvl9pPr indent="0" lvl="8" marL="0" algn="ctr">
              <a:spcBef>
                <a:spcPts val="0"/>
              </a:spcBef>
              <a:spcAft>
                <a:spcPts val="0"/>
              </a:spcAft>
              <a:buNone/>
              <a:defRPr b="1" sz="1400">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7"/>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7"/>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7"/>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7"/>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7"/>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77" name="Shape 77"/>
        <p:cNvGrpSpPr/>
        <p:nvPr/>
      </p:nvGrpSpPr>
      <p:grpSpPr>
        <a:xfrm>
          <a:off x="0" y="0"/>
          <a:ext cx="0" cy="0"/>
          <a:chOff x="0" y="0"/>
          <a:chExt cx="0" cy="0"/>
        </a:xfrm>
      </p:grpSpPr>
      <p:sp>
        <p:nvSpPr>
          <p:cNvPr id="78" name="Google Shape;78;p8"/>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8"/>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
          <p:cNvSpPr/>
          <p:nvPr/>
        </p:nvSpPr>
        <p:spPr>
          <a:xfrm>
            <a:off x="381000" y="0"/>
            <a:ext cx="609600" cy="6858000"/>
          </a:xfrm>
          <a:prstGeom prst="rect">
            <a:avLst/>
          </a:prstGeom>
          <a:solidFill>
            <a:srgbClr val="A8B9DF">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8"/>
          <p:cNvSpPr/>
          <p:nvPr/>
        </p:nvSpPr>
        <p:spPr>
          <a:xfrm>
            <a:off x="276336" y="0"/>
            <a:ext cx="104664" cy="6858000"/>
          </a:xfrm>
          <a:prstGeom prst="rect">
            <a:avLst/>
          </a:prstGeom>
          <a:solidFill>
            <a:srgbClr val="CAD4EA">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8"/>
          <p:cNvSpPr/>
          <p:nvPr/>
        </p:nvSpPr>
        <p:spPr>
          <a:xfrm>
            <a:off x="990600" y="0"/>
            <a:ext cx="181872" cy="6858000"/>
          </a:xfrm>
          <a:prstGeom prst="rect">
            <a:avLst/>
          </a:prstGeom>
          <a:solidFill>
            <a:srgbClr val="CAD4EA">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 name="Google Shape;85;p8"/>
          <p:cNvSpPr/>
          <p:nvPr/>
        </p:nvSpPr>
        <p:spPr>
          <a:xfrm>
            <a:off x="1141320" y="0"/>
            <a:ext cx="230280" cy="6858000"/>
          </a:xfrm>
          <a:prstGeom prst="rect">
            <a:avLst/>
          </a:prstGeom>
          <a:solidFill>
            <a:srgbClr val="E6EBF5">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6" name="Google Shape;86;p8"/>
          <p:cNvCxnSpPr/>
          <p:nvPr/>
        </p:nvCxnSpPr>
        <p:spPr>
          <a:xfrm>
            <a:off x="106344" y="0"/>
            <a:ext cx="0" cy="6858000"/>
          </a:xfrm>
          <a:prstGeom prst="straightConnector1">
            <a:avLst/>
          </a:prstGeom>
          <a:noFill/>
          <a:ln cap="flat" cmpd="sng" w="57150">
            <a:solidFill>
              <a:srgbClr val="A8B9DF">
                <a:alpha val="72941"/>
              </a:srgbClr>
            </a:solidFill>
            <a:prstDash val="solid"/>
            <a:round/>
            <a:headEnd len="sm" w="sm" type="none"/>
            <a:tailEnd len="sm" w="sm" type="none"/>
          </a:ln>
        </p:spPr>
      </p:cxnSp>
      <p:cxnSp>
        <p:nvCxnSpPr>
          <p:cNvPr id="87" name="Google Shape;87;p8"/>
          <p:cNvCxnSpPr/>
          <p:nvPr/>
        </p:nvCxnSpPr>
        <p:spPr>
          <a:xfrm>
            <a:off x="914400" y="0"/>
            <a:ext cx="0" cy="6858000"/>
          </a:xfrm>
          <a:prstGeom prst="straightConnector1">
            <a:avLst/>
          </a:prstGeom>
          <a:noFill/>
          <a:ln cap="flat" cmpd="sng" w="57150">
            <a:solidFill>
              <a:srgbClr val="E6EBF5">
                <a:alpha val="82745"/>
              </a:srgbClr>
            </a:solidFill>
            <a:prstDash val="solid"/>
            <a:round/>
            <a:headEnd len="sm" w="sm" type="none"/>
            <a:tailEnd len="sm" w="sm" type="none"/>
          </a:ln>
        </p:spPr>
      </p:cxnSp>
      <p:cxnSp>
        <p:nvCxnSpPr>
          <p:cNvPr id="88" name="Google Shape;88;p8"/>
          <p:cNvCxnSpPr/>
          <p:nvPr/>
        </p:nvCxnSpPr>
        <p:spPr>
          <a:xfrm>
            <a:off x="854112" y="0"/>
            <a:ext cx="0" cy="6858000"/>
          </a:xfrm>
          <a:prstGeom prst="straightConnector1">
            <a:avLst/>
          </a:prstGeom>
          <a:noFill/>
          <a:ln cap="flat" cmpd="sng" w="57150">
            <a:solidFill>
              <a:srgbClr val="A8B9DF"/>
            </a:solidFill>
            <a:prstDash val="solid"/>
            <a:round/>
            <a:headEnd len="sm" w="sm" type="none"/>
            <a:tailEnd len="sm" w="sm" type="none"/>
          </a:ln>
        </p:spPr>
      </p:cxnSp>
      <p:cxnSp>
        <p:nvCxnSpPr>
          <p:cNvPr id="89" name="Google Shape;89;p8"/>
          <p:cNvCxnSpPr/>
          <p:nvPr/>
        </p:nvCxnSpPr>
        <p:spPr>
          <a:xfrm>
            <a:off x="1726640" y="0"/>
            <a:ext cx="0" cy="6858000"/>
          </a:xfrm>
          <a:prstGeom prst="straightConnector1">
            <a:avLst/>
          </a:prstGeom>
          <a:noFill/>
          <a:ln cap="flat" cmpd="sng" w="28575">
            <a:solidFill>
              <a:srgbClr val="A8B9DF">
                <a:alpha val="81960"/>
              </a:srgbClr>
            </a:solidFill>
            <a:prstDash val="solid"/>
            <a:round/>
            <a:headEnd len="sm" w="sm" type="none"/>
            <a:tailEnd len="sm" w="sm" type="none"/>
          </a:ln>
        </p:spPr>
      </p:cxnSp>
      <p:cxnSp>
        <p:nvCxnSpPr>
          <p:cNvPr id="90" name="Google Shape;90;p8"/>
          <p:cNvCxnSpPr/>
          <p:nvPr/>
        </p:nvCxnSpPr>
        <p:spPr>
          <a:xfrm>
            <a:off x="1066800" y="0"/>
            <a:ext cx="0" cy="6858000"/>
          </a:xfrm>
          <a:prstGeom prst="straightConnector1">
            <a:avLst/>
          </a:prstGeom>
          <a:noFill/>
          <a:ln cap="flat" cmpd="sng" w="9525">
            <a:solidFill>
              <a:srgbClr val="A8B9DF"/>
            </a:solidFill>
            <a:prstDash val="solid"/>
            <a:round/>
            <a:headEnd len="sm" w="sm" type="none"/>
            <a:tailEnd len="sm" w="sm" type="none"/>
          </a:ln>
        </p:spPr>
      </p:cxnSp>
      <p:sp>
        <p:nvSpPr>
          <p:cNvPr id="91" name="Google Shape;91;p8"/>
          <p:cNvSpPr/>
          <p:nvPr/>
        </p:nvSpPr>
        <p:spPr>
          <a:xfrm>
            <a:off x="1219200" y="0"/>
            <a:ext cx="76200" cy="6858000"/>
          </a:xfrm>
          <a:prstGeom prst="rect">
            <a:avLst/>
          </a:prstGeom>
          <a:solidFill>
            <a:srgbClr val="A8B9DF">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8"/>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 name="Google Shape;93;p8"/>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8"/>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8"/>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8"/>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7" name="Google Shape;97;p8"/>
          <p:cNvCxnSpPr/>
          <p:nvPr/>
        </p:nvCxnSpPr>
        <p:spPr>
          <a:xfrm>
            <a:off x="9097944" y="0"/>
            <a:ext cx="0" cy="6858000"/>
          </a:xfrm>
          <a:prstGeom prst="straightConnector1">
            <a:avLst/>
          </a:prstGeom>
          <a:noFill/>
          <a:ln cap="flat" cmpd="thickThin" w="57150">
            <a:solidFill>
              <a:srgbClr val="A8B9DF"/>
            </a:solidFill>
            <a:prstDash val="solid"/>
            <a:round/>
            <a:headEnd len="sm" w="sm" type="none"/>
            <a:tailEnd len="sm" w="sm" type="none"/>
          </a:ln>
        </p:spPr>
      </p:cxnSp>
      <p:sp>
        <p:nvSpPr>
          <p:cNvPr id="98" name="Google Shape;98;p8"/>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103" name="Shape 103"/>
        <p:cNvGrpSpPr/>
        <p:nvPr/>
      </p:nvGrpSpPr>
      <p:grpSpPr>
        <a:xfrm>
          <a:off x="0" y="0"/>
          <a:ext cx="0" cy="0"/>
          <a:chOff x="0" y="0"/>
          <a:chExt cx="0" cy="0"/>
        </a:xfrm>
      </p:grpSpPr>
      <p:cxnSp>
        <p:nvCxnSpPr>
          <p:cNvPr id="104" name="Google Shape;104;p10"/>
          <p:cNvCxnSpPr/>
          <p:nvPr/>
        </p:nvCxnSpPr>
        <p:spPr>
          <a:xfrm>
            <a:off x="8763000" y="0"/>
            <a:ext cx="0" cy="6858000"/>
          </a:xfrm>
          <a:prstGeom prst="straightConnector1">
            <a:avLst/>
          </a:prstGeom>
          <a:noFill/>
          <a:ln cap="flat" cmpd="sng" w="38100">
            <a:solidFill>
              <a:srgbClr val="A8B9DF">
                <a:alpha val="92941"/>
              </a:srgbClr>
            </a:solidFill>
            <a:prstDash val="solid"/>
            <a:round/>
            <a:headEnd len="sm" w="sm" type="none"/>
            <a:tailEnd len="sm" w="sm" type="none"/>
          </a:ln>
        </p:spPr>
      </p:cxnSp>
      <p:sp>
        <p:nvSpPr>
          <p:cNvPr id="105" name="Google Shape;105;p10"/>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0"/>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7" name="Google Shape;107;p10"/>
          <p:cNvCxnSpPr/>
          <p:nvPr/>
        </p:nvCxnSpPr>
        <p:spPr>
          <a:xfrm>
            <a:off x="6248400" y="0"/>
            <a:ext cx="0" cy="6858000"/>
          </a:xfrm>
          <a:prstGeom prst="straightConnector1">
            <a:avLst/>
          </a:prstGeom>
          <a:noFill/>
          <a:ln cap="flat" cmpd="sng" w="38100">
            <a:solidFill>
              <a:srgbClr val="A8B9DF"/>
            </a:solidFill>
            <a:prstDash val="solid"/>
            <a:round/>
            <a:headEnd len="sm" w="sm" type="none"/>
            <a:tailEnd len="sm" w="sm" type="none"/>
          </a:ln>
        </p:spPr>
      </p:cxnSp>
      <p:cxnSp>
        <p:nvCxnSpPr>
          <p:cNvPr id="108" name="Google Shape;108;p1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9" name="Google Shape;109;p10"/>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10" name="Google Shape;110;p10"/>
          <p:cNvSpPr/>
          <p:nvPr/>
        </p:nvSpPr>
        <p:spPr>
          <a:xfrm>
            <a:off x="8839200" y="0"/>
            <a:ext cx="304800" cy="6858000"/>
          </a:xfrm>
          <a:prstGeom prst="rect">
            <a:avLst/>
          </a:prstGeom>
          <a:solidFill>
            <a:srgbClr val="A8B9DF">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1" name="Google Shape;111;p1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12" name="Google Shape;112;p1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10"/>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4" name="Google Shape;114;p1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116" name="Google Shape;116;p1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cap="flat" cmpd="sng" w="38100">
            <a:solidFill>
              <a:srgbClr val="A8B9DF">
                <a:alpha val="92941"/>
              </a:srgbClr>
            </a:solidFill>
            <a:prstDash val="solid"/>
            <a:round/>
            <a:headEnd len="sm" w="sm" type="none"/>
            <a:tailEnd len="sm" w="sm" type="none"/>
          </a:ln>
        </p:spPr>
      </p:cxnSp>
      <p:sp>
        <p:nvSpPr>
          <p:cNvPr id="11" name="Google Shape;11;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0D61AD"/>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A8B9DF"/>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A8CB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A8B9DF"/>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0D61AD"/>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cxnSp>
        <p:nvCxnSpPr>
          <p:cNvPr id="15" name="Google Shape;15;p1"/>
          <p:cNvCxnSpPr/>
          <p:nvPr/>
        </p:nvCxnSpPr>
        <p:spPr>
          <a:xfrm>
            <a:off x="76200" y="0"/>
            <a:ext cx="0" cy="6858000"/>
          </a:xfrm>
          <a:prstGeom prst="straightConnector1">
            <a:avLst/>
          </a:prstGeom>
          <a:noFill/>
          <a:ln cap="flat" cmpd="thickThin" w="57150">
            <a:solidFill>
              <a:srgbClr val="A8B9DF"/>
            </a:solidFill>
            <a:prstDash val="solid"/>
            <a:round/>
            <a:headEnd len="sm" w="sm" type="none"/>
            <a:tailEnd len="sm" w="sm" type="none"/>
          </a:ln>
        </p:spPr>
      </p:cxnSp>
      <p:cxnSp>
        <p:nvCxnSpPr>
          <p:cNvPr id="16" name="Google Shape;16;p1"/>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1"/>
          <p:cNvSpPr/>
          <p:nvPr/>
        </p:nvSpPr>
        <p:spPr>
          <a:xfrm>
            <a:off x="8839200" y="0"/>
            <a:ext cx="304800" cy="6858000"/>
          </a:xfrm>
          <a:prstGeom prst="rect">
            <a:avLst/>
          </a:prstGeom>
          <a:solidFill>
            <a:srgbClr val="A8B9DF">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8" name="Google Shape;18;p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400" u="none" cap="none" strike="noStrike">
                <a:solidFill>
                  <a:srgbClr val="FFFFFF"/>
                </a:solidFill>
                <a:latin typeface="Arial"/>
                <a:ea typeface="Arial"/>
                <a:cs typeface="Arial"/>
                <a:sym typeface="Arial"/>
              </a:defRPr>
            </a:lvl1pPr>
            <a:lvl2pPr indent="0" lvl="1" marL="0" marR="0" rtl="0" algn="ctr">
              <a:spcBef>
                <a:spcPts val="0"/>
              </a:spcBef>
              <a:spcAft>
                <a:spcPts val="0"/>
              </a:spcAft>
              <a:buNone/>
              <a:defRPr b="1" i="0" sz="1400" u="none" cap="none" strike="noStrike">
                <a:solidFill>
                  <a:srgbClr val="FFFFFF"/>
                </a:solidFill>
                <a:latin typeface="Arial"/>
                <a:ea typeface="Arial"/>
                <a:cs typeface="Arial"/>
                <a:sym typeface="Arial"/>
              </a:defRPr>
            </a:lvl2pPr>
            <a:lvl3pPr indent="0" lvl="2" marL="0" marR="0" rtl="0" algn="ctr">
              <a:spcBef>
                <a:spcPts val="0"/>
              </a:spcBef>
              <a:spcAft>
                <a:spcPts val="0"/>
              </a:spcAft>
              <a:buNone/>
              <a:defRPr b="1" i="0" sz="1400" u="none" cap="none" strike="noStrike">
                <a:solidFill>
                  <a:srgbClr val="FFFFFF"/>
                </a:solidFill>
                <a:latin typeface="Arial"/>
                <a:ea typeface="Arial"/>
                <a:cs typeface="Arial"/>
                <a:sym typeface="Arial"/>
              </a:defRPr>
            </a:lvl3pPr>
            <a:lvl4pPr indent="0" lvl="3" marL="0" marR="0" rtl="0" algn="ctr">
              <a:spcBef>
                <a:spcPts val="0"/>
              </a:spcBef>
              <a:spcAft>
                <a:spcPts val="0"/>
              </a:spcAft>
              <a:buNone/>
              <a:defRPr b="1" i="0" sz="1400" u="none" cap="none" strike="noStrike">
                <a:solidFill>
                  <a:srgbClr val="FFFFFF"/>
                </a:solidFill>
                <a:latin typeface="Arial"/>
                <a:ea typeface="Arial"/>
                <a:cs typeface="Arial"/>
                <a:sym typeface="Arial"/>
              </a:defRPr>
            </a:lvl4pPr>
            <a:lvl5pPr indent="0" lvl="4" marL="0" marR="0" rtl="0" algn="ctr">
              <a:spcBef>
                <a:spcPts val="0"/>
              </a:spcBef>
              <a:spcAft>
                <a:spcPts val="0"/>
              </a:spcAft>
              <a:buNone/>
              <a:defRPr b="1" i="0" sz="1400" u="none" cap="none" strike="noStrike">
                <a:solidFill>
                  <a:srgbClr val="FFFFFF"/>
                </a:solidFill>
                <a:latin typeface="Arial"/>
                <a:ea typeface="Arial"/>
                <a:cs typeface="Arial"/>
                <a:sym typeface="Arial"/>
              </a:defRPr>
            </a:lvl5pPr>
            <a:lvl6pPr indent="0" lvl="5" marL="0" marR="0" rtl="0" algn="ctr">
              <a:spcBef>
                <a:spcPts val="0"/>
              </a:spcBef>
              <a:spcAft>
                <a:spcPts val="0"/>
              </a:spcAft>
              <a:buNone/>
              <a:defRPr b="1" i="0" sz="1400" u="none" cap="none" strike="noStrike">
                <a:solidFill>
                  <a:srgbClr val="FFFFFF"/>
                </a:solidFill>
                <a:latin typeface="Arial"/>
                <a:ea typeface="Arial"/>
                <a:cs typeface="Arial"/>
                <a:sym typeface="Arial"/>
              </a:defRPr>
            </a:lvl6pPr>
            <a:lvl7pPr indent="0" lvl="6" marL="0" marR="0" rtl="0" algn="ctr">
              <a:spcBef>
                <a:spcPts val="0"/>
              </a:spcBef>
              <a:spcAft>
                <a:spcPts val="0"/>
              </a:spcAft>
              <a:buNone/>
              <a:defRPr b="1" i="0" sz="1400" u="none" cap="none" strike="noStrike">
                <a:solidFill>
                  <a:srgbClr val="FFFFFF"/>
                </a:solidFill>
                <a:latin typeface="Arial"/>
                <a:ea typeface="Arial"/>
                <a:cs typeface="Arial"/>
                <a:sym typeface="Arial"/>
              </a:defRPr>
            </a:lvl7pPr>
            <a:lvl8pPr indent="0" lvl="7" marL="0" marR="0" rtl="0" algn="ctr">
              <a:spcBef>
                <a:spcPts val="0"/>
              </a:spcBef>
              <a:spcAft>
                <a:spcPts val="0"/>
              </a:spcAft>
              <a:buNone/>
              <a:defRPr b="1" i="0" sz="1400" u="none" cap="none" strike="noStrike">
                <a:solidFill>
                  <a:srgbClr val="FFFFFF"/>
                </a:solidFill>
                <a:latin typeface="Arial"/>
                <a:ea typeface="Arial"/>
                <a:cs typeface="Arial"/>
                <a:sym typeface="Arial"/>
              </a:defRPr>
            </a:lvl8pPr>
            <a:lvl9pPr indent="0" lvl="8" marL="0" marR="0" rtl="0" algn="ctr">
              <a:spcBef>
                <a:spcPts val="0"/>
              </a:spcBef>
              <a:spcAft>
                <a:spcPts val="0"/>
              </a:spcAft>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2.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4.png"/><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000"/>
              <a:buFont typeface="Century Schoolbook"/>
              <a:buNone/>
            </a:pPr>
            <a:r>
              <a:rPr lang="en-US">
                <a:solidFill>
                  <a:srgbClr val="0B5394"/>
                </a:solidFill>
              </a:rPr>
              <a:t>Mapping ER-EER to Relational Model</a:t>
            </a:r>
            <a:endParaRPr/>
          </a:p>
        </p:txBody>
      </p:sp>
      <p:sp>
        <p:nvSpPr>
          <p:cNvPr id="148" name="Google Shape;148;p14"/>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6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600"/>
              <a:buFont typeface="Century Schoolbook"/>
              <a:buNone/>
            </a:pPr>
            <a:r>
              <a:rPr b="1" lang="en-US" sz="3600">
                <a:solidFill>
                  <a:srgbClr val="0B5394"/>
                </a:solidFill>
              </a:rPr>
              <a:t>Mapping of Relationships</a:t>
            </a:r>
            <a:endParaRPr/>
          </a:p>
        </p:txBody>
      </p:sp>
      <p:sp>
        <p:nvSpPr>
          <p:cNvPr id="288" name="Google Shape;288;p23"/>
          <p:cNvSpPr txBox="1"/>
          <p:nvPr>
            <p:ph idx="1" type="body"/>
          </p:nvPr>
        </p:nvSpPr>
        <p:spPr>
          <a:xfrm>
            <a:off x="457200" y="1600200"/>
            <a:ext cx="8382000" cy="4873752"/>
          </a:xfrm>
          <a:prstGeom prst="rect">
            <a:avLst/>
          </a:prstGeom>
          <a:noFill/>
          <a:ln>
            <a:noFill/>
          </a:ln>
        </p:spPr>
        <p:txBody>
          <a:bodyPr anchorCtr="0" anchor="t" bIns="45700" lIns="91425" spcFirstLastPara="1" rIns="91425" wrap="square" tIns="45700">
            <a:normAutofit/>
          </a:bodyPr>
          <a:lstStyle/>
          <a:p>
            <a:pPr indent="-274320" lvl="0" marL="274320" rtl="0" algn="ctr">
              <a:spcBef>
                <a:spcPts val="0"/>
              </a:spcBef>
              <a:spcAft>
                <a:spcPts val="0"/>
              </a:spcAft>
              <a:buSzPts val="1680"/>
              <a:buFont typeface="Century Schoolbook"/>
              <a:buNone/>
            </a:pPr>
            <a:r>
              <a:rPr lang="en-US"/>
              <a:t> --This is a little complicated—</a:t>
            </a:r>
            <a:endParaRPr/>
          </a:p>
          <a:p>
            <a:pPr indent="-274320" lvl="0" marL="274320" rtl="0" algn="ctr">
              <a:spcBef>
                <a:spcPts val="600"/>
              </a:spcBef>
              <a:spcAft>
                <a:spcPts val="0"/>
              </a:spcAft>
              <a:buSzPts val="1680"/>
              <a:buFont typeface="Century Schoolbook"/>
              <a:buNone/>
            </a:pPr>
            <a:r>
              <a:t/>
            </a:r>
            <a:endParaRPr/>
          </a:p>
          <a:p>
            <a:pPr indent="-274320" lvl="0" marL="274320" rtl="0" algn="l">
              <a:spcBef>
                <a:spcPts val="600"/>
              </a:spcBef>
              <a:spcAft>
                <a:spcPts val="0"/>
              </a:spcAft>
              <a:buSzPts val="1680"/>
              <a:buFont typeface="Noto Sans Symbols"/>
              <a:buChar char="✔"/>
            </a:pPr>
            <a:r>
              <a:rPr lang="en-US" sz="2400"/>
              <a:t>Unary/Binary Relationship set</a:t>
            </a:r>
            <a:endParaRPr/>
          </a:p>
          <a:p>
            <a:pPr indent="-274320" lvl="1" marL="640080" rtl="0" algn="l">
              <a:spcBef>
                <a:spcPts val="400"/>
              </a:spcBef>
              <a:spcAft>
                <a:spcPts val="0"/>
              </a:spcAft>
              <a:buSzPts val="1600"/>
              <a:buFont typeface="Noto Sans Symbols"/>
              <a:buChar char="⮚"/>
            </a:pPr>
            <a:r>
              <a:rPr lang="en-US" sz="2000"/>
              <a:t>Depends on the cardinality and participation constraints</a:t>
            </a:r>
            <a:endParaRPr/>
          </a:p>
          <a:p>
            <a:pPr indent="-274320" lvl="0" marL="274320" rtl="0" algn="l">
              <a:spcBef>
                <a:spcPts val="600"/>
              </a:spcBef>
              <a:spcAft>
                <a:spcPts val="0"/>
              </a:spcAft>
              <a:buSzPts val="1680"/>
              <a:buFont typeface="Noto Sans Symbols"/>
              <a:buChar char="✔"/>
            </a:pPr>
            <a:r>
              <a:rPr lang="en-US" sz="2400"/>
              <a:t>N-ary (multiple) Relationship set</a:t>
            </a:r>
            <a:endParaRPr/>
          </a:p>
          <a:p>
            <a:pPr indent="-274320" lvl="0" marL="274320" rtl="0" algn="l">
              <a:spcBef>
                <a:spcPts val="600"/>
              </a:spcBef>
              <a:spcAft>
                <a:spcPts val="0"/>
              </a:spcAft>
              <a:buSzPts val="1680"/>
              <a:buFont typeface="Noto Sans Symbols"/>
              <a:buChar char="✔"/>
            </a:pPr>
            <a:r>
              <a:rPr lang="en-US" sz="2400"/>
              <a:t>Identifying Relationship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B5394"/>
              </a:buClr>
              <a:buSzPct val="100000"/>
              <a:buFont typeface="Century Schoolbook"/>
              <a:buNone/>
            </a:pPr>
            <a:r>
              <a:rPr b="1" lang="en-US" sz="4000">
                <a:solidFill>
                  <a:srgbClr val="0B5394"/>
                </a:solidFill>
              </a:rPr>
              <a:t>Mapping Relationship Set</a:t>
            </a:r>
            <a:br>
              <a:rPr b="1" lang="en-US" sz="4000">
                <a:solidFill>
                  <a:srgbClr val="0B5394"/>
                </a:solidFill>
              </a:rPr>
            </a:br>
            <a:r>
              <a:rPr b="1" lang="en-US" sz="3200">
                <a:solidFill>
                  <a:srgbClr val="0B5394"/>
                </a:solidFill>
              </a:rPr>
              <a:t>Unary/Binary Relationship</a:t>
            </a:r>
            <a:endParaRPr/>
          </a:p>
        </p:txBody>
      </p:sp>
      <p:sp>
        <p:nvSpPr>
          <p:cNvPr id="294" name="Google Shape;294;p24"/>
          <p:cNvSpPr txBox="1"/>
          <p:nvPr>
            <p:ph idx="1" type="body"/>
          </p:nvPr>
        </p:nvSpPr>
        <p:spPr>
          <a:xfrm>
            <a:off x="457200" y="1600200"/>
            <a:ext cx="80010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u="sng"/>
              <a:t>1-1 relationship without total participation</a:t>
            </a:r>
            <a:r>
              <a:rPr lang="en-US" sz="2400"/>
              <a:t> </a:t>
            </a:r>
            <a:endParaRPr/>
          </a:p>
          <a:p>
            <a:pPr indent="-274320" lvl="1" marL="640080" rtl="0" algn="l">
              <a:spcBef>
                <a:spcPts val="400"/>
              </a:spcBef>
              <a:spcAft>
                <a:spcPts val="0"/>
              </a:spcAft>
              <a:buSzPts val="1600"/>
              <a:buChar char="⚫"/>
            </a:pPr>
            <a:r>
              <a:rPr b="1" lang="en-US" sz="2000"/>
              <a:t>Relationship relation: </a:t>
            </a:r>
            <a:r>
              <a:rPr lang="en-US" sz="2000"/>
              <a:t>Build a table and add columns for each participating entity’s primary key. Also add the attributes of the relationship. </a:t>
            </a:r>
            <a:r>
              <a:rPr b="1" i="1" lang="en-US" sz="1800"/>
              <a:t>(cross-reference)</a:t>
            </a:r>
            <a:endParaRPr b="1" i="1" sz="2000"/>
          </a:p>
          <a:p>
            <a:pPr indent="-238760" lvl="1" marL="274320" rtl="0" algn="l">
              <a:spcBef>
                <a:spcPts val="600"/>
              </a:spcBef>
              <a:spcAft>
                <a:spcPts val="0"/>
              </a:spcAft>
              <a:buSzPts val="560"/>
              <a:buFont typeface="Noto Sans Symbols"/>
              <a:buNone/>
            </a:pPr>
            <a:r>
              <a:t/>
            </a:r>
            <a:endParaRPr sz="800"/>
          </a:p>
          <a:p>
            <a:pPr indent="-274320" lvl="0" marL="274320" rtl="0" algn="l">
              <a:spcBef>
                <a:spcPts val="600"/>
              </a:spcBef>
              <a:spcAft>
                <a:spcPts val="0"/>
              </a:spcAft>
              <a:buSzPts val="1680"/>
              <a:buChar char="🞆"/>
            </a:pPr>
            <a:r>
              <a:rPr lang="en-US" sz="2400" u="sng"/>
              <a:t>1-1 relationship with one total participation</a:t>
            </a:r>
            <a:endParaRPr/>
          </a:p>
          <a:p>
            <a:pPr indent="-274320" lvl="1" marL="640080" rtl="0" algn="l">
              <a:spcBef>
                <a:spcPts val="400"/>
              </a:spcBef>
              <a:spcAft>
                <a:spcPts val="0"/>
              </a:spcAft>
              <a:buSzPts val="1600"/>
              <a:buChar char="⚫"/>
            </a:pPr>
            <a:r>
              <a:rPr b="1" lang="en-US" sz="2000"/>
              <a:t>Foreign key approach</a:t>
            </a:r>
            <a:r>
              <a:rPr lang="en-US" sz="2000"/>
              <a:t>: Add primary key of the entity without total participation in the table of the entity with total participation</a:t>
            </a:r>
            <a:r>
              <a:rPr lang="en-US" sz="1800"/>
              <a:t>.  </a:t>
            </a:r>
            <a:endParaRPr/>
          </a:p>
          <a:p>
            <a:pPr indent="-180975" lvl="0" marL="274320" rtl="0" algn="l">
              <a:spcBef>
                <a:spcPts val="600"/>
              </a:spcBef>
              <a:spcAft>
                <a:spcPts val="0"/>
              </a:spcAft>
              <a:buSzPts val="1470"/>
              <a:buNone/>
            </a:pPr>
            <a:r>
              <a:t/>
            </a:r>
            <a:endParaRPr b="1" sz="2100"/>
          </a:p>
          <a:p>
            <a:pPr indent="-274320" lvl="0" marL="274320" rtl="0" algn="l">
              <a:spcBef>
                <a:spcPts val="600"/>
              </a:spcBef>
              <a:spcAft>
                <a:spcPts val="0"/>
              </a:spcAft>
              <a:buSzPts val="1470"/>
              <a:buChar char="🞆"/>
            </a:pPr>
            <a:r>
              <a:rPr b="1" lang="en-US" sz="2100"/>
              <a:t>Merged relation (</a:t>
            </a:r>
            <a:r>
              <a:rPr lang="en-US" sz="2100"/>
              <a:t>alternate mapping): merge the two entities and the relationship into a single relation	 </a:t>
            </a:r>
            <a:r>
              <a:rPr i="1" lang="en-US" sz="2100"/>
              <a:t>(used when both participations are total).</a:t>
            </a:r>
            <a:endParaRPr/>
          </a:p>
          <a:p>
            <a:pPr indent="-193040" lvl="1" marL="640080" rtl="0" algn="l">
              <a:spcBef>
                <a:spcPts val="320"/>
              </a:spcBef>
              <a:spcAft>
                <a:spcPts val="0"/>
              </a:spcAft>
              <a:buSzPts val="1280"/>
              <a:buNone/>
            </a:pPr>
            <a:r>
              <a:t/>
            </a:r>
            <a:endParaRPr sz="1600"/>
          </a:p>
          <a:p>
            <a:pPr indent="-182880" lvl="1" marL="640080" rtl="0" algn="l">
              <a:spcBef>
                <a:spcPts val="360"/>
              </a:spcBef>
              <a:spcAft>
                <a:spcPts val="0"/>
              </a:spcAft>
              <a:buSzPts val="144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txBox="1"/>
          <p:nvPr>
            <p:ph type="title"/>
          </p:nvPr>
        </p:nvSpPr>
        <p:spPr>
          <a:xfrm>
            <a:off x="457200" y="152400"/>
            <a:ext cx="8229600" cy="685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000"/>
              <a:buFont typeface="Century Schoolbook"/>
              <a:buNone/>
            </a:pPr>
            <a:r>
              <a:rPr b="1" lang="en-US">
                <a:solidFill>
                  <a:srgbClr val="0B5394"/>
                </a:solidFill>
              </a:rPr>
              <a:t>Example: Relationship Relation</a:t>
            </a:r>
            <a:endParaRPr/>
          </a:p>
        </p:txBody>
      </p:sp>
      <p:graphicFrame>
        <p:nvGraphicFramePr>
          <p:cNvPr id="300" name="Google Shape;300;p25"/>
          <p:cNvGraphicFramePr/>
          <p:nvPr/>
        </p:nvGraphicFramePr>
        <p:xfrm>
          <a:off x="1828800" y="4724400"/>
          <a:ext cx="3000000" cy="3000000"/>
        </p:xfrm>
        <a:graphic>
          <a:graphicData uri="http://schemas.openxmlformats.org/drawingml/2006/table">
            <a:tbl>
              <a:tblPr>
                <a:noFill/>
                <a:tableStyleId>{EB50B9A8-2323-457D-ACA3-08C450AA23BD}</a:tableStyleId>
              </a:tblPr>
              <a:tblGrid>
                <a:gridCol w="1625600"/>
                <a:gridCol w="1625600"/>
                <a:gridCol w="1625600"/>
              </a:tblGrid>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SID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9999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12-08-09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8888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15-07-10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01" name="Google Shape;301;p25"/>
          <p:cNvSpPr/>
          <p:nvPr/>
        </p:nvSpPr>
        <p:spPr>
          <a:xfrm>
            <a:off x="1447800" y="20574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25"/>
          <p:cNvSpPr txBox="1"/>
          <p:nvPr/>
        </p:nvSpPr>
        <p:spPr>
          <a:xfrm>
            <a:off x="1524000" y="21336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Student</a:t>
            </a:r>
            <a:endParaRPr/>
          </a:p>
        </p:txBody>
      </p:sp>
      <p:sp>
        <p:nvSpPr>
          <p:cNvPr id="303" name="Google Shape;303;p25"/>
          <p:cNvSpPr/>
          <p:nvPr/>
        </p:nvSpPr>
        <p:spPr>
          <a:xfrm>
            <a:off x="19050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25"/>
          <p:cNvSpPr/>
          <p:nvPr/>
        </p:nvSpPr>
        <p:spPr>
          <a:xfrm>
            <a:off x="3048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25"/>
          <p:cNvSpPr/>
          <p:nvPr/>
        </p:nvSpPr>
        <p:spPr>
          <a:xfrm>
            <a:off x="304800" y="2895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25"/>
          <p:cNvSpPr/>
          <p:nvPr/>
        </p:nvSpPr>
        <p:spPr>
          <a:xfrm>
            <a:off x="2286000" y="29718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07" name="Google Shape;307;p25"/>
          <p:cNvCxnSpPr/>
          <p:nvPr/>
        </p:nvCxnSpPr>
        <p:spPr>
          <a:xfrm>
            <a:off x="914400" y="1752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25"/>
          <p:cNvCxnSpPr/>
          <p:nvPr/>
        </p:nvCxnSpPr>
        <p:spPr>
          <a:xfrm flipH="1">
            <a:off x="2057400" y="1752600"/>
            <a:ext cx="381000" cy="304800"/>
          </a:xfrm>
          <a:prstGeom prst="straightConnector1">
            <a:avLst/>
          </a:prstGeom>
          <a:noFill/>
          <a:ln cap="flat" cmpd="sng" w="9525">
            <a:solidFill>
              <a:schemeClr val="dk1"/>
            </a:solidFill>
            <a:prstDash val="solid"/>
            <a:round/>
            <a:headEnd len="med" w="med" type="none"/>
            <a:tailEnd len="med" w="med" type="none"/>
          </a:ln>
        </p:spPr>
      </p:cxnSp>
      <p:cxnSp>
        <p:nvCxnSpPr>
          <p:cNvPr id="309" name="Google Shape;309;p25"/>
          <p:cNvCxnSpPr/>
          <p:nvPr/>
        </p:nvCxnSpPr>
        <p:spPr>
          <a:xfrm rot="10800000">
            <a:off x="2209800" y="2514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310" name="Google Shape;310;p25"/>
          <p:cNvCxnSpPr/>
          <p:nvPr/>
        </p:nvCxnSpPr>
        <p:spPr>
          <a:xfrm flipH="1" rot="10800000">
            <a:off x="1143000" y="2514600"/>
            <a:ext cx="685800" cy="457200"/>
          </a:xfrm>
          <a:prstGeom prst="straightConnector1">
            <a:avLst/>
          </a:prstGeom>
          <a:noFill/>
          <a:ln cap="flat" cmpd="sng" w="9525">
            <a:solidFill>
              <a:schemeClr val="dk1"/>
            </a:solidFill>
            <a:prstDash val="solid"/>
            <a:round/>
            <a:headEnd len="med" w="med" type="none"/>
            <a:tailEnd len="med" w="med" type="none"/>
          </a:ln>
        </p:spPr>
      </p:cxnSp>
      <p:sp>
        <p:nvSpPr>
          <p:cNvPr id="311" name="Google Shape;311;p25"/>
          <p:cNvSpPr txBox="1"/>
          <p:nvPr/>
        </p:nvSpPr>
        <p:spPr>
          <a:xfrm>
            <a:off x="533400" y="12954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lt1"/>
                </a:solidFill>
                <a:latin typeface="Arial"/>
                <a:ea typeface="Arial"/>
                <a:cs typeface="Arial"/>
                <a:sym typeface="Arial"/>
              </a:rPr>
              <a:t>SID</a:t>
            </a:r>
            <a:endParaRPr/>
          </a:p>
        </p:txBody>
      </p:sp>
      <p:sp>
        <p:nvSpPr>
          <p:cNvPr id="312" name="Google Shape;312;p25"/>
          <p:cNvSpPr txBox="1"/>
          <p:nvPr/>
        </p:nvSpPr>
        <p:spPr>
          <a:xfrm>
            <a:off x="2057400" y="12954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Name</a:t>
            </a:r>
            <a:endParaRPr/>
          </a:p>
        </p:txBody>
      </p:sp>
      <p:sp>
        <p:nvSpPr>
          <p:cNvPr id="313" name="Google Shape;313;p25"/>
          <p:cNvSpPr txBox="1"/>
          <p:nvPr/>
        </p:nvSpPr>
        <p:spPr>
          <a:xfrm>
            <a:off x="457200" y="29718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Major</a:t>
            </a:r>
            <a:endParaRPr/>
          </a:p>
        </p:txBody>
      </p:sp>
      <p:sp>
        <p:nvSpPr>
          <p:cNvPr id="314" name="Google Shape;314;p25"/>
          <p:cNvSpPr txBox="1"/>
          <p:nvPr/>
        </p:nvSpPr>
        <p:spPr>
          <a:xfrm>
            <a:off x="2514600" y="3048000"/>
            <a:ext cx="68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GPA</a:t>
            </a:r>
            <a:endParaRPr/>
          </a:p>
        </p:txBody>
      </p:sp>
      <p:sp>
        <p:nvSpPr>
          <p:cNvPr id="315" name="Google Shape;315;p25"/>
          <p:cNvSpPr/>
          <p:nvPr/>
        </p:nvSpPr>
        <p:spPr>
          <a:xfrm>
            <a:off x="3733800" y="1905000"/>
            <a:ext cx="1676400" cy="762000"/>
          </a:xfrm>
          <a:prstGeom prst="flowChartDecision">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25"/>
          <p:cNvSpPr/>
          <p:nvPr/>
        </p:nvSpPr>
        <p:spPr>
          <a:xfrm>
            <a:off x="6553200" y="2057400"/>
            <a:ext cx="12192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25"/>
          <p:cNvSpPr/>
          <p:nvPr/>
        </p:nvSpPr>
        <p:spPr>
          <a:xfrm>
            <a:off x="73152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25"/>
          <p:cNvSpPr txBox="1"/>
          <p:nvPr/>
        </p:nvSpPr>
        <p:spPr>
          <a:xfrm>
            <a:off x="7315200" y="1295400"/>
            <a:ext cx="1143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u="sng">
                <a:solidFill>
                  <a:schemeClr val="lt1"/>
                </a:solidFill>
                <a:latin typeface="Arial"/>
                <a:ea typeface="Arial"/>
                <a:cs typeface="Arial"/>
                <a:sym typeface="Arial"/>
              </a:rPr>
              <a:t>S\N #</a:t>
            </a:r>
            <a:endParaRPr/>
          </a:p>
        </p:txBody>
      </p:sp>
      <p:cxnSp>
        <p:nvCxnSpPr>
          <p:cNvPr id="319" name="Google Shape;319;p25"/>
          <p:cNvCxnSpPr/>
          <p:nvPr/>
        </p:nvCxnSpPr>
        <p:spPr>
          <a:xfrm flipH="1">
            <a:off x="7239000" y="1752600"/>
            <a:ext cx="457200" cy="304800"/>
          </a:xfrm>
          <a:prstGeom prst="straightConnector1">
            <a:avLst/>
          </a:prstGeom>
          <a:noFill/>
          <a:ln cap="flat" cmpd="sng" w="9525">
            <a:solidFill>
              <a:schemeClr val="dk1"/>
            </a:solidFill>
            <a:prstDash val="solid"/>
            <a:round/>
            <a:headEnd len="med" w="med" type="none"/>
            <a:tailEnd len="med" w="med" type="none"/>
          </a:ln>
        </p:spPr>
      </p:cxnSp>
      <p:sp>
        <p:nvSpPr>
          <p:cNvPr id="320" name="Google Shape;320;p25"/>
          <p:cNvSpPr/>
          <p:nvPr/>
        </p:nvSpPr>
        <p:spPr>
          <a:xfrm>
            <a:off x="3581400" y="3048000"/>
            <a:ext cx="1905000" cy="1143000"/>
          </a:xfrm>
          <a:prstGeom prst="down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txBox="1"/>
          <p:nvPr/>
        </p:nvSpPr>
        <p:spPr>
          <a:xfrm rot="5400000">
            <a:off x="4033838" y="3071813"/>
            <a:ext cx="1000125" cy="952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22" name="Google Shape;322;p25"/>
          <p:cNvCxnSpPr/>
          <p:nvPr/>
        </p:nvCxnSpPr>
        <p:spPr>
          <a:xfrm rot="10800000">
            <a:off x="2590800" y="2286000"/>
            <a:ext cx="1143000" cy="0"/>
          </a:xfrm>
          <a:prstGeom prst="straightConnector1">
            <a:avLst/>
          </a:prstGeom>
          <a:noFill/>
          <a:ln cap="flat" cmpd="sng" w="9525">
            <a:solidFill>
              <a:schemeClr val="dk1"/>
            </a:solidFill>
            <a:prstDash val="solid"/>
            <a:round/>
            <a:headEnd len="med" w="med" type="none"/>
            <a:tailEnd len="sm" w="sm" type="none"/>
          </a:ln>
        </p:spPr>
      </p:cxnSp>
      <p:sp>
        <p:nvSpPr>
          <p:cNvPr id="323" name="Google Shape;323;p25"/>
          <p:cNvSpPr txBox="1"/>
          <p:nvPr/>
        </p:nvSpPr>
        <p:spPr>
          <a:xfrm>
            <a:off x="6781800" y="21336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Major</a:t>
            </a:r>
            <a:endParaRPr/>
          </a:p>
        </p:txBody>
      </p:sp>
      <p:sp>
        <p:nvSpPr>
          <p:cNvPr id="324" name="Google Shape;324;p25"/>
          <p:cNvSpPr txBox="1"/>
          <p:nvPr/>
        </p:nvSpPr>
        <p:spPr>
          <a:xfrm>
            <a:off x="3886200" y="2133600"/>
            <a:ext cx="13716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Assigned</a:t>
            </a:r>
            <a:endParaRPr/>
          </a:p>
        </p:txBody>
      </p:sp>
      <p:sp>
        <p:nvSpPr>
          <p:cNvPr id="325" name="Google Shape;325;p25"/>
          <p:cNvSpPr txBox="1"/>
          <p:nvPr/>
        </p:nvSpPr>
        <p:spPr>
          <a:xfrm>
            <a:off x="381000" y="6172200"/>
            <a:ext cx="830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Primary key can be either </a:t>
            </a:r>
            <a:r>
              <a:rPr b="1" i="1" lang="en-US" sz="1800">
                <a:solidFill>
                  <a:schemeClr val="dk1"/>
                </a:solidFill>
                <a:latin typeface="Arial"/>
                <a:ea typeface="Arial"/>
                <a:cs typeface="Arial"/>
                <a:sym typeface="Arial"/>
              </a:rPr>
              <a:t>SID</a:t>
            </a:r>
            <a:r>
              <a:rPr b="1" lang="en-US" sz="1800">
                <a:solidFill>
                  <a:schemeClr val="dk1"/>
                </a:solidFill>
                <a:latin typeface="Arial"/>
                <a:ea typeface="Arial"/>
                <a:cs typeface="Arial"/>
                <a:sym typeface="Arial"/>
              </a:rPr>
              <a:t> or S\N# </a:t>
            </a:r>
            <a:endParaRPr/>
          </a:p>
        </p:txBody>
      </p:sp>
      <p:cxnSp>
        <p:nvCxnSpPr>
          <p:cNvPr id="326" name="Google Shape;326;p25"/>
          <p:cNvCxnSpPr/>
          <p:nvPr/>
        </p:nvCxnSpPr>
        <p:spPr>
          <a:xfrm>
            <a:off x="5410200" y="2286000"/>
            <a:ext cx="1143000" cy="0"/>
          </a:xfrm>
          <a:prstGeom prst="straightConnector1">
            <a:avLst/>
          </a:prstGeom>
          <a:noFill/>
          <a:ln cap="flat" cmpd="sng" w="9525">
            <a:solidFill>
              <a:schemeClr val="dk1"/>
            </a:solidFill>
            <a:prstDash val="solid"/>
            <a:round/>
            <a:headEnd len="med" w="med" type="none"/>
            <a:tailEnd len="sm" w="sm" type="none"/>
          </a:ln>
        </p:spPr>
      </p:cxnSp>
      <p:cxnSp>
        <p:nvCxnSpPr>
          <p:cNvPr id="327" name="Google Shape;327;p25"/>
          <p:cNvCxnSpPr/>
          <p:nvPr/>
        </p:nvCxnSpPr>
        <p:spPr>
          <a:xfrm flipH="1" rot="10800000">
            <a:off x="4724400" y="1524000"/>
            <a:ext cx="228600" cy="457200"/>
          </a:xfrm>
          <a:prstGeom prst="straightConnector1">
            <a:avLst/>
          </a:prstGeom>
          <a:noFill/>
          <a:ln cap="flat" cmpd="sng" w="9525">
            <a:solidFill>
              <a:schemeClr val="dk1"/>
            </a:solidFill>
            <a:prstDash val="solid"/>
            <a:round/>
            <a:headEnd len="med" w="med" type="none"/>
            <a:tailEnd len="med" w="med" type="none"/>
          </a:ln>
        </p:spPr>
      </p:cxnSp>
      <p:sp>
        <p:nvSpPr>
          <p:cNvPr id="328" name="Google Shape;328;p25"/>
          <p:cNvSpPr/>
          <p:nvPr/>
        </p:nvSpPr>
        <p:spPr>
          <a:xfrm>
            <a:off x="6553200" y="2057400"/>
            <a:ext cx="12192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25"/>
          <p:cNvSpPr/>
          <p:nvPr/>
        </p:nvSpPr>
        <p:spPr>
          <a:xfrm>
            <a:off x="7467600" y="30480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Brand</a:t>
            </a:r>
            <a:endParaRPr/>
          </a:p>
        </p:txBody>
      </p:sp>
      <p:cxnSp>
        <p:nvCxnSpPr>
          <p:cNvPr id="330" name="Google Shape;330;p25"/>
          <p:cNvCxnSpPr/>
          <p:nvPr/>
        </p:nvCxnSpPr>
        <p:spPr>
          <a:xfrm flipH="1">
            <a:off x="7239000" y="1752600"/>
            <a:ext cx="457200" cy="304800"/>
          </a:xfrm>
          <a:prstGeom prst="straightConnector1">
            <a:avLst/>
          </a:prstGeom>
          <a:noFill/>
          <a:ln cap="flat" cmpd="sng" w="9525">
            <a:solidFill>
              <a:schemeClr val="dk1"/>
            </a:solidFill>
            <a:prstDash val="solid"/>
            <a:round/>
            <a:headEnd len="med" w="med" type="none"/>
            <a:tailEnd len="med" w="med" type="none"/>
          </a:ln>
        </p:spPr>
      </p:cxnSp>
      <p:sp>
        <p:nvSpPr>
          <p:cNvPr id="331" name="Google Shape;331;p25"/>
          <p:cNvSpPr txBox="1"/>
          <p:nvPr/>
        </p:nvSpPr>
        <p:spPr>
          <a:xfrm>
            <a:off x="6629400" y="21336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Laptop</a:t>
            </a:r>
            <a:endParaRPr/>
          </a:p>
        </p:txBody>
      </p:sp>
      <p:sp>
        <p:nvSpPr>
          <p:cNvPr id="332" name="Google Shape;332;p25"/>
          <p:cNvSpPr/>
          <p:nvPr/>
        </p:nvSpPr>
        <p:spPr>
          <a:xfrm>
            <a:off x="4572000" y="990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25"/>
          <p:cNvSpPr txBox="1"/>
          <p:nvPr/>
        </p:nvSpPr>
        <p:spPr>
          <a:xfrm>
            <a:off x="4495800" y="1066800"/>
            <a:ext cx="12954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Date</a:t>
            </a:r>
            <a:endParaRPr/>
          </a:p>
        </p:txBody>
      </p:sp>
      <p:cxnSp>
        <p:nvCxnSpPr>
          <p:cNvPr id="334" name="Google Shape;334;p25"/>
          <p:cNvCxnSpPr/>
          <p:nvPr/>
        </p:nvCxnSpPr>
        <p:spPr>
          <a:xfrm>
            <a:off x="7543800" y="2590800"/>
            <a:ext cx="381000" cy="457200"/>
          </a:xfrm>
          <a:prstGeom prst="straightConnector1">
            <a:avLst/>
          </a:prstGeom>
          <a:noFill/>
          <a:ln cap="flat" cmpd="sng" w="9525">
            <a:solidFill>
              <a:schemeClr val="dk1"/>
            </a:solidFill>
            <a:prstDash val="solid"/>
            <a:round/>
            <a:headEnd len="med" w="med" type="none"/>
            <a:tailEnd len="med" w="med" type="none"/>
          </a:ln>
        </p:spPr>
      </p:cxnSp>
      <p:sp>
        <p:nvSpPr>
          <p:cNvPr id="335" name="Google Shape;335;p25"/>
          <p:cNvSpPr txBox="1"/>
          <p:nvPr/>
        </p:nvSpPr>
        <p:spPr>
          <a:xfrm>
            <a:off x="3505200" y="191666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336" name="Google Shape;336;p25"/>
          <p:cNvSpPr txBox="1"/>
          <p:nvPr/>
        </p:nvSpPr>
        <p:spPr>
          <a:xfrm>
            <a:off x="5486400" y="1905000"/>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ph type="title"/>
          </p:nvPr>
        </p:nvSpPr>
        <p:spPr>
          <a:xfrm>
            <a:off x="457200" y="152400"/>
            <a:ext cx="8229600" cy="685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000"/>
              <a:buFont typeface="Century Schoolbook"/>
              <a:buNone/>
            </a:pPr>
            <a:r>
              <a:rPr b="1" lang="en-US">
                <a:solidFill>
                  <a:srgbClr val="0B5394"/>
                </a:solidFill>
              </a:rPr>
              <a:t>Example: Foreign Key Approach</a:t>
            </a:r>
            <a:endParaRPr/>
          </a:p>
        </p:txBody>
      </p:sp>
      <p:sp>
        <p:nvSpPr>
          <p:cNvPr id="342" name="Google Shape;342;p26"/>
          <p:cNvSpPr/>
          <p:nvPr/>
        </p:nvSpPr>
        <p:spPr>
          <a:xfrm>
            <a:off x="1447800" y="20574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26"/>
          <p:cNvSpPr txBox="1"/>
          <p:nvPr/>
        </p:nvSpPr>
        <p:spPr>
          <a:xfrm>
            <a:off x="1524000" y="21336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Student</a:t>
            </a:r>
            <a:endParaRPr/>
          </a:p>
        </p:txBody>
      </p:sp>
      <p:sp>
        <p:nvSpPr>
          <p:cNvPr id="344" name="Google Shape;344;p26"/>
          <p:cNvSpPr/>
          <p:nvPr/>
        </p:nvSpPr>
        <p:spPr>
          <a:xfrm>
            <a:off x="19050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26"/>
          <p:cNvSpPr/>
          <p:nvPr/>
        </p:nvSpPr>
        <p:spPr>
          <a:xfrm>
            <a:off x="3048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26"/>
          <p:cNvSpPr/>
          <p:nvPr/>
        </p:nvSpPr>
        <p:spPr>
          <a:xfrm>
            <a:off x="304800" y="2895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26"/>
          <p:cNvSpPr/>
          <p:nvPr/>
        </p:nvSpPr>
        <p:spPr>
          <a:xfrm>
            <a:off x="2286000" y="29718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48" name="Google Shape;348;p26"/>
          <p:cNvCxnSpPr/>
          <p:nvPr/>
        </p:nvCxnSpPr>
        <p:spPr>
          <a:xfrm>
            <a:off x="914400" y="1752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26"/>
          <p:cNvCxnSpPr/>
          <p:nvPr/>
        </p:nvCxnSpPr>
        <p:spPr>
          <a:xfrm flipH="1">
            <a:off x="2057400" y="1752600"/>
            <a:ext cx="381000" cy="304800"/>
          </a:xfrm>
          <a:prstGeom prst="straightConnector1">
            <a:avLst/>
          </a:prstGeom>
          <a:noFill/>
          <a:ln cap="flat" cmpd="sng" w="9525">
            <a:solidFill>
              <a:schemeClr val="dk1"/>
            </a:solidFill>
            <a:prstDash val="solid"/>
            <a:round/>
            <a:headEnd len="med" w="med" type="none"/>
            <a:tailEnd len="med" w="med" type="none"/>
          </a:ln>
        </p:spPr>
      </p:cxnSp>
      <p:cxnSp>
        <p:nvCxnSpPr>
          <p:cNvPr id="350" name="Google Shape;350;p26"/>
          <p:cNvCxnSpPr/>
          <p:nvPr/>
        </p:nvCxnSpPr>
        <p:spPr>
          <a:xfrm rot="10800000">
            <a:off x="2209800" y="2514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351" name="Google Shape;351;p26"/>
          <p:cNvCxnSpPr/>
          <p:nvPr/>
        </p:nvCxnSpPr>
        <p:spPr>
          <a:xfrm flipH="1" rot="10800000">
            <a:off x="1143000" y="2514600"/>
            <a:ext cx="685800" cy="457200"/>
          </a:xfrm>
          <a:prstGeom prst="straightConnector1">
            <a:avLst/>
          </a:prstGeom>
          <a:noFill/>
          <a:ln cap="flat" cmpd="sng" w="9525">
            <a:solidFill>
              <a:schemeClr val="dk1"/>
            </a:solidFill>
            <a:prstDash val="solid"/>
            <a:round/>
            <a:headEnd len="med" w="med" type="none"/>
            <a:tailEnd len="med" w="med" type="none"/>
          </a:ln>
        </p:spPr>
      </p:cxnSp>
      <p:sp>
        <p:nvSpPr>
          <p:cNvPr id="352" name="Google Shape;352;p26"/>
          <p:cNvSpPr txBox="1"/>
          <p:nvPr/>
        </p:nvSpPr>
        <p:spPr>
          <a:xfrm>
            <a:off x="533400" y="12954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F2F2F2"/>
                </a:solidFill>
                <a:latin typeface="Arial"/>
                <a:ea typeface="Arial"/>
                <a:cs typeface="Arial"/>
                <a:sym typeface="Arial"/>
              </a:rPr>
              <a:t>SID</a:t>
            </a:r>
            <a:endParaRPr/>
          </a:p>
        </p:txBody>
      </p:sp>
      <p:sp>
        <p:nvSpPr>
          <p:cNvPr id="353" name="Google Shape;353;p26"/>
          <p:cNvSpPr txBox="1"/>
          <p:nvPr/>
        </p:nvSpPr>
        <p:spPr>
          <a:xfrm>
            <a:off x="2057400" y="12954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Name</a:t>
            </a:r>
            <a:endParaRPr/>
          </a:p>
        </p:txBody>
      </p:sp>
      <p:sp>
        <p:nvSpPr>
          <p:cNvPr id="354" name="Google Shape;354;p26"/>
          <p:cNvSpPr txBox="1"/>
          <p:nvPr/>
        </p:nvSpPr>
        <p:spPr>
          <a:xfrm>
            <a:off x="457200" y="29718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Major</a:t>
            </a:r>
            <a:endParaRPr/>
          </a:p>
        </p:txBody>
      </p:sp>
      <p:sp>
        <p:nvSpPr>
          <p:cNvPr id="355" name="Google Shape;355;p26"/>
          <p:cNvSpPr txBox="1"/>
          <p:nvPr/>
        </p:nvSpPr>
        <p:spPr>
          <a:xfrm>
            <a:off x="2514600" y="3048000"/>
            <a:ext cx="68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GPA</a:t>
            </a:r>
            <a:endParaRPr/>
          </a:p>
        </p:txBody>
      </p:sp>
      <p:sp>
        <p:nvSpPr>
          <p:cNvPr id="356" name="Google Shape;356;p26"/>
          <p:cNvSpPr/>
          <p:nvPr/>
        </p:nvSpPr>
        <p:spPr>
          <a:xfrm>
            <a:off x="3733800" y="1905000"/>
            <a:ext cx="1676400" cy="762000"/>
          </a:xfrm>
          <a:prstGeom prst="flowChartDecision">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26"/>
          <p:cNvSpPr/>
          <p:nvPr/>
        </p:nvSpPr>
        <p:spPr>
          <a:xfrm>
            <a:off x="6553200" y="2057400"/>
            <a:ext cx="12192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26"/>
          <p:cNvSpPr/>
          <p:nvPr/>
        </p:nvSpPr>
        <p:spPr>
          <a:xfrm>
            <a:off x="73152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26"/>
          <p:cNvSpPr txBox="1"/>
          <p:nvPr/>
        </p:nvSpPr>
        <p:spPr>
          <a:xfrm>
            <a:off x="7315200" y="1295400"/>
            <a:ext cx="1143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u="sng">
                <a:solidFill>
                  <a:srgbClr val="F2F2F2"/>
                </a:solidFill>
                <a:latin typeface="Arial"/>
                <a:ea typeface="Arial"/>
                <a:cs typeface="Arial"/>
                <a:sym typeface="Arial"/>
              </a:rPr>
              <a:t>S\N #</a:t>
            </a:r>
            <a:endParaRPr/>
          </a:p>
        </p:txBody>
      </p:sp>
      <p:cxnSp>
        <p:nvCxnSpPr>
          <p:cNvPr id="360" name="Google Shape;360;p26"/>
          <p:cNvCxnSpPr/>
          <p:nvPr/>
        </p:nvCxnSpPr>
        <p:spPr>
          <a:xfrm flipH="1">
            <a:off x="7239000" y="1752600"/>
            <a:ext cx="457200" cy="304800"/>
          </a:xfrm>
          <a:prstGeom prst="straightConnector1">
            <a:avLst/>
          </a:prstGeom>
          <a:noFill/>
          <a:ln cap="flat" cmpd="sng" w="9525">
            <a:solidFill>
              <a:schemeClr val="dk1"/>
            </a:solidFill>
            <a:prstDash val="solid"/>
            <a:round/>
            <a:headEnd len="med" w="med" type="none"/>
            <a:tailEnd len="med" w="med" type="none"/>
          </a:ln>
        </p:spPr>
      </p:cxnSp>
      <p:sp>
        <p:nvSpPr>
          <p:cNvPr id="361" name="Google Shape;361;p26"/>
          <p:cNvSpPr/>
          <p:nvPr/>
        </p:nvSpPr>
        <p:spPr>
          <a:xfrm>
            <a:off x="3581400" y="3048000"/>
            <a:ext cx="1905000" cy="1143000"/>
          </a:xfrm>
          <a:prstGeom prst="down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txBox="1"/>
          <p:nvPr/>
        </p:nvSpPr>
        <p:spPr>
          <a:xfrm rot="5400000">
            <a:off x="4033838" y="3071813"/>
            <a:ext cx="1000125" cy="952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63" name="Google Shape;363;p26"/>
          <p:cNvCxnSpPr/>
          <p:nvPr/>
        </p:nvCxnSpPr>
        <p:spPr>
          <a:xfrm rot="10800000">
            <a:off x="2590800" y="2286000"/>
            <a:ext cx="1143000" cy="0"/>
          </a:xfrm>
          <a:prstGeom prst="straightConnector1">
            <a:avLst/>
          </a:prstGeom>
          <a:noFill/>
          <a:ln cap="flat" cmpd="sng" w="9525">
            <a:solidFill>
              <a:schemeClr val="dk1"/>
            </a:solidFill>
            <a:prstDash val="solid"/>
            <a:round/>
            <a:headEnd len="med" w="med" type="none"/>
            <a:tailEnd len="sm" w="sm" type="none"/>
          </a:ln>
        </p:spPr>
      </p:cxnSp>
      <p:sp>
        <p:nvSpPr>
          <p:cNvPr id="364" name="Google Shape;364;p26"/>
          <p:cNvSpPr txBox="1"/>
          <p:nvPr/>
        </p:nvSpPr>
        <p:spPr>
          <a:xfrm>
            <a:off x="6781800" y="21336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Major</a:t>
            </a:r>
            <a:endParaRPr/>
          </a:p>
        </p:txBody>
      </p:sp>
      <p:sp>
        <p:nvSpPr>
          <p:cNvPr id="365" name="Google Shape;365;p26"/>
          <p:cNvSpPr txBox="1"/>
          <p:nvPr/>
        </p:nvSpPr>
        <p:spPr>
          <a:xfrm>
            <a:off x="3886200" y="2133600"/>
            <a:ext cx="13716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2F2F2"/>
                </a:solidFill>
                <a:latin typeface="Arial"/>
                <a:ea typeface="Arial"/>
                <a:cs typeface="Arial"/>
                <a:sym typeface="Arial"/>
              </a:rPr>
              <a:t>Assigned</a:t>
            </a:r>
            <a:endParaRPr/>
          </a:p>
        </p:txBody>
      </p:sp>
      <p:cxnSp>
        <p:nvCxnSpPr>
          <p:cNvPr id="366" name="Google Shape;366;p26"/>
          <p:cNvCxnSpPr/>
          <p:nvPr/>
        </p:nvCxnSpPr>
        <p:spPr>
          <a:xfrm>
            <a:off x="5410200" y="2286000"/>
            <a:ext cx="1143000" cy="0"/>
          </a:xfrm>
          <a:prstGeom prst="straightConnector1">
            <a:avLst/>
          </a:prstGeom>
          <a:noFill/>
          <a:ln cap="flat" cmpd="sng" w="9525">
            <a:solidFill>
              <a:schemeClr val="dk1"/>
            </a:solidFill>
            <a:prstDash val="solid"/>
            <a:round/>
            <a:headEnd len="med" w="med" type="none"/>
            <a:tailEnd len="sm" w="sm" type="none"/>
          </a:ln>
        </p:spPr>
      </p:cxnSp>
      <p:cxnSp>
        <p:nvCxnSpPr>
          <p:cNvPr id="367" name="Google Shape;367;p26"/>
          <p:cNvCxnSpPr/>
          <p:nvPr/>
        </p:nvCxnSpPr>
        <p:spPr>
          <a:xfrm flipH="1" rot="10800000">
            <a:off x="4724400" y="1524000"/>
            <a:ext cx="228600" cy="457200"/>
          </a:xfrm>
          <a:prstGeom prst="straightConnector1">
            <a:avLst/>
          </a:prstGeom>
          <a:noFill/>
          <a:ln cap="flat" cmpd="sng" w="9525">
            <a:solidFill>
              <a:schemeClr val="dk1"/>
            </a:solidFill>
            <a:prstDash val="solid"/>
            <a:round/>
            <a:headEnd len="med" w="med" type="none"/>
            <a:tailEnd len="med" w="med" type="none"/>
          </a:ln>
        </p:spPr>
      </p:cxnSp>
      <p:sp>
        <p:nvSpPr>
          <p:cNvPr id="368" name="Google Shape;368;p26"/>
          <p:cNvSpPr/>
          <p:nvPr/>
        </p:nvSpPr>
        <p:spPr>
          <a:xfrm>
            <a:off x="6553200" y="2057400"/>
            <a:ext cx="12192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26"/>
          <p:cNvSpPr/>
          <p:nvPr/>
        </p:nvSpPr>
        <p:spPr>
          <a:xfrm>
            <a:off x="7467600" y="30480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Brand</a:t>
            </a:r>
            <a:endParaRPr/>
          </a:p>
        </p:txBody>
      </p:sp>
      <p:cxnSp>
        <p:nvCxnSpPr>
          <p:cNvPr id="370" name="Google Shape;370;p26"/>
          <p:cNvCxnSpPr/>
          <p:nvPr/>
        </p:nvCxnSpPr>
        <p:spPr>
          <a:xfrm flipH="1">
            <a:off x="7239000" y="1752600"/>
            <a:ext cx="457200" cy="304800"/>
          </a:xfrm>
          <a:prstGeom prst="straightConnector1">
            <a:avLst/>
          </a:prstGeom>
          <a:noFill/>
          <a:ln cap="flat" cmpd="sng" w="9525">
            <a:solidFill>
              <a:schemeClr val="dk1"/>
            </a:solidFill>
            <a:prstDash val="solid"/>
            <a:round/>
            <a:headEnd len="med" w="med" type="none"/>
            <a:tailEnd len="med" w="med" type="none"/>
          </a:ln>
        </p:spPr>
      </p:cxnSp>
      <p:sp>
        <p:nvSpPr>
          <p:cNvPr id="371" name="Google Shape;371;p26"/>
          <p:cNvSpPr txBox="1"/>
          <p:nvPr/>
        </p:nvSpPr>
        <p:spPr>
          <a:xfrm>
            <a:off x="6629400" y="21336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Laptop</a:t>
            </a:r>
            <a:endParaRPr/>
          </a:p>
        </p:txBody>
      </p:sp>
      <p:sp>
        <p:nvSpPr>
          <p:cNvPr id="372" name="Google Shape;372;p26"/>
          <p:cNvSpPr/>
          <p:nvPr/>
        </p:nvSpPr>
        <p:spPr>
          <a:xfrm>
            <a:off x="4572000" y="990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26"/>
          <p:cNvSpPr txBox="1"/>
          <p:nvPr/>
        </p:nvSpPr>
        <p:spPr>
          <a:xfrm>
            <a:off x="4495800" y="1066800"/>
            <a:ext cx="12954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2F2F2"/>
                </a:solidFill>
                <a:latin typeface="Arial"/>
                <a:ea typeface="Arial"/>
                <a:cs typeface="Arial"/>
                <a:sym typeface="Arial"/>
              </a:rPr>
              <a:t>Date</a:t>
            </a:r>
            <a:endParaRPr/>
          </a:p>
        </p:txBody>
      </p:sp>
      <p:cxnSp>
        <p:nvCxnSpPr>
          <p:cNvPr id="374" name="Google Shape;374;p26"/>
          <p:cNvCxnSpPr/>
          <p:nvPr/>
        </p:nvCxnSpPr>
        <p:spPr>
          <a:xfrm>
            <a:off x="7543800" y="2590800"/>
            <a:ext cx="381000" cy="4572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26"/>
          <p:cNvCxnSpPr/>
          <p:nvPr/>
        </p:nvCxnSpPr>
        <p:spPr>
          <a:xfrm rot="10800000">
            <a:off x="2590800" y="2209800"/>
            <a:ext cx="1295400" cy="0"/>
          </a:xfrm>
          <a:prstGeom prst="straightConnector1">
            <a:avLst/>
          </a:prstGeom>
          <a:noFill/>
          <a:ln cap="flat" cmpd="sng" w="9525">
            <a:solidFill>
              <a:schemeClr val="dk1"/>
            </a:solidFill>
            <a:prstDash val="solid"/>
            <a:round/>
            <a:headEnd len="med" w="med" type="none"/>
            <a:tailEnd len="sm" w="sm" type="none"/>
          </a:ln>
        </p:spPr>
      </p:cxnSp>
      <p:graphicFrame>
        <p:nvGraphicFramePr>
          <p:cNvPr id="376" name="Google Shape;376;p26"/>
          <p:cNvGraphicFramePr/>
          <p:nvPr/>
        </p:nvGraphicFramePr>
        <p:xfrm>
          <a:off x="685800" y="4602480"/>
          <a:ext cx="3000000" cy="3000000"/>
        </p:xfrm>
        <a:graphic>
          <a:graphicData uri="http://schemas.openxmlformats.org/drawingml/2006/table">
            <a:tbl>
              <a:tblPr>
                <a:noFill/>
                <a:tableStyleId>{EB50B9A8-2323-457D-ACA3-08C450AA23BD}</a:tableStyleId>
              </a:tblPr>
              <a:tblGrid>
                <a:gridCol w="1231900"/>
                <a:gridCol w="1231900"/>
                <a:gridCol w="1231900"/>
                <a:gridCol w="1231900"/>
                <a:gridCol w="1231900"/>
                <a:gridCol w="1231900"/>
              </a:tblGrid>
              <a:tr h="330200">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sng" cap="none" strike="noStrike">
                          <a:solidFill>
                            <a:schemeClr val="dk1"/>
                          </a:solidFill>
                          <a:latin typeface="Arial"/>
                          <a:ea typeface="Arial"/>
                          <a:cs typeface="Arial"/>
                          <a:sym typeface="Arial"/>
                        </a:rPr>
                        <a:t>SID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GPA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Major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9999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Bart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11289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12-09-09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8888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Lisa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4.0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12345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14-02-10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77" name="Google Shape;377;p26"/>
          <p:cNvSpPr txBox="1"/>
          <p:nvPr/>
        </p:nvSpPr>
        <p:spPr>
          <a:xfrm>
            <a:off x="3657600" y="1828800"/>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378" name="Google Shape;378;p26"/>
          <p:cNvSpPr txBox="1"/>
          <p:nvPr/>
        </p:nvSpPr>
        <p:spPr>
          <a:xfrm>
            <a:off x="5410200" y="1828800"/>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7"/>
          <p:cNvSpPr txBox="1"/>
          <p:nvPr>
            <p:ph type="title"/>
          </p:nvPr>
        </p:nvSpPr>
        <p:spPr>
          <a:xfrm>
            <a:off x="457200" y="274638"/>
            <a:ext cx="74676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800"/>
              <a:buFont typeface="Century Schoolbook"/>
              <a:buNone/>
            </a:pPr>
            <a:r>
              <a:rPr b="1" lang="en-US" sz="1800"/>
              <a:t>FIGURE 7.1</a:t>
            </a:r>
            <a:br>
              <a:rPr lang="en-US" sz="1800"/>
            </a:br>
            <a:r>
              <a:rPr lang="en-US" sz="1800"/>
              <a:t>The ER conceptual schema diagram for the COMPANY database.</a:t>
            </a:r>
            <a:endParaRPr/>
          </a:p>
        </p:txBody>
      </p:sp>
      <p:sp>
        <p:nvSpPr>
          <p:cNvPr id="385" name="Google Shape;385;p2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86" name="Google Shape;386;p27"/>
          <p:cNvPicPr preferRelativeResize="0"/>
          <p:nvPr>
            <p:ph idx="4294967295" type="body"/>
          </p:nvPr>
        </p:nvPicPr>
        <p:blipFill rotWithShape="1">
          <a:blip r:embed="rId3">
            <a:alphaModFix/>
          </a:blip>
          <a:srcRect b="65392" l="0" r="0" t="0"/>
          <a:stretch/>
        </p:blipFill>
        <p:spPr>
          <a:xfrm>
            <a:off x="685800" y="2133600"/>
            <a:ext cx="7142922" cy="2133600"/>
          </a:xfrm>
          <a:prstGeom prst="rect">
            <a:avLst/>
          </a:prstGeom>
          <a:noFill/>
          <a:ln>
            <a:noFill/>
          </a:ln>
        </p:spPr>
      </p:pic>
      <p:sp>
        <p:nvSpPr>
          <p:cNvPr id="387" name="Google Shape;387;p27"/>
          <p:cNvSpPr/>
          <p:nvPr/>
        </p:nvSpPr>
        <p:spPr>
          <a:xfrm>
            <a:off x="1447800" y="3657600"/>
            <a:ext cx="2209800" cy="990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8" name="Google Shape;388;p27"/>
          <p:cNvSpPr/>
          <p:nvPr/>
        </p:nvSpPr>
        <p:spPr>
          <a:xfrm>
            <a:off x="6553200" y="3429000"/>
            <a:ext cx="1828800" cy="914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B5394"/>
              </a:buClr>
              <a:buSzPct val="100000"/>
              <a:buFont typeface="Century Schoolbook"/>
              <a:buNone/>
            </a:pPr>
            <a:r>
              <a:rPr lang="en-US" sz="4000">
                <a:solidFill>
                  <a:srgbClr val="0B5394"/>
                </a:solidFill>
              </a:rPr>
              <a:t>Representing Relationship Set</a:t>
            </a:r>
            <a:br>
              <a:rPr lang="en-US" sz="4000">
                <a:solidFill>
                  <a:srgbClr val="0B5394"/>
                </a:solidFill>
              </a:rPr>
            </a:br>
            <a:r>
              <a:rPr lang="en-US" sz="3200">
                <a:solidFill>
                  <a:srgbClr val="0B5394"/>
                </a:solidFill>
              </a:rPr>
              <a:t>Unary/Binary Relationship</a:t>
            </a:r>
            <a:endParaRPr/>
          </a:p>
        </p:txBody>
      </p:sp>
      <p:sp>
        <p:nvSpPr>
          <p:cNvPr id="395" name="Google Shape;395;p28"/>
          <p:cNvSpPr txBox="1"/>
          <p:nvPr>
            <p:ph idx="1" type="body"/>
          </p:nvPr>
        </p:nvSpPr>
        <p:spPr>
          <a:xfrm>
            <a:off x="457200" y="1600200"/>
            <a:ext cx="7848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680"/>
              <a:buChar char="🞆"/>
            </a:pPr>
            <a:r>
              <a:rPr lang="en-US" u="sng"/>
              <a:t>1-N relationship without total participation</a:t>
            </a:r>
            <a:r>
              <a:rPr lang="en-US"/>
              <a:t> </a:t>
            </a:r>
            <a:endParaRPr/>
          </a:p>
          <a:p>
            <a:pPr indent="-274320" lvl="1" marL="640080" rtl="0" algn="l">
              <a:lnSpc>
                <a:spcPct val="90000"/>
              </a:lnSpc>
              <a:spcBef>
                <a:spcPts val="400"/>
              </a:spcBef>
              <a:spcAft>
                <a:spcPts val="0"/>
              </a:spcAft>
              <a:buSzPts val="1600"/>
              <a:buChar char="⚫"/>
            </a:pPr>
            <a:r>
              <a:rPr lang="en-US" sz="2000"/>
              <a:t>Same as 1-1 relationship</a:t>
            </a:r>
            <a:endParaRPr/>
          </a:p>
          <a:p>
            <a:pPr indent="-274320" lvl="1" marL="640080" rtl="0" algn="l">
              <a:lnSpc>
                <a:spcPct val="90000"/>
              </a:lnSpc>
              <a:spcBef>
                <a:spcPts val="400"/>
              </a:spcBef>
              <a:spcAft>
                <a:spcPts val="0"/>
              </a:spcAft>
              <a:buSzPts val="1600"/>
              <a:buChar char="⚫"/>
            </a:pPr>
            <a:r>
              <a:rPr b="1" lang="en-US" sz="2000"/>
              <a:t>Relationship relation: </a:t>
            </a:r>
            <a:r>
              <a:rPr lang="en-US" sz="2000"/>
              <a:t>Build a table and add columns for each participating entity’s primary key. Also add the attributes of the relationship. </a:t>
            </a:r>
            <a:r>
              <a:rPr b="1" i="1" lang="en-US" sz="1800"/>
              <a:t>(cross-reference)</a:t>
            </a:r>
            <a:endParaRPr b="1" i="1" sz="2000"/>
          </a:p>
          <a:p>
            <a:pPr indent="-167640" lvl="0" marL="274320" rtl="0" algn="l">
              <a:lnSpc>
                <a:spcPct val="90000"/>
              </a:lnSpc>
              <a:spcBef>
                <a:spcPts val="600"/>
              </a:spcBef>
              <a:spcAft>
                <a:spcPts val="0"/>
              </a:spcAft>
              <a:buSzPts val="1680"/>
              <a:buNone/>
            </a:pPr>
            <a:r>
              <a:t/>
            </a:r>
            <a:endParaRPr u="sng"/>
          </a:p>
          <a:p>
            <a:pPr indent="-274320" lvl="0" marL="274320" rtl="0" algn="l">
              <a:lnSpc>
                <a:spcPct val="90000"/>
              </a:lnSpc>
              <a:spcBef>
                <a:spcPts val="600"/>
              </a:spcBef>
              <a:spcAft>
                <a:spcPts val="0"/>
              </a:spcAft>
              <a:buSzPts val="1680"/>
              <a:buChar char="🞆"/>
            </a:pPr>
            <a:r>
              <a:rPr lang="en-US" u="sng"/>
              <a:t>1-N with total participation on </a:t>
            </a:r>
            <a:r>
              <a:rPr b="1" lang="en-US" u="sng"/>
              <a:t>N</a:t>
            </a:r>
            <a:r>
              <a:rPr lang="en-US" u="sng"/>
              <a:t> side</a:t>
            </a:r>
            <a:endParaRPr/>
          </a:p>
          <a:p>
            <a:pPr indent="-274320" lvl="1" marL="640080" rtl="0" algn="l">
              <a:lnSpc>
                <a:spcPct val="90000"/>
              </a:lnSpc>
              <a:spcBef>
                <a:spcPts val="420"/>
              </a:spcBef>
              <a:spcAft>
                <a:spcPts val="0"/>
              </a:spcAft>
              <a:buSzPts val="1600"/>
              <a:buChar char="⚫"/>
            </a:pPr>
            <a:r>
              <a:rPr b="1" lang="en-US" sz="2000"/>
              <a:t>Foreign key approach : </a:t>
            </a:r>
            <a:r>
              <a:rPr lang="en-US" sz="2000"/>
              <a:t>Add a column in the table of the entity </a:t>
            </a:r>
            <a:r>
              <a:rPr lang="en-US" sz="2000" u="sng"/>
              <a:t>on the </a:t>
            </a:r>
            <a:r>
              <a:rPr b="1" lang="en-US" sz="2000" u="sng"/>
              <a:t>N</a:t>
            </a:r>
            <a:r>
              <a:rPr lang="en-US" sz="2000" u="sng"/>
              <a:t> side</a:t>
            </a:r>
            <a:r>
              <a:rPr lang="en-US" sz="2000"/>
              <a:t>, put in there the primary key of the entity </a:t>
            </a:r>
            <a:r>
              <a:rPr lang="en-US" sz="2000" u="sng"/>
              <a:t>on the </a:t>
            </a:r>
            <a:r>
              <a:rPr b="1" lang="en-US" sz="2000" u="sng"/>
              <a:t>1</a:t>
            </a:r>
            <a:r>
              <a:rPr lang="en-US" sz="2000" u="sng"/>
              <a:t> side</a:t>
            </a:r>
            <a:r>
              <a:rPr lang="en-US"/>
              <a:t>.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type="title"/>
          </p:nvPr>
        </p:nvSpPr>
        <p:spPr>
          <a:xfrm>
            <a:off x="457200" y="381000"/>
            <a:ext cx="82296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B5394"/>
              </a:buClr>
              <a:buSzPts val="3200"/>
              <a:buFont typeface="Century Schoolbook"/>
              <a:buNone/>
            </a:pPr>
            <a:r>
              <a:rPr b="1" lang="en-US" sz="3200">
                <a:solidFill>
                  <a:srgbClr val="0B5394"/>
                </a:solidFill>
              </a:rPr>
              <a:t>Example – 1:N Relationship Set</a:t>
            </a:r>
            <a:endParaRPr/>
          </a:p>
        </p:txBody>
      </p:sp>
      <p:graphicFrame>
        <p:nvGraphicFramePr>
          <p:cNvPr id="401" name="Google Shape;401;p29"/>
          <p:cNvGraphicFramePr/>
          <p:nvPr/>
        </p:nvGraphicFramePr>
        <p:xfrm>
          <a:off x="304800" y="4495800"/>
          <a:ext cx="3000000" cy="3000000"/>
        </p:xfrm>
        <a:graphic>
          <a:graphicData uri="http://schemas.openxmlformats.org/drawingml/2006/table">
            <a:tbl>
              <a:tblPr>
                <a:noFill/>
                <a:tableStyleId>{EB50B9A8-2323-457D-ACA3-08C450AA23BD}</a:tableStyleId>
              </a:tblPr>
              <a:tblGrid>
                <a:gridCol w="1422400"/>
                <a:gridCol w="1422400"/>
                <a:gridCol w="1422400"/>
                <a:gridCol w="1422400"/>
                <a:gridCol w="1422400"/>
                <a:gridCol w="1422400"/>
              </a:tblGrid>
              <a:tr h="330200">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sng" cap="none" strike="noStrike">
                          <a:solidFill>
                            <a:schemeClr val="dk1"/>
                          </a:solidFill>
                          <a:latin typeface="Arial"/>
                          <a:ea typeface="Arial"/>
                          <a:cs typeface="Arial"/>
                          <a:sym typeface="Arial"/>
                        </a:rPr>
                        <a:t>SID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Major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GPA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Pro_SSN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Ad_Sem</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9999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Ali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123-456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Fall 2009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8888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Aliya</a:t>
                      </a:r>
                      <a:endParaRPr b="0" i="0" sz="20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567-890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Fall 2008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02" name="Google Shape;402;p29"/>
          <p:cNvSpPr/>
          <p:nvPr/>
        </p:nvSpPr>
        <p:spPr>
          <a:xfrm>
            <a:off x="1447800" y="20574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29"/>
          <p:cNvSpPr txBox="1"/>
          <p:nvPr/>
        </p:nvSpPr>
        <p:spPr>
          <a:xfrm>
            <a:off x="1524000" y="21336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Student</a:t>
            </a:r>
            <a:endParaRPr/>
          </a:p>
        </p:txBody>
      </p:sp>
      <p:sp>
        <p:nvSpPr>
          <p:cNvPr id="404" name="Google Shape;404;p29"/>
          <p:cNvSpPr/>
          <p:nvPr/>
        </p:nvSpPr>
        <p:spPr>
          <a:xfrm>
            <a:off x="19050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29"/>
          <p:cNvSpPr/>
          <p:nvPr/>
        </p:nvSpPr>
        <p:spPr>
          <a:xfrm>
            <a:off x="3048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p29"/>
          <p:cNvSpPr/>
          <p:nvPr/>
        </p:nvSpPr>
        <p:spPr>
          <a:xfrm>
            <a:off x="304800" y="2895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29"/>
          <p:cNvSpPr/>
          <p:nvPr/>
        </p:nvSpPr>
        <p:spPr>
          <a:xfrm>
            <a:off x="2286000" y="29718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08" name="Google Shape;408;p29"/>
          <p:cNvCxnSpPr/>
          <p:nvPr/>
        </p:nvCxnSpPr>
        <p:spPr>
          <a:xfrm>
            <a:off x="914400" y="1752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409" name="Google Shape;409;p29"/>
          <p:cNvCxnSpPr/>
          <p:nvPr/>
        </p:nvCxnSpPr>
        <p:spPr>
          <a:xfrm flipH="1">
            <a:off x="2057400" y="1752600"/>
            <a:ext cx="381000" cy="304800"/>
          </a:xfrm>
          <a:prstGeom prst="straightConnector1">
            <a:avLst/>
          </a:prstGeom>
          <a:noFill/>
          <a:ln cap="flat" cmpd="sng" w="9525">
            <a:solidFill>
              <a:schemeClr val="dk1"/>
            </a:solidFill>
            <a:prstDash val="solid"/>
            <a:round/>
            <a:headEnd len="med" w="med" type="none"/>
            <a:tailEnd len="med" w="med" type="none"/>
          </a:ln>
        </p:spPr>
      </p:cxnSp>
      <p:cxnSp>
        <p:nvCxnSpPr>
          <p:cNvPr id="410" name="Google Shape;410;p29"/>
          <p:cNvCxnSpPr/>
          <p:nvPr/>
        </p:nvCxnSpPr>
        <p:spPr>
          <a:xfrm rot="10800000">
            <a:off x="2209800" y="2514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411" name="Google Shape;411;p29"/>
          <p:cNvCxnSpPr/>
          <p:nvPr/>
        </p:nvCxnSpPr>
        <p:spPr>
          <a:xfrm flipH="1" rot="10800000">
            <a:off x="1143000" y="2514600"/>
            <a:ext cx="685800" cy="457200"/>
          </a:xfrm>
          <a:prstGeom prst="straightConnector1">
            <a:avLst/>
          </a:prstGeom>
          <a:noFill/>
          <a:ln cap="flat" cmpd="sng" w="9525">
            <a:solidFill>
              <a:schemeClr val="dk1"/>
            </a:solidFill>
            <a:prstDash val="solid"/>
            <a:round/>
            <a:headEnd len="med" w="med" type="none"/>
            <a:tailEnd len="med" w="med" type="none"/>
          </a:ln>
        </p:spPr>
      </p:cxnSp>
      <p:sp>
        <p:nvSpPr>
          <p:cNvPr id="412" name="Google Shape;412;p29"/>
          <p:cNvSpPr txBox="1"/>
          <p:nvPr/>
        </p:nvSpPr>
        <p:spPr>
          <a:xfrm>
            <a:off x="533400" y="12954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F2F2F2"/>
                </a:solidFill>
                <a:latin typeface="Arial"/>
                <a:ea typeface="Arial"/>
                <a:cs typeface="Arial"/>
                <a:sym typeface="Arial"/>
              </a:rPr>
              <a:t>SID</a:t>
            </a:r>
            <a:endParaRPr/>
          </a:p>
        </p:txBody>
      </p:sp>
      <p:sp>
        <p:nvSpPr>
          <p:cNvPr id="413" name="Google Shape;413;p29"/>
          <p:cNvSpPr txBox="1"/>
          <p:nvPr/>
        </p:nvSpPr>
        <p:spPr>
          <a:xfrm>
            <a:off x="2057400" y="12954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Name</a:t>
            </a:r>
            <a:endParaRPr/>
          </a:p>
        </p:txBody>
      </p:sp>
      <p:sp>
        <p:nvSpPr>
          <p:cNvPr id="414" name="Google Shape;414;p29"/>
          <p:cNvSpPr txBox="1"/>
          <p:nvPr/>
        </p:nvSpPr>
        <p:spPr>
          <a:xfrm>
            <a:off x="457200" y="29718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Major</a:t>
            </a:r>
            <a:endParaRPr/>
          </a:p>
        </p:txBody>
      </p:sp>
      <p:sp>
        <p:nvSpPr>
          <p:cNvPr id="415" name="Google Shape;415;p29"/>
          <p:cNvSpPr txBox="1"/>
          <p:nvPr/>
        </p:nvSpPr>
        <p:spPr>
          <a:xfrm>
            <a:off x="2514600" y="3048000"/>
            <a:ext cx="68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GPA</a:t>
            </a:r>
            <a:endParaRPr/>
          </a:p>
        </p:txBody>
      </p:sp>
      <p:sp>
        <p:nvSpPr>
          <p:cNvPr id="416" name="Google Shape;416;p29"/>
          <p:cNvSpPr/>
          <p:nvPr/>
        </p:nvSpPr>
        <p:spPr>
          <a:xfrm>
            <a:off x="3733800" y="1905000"/>
            <a:ext cx="1676400" cy="762000"/>
          </a:xfrm>
          <a:prstGeom prst="flowChartDecision">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29"/>
          <p:cNvSpPr/>
          <p:nvPr/>
        </p:nvSpPr>
        <p:spPr>
          <a:xfrm>
            <a:off x="6553200" y="2057400"/>
            <a:ext cx="12192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29"/>
          <p:cNvSpPr/>
          <p:nvPr/>
        </p:nvSpPr>
        <p:spPr>
          <a:xfrm>
            <a:off x="73152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29"/>
          <p:cNvSpPr txBox="1"/>
          <p:nvPr/>
        </p:nvSpPr>
        <p:spPr>
          <a:xfrm>
            <a:off x="7467600" y="1295400"/>
            <a:ext cx="1143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F2F2F2"/>
                </a:solidFill>
                <a:latin typeface="Arial"/>
                <a:ea typeface="Arial"/>
                <a:cs typeface="Arial"/>
                <a:sym typeface="Arial"/>
              </a:rPr>
              <a:t>SSN</a:t>
            </a:r>
            <a:endParaRPr/>
          </a:p>
        </p:txBody>
      </p:sp>
      <p:cxnSp>
        <p:nvCxnSpPr>
          <p:cNvPr id="420" name="Google Shape;420;p29"/>
          <p:cNvCxnSpPr/>
          <p:nvPr/>
        </p:nvCxnSpPr>
        <p:spPr>
          <a:xfrm flipH="1">
            <a:off x="7239000" y="1752600"/>
            <a:ext cx="457200" cy="304800"/>
          </a:xfrm>
          <a:prstGeom prst="straightConnector1">
            <a:avLst/>
          </a:prstGeom>
          <a:noFill/>
          <a:ln cap="flat" cmpd="sng" w="9525">
            <a:solidFill>
              <a:schemeClr val="dk1"/>
            </a:solidFill>
            <a:prstDash val="solid"/>
            <a:round/>
            <a:headEnd len="med" w="med" type="none"/>
            <a:tailEnd len="med" w="med" type="none"/>
          </a:ln>
        </p:spPr>
      </p:cxnSp>
      <p:sp>
        <p:nvSpPr>
          <p:cNvPr id="421" name="Google Shape;421;p29"/>
          <p:cNvSpPr/>
          <p:nvPr/>
        </p:nvSpPr>
        <p:spPr>
          <a:xfrm>
            <a:off x="3581400" y="3048000"/>
            <a:ext cx="1905000" cy="1143000"/>
          </a:xfrm>
          <a:prstGeom prst="down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txBox="1"/>
          <p:nvPr/>
        </p:nvSpPr>
        <p:spPr>
          <a:xfrm rot="5400000">
            <a:off x="4033838" y="3071813"/>
            <a:ext cx="1000125" cy="952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29"/>
          <p:cNvSpPr txBox="1"/>
          <p:nvPr/>
        </p:nvSpPr>
        <p:spPr>
          <a:xfrm>
            <a:off x="6629400" y="2133600"/>
            <a:ext cx="1295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Professor</a:t>
            </a:r>
            <a:endParaRPr/>
          </a:p>
        </p:txBody>
      </p:sp>
      <p:sp>
        <p:nvSpPr>
          <p:cNvPr id="424" name="Google Shape;424;p29"/>
          <p:cNvSpPr txBox="1"/>
          <p:nvPr/>
        </p:nvSpPr>
        <p:spPr>
          <a:xfrm>
            <a:off x="381000" y="6172200"/>
            <a:ext cx="830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Primary key of this table is </a:t>
            </a:r>
            <a:r>
              <a:rPr i="1" lang="en-US" sz="1800">
                <a:solidFill>
                  <a:schemeClr val="dk1"/>
                </a:solidFill>
                <a:latin typeface="Arial"/>
                <a:ea typeface="Arial"/>
                <a:cs typeface="Arial"/>
                <a:sym typeface="Arial"/>
              </a:rPr>
              <a:t>SID</a:t>
            </a:r>
            <a:r>
              <a:rPr lang="en-US" sz="1800">
                <a:solidFill>
                  <a:schemeClr val="dk1"/>
                </a:solidFill>
                <a:latin typeface="Arial"/>
                <a:ea typeface="Arial"/>
                <a:cs typeface="Arial"/>
                <a:sym typeface="Arial"/>
              </a:rPr>
              <a:t> </a:t>
            </a:r>
            <a:endParaRPr/>
          </a:p>
        </p:txBody>
      </p:sp>
      <p:cxnSp>
        <p:nvCxnSpPr>
          <p:cNvPr id="425" name="Google Shape;425;p29"/>
          <p:cNvCxnSpPr/>
          <p:nvPr/>
        </p:nvCxnSpPr>
        <p:spPr>
          <a:xfrm>
            <a:off x="5410200" y="2286000"/>
            <a:ext cx="1143000" cy="0"/>
          </a:xfrm>
          <a:prstGeom prst="straightConnector1">
            <a:avLst/>
          </a:prstGeom>
          <a:noFill/>
          <a:ln cap="flat" cmpd="sng" w="9525">
            <a:solidFill>
              <a:schemeClr val="dk1"/>
            </a:solidFill>
            <a:prstDash val="solid"/>
            <a:round/>
            <a:headEnd len="med" w="med" type="none"/>
            <a:tailEnd len="sm" w="sm" type="none"/>
          </a:ln>
        </p:spPr>
      </p:cxnSp>
      <p:sp>
        <p:nvSpPr>
          <p:cNvPr id="426" name="Google Shape;426;p29"/>
          <p:cNvSpPr/>
          <p:nvPr/>
        </p:nvSpPr>
        <p:spPr>
          <a:xfrm>
            <a:off x="4572000" y="990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29"/>
          <p:cNvSpPr txBox="1"/>
          <p:nvPr/>
        </p:nvSpPr>
        <p:spPr>
          <a:xfrm>
            <a:off x="4495800" y="1066800"/>
            <a:ext cx="1295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Semester</a:t>
            </a:r>
            <a:endParaRPr/>
          </a:p>
        </p:txBody>
      </p:sp>
      <p:cxnSp>
        <p:nvCxnSpPr>
          <p:cNvPr id="428" name="Google Shape;428;p29"/>
          <p:cNvCxnSpPr/>
          <p:nvPr/>
        </p:nvCxnSpPr>
        <p:spPr>
          <a:xfrm flipH="1" rot="10800000">
            <a:off x="4724400" y="1524000"/>
            <a:ext cx="228600" cy="457200"/>
          </a:xfrm>
          <a:prstGeom prst="straightConnector1">
            <a:avLst/>
          </a:prstGeom>
          <a:noFill/>
          <a:ln cap="flat" cmpd="sng" w="9525">
            <a:solidFill>
              <a:schemeClr val="dk1"/>
            </a:solidFill>
            <a:prstDash val="solid"/>
            <a:round/>
            <a:headEnd len="med" w="med" type="none"/>
            <a:tailEnd len="med" w="med" type="none"/>
          </a:ln>
        </p:spPr>
      </p:cxnSp>
      <p:sp>
        <p:nvSpPr>
          <p:cNvPr id="429" name="Google Shape;429;p29"/>
          <p:cNvSpPr/>
          <p:nvPr/>
        </p:nvSpPr>
        <p:spPr>
          <a:xfrm>
            <a:off x="7467600" y="30480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29"/>
          <p:cNvSpPr txBox="1"/>
          <p:nvPr/>
        </p:nvSpPr>
        <p:spPr>
          <a:xfrm>
            <a:off x="7543800" y="31242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Name</a:t>
            </a:r>
            <a:endParaRPr/>
          </a:p>
        </p:txBody>
      </p:sp>
      <p:cxnSp>
        <p:nvCxnSpPr>
          <p:cNvPr id="431" name="Google Shape;431;p29"/>
          <p:cNvCxnSpPr/>
          <p:nvPr/>
        </p:nvCxnSpPr>
        <p:spPr>
          <a:xfrm>
            <a:off x="7543800" y="2590800"/>
            <a:ext cx="381000" cy="457200"/>
          </a:xfrm>
          <a:prstGeom prst="straightConnector1">
            <a:avLst/>
          </a:prstGeom>
          <a:noFill/>
          <a:ln cap="flat" cmpd="sng" w="9525">
            <a:solidFill>
              <a:schemeClr val="dk1"/>
            </a:solidFill>
            <a:prstDash val="solid"/>
            <a:round/>
            <a:headEnd len="med" w="med" type="none"/>
            <a:tailEnd len="med" w="med" type="none"/>
          </a:ln>
        </p:spPr>
      </p:cxnSp>
      <p:cxnSp>
        <p:nvCxnSpPr>
          <p:cNvPr id="432" name="Google Shape;432;p29"/>
          <p:cNvCxnSpPr/>
          <p:nvPr/>
        </p:nvCxnSpPr>
        <p:spPr>
          <a:xfrm rot="10800000">
            <a:off x="2590800" y="2286000"/>
            <a:ext cx="1219200" cy="0"/>
          </a:xfrm>
          <a:prstGeom prst="straightConnector1">
            <a:avLst/>
          </a:prstGeom>
          <a:noFill/>
          <a:ln cap="flat" cmpd="sng" w="9525">
            <a:solidFill>
              <a:schemeClr val="dk1"/>
            </a:solidFill>
            <a:prstDash val="solid"/>
            <a:round/>
            <a:headEnd len="med" w="med" type="none"/>
            <a:tailEnd len="med" w="med" type="none"/>
          </a:ln>
        </p:spPr>
      </p:cxnSp>
      <p:sp>
        <p:nvSpPr>
          <p:cNvPr id="433" name="Google Shape;433;p29"/>
          <p:cNvSpPr txBox="1"/>
          <p:nvPr/>
        </p:nvSpPr>
        <p:spPr>
          <a:xfrm>
            <a:off x="3352800" y="18288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a:t>
            </a:r>
            <a:endParaRPr/>
          </a:p>
        </p:txBody>
      </p:sp>
      <p:sp>
        <p:nvSpPr>
          <p:cNvPr id="434" name="Google Shape;434;p29"/>
          <p:cNvSpPr/>
          <p:nvPr/>
        </p:nvSpPr>
        <p:spPr>
          <a:xfrm>
            <a:off x="5943600" y="30480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29"/>
          <p:cNvSpPr txBox="1"/>
          <p:nvPr/>
        </p:nvSpPr>
        <p:spPr>
          <a:xfrm>
            <a:off x="6172200" y="3124200"/>
            <a:ext cx="68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Dept</a:t>
            </a:r>
            <a:endParaRPr/>
          </a:p>
        </p:txBody>
      </p:sp>
      <p:cxnSp>
        <p:nvCxnSpPr>
          <p:cNvPr id="436" name="Google Shape;436;p29"/>
          <p:cNvCxnSpPr/>
          <p:nvPr/>
        </p:nvCxnSpPr>
        <p:spPr>
          <a:xfrm flipH="1">
            <a:off x="6553200" y="2590800"/>
            <a:ext cx="457200" cy="457200"/>
          </a:xfrm>
          <a:prstGeom prst="straightConnector1">
            <a:avLst/>
          </a:prstGeom>
          <a:noFill/>
          <a:ln cap="flat" cmpd="sng" w="9525">
            <a:solidFill>
              <a:schemeClr val="dk1"/>
            </a:solidFill>
            <a:prstDash val="solid"/>
            <a:round/>
            <a:headEnd len="med" w="med" type="none"/>
            <a:tailEnd len="med" w="med" type="none"/>
          </a:ln>
        </p:spPr>
      </p:cxnSp>
      <p:cxnSp>
        <p:nvCxnSpPr>
          <p:cNvPr id="437" name="Google Shape;437;p29"/>
          <p:cNvCxnSpPr/>
          <p:nvPr/>
        </p:nvCxnSpPr>
        <p:spPr>
          <a:xfrm>
            <a:off x="2590800" y="2362200"/>
            <a:ext cx="1295400" cy="0"/>
          </a:xfrm>
          <a:prstGeom prst="straightConnector1">
            <a:avLst/>
          </a:prstGeom>
          <a:noFill/>
          <a:ln cap="flat" cmpd="sng" w="9525">
            <a:solidFill>
              <a:schemeClr val="dk1"/>
            </a:solidFill>
            <a:prstDash val="solid"/>
            <a:round/>
            <a:headEnd len="med" w="med" type="none"/>
            <a:tailEnd len="med" w="med" type="none"/>
          </a:ln>
        </p:spPr>
      </p:cxnSp>
      <p:sp>
        <p:nvSpPr>
          <p:cNvPr id="438" name="Google Shape;438;p29"/>
          <p:cNvSpPr txBox="1"/>
          <p:nvPr/>
        </p:nvSpPr>
        <p:spPr>
          <a:xfrm>
            <a:off x="4114800" y="2057400"/>
            <a:ext cx="1295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Advisor</a:t>
            </a:r>
            <a:endParaRPr/>
          </a:p>
        </p:txBody>
      </p:sp>
      <p:sp>
        <p:nvSpPr>
          <p:cNvPr id="439" name="Google Shape;439;p29"/>
          <p:cNvSpPr txBox="1"/>
          <p:nvPr/>
        </p:nvSpPr>
        <p:spPr>
          <a:xfrm>
            <a:off x="5334000" y="18288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0"/>
          <p:cNvSpPr txBox="1"/>
          <p:nvPr>
            <p:ph type="title"/>
          </p:nvPr>
        </p:nvSpPr>
        <p:spPr>
          <a:xfrm>
            <a:off x="457200" y="274638"/>
            <a:ext cx="74676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800"/>
              <a:buFont typeface="Century Schoolbook"/>
              <a:buNone/>
            </a:pPr>
            <a:r>
              <a:rPr b="1" lang="en-US" sz="1800"/>
              <a:t>FIGURE 7.1</a:t>
            </a:r>
            <a:br>
              <a:rPr lang="en-US" sz="1800"/>
            </a:br>
            <a:r>
              <a:rPr lang="en-US" sz="1800"/>
              <a:t>The ER conceptual schema diagram for the COMPANY database.</a:t>
            </a:r>
            <a:endParaRPr/>
          </a:p>
        </p:txBody>
      </p:sp>
      <p:sp>
        <p:nvSpPr>
          <p:cNvPr id="446" name="Google Shape;446;p3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47" name="Google Shape;447;p30"/>
          <p:cNvPicPr preferRelativeResize="0"/>
          <p:nvPr>
            <p:ph idx="4294967295" type="body"/>
          </p:nvPr>
        </p:nvPicPr>
        <p:blipFill rotWithShape="1">
          <a:blip r:embed="rId3">
            <a:alphaModFix/>
          </a:blip>
          <a:srcRect b="0" l="0" r="0" t="0"/>
          <a:stretch/>
        </p:blipFill>
        <p:spPr>
          <a:xfrm>
            <a:off x="1905000" y="1447800"/>
            <a:ext cx="5867400" cy="5064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B5394"/>
              </a:buClr>
              <a:buSzPct val="100000"/>
              <a:buFont typeface="Century Schoolbook"/>
              <a:buNone/>
            </a:pPr>
            <a:r>
              <a:rPr lang="en-US" sz="4000">
                <a:solidFill>
                  <a:srgbClr val="0B5394"/>
                </a:solidFill>
              </a:rPr>
              <a:t>Representing Relationship Set</a:t>
            </a:r>
            <a:br>
              <a:rPr lang="en-US" sz="4000">
                <a:solidFill>
                  <a:srgbClr val="0B5394"/>
                </a:solidFill>
              </a:rPr>
            </a:br>
            <a:r>
              <a:rPr lang="en-US" sz="3200">
                <a:solidFill>
                  <a:srgbClr val="0B5394"/>
                </a:solidFill>
              </a:rPr>
              <a:t>Unary/Binary Relationship</a:t>
            </a:r>
            <a:endParaRPr/>
          </a:p>
        </p:txBody>
      </p:sp>
      <p:sp>
        <p:nvSpPr>
          <p:cNvPr id="453" name="Google Shape;453;p3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u="sng"/>
              <a:t>N:M relationship</a:t>
            </a:r>
            <a:endParaRPr/>
          </a:p>
          <a:p>
            <a:pPr indent="-274320" lvl="1" marL="640080" rtl="0" algn="l">
              <a:spcBef>
                <a:spcPts val="400"/>
              </a:spcBef>
              <a:spcAft>
                <a:spcPts val="0"/>
              </a:spcAft>
              <a:buSzPts val="1600"/>
              <a:buChar char="⚫"/>
            </a:pPr>
            <a:r>
              <a:rPr b="1" lang="en-US" sz="2000"/>
              <a:t>Relationship relation: </a:t>
            </a:r>
            <a:r>
              <a:rPr lang="en-US" sz="2000"/>
              <a:t>Build a table and add columns for each participating entity’s primary key. Also add the attributes of the relationship</a:t>
            </a:r>
            <a:r>
              <a:rPr lang="en-US" sz="1800"/>
              <a:t>. </a:t>
            </a:r>
            <a:r>
              <a:rPr b="1" i="1" lang="en-US" sz="1800"/>
              <a:t>(cross-reference)</a:t>
            </a:r>
            <a:endParaRPr b="1" i="1" sz="2000"/>
          </a:p>
          <a:p>
            <a:pPr indent="-274320" lvl="1" marL="640080" rtl="0" algn="l">
              <a:spcBef>
                <a:spcPts val="400"/>
              </a:spcBef>
              <a:spcAft>
                <a:spcPts val="0"/>
              </a:spcAft>
              <a:buSzPts val="1600"/>
              <a:buChar char="⚫"/>
            </a:pPr>
            <a:r>
              <a:rPr lang="en-US" sz="2000"/>
              <a:t>Primary key of this new table is the union of the foreign keys of both entity sets.</a:t>
            </a:r>
            <a:endParaRPr/>
          </a:p>
          <a:p>
            <a:pPr indent="-167640" lvl="1" marL="640080" rtl="0" algn="l">
              <a:spcBef>
                <a:spcPts val="420"/>
              </a:spcBef>
              <a:spcAft>
                <a:spcPts val="0"/>
              </a:spcAft>
              <a:buSzPts val="1680"/>
              <a:buNone/>
            </a:pPr>
            <a:r>
              <a:t/>
            </a:r>
            <a:endParaRPr/>
          </a:p>
          <a:p>
            <a:pPr indent="-274320" lvl="1" marL="640080" rtl="0" algn="l">
              <a:spcBef>
                <a:spcPts val="420"/>
              </a:spcBef>
              <a:spcAft>
                <a:spcPts val="0"/>
              </a:spcAft>
              <a:buSzPts val="1680"/>
              <a:buChar char="⚫"/>
            </a:pPr>
            <a:r>
              <a:rPr lang="en-US"/>
              <a:t>Note No Foreign Key approach is possible…</a:t>
            </a:r>
            <a:endParaRPr/>
          </a:p>
          <a:p>
            <a:pPr indent="-149860" lvl="0" marL="274320" rtl="0" algn="l">
              <a:spcBef>
                <a:spcPts val="600"/>
              </a:spcBef>
              <a:spcAft>
                <a:spcPts val="0"/>
              </a:spcAft>
              <a:buSzPts val="1960"/>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2"/>
          <p:cNvSpPr txBox="1"/>
          <p:nvPr>
            <p:ph type="title"/>
          </p:nvPr>
        </p:nvSpPr>
        <p:spPr>
          <a:xfrm>
            <a:off x="457200" y="274638"/>
            <a:ext cx="74676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800"/>
              <a:buFont typeface="Century Schoolbook"/>
              <a:buNone/>
            </a:pPr>
            <a:r>
              <a:rPr b="1" lang="en-US" sz="1800"/>
              <a:t>FIGURE 7.1</a:t>
            </a:r>
            <a:br>
              <a:rPr lang="en-US" sz="1800"/>
            </a:br>
            <a:r>
              <a:rPr lang="en-US" sz="1800"/>
              <a:t>The ER conceptual schema diagram for the COMPANY database.</a:t>
            </a:r>
            <a:endParaRPr/>
          </a:p>
        </p:txBody>
      </p:sp>
      <p:sp>
        <p:nvSpPr>
          <p:cNvPr id="460" name="Google Shape;460;p3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61" name="Google Shape;461;p32"/>
          <p:cNvPicPr preferRelativeResize="0"/>
          <p:nvPr>
            <p:ph idx="4294967295" type="body"/>
          </p:nvPr>
        </p:nvPicPr>
        <p:blipFill rotWithShape="1">
          <a:blip r:embed="rId3">
            <a:alphaModFix/>
          </a:blip>
          <a:srcRect b="0" l="0" r="0" t="0"/>
          <a:stretch/>
        </p:blipFill>
        <p:spPr>
          <a:xfrm>
            <a:off x="1905000" y="1447800"/>
            <a:ext cx="5867400" cy="5064125"/>
          </a:xfrm>
          <a:prstGeom prst="rect">
            <a:avLst/>
          </a:prstGeom>
          <a:noFill/>
          <a:ln>
            <a:noFill/>
          </a:ln>
        </p:spPr>
      </p:pic>
      <p:sp>
        <p:nvSpPr>
          <p:cNvPr id="462" name="Google Shape;462;p32"/>
          <p:cNvSpPr/>
          <p:nvPr/>
        </p:nvSpPr>
        <p:spPr>
          <a:xfrm>
            <a:off x="3886200" y="1524000"/>
            <a:ext cx="4419600" cy="1981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3" name="Google Shape;463;p32"/>
          <p:cNvSpPr/>
          <p:nvPr/>
        </p:nvSpPr>
        <p:spPr>
          <a:xfrm>
            <a:off x="2057400" y="2743200"/>
            <a:ext cx="2286000" cy="3200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4" name="Google Shape;464;p32"/>
          <p:cNvSpPr/>
          <p:nvPr/>
        </p:nvSpPr>
        <p:spPr>
          <a:xfrm>
            <a:off x="3429000" y="4114800"/>
            <a:ext cx="3429000" cy="27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 name="Google Shape;465;p32"/>
          <p:cNvSpPr/>
          <p:nvPr/>
        </p:nvSpPr>
        <p:spPr>
          <a:xfrm rot="-2757601">
            <a:off x="4058231" y="2700881"/>
            <a:ext cx="523607" cy="188610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000"/>
              <a:buFont typeface="Century Schoolbook"/>
              <a:buNone/>
            </a:pPr>
            <a:r>
              <a:rPr b="1" lang="en-US">
                <a:solidFill>
                  <a:srgbClr val="0B5394"/>
                </a:solidFill>
              </a:rPr>
              <a:t>Relational Model Review - Concepts</a:t>
            </a:r>
            <a:endParaRPr/>
          </a:p>
        </p:txBody>
      </p:sp>
      <p:sp>
        <p:nvSpPr>
          <p:cNvPr id="154" name="Google Shape;154;p15"/>
          <p:cNvSpPr txBox="1"/>
          <p:nvPr>
            <p:ph idx="1" type="body"/>
          </p:nvPr>
        </p:nvSpPr>
        <p:spPr>
          <a:xfrm>
            <a:off x="457200" y="1600200"/>
            <a:ext cx="81534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60"/>
              <a:buFont typeface="Century Schoolbook"/>
              <a:buNone/>
            </a:pPr>
            <a:r>
              <a:rPr b="1" lang="en-US" sz="2800"/>
              <a:t>Relational Model is made up of tables</a:t>
            </a:r>
            <a:endParaRPr/>
          </a:p>
          <a:p>
            <a:pPr indent="-274320" lvl="0" marL="274320" rtl="0" algn="ctr">
              <a:spcBef>
                <a:spcPts val="600"/>
              </a:spcBef>
              <a:spcAft>
                <a:spcPts val="0"/>
              </a:spcAft>
              <a:buSzPts val="2100"/>
              <a:buFont typeface="Century Schoolbook"/>
              <a:buNone/>
            </a:pPr>
            <a:r>
              <a:t/>
            </a:r>
            <a:endParaRPr b="1" sz="3000"/>
          </a:p>
          <a:p>
            <a:pPr indent="-274320" lvl="0" marL="274320" rtl="0" algn="l">
              <a:spcBef>
                <a:spcPts val="600"/>
              </a:spcBef>
              <a:spcAft>
                <a:spcPts val="0"/>
              </a:spcAft>
              <a:buSzPts val="1680"/>
              <a:buChar char="🞆"/>
            </a:pPr>
            <a:r>
              <a:rPr lang="en-US"/>
              <a:t>A row of table        = a relational instance/tuple</a:t>
            </a:r>
            <a:endParaRPr/>
          </a:p>
          <a:p>
            <a:pPr indent="-274320" lvl="0" marL="274320" rtl="0" algn="l">
              <a:spcBef>
                <a:spcPts val="600"/>
              </a:spcBef>
              <a:spcAft>
                <a:spcPts val="0"/>
              </a:spcAft>
              <a:buSzPts val="1680"/>
              <a:buChar char="🞆"/>
            </a:pPr>
            <a:r>
              <a:rPr lang="en-US"/>
              <a:t>A column of table  = an attribute</a:t>
            </a:r>
            <a:endParaRPr/>
          </a:p>
          <a:p>
            <a:pPr indent="-274320" lvl="0" marL="274320" rtl="0" algn="l">
              <a:spcBef>
                <a:spcPts val="600"/>
              </a:spcBef>
              <a:spcAft>
                <a:spcPts val="0"/>
              </a:spcAft>
              <a:buSzPts val="1680"/>
              <a:buChar char="🞆"/>
            </a:pPr>
            <a:r>
              <a:rPr lang="en-US"/>
              <a:t>A table                   = a schema/relation</a:t>
            </a:r>
            <a:endParaRPr/>
          </a:p>
          <a:p>
            <a:pPr indent="-274320" lvl="0" marL="274320" rtl="0" algn="l">
              <a:spcBef>
                <a:spcPts val="600"/>
              </a:spcBef>
              <a:spcAft>
                <a:spcPts val="0"/>
              </a:spcAft>
              <a:buSzPts val="1680"/>
              <a:buChar char="🞆"/>
            </a:pPr>
            <a:r>
              <a:rPr lang="en-US"/>
              <a:t>Cardinality           = number of rows</a:t>
            </a:r>
            <a:endParaRPr/>
          </a:p>
          <a:p>
            <a:pPr indent="-274320" lvl="0" marL="274320" rtl="0" algn="l">
              <a:spcBef>
                <a:spcPts val="600"/>
              </a:spcBef>
              <a:spcAft>
                <a:spcPts val="0"/>
              </a:spcAft>
              <a:buSzPts val="1680"/>
              <a:buChar char="🞆"/>
            </a:pPr>
            <a:r>
              <a:rPr lang="en-US"/>
              <a:t>Degree                  = number of columns</a:t>
            </a:r>
            <a:endParaRPr/>
          </a:p>
          <a:p>
            <a:pPr indent="-149860" lvl="0" marL="274320" rtl="0" algn="l">
              <a:spcBef>
                <a:spcPts val="600"/>
              </a:spcBef>
              <a:spcAft>
                <a:spcPts val="0"/>
              </a:spcAft>
              <a:buSzPts val="1960"/>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entury Schoolbook"/>
              <a:buNone/>
            </a:pPr>
            <a:r>
              <a:rPr lang="en-US" sz="4000"/>
              <a:t>Representing Relationship Set</a:t>
            </a:r>
            <a:br>
              <a:rPr lang="en-US" sz="4000"/>
            </a:br>
            <a:r>
              <a:rPr lang="en-US" sz="3200"/>
              <a:t>N-ary Relationship</a:t>
            </a:r>
            <a:endParaRPr/>
          </a:p>
        </p:txBody>
      </p:sp>
      <p:sp>
        <p:nvSpPr>
          <p:cNvPr id="471" name="Google Shape;471;p33"/>
          <p:cNvSpPr txBox="1"/>
          <p:nvPr>
            <p:ph idx="1" type="body"/>
          </p:nvPr>
        </p:nvSpPr>
        <p:spPr>
          <a:xfrm>
            <a:off x="457200" y="1600200"/>
            <a:ext cx="80010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60"/>
              <a:buChar char="🞆"/>
            </a:pPr>
            <a:r>
              <a:rPr lang="en-US" sz="2800"/>
              <a:t>Intuitively Simple</a:t>
            </a:r>
            <a:endParaRPr/>
          </a:p>
          <a:p>
            <a:pPr indent="-274320" lvl="1" marL="640080" rtl="0" algn="l">
              <a:spcBef>
                <a:spcPts val="480"/>
              </a:spcBef>
              <a:spcAft>
                <a:spcPts val="0"/>
              </a:spcAft>
              <a:buSzPts val="1920"/>
              <a:buChar char="⚫"/>
            </a:pPr>
            <a:r>
              <a:rPr lang="en-US" sz="2400"/>
              <a:t>Build a new table, add primary keys of all participating entity sets.</a:t>
            </a:r>
            <a:endParaRPr/>
          </a:p>
          <a:p>
            <a:pPr indent="-274320" lvl="1" marL="640080" rtl="0" algn="l">
              <a:spcBef>
                <a:spcPts val="480"/>
              </a:spcBef>
              <a:spcAft>
                <a:spcPts val="0"/>
              </a:spcAft>
              <a:buSzPts val="1920"/>
              <a:buChar char="⚫"/>
            </a:pPr>
            <a:r>
              <a:rPr lang="en-US" sz="2400"/>
              <a:t>Add attributes of the relationship set</a:t>
            </a:r>
            <a:endParaRPr/>
          </a:p>
          <a:p>
            <a:pPr indent="-274320" lvl="1" marL="640080" rtl="0" algn="l">
              <a:spcBef>
                <a:spcPts val="480"/>
              </a:spcBef>
              <a:spcAft>
                <a:spcPts val="0"/>
              </a:spcAft>
              <a:buSzPts val="1920"/>
              <a:buChar char="⚫"/>
            </a:pPr>
            <a:r>
              <a:rPr lang="en-US" sz="2400"/>
              <a:t>The primary key of this new table is the union of all primary keys of entities that are on </a:t>
            </a:r>
            <a:r>
              <a:rPr b="1" lang="en-US" sz="2400"/>
              <a:t>N</a:t>
            </a:r>
            <a:r>
              <a:rPr lang="en-US" sz="2400"/>
              <a:t> side</a:t>
            </a:r>
            <a:endParaRPr/>
          </a:p>
          <a:p>
            <a:pPr indent="-152400" lvl="1" marL="640080" rtl="0" algn="l">
              <a:spcBef>
                <a:spcPts val="480"/>
              </a:spcBef>
              <a:spcAft>
                <a:spcPts val="0"/>
              </a:spcAft>
              <a:buSzPts val="1920"/>
              <a:buNone/>
            </a:pPr>
            <a:r>
              <a:t/>
            </a:r>
            <a:endParaRPr sz="2400"/>
          </a:p>
          <a:p>
            <a:pPr indent="-274320" lvl="1" marL="640080" rtl="0" algn="l">
              <a:spcBef>
                <a:spcPts val="480"/>
              </a:spcBef>
              <a:spcAft>
                <a:spcPts val="0"/>
              </a:spcAft>
              <a:buSzPts val="1920"/>
              <a:buChar char="⚫"/>
            </a:pPr>
            <a:r>
              <a:rPr lang="en-US" sz="2400"/>
              <a:t>That is it, we are done.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4"/>
          <p:cNvSpPr txBox="1"/>
          <p:nvPr>
            <p:ph type="title"/>
          </p:nvPr>
        </p:nvSpPr>
        <p:spPr>
          <a:xfrm>
            <a:off x="457200" y="152400"/>
            <a:ext cx="8229600" cy="533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B5394"/>
              </a:buClr>
              <a:buSzPts val="3200"/>
              <a:buFont typeface="Century Schoolbook"/>
              <a:buNone/>
            </a:pPr>
            <a:r>
              <a:rPr b="1" lang="en-US" sz="3200">
                <a:solidFill>
                  <a:srgbClr val="0B5394"/>
                </a:solidFill>
              </a:rPr>
              <a:t>Example – N-ary Relationship Set</a:t>
            </a:r>
            <a:endParaRPr/>
          </a:p>
        </p:txBody>
      </p:sp>
      <p:graphicFrame>
        <p:nvGraphicFramePr>
          <p:cNvPr id="477" name="Google Shape;477;p34"/>
          <p:cNvGraphicFramePr/>
          <p:nvPr/>
        </p:nvGraphicFramePr>
        <p:xfrm>
          <a:off x="1524000" y="4495800"/>
          <a:ext cx="3000000" cy="3000000"/>
        </p:xfrm>
        <a:graphic>
          <a:graphicData uri="http://schemas.openxmlformats.org/drawingml/2006/table">
            <a:tbl>
              <a:tblPr>
                <a:noFill/>
                <a:tableStyleId>{EB50B9A8-2323-457D-ACA3-08C450AA23BD}</a:tableStyleId>
              </a:tblPr>
              <a:tblGrid>
                <a:gridCol w="1422400"/>
                <a:gridCol w="1422400"/>
                <a:gridCol w="1422400"/>
                <a:gridCol w="1422400"/>
                <a:gridCol w="1422400"/>
              </a:tblGrid>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P-Key1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P-Key2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P-Key3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A-Key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D-Attribute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9999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8888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7777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6666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1234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5678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9012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3456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78" name="Google Shape;478;p34"/>
          <p:cNvSpPr/>
          <p:nvPr/>
        </p:nvSpPr>
        <p:spPr>
          <a:xfrm>
            <a:off x="1447800" y="12192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34"/>
          <p:cNvSpPr txBox="1"/>
          <p:nvPr/>
        </p:nvSpPr>
        <p:spPr>
          <a:xfrm>
            <a:off x="1524000" y="12954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E-Set 1</a:t>
            </a:r>
            <a:endParaRPr/>
          </a:p>
        </p:txBody>
      </p:sp>
      <p:sp>
        <p:nvSpPr>
          <p:cNvPr id="480" name="Google Shape;480;p34"/>
          <p:cNvSpPr/>
          <p:nvPr/>
        </p:nvSpPr>
        <p:spPr>
          <a:xfrm>
            <a:off x="228600" y="7620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1" name="Google Shape;481;p34"/>
          <p:cNvSpPr txBox="1"/>
          <p:nvPr/>
        </p:nvSpPr>
        <p:spPr>
          <a:xfrm>
            <a:off x="381000" y="8382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lt1"/>
                </a:solidFill>
                <a:latin typeface="Arial"/>
                <a:ea typeface="Arial"/>
                <a:cs typeface="Arial"/>
                <a:sym typeface="Arial"/>
              </a:rPr>
              <a:t>P-Key1</a:t>
            </a:r>
            <a:endParaRPr/>
          </a:p>
        </p:txBody>
      </p:sp>
      <p:sp>
        <p:nvSpPr>
          <p:cNvPr id="482" name="Google Shape;482;p34"/>
          <p:cNvSpPr/>
          <p:nvPr/>
        </p:nvSpPr>
        <p:spPr>
          <a:xfrm>
            <a:off x="3733800" y="1905000"/>
            <a:ext cx="1676400" cy="762000"/>
          </a:xfrm>
          <a:prstGeom prst="flowChartDecision">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p34"/>
          <p:cNvSpPr/>
          <p:nvPr/>
        </p:nvSpPr>
        <p:spPr>
          <a:xfrm>
            <a:off x="6553200" y="2057400"/>
            <a:ext cx="12192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p34"/>
          <p:cNvSpPr/>
          <p:nvPr/>
        </p:nvSpPr>
        <p:spPr>
          <a:xfrm>
            <a:off x="3581400" y="3048000"/>
            <a:ext cx="1905000" cy="1143000"/>
          </a:xfrm>
          <a:prstGeom prst="down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txBox="1"/>
          <p:nvPr/>
        </p:nvSpPr>
        <p:spPr>
          <a:xfrm rot="5400000">
            <a:off x="4033838" y="3071813"/>
            <a:ext cx="1000125" cy="952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34"/>
          <p:cNvSpPr txBox="1"/>
          <p:nvPr/>
        </p:nvSpPr>
        <p:spPr>
          <a:xfrm>
            <a:off x="6477000" y="2133600"/>
            <a:ext cx="1447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Another Set</a:t>
            </a:r>
            <a:endParaRPr/>
          </a:p>
        </p:txBody>
      </p:sp>
      <p:sp>
        <p:nvSpPr>
          <p:cNvPr id="487" name="Google Shape;487;p34"/>
          <p:cNvSpPr txBox="1"/>
          <p:nvPr/>
        </p:nvSpPr>
        <p:spPr>
          <a:xfrm>
            <a:off x="381000" y="6172200"/>
            <a:ext cx="830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Primary key of this table is </a:t>
            </a:r>
            <a:r>
              <a:rPr i="1" lang="en-US" sz="1800">
                <a:solidFill>
                  <a:schemeClr val="dk1"/>
                </a:solidFill>
                <a:latin typeface="Arial"/>
                <a:ea typeface="Arial"/>
                <a:cs typeface="Arial"/>
                <a:sym typeface="Arial"/>
              </a:rPr>
              <a:t>P-Key1 + P-Key2 + P-Key3</a:t>
            </a:r>
            <a:r>
              <a:rPr lang="en-US" sz="1800">
                <a:solidFill>
                  <a:schemeClr val="dk1"/>
                </a:solidFill>
                <a:latin typeface="Arial"/>
                <a:ea typeface="Arial"/>
                <a:cs typeface="Arial"/>
                <a:sym typeface="Arial"/>
              </a:rPr>
              <a:t> </a:t>
            </a:r>
            <a:endParaRPr/>
          </a:p>
        </p:txBody>
      </p:sp>
      <p:cxnSp>
        <p:nvCxnSpPr>
          <p:cNvPr id="488" name="Google Shape;488;p34"/>
          <p:cNvCxnSpPr/>
          <p:nvPr/>
        </p:nvCxnSpPr>
        <p:spPr>
          <a:xfrm>
            <a:off x="5410200" y="2286000"/>
            <a:ext cx="1143000" cy="0"/>
          </a:xfrm>
          <a:prstGeom prst="straightConnector1">
            <a:avLst/>
          </a:prstGeom>
          <a:noFill/>
          <a:ln cap="flat" cmpd="sng" w="9525">
            <a:solidFill>
              <a:schemeClr val="dk1"/>
            </a:solidFill>
            <a:prstDash val="solid"/>
            <a:round/>
            <a:headEnd len="med" w="med" type="none"/>
            <a:tailEnd len="sm" w="sm" type="none"/>
          </a:ln>
        </p:spPr>
      </p:cxnSp>
      <p:sp>
        <p:nvSpPr>
          <p:cNvPr id="489" name="Google Shape;489;p34"/>
          <p:cNvSpPr/>
          <p:nvPr/>
        </p:nvSpPr>
        <p:spPr>
          <a:xfrm>
            <a:off x="4572000" y="990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34"/>
          <p:cNvSpPr txBox="1"/>
          <p:nvPr/>
        </p:nvSpPr>
        <p:spPr>
          <a:xfrm>
            <a:off x="4495800" y="1066800"/>
            <a:ext cx="12954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D-Attribute</a:t>
            </a:r>
            <a:endParaRPr/>
          </a:p>
        </p:txBody>
      </p:sp>
      <p:cxnSp>
        <p:nvCxnSpPr>
          <p:cNvPr id="491" name="Google Shape;491;p34"/>
          <p:cNvCxnSpPr/>
          <p:nvPr/>
        </p:nvCxnSpPr>
        <p:spPr>
          <a:xfrm flipH="1" rot="10800000">
            <a:off x="4724400" y="1524000"/>
            <a:ext cx="228600" cy="457200"/>
          </a:xfrm>
          <a:prstGeom prst="straightConnector1">
            <a:avLst/>
          </a:prstGeom>
          <a:noFill/>
          <a:ln cap="flat" cmpd="sng" w="9525">
            <a:solidFill>
              <a:schemeClr val="dk1"/>
            </a:solidFill>
            <a:prstDash val="solid"/>
            <a:round/>
            <a:headEnd len="med" w="med" type="none"/>
            <a:tailEnd len="med" w="med" type="none"/>
          </a:ln>
        </p:spPr>
      </p:cxnSp>
      <p:sp>
        <p:nvSpPr>
          <p:cNvPr id="492" name="Google Shape;492;p34"/>
          <p:cNvSpPr txBox="1"/>
          <p:nvPr/>
        </p:nvSpPr>
        <p:spPr>
          <a:xfrm>
            <a:off x="3886200" y="2057400"/>
            <a:ext cx="1600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 relationship</a:t>
            </a:r>
            <a:endParaRPr/>
          </a:p>
        </p:txBody>
      </p:sp>
      <p:sp>
        <p:nvSpPr>
          <p:cNvPr id="493" name="Google Shape;493;p34"/>
          <p:cNvSpPr/>
          <p:nvPr/>
        </p:nvSpPr>
        <p:spPr>
          <a:xfrm>
            <a:off x="7162800" y="990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4" name="Google Shape;494;p34"/>
          <p:cNvSpPr txBox="1"/>
          <p:nvPr/>
        </p:nvSpPr>
        <p:spPr>
          <a:xfrm>
            <a:off x="7239000" y="10668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lt1"/>
                </a:solidFill>
                <a:latin typeface="Arial"/>
                <a:ea typeface="Arial"/>
                <a:cs typeface="Arial"/>
                <a:sym typeface="Arial"/>
              </a:rPr>
              <a:t>A-Key</a:t>
            </a:r>
            <a:endParaRPr/>
          </a:p>
        </p:txBody>
      </p:sp>
      <p:cxnSp>
        <p:nvCxnSpPr>
          <p:cNvPr id="495" name="Google Shape;495;p34"/>
          <p:cNvCxnSpPr/>
          <p:nvPr/>
        </p:nvCxnSpPr>
        <p:spPr>
          <a:xfrm flipH="1">
            <a:off x="7162800" y="1524000"/>
            <a:ext cx="457200" cy="533400"/>
          </a:xfrm>
          <a:prstGeom prst="straightConnector1">
            <a:avLst/>
          </a:prstGeom>
          <a:noFill/>
          <a:ln cap="flat" cmpd="sng" w="9525">
            <a:solidFill>
              <a:schemeClr val="dk1"/>
            </a:solidFill>
            <a:prstDash val="solid"/>
            <a:round/>
            <a:headEnd len="med" w="med" type="none"/>
            <a:tailEnd len="med" w="med" type="none"/>
          </a:ln>
        </p:spPr>
      </p:cxnSp>
      <p:sp>
        <p:nvSpPr>
          <p:cNvPr id="496" name="Google Shape;496;p34"/>
          <p:cNvSpPr/>
          <p:nvPr/>
        </p:nvSpPr>
        <p:spPr>
          <a:xfrm>
            <a:off x="1371600" y="23622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Google Shape;497;p34"/>
          <p:cNvSpPr txBox="1"/>
          <p:nvPr/>
        </p:nvSpPr>
        <p:spPr>
          <a:xfrm>
            <a:off x="1447800" y="24384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E-Set 2</a:t>
            </a:r>
            <a:endParaRPr/>
          </a:p>
        </p:txBody>
      </p:sp>
      <p:sp>
        <p:nvSpPr>
          <p:cNvPr id="498" name="Google Shape;498;p34"/>
          <p:cNvSpPr/>
          <p:nvPr/>
        </p:nvSpPr>
        <p:spPr>
          <a:xfrm>
            <a:off x="152400" y="19050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p34"/>
          <p:cNvSpPr txBox="1"/>
          <p:nvPr/>
        </p:nvSpPr>
        <p:spPr>
          <a:xfrm>
            <a:off x="304800" y="19812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lt1"/>
                </a:solidFill>
                <a:latin typeface="Arial"/>
                <a:ea typeface="Arial"/>
                <a:cs typeface="Arial"/>
                <a:sym typeface="Arial"/>
              </a:rPr>
              <a:t>P-Key2</a:t>
            </a:r>
            <a:endParaRPr/>
          </a:p>
        </p:txBody>
      </p:sp>
      <p:sp>
        <p:nvSpPr>
          <p:cNvPr id="500" name="Google Shape;500;p34"/>
          <p:cNvSpPr/>
          <p:nvPr/>
        </p:nvSpPr>
        <p:spPr>
          <a:xfrm>
            <a:off x="1447800" y="34290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p34"/>
          <p:cNvSpPr txBox="1"/>
          <p:nvPr/>
        </p:nvSpPr>
        <p:spPr>
          <a:xfrm>
            <a:off x="1524000" y="35052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E-Set 3</a:t>
            </a:r>
            <a:endParaRPr/>
          </a:p>
        </p:txBody>
      </p:sp>
      <p:sp>
        <p:nvSpPr>
          <p:cNvPr id="502" name="Google Shape;502;p34"/>
          <p:cNvSpPr/>
          <p:nvPr/>
        </p:nvSpPr>
        <p:spPr>
          <a:xfrm>
            <a:off x="228600" y="29718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Google Shape;503;p34"/>
          <p:cNvSpPr txBox="1"/>
          <p:nvPr/>
        </p:nvSpPr>
        <p:spPr>
          <a:xfrm>
            <a:off x="381000" y="30480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lt1"/>
                </a:solidFill>
                <a:latin typeface="Arial"/>
                <a:ea typeface="Arial"/>
                <a:cs typeface="Arial"/>
                <a:sym typeface="Arial"/>
              </a:rPr>
              <a:t>P-Key3</a:t>
            </a:r>
            <a:endParaRPr/>
          </a:p>
        </p:txBody>
      </p:sp>
      <p:cxnSp>
        <p:nvCxnSpPr>
          <p:cNvPr id="504" name="Google Shape;504;p34"/>
          <p:cNvCxnSpPr/>
          <p:nvPr/>
        </p:nvCxnSpPr>
        <p:spPr>
          <a:xfrm>
            <a:off x="1143000" y="1219200"/>
            <a:ext cx="304800" cy="1524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34"/>
          <p:cNvCxnSpPr/>
          <p:nvPr/>
        </p:nvCxnSpPr>
        <p:spPr>
          <a:xfrm>
            <a:off x="1066800" y="2362200"/>
            <a:ext cx="304800" cy="152400"/>
          </a:xfrm>
          <a:prstGeom prst="straightConnector1">
            <a:avLst/>
          </a:prstGeom>
          <a:noFill/>
          <a:ln cap="flat" cmpd="sng" w="9525">
            <a:solidFill>
              <a:schemeClr val="dk1"/>
            </a:solidFill>
            <a:prstDash val="solid"/>
            <a:round/>
            <a:headEnd len="med" w="med" type="none"/>
            <a:tailEnd len="med" w="med" type="none"/>
          </a:ln>
        </p:spPr>
      </p:cxnSp>
      <p:cxnSp>
        <p:nvCxnSpPr>
          <p:cNvPr id="506" name="Google Shape;506;p34"/>
          <p:cNvCxnSpPr/>
          <p:nvPr/>
        </p:nvCxnSpPr>
        <p:spPr>
          <a:xfrm>
            <a:off x="1219200" y="3352800"/>
            <a:ext cx="228600" cy="152400"/>
          </a:xfrm>
          <a:prstGeom prst="straightConnector1">
            <a:avLst/>
          </a:prstGeom>
          <a:noFill/>
          <a:ln cap="flat" cmpd="sng" w="9525">
            <a:solidFill>
              <a:schemeClr val="dk1"/>
            </a:solidFill>
            <a:prstDash val="solid"/>
            <a:round/>
            <a:headEnd len="med" w="med" type="none"/>
            <a:tailEnd len="med" w="med" type="none"/>
          </a:ln>
        </p:spPr>
      </p:cxnSp>
      <p:cxnSp>
        <p:nvCxnSpPr>
          <p:cNvPr id="507" name="Google Shape;507;p34"/>
          <p:cNvCxnSpPr/>
          <p:nvPr/>
        </p:nvCxnSpPr>
        <p:spPr>
          <a:xfrm>
            <a:off x="2590800" y="1371600"/>
            <a:ext cx="1752600" cy="609600"/>
          </a:xfrm>
          <a:prstGeom prst="straightConnector1">
            <a:avLst/>
          </a:prstGeom>
          <a:noFill/>
          <a:ln cap="flat" cmpd="sng" w="9525">
            <a:solidFill>
              <a:schemeClr val="dk1"/>
            </a:solidFill>
            <a:prstDash val="solid"/>
            <a:round/>
            <a:headEnd len="med" w="med" type="none"/>
            <a:tailEnd len="med" w="med" type="none"/>
          </a:ln>
        </p:spPr>
      </p:cxnSp>
      <p:cxnSp>
        <p:nvCxnSpPr>
          <p:cNvPr id="508" name="Google Shape;508;p34"/>
          <p:cNvCxnSpPr/>
          <p:nvPr/>
        </p:nvCxnSpPr>
        <p:spPr>
          <a:xfrm flipH="1" rot="10800000">
            <a:off x="2514600" y="2286000"/>
            <a:ext cx="1219200" cy="228600"/>
          </a:xfrm>
          <a:prstGeom prst="straightConnector1">
            <a:avLst/>
          </a:prstGeom>
          <a:noFill/>
          <a:ln cap="flat" cmpd="sng" w="9525">
            <a:solidFill>
              <a:schemeClr val="dk1"/>
            </a:solidFill>
            <a:prstDash val="solid"/>
            <a:round/>
            <a:headEnd len="med" w="med" type="none"/>
            <a:tailEnd len="med" w="med" type="none"/>
          </a:ln>
        </p:spPr>
      </p:cxnSp>
      <p:cxnSp>
        <p:nvCxnSpPr>
          <p:cNvPr id="509" name="Google Shape;509;p34"/>
          <p:cNvCxnSpPr/>
          <p:nvPr/>
        </p:nvCxnSpPr>
        <p:spPr>
          <a:xfrm flipH="1" rot="10800000">
            <a:off x="2590800" y="2438400"/>
            <a:ext cx="1447800" cy="1143000"/>
          </a:xfrm>
          <a:prstGeom prst="straightConnector1">
            <a:avLst/>
          </a:prstGeom>
          <a:noFill/>
          <a:ln cap="flat" cmpd="sng" w="9525">
            <a:solidFill>
              <a:schemeClr val="dk1"/>
            </a:solidFill>
            <a:prstDash val="solid"/>
            <a:round/>
            <a:headEnd len="med" w="med" type="none"/>
            <a:tailEnd len="med" w="med" type="none"/>
          </a:ln>
        </p:spPr>
      </p:cxnSp>
      <p:sp>
        <p:nvSpPr>
          <p:cNvPr id="510" name="Google Shape;510;p34"/>
          <p:cNvSpPr txBox="1"/>
          <p:nvPr/>
        </p:nvSpPr>
        <p:spPr>
          <a:xfrm>
            <a:off x="3505200" y="2450068"/>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a:t>
            </a:r>
            <a:endParaRPr/>
          </a:p>
        </p:txBody>
      </p:sp>
      <p:sp>
        <p:nvSpPr>
          <p:cNvPr id="511" name="Google Shape;511;p34"/>
          <p:cNvSpPr txBox="1"/>
          <p:nvPr/>
        </p:nvSpPr>
        <p:spPr>
          <a:xfrm>
            <a:off x="3886200" y="1524000"/>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a:t>
            </a:r>
            <a:endParaRPr/>
          </a:p>
        </p:txBody>
      </p:sp>
      <p:sp>
        <p:nvSpPr>
          <p:cNvPr id="512" name="Google Shape;512;p34"/>
          <p:cNvSpPr txBox="1"/>
          <p:nvPr/>
        </p:nvSpPr>
        <p:spPr>
          <a:xfrm>
            <a:off x="3429000" y="1905000"/>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a:t>
            </a:r>
            <a:endParaRPr/>
          </a:p>
        </p:txBody>
      </p:sp>
      <p:sp>
        <p:nvSpPr>
          <p:cNvPr id="513" name="Google Shape;513;p34"/>
          <p:cNvSpPr txBox="1"/>
          <p:nvPr/>
        </p:nvSpPr>
        <p:spPr>
          <a:xfrm>
            <a:off x="5334000" y="1905000"/>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5"/>
          <p:cNvSpPr txBox="1"/>
          <p:nvPr>
            <p:ph type="title"/>
          </p:nvPr>
        </p:nvSpPr>
        <p:spPr>
          <a:xfrm>
            <a:off x="533400" y="304800"/>
            <a:ext cx="7924800" cy="14398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800"/>
              <a:buFont typeface="Century Schoolbook"/>
              <a:buNone/>
            </a:pPr>
            <a:r>
              <a:rPr b="1" lang="en-US" sz="1800"/>
              <a:t>FIGURE 4.11</a:t>
            </a:r>
            <a:br>
              <a:rPr lang="en-US" sz="1800"/>
            </a:br>
            <a:r>
              <a:rPr lang="en-US" sz="1800"/>
              <a:t>Ternary relationship types. (a) The SUPPLY relationship. </a:t>
            </a:r>
            <a:endParaRPr/>
          </a:p>
        </p:txBody>
      </p:sp>
      <p:pic>
        <p:nvPicPr>
          <p:cNvPr id="520" name="Google Shape;520;p35"/>
          <p:cNvPicPr preferRelativeResize="0"/>
          <p:nvPr>
            <p:ph idx="1" type="body"/>
          </p:nvPr>
        </p:nvPicPr>
        <p:blipFill rotWithShape="1">
          <a:blip r:embed="rId3">
            <a:alphaModFix/>
          </a:blip>
          <a:srcRect b="0" l="0" r="0" t="0"/>
          <a:stretch/>
        </p:blipFill>
        <p:spPr>
          <a:xfrm>
            <a:off x="1524000" y="1143000"/>
            <a:ext cx="5257800" cy="1795556"/>
          </a:xfrm>
          <a:prstGeom prst="rect">
            <a:avLst/>
          </a:prstGeom>
          <a:noFill/>
          <a:ln>
            <a:noFill/>
          </a:ln>
        </p:spPr>
      </p:pic>
      <p:sp>
        <p:nvSpPr>
          <p:cNvPr id="521" name="Google Shape;521;p3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22" name="Google Shape;522;p35"/>
          <p:cNvPicPr preferRelativeResize="0"/>
          <p:nvPr/>
        </p:nvPicPr>
        <p:blipFill rotWithShape="1">
          <a:blip r:embed="rId4">
            <a:alphaModFix/>
          </a:blip>
          <a:srcRect b="0" l="0" r="0" t="0"/>
          <a:stretch/>
        </p:blipFill>
        <p:spPr>
          <a:xfrm>
            <a:off x="1066800" y="3276600"/>
            <a:ext cx="4419600" cy="29380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B5394"/>
              </a:buClr>
              <a:buSzPct val="100000"/>
              <a:buFont typeface="Century Schoolbook"/>
              <a:buNone/>
            </a:pPr>
            <a:r>
              <a:rPr lang="en-US" sz="4000">
                <a:solidFill>
                  <a:srgbClr val="0B5394"/>
                </a:solidFill>
              </a:rPr>
              <a:t>Representing Relationship Set</a:t>
            </a:r>
            <a:br>
              <a:rPr lang="en-US" sz="4000">
                <a:solidFill>
                  <a:srgbClr val="0B5394"/>
                </a:solidFill>
              </a:rPr>
            </a:br>
            <a:r>
              <a:rPr lang="en-US" sz="3200">
                <a:solidFill>
                  <a:srgbClr val="0B5394"/>
                </a:solidFill>
              </a:rPr>
              <a:t>Identifying Relationship</a:t>
            </a:r>
            <a:endParaRPr/>
          </a:p>
        </p:txBody>
      </p:sp>
      <p:sp>
        <p:nvSpPr>
          <p:cNvPr id="528" name="Google Shape;528;p36"/>
          <p:cNvSpPr txBox="1"/>
          <p:nvPr>
            <p:ph idx="1" type="body"/>
          </p:nvPr>
        </p:nvSpPr>
        <p:spPr>
          <a:xfrm>
            <a:off x="457200" y="1600200"/>
            <a:ext cx="81534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sz="2400"/>
              <a:t>Don't create a table for the identifying relationship </a:t>
            </a:r>
            <a:endParaRPr/>
          </a:p>
          <a:p>
            <a:pPr indent="-274320" lvl="0" marL="274320" rtl="0" algn="l">
              <a:spcBef>
                <a:spcPts val="600"/>
              </a:spcBef>
              <a:spcAft>
                <a:spcPts val="0"/>
              </a:spcAft>
              <a:buSzPts val="1680"/>
              <a:buChar char="🞆"/>
            </a:pPr>
            <a:r>
              <a:rPr lang="en-US"/>
              <a:t>As we </a:t>
            </a:r>
            <a:r>
              <a:rPr lang="en-US" sz="2400"/>
              <a:t>have built a table for the corresponding weak entity</a:t>
            </a:r>
            <a:endParaRPr/>
          </a:p>
          <a:p>
            <a:pPr indent="-274320" lvl="1" marL="640080" rtl="0" algn="l">
              <a:spcBef>
                <a:spcPts val="480"/>
              </a:spcBef>
              <a:spcAft>
                <a:spcPts val="0"/>
              </a:spcAft>
              <a:buSzPts val="1920"/>
              <a:buChar char="⚫"/>
            </a:pPr>
            <a:r>
              <a:rPr lang="en-US" sz="2400"/>
              <a:t>Reason:</a:t>
            </a:r>
            <a:endParaRPr/>
          </a:p>
          <a:p>
            <a:pPr indent="-182880" lvl="2" marL="914400" rtl="0" algn="l">
              <a:spcBef>
                <a:spcPts val="400"/>
              </a:spcBef>
              <a:spcAft>
                <a:spcPts val="0"/>
              </a:spcAft>
              <a:buSzPts val="1200"/>
              <a:buChar char="🞆"/>
            </a:pPr>
            <a:r>
              <a:rPr lang="en-US" sz="2000"/>
              <a:t>A special case of 1:N with total participation</a:t>
            </a:r>
            <a:endParaRPr/>
          </a:p>
          <a:p>
            <a:pPr indent="-182880" lvl="2" marL="914400" rtl="0" algn="l">
              <a:spcBef>
                <a:spcPts val="400"/>
              </a:spcBef>
              <a:spcAft>
                <a:spcPts val="0"/>
              </a:spcAft>
              <a:buSzPts val="1200"/>
              <a:buChar char="🞆"/>
            </a:pPr>
            <a:r>
              <a:rPr lang="en-US" sz="2000"/>
              <a:t>Reduce Redundancy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7"/>
          <p:cNvSpPr txBox="1"/>
          <p:nvPr>
            <p:ph type="title"/>
          </p:nvPr>
        </p:nvSpPr>
        <p:spPr>
          <a:xfrm>
            <a:off x="304800" y="304800"/>
            <a:ext cx="8382000" cy="9144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B5394"/>
              </a:buClr>
              <a:buSzPct val="100000"/>
              <a:buFont typeface="Century Schoolbook"/>
              <a:buNone/>
            </a:pPr>
            <a:r>
              <a:rPr lang="en-US" sz="4000">
                <a:solidFill>
                  <a:srgbClr val="0B5394"/>
                </a:solidFill>
              </a:rPr>
              <a:t>Representing Composite Attribute</a:t>
            </a:r>
            <a:endParaRPr/>
          </a:p>
        </p:txBody>
      </p:sp>
      <p:sp>
        <p:nvSpPr>
          <p:cNvPr id="534" name="Google Shape;534;p37"/>
          <p:cNvSpPr txBox="1"/>
          <p:nvPr>
            <p:ph idx="1" type="body"/>
          </p:nvPr>
        </p:nvSpPr>
        <p:spPr>
          <a:xfrm>
            <a:off x="457200" y="1524000"/>
            <a:ext cx="8229600" cy="1752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One column for each component attribute</a:t>
            </a:r>
            <a:endParaRPr/>
          </a:p>
          <a:p>
            <a:pPr indent="-274320" lvl="0" marL="274320" rtl="0" algn="l">
              <a:spcBef>
                <a:spcPts val="600"/>
              </a:spcBef>
              <a:spcAft>
                <a:spcPts val="0"/>
              </a:spcAft>
              <a:buSzPts val="1680"/>
              <a:buChar char="🞆"/>
            </a:pPr>
            <a:r>
              <a:rPr lang="en-US"/>
              <a:t>NO column for the composite attribute itself</a:t>
            </a:r>
            <a:endParaRPr/>
          </a:p>
          <a:p>
            <a:pPr indent="-149860" lvl="0" marL="274320" rtl="0" algn="l">
              <a:spcBef>
                <a:spcPts val="600"/>
              </a:spcBef>
              <a:spcAft>
                <a:spcPts val="0"/>
              </a:spcAft>
              <a:buSzPts val="1960"/>
              <a:buNone/>
            </a:pPr>
            <a:r>
              <a:t/>
            </a:r>
            <a:endParaRPr sz="2800"/>
          </a:p>
        </p:txBody>
      </p:sp>
      <p:sp>
        <p:nvSpPr>
          <p:cNvPr id="535" name="Google Shape;535;p37"/>
          <p:cNvSpPr/>
          <p:nvPr/>
        </p:nvSpPr>
        <p:spPr>
          <a:xfrm>
            <a:off x="990600" y="42672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p37"/>
          <p:cNvSpPr txBox="1"/>
          <p:nvPr/>
        </p:nvSpPr>
        <p:spPr>
          <a:xfrm>
            <a:off x="990600" y="4343400"/>
            <a:ext cx="1219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Professor</a:t>
            </a:r>
            <a:endParaRPr/>
          </a:p>
        </p:txBody>
      </p:sp>
      <p:sp>
        <p:nvSpPr>
          <p:cNvPr id="537" name="Google Shape;537;p37"/>
          <p:cNvSpPr/>
          <p:nvPr/>
        </p:nvSpPr>
        <p:spPr>
          <a:xfrm>
            <a:off x="609600" y="34290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p37"/>
          <p:cNvSpPr txBox="1"/>
          <p:nvPr/>
        </p:nvSpPr>
        <p:spPr>
          <a:xfrm>
            <a:off x="762000" y="35052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F2F2F2"/>
                </a:solidFill>
                <a:latin typeface="Arial"/>
                <a:ea typeface="Arial"/>
                <a:cs typeface="Arial"/>
                <a:sym typeface="Arial"/>
              </a:rPr>
              <a:t>SSN</a:t>
            </a:r>
            <a:endParaRPr/>
          </a:p>
        </p:txBody>
      </p:sp>
      <p:sp>
        <p:nvSpPr>
          <p:cNvPr id="539" name="Google Shape;539;p37"/>
          <p:cNvSpPr/>
          <p:nvPr/>
        </p:nvSpPr>
        <p:spPr>
          <a:xfrm>
            <a:off x="1905000" y="34290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p37"/>
          <p:cNvSpPr txBox="1"/>
          <p:nvPr/>
        </p:nvSpPr>
        <p:spPr>
          <a:xfrm>
            <a:off x="2057400" y="35052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Name</a:t>
            </a:r>
            <a:endParaRPr/>
          </a:p>
        </p:txBody>
      </p:sp>
      <p:sp>
        <p:nvSpPr>
          <p:cNvPr id="541" name="Google Shape;541;p37"/>
          <p:cNvSpPr/>
          <p:nvPr/>
        </p:nvSpPr>
        <p:spPr>
          <a:xfrm>
            <a:off x="2057400" y="502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p37"/>
          <p:cNvSpPr txBox="1"/>
          <p:nvPr/>
        </p:nvSpPr>
        <p:spPr>
          <a:xfrm>
            <a:off x="2057400" y="5105400"/>
            <a:ext cx="1066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Address</a:t>
            </a:r>
            <a:endParaRPr/>
          </a:p>
        </p:txBody>
      </p:sp>
      <p:cxnSp>
        <p:nvCxnSpPr>
          <p:cNvPr id="543" name="Google Shape;543;p37"/>
          <p:cNvCxnSpPr/>
          <p:nvPr/>
        </p:nvCxnSpPr>
        <p:spPr>
          <a:xfrm rot="10800000">
            <a:off x="1905000" y="4724400"/>
            <a:ext cx="457200" cy="304800"/>
          </a:xfrm>
          <a:prstGeom prst="straightConnector1">
            <a:avLst/>
          </a:prstGeom>
          <a:noFill/>
          <a:ln cap="flat" cmpd="sng" w="9525">
            <a:solidFill>
              <a:schemeClr val="dk1"/>
            </a:solidFill>
            <a:prstDash val="solid"/>
            <a:round/>
            <a:headEnd len="med" w="med" type="none"/>
            <a:tailEnd len="med" w="med" type="none"/>
          </a:ln>
        </p:spPr>
      </p:cxnSp>
      <p:graphicFrame>
        <p:nvGraphicFramePr>
          <p:cNvPr id="544" name="Google Shape;544;p37"/>
          <p:cNvGraphicFramePr/>
          <p:nvPr/>
        </p:nvGraphicFramePr>
        <p:xfrm>
          <a:off x="3810000" y="3962400"/>
          <a:ext cx="3000000" cy="3000000"/>
        </p:xfrm>
        <a:graphic>
          <a:graphicData uri="http://schemas.openxmlformats.org/drawingml/2006/table">
            <a:tbl>
              <a:tblPr>
                <a:noFill/>
                <a:tableStyleId>{EB50B9A8-2323-457D-ACA3-08C450AA23BD}</a:tableStyleId>
              </a:tblPr>
              <a:tblGrid>
                <a:gridCol w="1295400"/>
                <a:gridCol w="1295400"/>
                <a:gridCol w="1295400"/>
                <a:gridCol w="1295400"/>
              </a:tblGrid>
              <a:tr h="3397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SSN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Street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City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13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9999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Dr. Smith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50 1</a:t>
                      </a:r>
                      <a:r>
                        <a:rPr b="0" baseline="30000" i="0" lang="en-US" sz="2000" u="none" cap="none" strike="noStrike">
                          <a:solidFill>
                            <a:schemeClr val="dk1"/>
                          </a:solidFill>
                          <a:latin typeface="Arial"/>
                          <a:ea typeface="Arial"/>
                          <a:cs typeface="Arial"/>
                          <a:sym typeface="Arial"/>
                        </a:rPr>
                        <a:t>st</a:t>
                      </a:r>
                      <a:r>
                        <a:rPr b="0" i="0" lang="en-US" sz="2000" u="none" cap="none" strike="noStrike">
                          <a:solidFill>
                            <a:schemeClr val="dk1"/>
                          </a:solidFill>
                          <a:latin typeface="Arial"/>
                          <a:ea typeface="Arial"/>
                          <a:cs typeface="Arial"/>
                          <a:sym typeface="Arial"/>
                        </a:rPr>
                        <a:t> 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Fake City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97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8888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Dr. Lee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 B 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San Jose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545" name="Google Shape;545;p37"/>
          <p:cNvCxnSpPr/>
          <p:nvPr/>
        </p:nvCxnSpPr>
        <p:spPr>
          <a:xfrm>
            <a:off x="1219200" y="3962400"/>
            <a:ext cx="152400" cy="304800"/>
          </a:xfrm>
          <a:prstGeom prst="straightConnector1">
            <a:avLst/>
          </a:prstGeom>
          <a:noFill/>
          <a:ln cap="flat" cmpd="sng" w="9525">
            <a:solidFill>
              <a:schemeClr val="dk1"/>
            </a:solidFill>
            <a:prstDash val="solid"/>
            <a:round/>
            <a:headEnd len="med" w="med" type="none"/>
            <a:tailEnd len="med" w="med" type="none"/>
          </a:ln>
        </p:spPr>
      </p:cxnSp>
      <p:cxnSp>
        <p:nvCxnSpPr>
          <p:cNvPr id="546" name="Google Shape;546;p37"/>
          <p:cNvCxnSpPr/>
          <p:nvPr/>
        </p:nvCxnSpPr>
        <p:spPr>
          <a:xfrm flipH="1">
            <a:off x="1828800" y="3962400"/>
            <a:ext cx="533400" cy="304800"/>
          </a:xfrm>
          <a:prstGeom prst="straightConnector1">
            <a:avLst/>
          </a:prstGeom>
          <a:noFill/>
          <a:ln cap="flat" cmpd="sng" w="9525">
            <a:solidFill>
              <a:schemeClr val="dk1"/>
            </a:solidFill>
            <a:prstDash val="solid"/>
            <a:round/>
            <a:headEnd len="med" w="med" type="none"/>
            <a:tailEnd len="med" w="med" type="none"/>
          </a:ln>
        </p:spPr>
      </p:cxnSp>
      <p:sp>
        <p:nvSpPr>
          <p:cNvPr id="547" name="Google Shape;547;p37"/>
          <p:cNvSpPr/>
          <p:nvPr/>
        </p:nvSpPr>
        <p:spPr>
          <a:xfrm>
            <a:off x="609600" y="5943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p37"/>
          <p:cNvSpPr txBox="1"/>
          <p:nvPr/>
        </p:nvSpPr>
        <p:spPr>
          <a:xfrm>
            <a:off x="762000" y="60198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Street</a:t>
            </a:r>
            <a:endParaRPr/>
          </a:p>
        </p:txBody>
      </p:sp>
      <p:sp>
        <p:nvSpPr>
          <p:cNvPr id="549" name="Google Shape;549;p37"/>
          <p:cNvSpPr/>
          <p:nvPr/>
        </p:nvSpPr>
        <p:spPr>
          <a:xfrm>
            <a:off x="2514600" y="5943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p37"/>
          <p:cNvSpPr txBox="1"/>
          <p:nvPr/>
        </p:nvSpPr>
        <p:spPr>
          <a:xfrm>
            <a:off x="2667000" y="60198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F2F2F2"/>
                </a:solidFill>
                <a:latin typeface="Arial"/>
                <a:ea typeface="Arial"/>
                <a:cs typeface="Arial"/>
                <a:sym typeface="Arial"/>
              </a:rPr>
              <a:t>City</a:t>
            </a:r>
            <a:endParaRPr/>
          </a:p>
        </p:txBody>
      </p:sp>
      <p:cxnSp>
        <p:nvCxnSpPr>
          <p:cNvPr id="551" name="Google Shape;551;p37"/>
          <p:cNvCxnSpPr/>
          <p:nvPr/>
        </p:nvCxnSpPr>
        <p:spPr>
          <a:xfrm flipH="1">
            <a:off x="1295400" y="5562600"/>
            <a:ext cx="990600" cy="3810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37"/>
          <p:cNvCxnSpPr/>
          <p:nvPr/>
        </p:nvCxnSpPr>
        <p:spPr>
          <a:xfrm>
            <a:off x="2819400" y="5562600"/>
            <a:ext cx="76200" cy="381000"/>
          </a:xfrm>
          <a:prstGeom prst="straightConnector1">
            <a:avLst/>
          </a:prstGeom>
          <a:noFill/>
          <a:ln cap="flat" cmpd="sng" w="9525">
            <a:solidFill>
              <a:schemeClr val="dk1"/>
            </a:solidFill>
            <a:prstDash val="solid"/>
            <a:round/>
            <a:headEnd len="med" w="med" type="none"/>
            <a:tailEnd len="med" w="med" type="none"/>
          </a:ln>
        </p:spPr>
      </p:cxnSp>
      <p:sp>
        <p:nvSpPr>
          <p:cNvPr id="553" name="Google Shape;553;p37"/>
          <p:cNvSpPr/>
          <p:nvPr/>
        </p:nvSpPr>
        <p:spPr>
          <a:xfrm>
            <a:off x="2819400" y="4267200"/>
            <a:ext cx="685800" cy="457200"/>
          </a:xfrm>
          <a:prstGeom prst="rightArrow">
            <a:avLst>
              <a:gd fmla="val 50000" name="adj1"/>
              <a:gd fmla="val 375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8"/>
          <p:cNvSpPr txBox="1"/>
          <p:nvPr>
            <p:ph type="title"/>
          </p:nvPr>
        </p:nvSpPr>
        <p:spPr>
          <a:xfrm>
            <a:off x="457200" y="274638"/>
            <a:ext cx="8229600" cy="9445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200"/>
              <a:buFont typeface="Century Schoolbook"/>
              <a:buNone/>
            </a:pPr>
            <a:r>
              <a:rPr lang="en-US" sz="3200">
                <a:solidFill>
                  <a:srgbClr val="0B5394"/>
                </a:solidFill>
              </a:rPr>
              <a:t>Representing Multivalue Attribute</a:t>
            </a:r>
            <a:endParaRPr/>
          </a:p>
        </p:txBody>
      </p:sp>
      <p:sp>
        <p:nvSpPr>
          <p:cNvPr id="559" name="Google Shape;559;p38"/>
          <p:cNvSpPr txBox="1"/>
          <p:nvPr>
            <p:ph idx="1" type="body"/>
          </p:nvPr>
        </p:nvSpPr>
        <p:spPr>
          <a:xfrm>
            <a:off x="457200" y="1600200"/>
            <a:ext cx="80010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Build a new relation schema with two columns</a:t>
            </a:r>
            <a:endParaRPr/>
          </a:p>
          <a:p>
            <a:pPr indent="-274320" lvl="0" marL="274320" rtl="0" algn="l">
              <a:spcBef>
                <a:spcPts val="600"/>
              </a:spcBef>
              <a:spcAft>
                <a:spcPts val="0"/>
              </a:spcAft>
              <a:buSzPts val="1680"/>
              <a:buChar char="🞆"/>
            </a:pPr>
            <a:r>
              <a:rPr lang="en-US"/>
              <a:t>Add the primary keys of the entity/relationship  that has the multivalue attribute</a:t>
            </a:r>
            <a:endParaRPr/>
          </a:p>
          <a:p>
            <a:pPr indent="-274320" lvl="0" marL="274320" rtl="0" algn="l">
              <a:spcBef>
                <a:spcPts val="600"/>
              </a:spcBef>
              <a:spcAft>
                <a:spcPts val="0"/>
              </a:spcAft>
              <a:buSzPts val="1680"/>
              <a:buChar char="🞆"/>
            </a:pPr>
            <a:r>
              <a:rPr lang="en-US"/>
              <a:t>Add the multivalue attribute.  </a:t>
            </a:r>
            <a:endParaRPr/>
          </a:p>
          <a:p>
            <a:pPr indent="-274320" lvl="1" marL="640080" rtl="0" algn="l">
              <a:spcBef>
                <a:spcPts val="480"/>
              </a:spcBef>
              <a:spcAft>
                <a:spcPts val="0"/>
              </a:spcAft>
              <a:buSzPts val="1920"/>
              <a:buChar char="⚫"/>
            </a:pPr>
            <a:r>
              <a:rPr lang="en-US" sz="2400"/>
              <a:t>Each cell of this column holds only one value.  So each value is represented as an unique tuple </a:t>
            </a:r>
            <a:endParaRPr/>
          </a:p>
          <a:p>
            <a:pPr indent="-274320" lvl="0" marL="274320" rtl="0" algn="l">
              <a:spcBef>
                <a:spcPts val="600"/>
              </a:spcBef>
              <a:spcAft>
                <a:spcPts val="0"/>
              </a:spcAft>
              <a:buSzPts val="1680"/>
              <a:buChar char="🞆"/>
            </a:pPr>
            <a:r>
              <a:rPr lang="en-US"/>
              <a:t>Primary key for this schema is the union of all attributes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0" st="0"/>
                                            </p:txEl>
                                          </p:spTgt>
                                        </p:tgtEl>
                                        <p:attrNameLst>
                                          <p:attrName>style.visibility</p:attrName>
                                        </p:attrNameLst>
                                      </p:cBhvr>
                                      <p:to>
                                        <p:strVal val="visible"/>
                                      </p:to>
                                    </p:set>
                                    <p:animEffect filter="fade" transition="in">
                                      <p:cBhvr>
                                        <p:cTn dur="500"/>
                                        <p:tgtEl>
                                          <p:spTgt spid="5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1" st="1"/>
                                            </p:txEl>
                                          </p:spTgt>
                                        </p:tgtEl>
                                        <p:attrNameLst>
                                          <p:attrName>style.visibility</p:attrName>
                                        </p:attrNameLst>
                                      </p:cBhvr>
                                      <p:to>
                                        <p:strVal val="visible"/>
                                      </p:to>
                                    </p:set>
                                    <p:animEffect filter="fade" transition="in">
                                      <p:cBhvr>
                                        <p:cTn dur="500"/>
                                        <p:tgtEl>
                                          <p:spTgt spid="5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2" st="2"/>
                                            </p:txEl>
                                          </p:spTgt>
                                        </p:tgtEl>
                                        <p:attrNameLst>
                                          <p:attrName>style.visibility</p:attrName>
                                        </p:attrNameLst>
                                      </p:cBhvr>
                                      <p:to>
                                        <p:strVal val="visible"/>
                                      </p:to>
                                    </p:set>
                                    <p:animEffect filter="fade" transition="in">
                                      <p:cBhvr>
                                        <p:cTn dur="500"/>
                                        <p:tgtEl>
                                          <p:spTgt spid="5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3" st="3"/>
                                            </p:txEl>
                                          </p:spTgt>
                                        </p:tgtEl>
                                        <p:attrNameLst>
                                          <p:attrName>style.visibility</p:attrName>
                                        </p:attrNameLst>
                                      </p:cBhvr>
                                      <p:to>
                                        <p:strVal val="visible"/>
                                      </p:to>
                                    </p:set>
                                    <p:animEffect filter="fade" transition="in">
                                      <p:cBhvr>
                                        <p:cTn dur="500"/>
                                        <p:tgtEl>
                                          <p:spTgt spid="5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4" st="4"/>
                                            </p:txEl>
                                          </p:spTgt>
                                        </p:tgtEl>
                                        <p:attrNameLst>
                                          <p:attrName>style.visibility</p:attrName>
                                        </p:attrNameLst>
                                      </p:cBhvr>
                                      <p:to>
                                        <p:strVal val="visible"/>
                                      </p:to>
                                    </p:set>
                                    <p:animEffect filter="fade" transition="in">
                                      <p:cBhvr>
                                        <p:cTn dur="500"/>
                                        <p:tgtEl>
                                          <p:spTgt spid="5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9"/>
          <p:cNvSpPr txBox="1"/>
          <p:nvPr>
            <p:ph type="title"/>
          </p:nvPr>
        </p:nvSpPr>
        <p:spPr>
          <a:xfrm>
            <a:off x="457200" y="152400"/>
            <a:ext cx="82296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000"/>
              <a:buFont typeface="Century Schoolbook"/>
              <a:buNone/>
            </a:pPr>
            <a:r>
              <a:rPr b="1" lang="en-US">
                <a:solidFill>
                  <a:srgbClr val="0B5394"/>
                </a:solidFill>
              </a:rPr>
              <a:t>Example – Multivalue attribute</a:t>
            </a:r>
            <a:endParaRPr/>
          </a:p>
        </p:txBody>
      </p:sp>
      <p:graphicFrame>
        <p:nvGraphicFramePr>
          <p:cNvPr id="565" name="Google Shape;565;p39"/>
          <p:cNvGraphicFramePr/>
          <p:nvPr/>
        </p:nvGraphicFramePr>
        <p:xfrm>
          <a:off x="152400" y="5029200"/>
          <a:ext cx="3000000" cy="3000000"/>
        </p:xfrm>
        <a:graphic>
          <a:graphicData uri="http://schemas.openxmlformats.org/drawingml/2006/table">
            <a:tbl>
              <a:tblPr>
                <a:noFill/>
                <a:tableStyleId>{EB50B9A8-2323-457D-ACA3-08C450AA23BD}</a:tableStyleId>
              </a:tblPr>
              <a:tblGrid>
                <a:gridCol w="971550"/>
                <a:gridCol w="971550"/>
                <a:gridCol w="971550"/>
                <a:gridCol w="971550"/>
              </a:tblGrid>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SID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Major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GPA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1234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Javed</a:t>
                      </a:r>
                      <a:endParaRPr b="0" i="0" sz="20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5678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Saif</a:t>
                      </a:r>
                      <a:endParaRPr b="0" i="0" sz="20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66" name="Google Shape;566;p39"/>
          <p:cNvGraphicFramePr/>
          <p:nvPr/>
        </p:nvGraphicFramePr>
        <p:xfrm>
          <a:off x="4267200" y="4038600"/>
          <a:ext cx="3000000" cy="3000000"/>
        </p:xfrm>
        <a:graphic>
          <a:graphicData uri="http://schemas.openxmlformats.org/drawingml/2006/table">
            <a:tbl>
              <a:tblPr>
                <a:noFill/>
                <a:tableStyleId>{EB50B9A8-2323-457D-ACA3-08C450AA23BD}</a:tableStyleId>
              </a:tblPr>
              <a:tblGrid>
                <a:gridCol w="1295400"/>
                <a:gridCol w="1295400"/>
              </a:tblGrid>
              <a:tr h="3397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Stud_SID</a:t>
                      </a:r>
                      <a:endParaRPr b="0" i="0" sz="2000" u="sng"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Degree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13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1234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FSC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97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1234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5678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5678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5678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67" name="Google Shape;567;p39"/>
          <p:cNvSpPr/>
          <p:nvPr/>
        </p:nvSpPr>
        <p:spPr>
          <a:xfrm>
            <a:off x="1447800" y="20574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8" name="Google Shape;568;p39"/>
          <p:cNvSpPr txBox="1"/>
          <p:nvPr/>
        </p:nvSpPr>
        <p:spPr>
          <a:xfrm>
            <a:off x="1524000" y="21336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Student</a:t>
            </a:r>
            <a:endParaRPr/>
          </a:p>
        </p:txBody>
      </p:sp>
      <p:sp>
        <p:nvSpPr>
          <p:cNvPr id="569" name="Google Shape;569;p39"/>
          <p:cNvSpPr/>
          <p:nvPr/>
        </p:nvSpPr>
        <p:spPr>
          <a:xfrm>
            <a:off x="19050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p39"/>
          <p:cNvSpPr/>
          <p:nvPr/>
        </p:nvSpPr>
        <p:spPr>
          <a:xfrm>
            <a:off x="3048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1" name="Google Shape;571;p39"/>
          <p:cNvSpPr/>
          <p:nvPr/>
        </p:nvSpPr>
        <p:spPr>
          <a:xfrm>
            <a:off x="304800" y="2895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2" name="Google Shape;572;p39"/>
          <p:cNvSpPr/>
          <p:nvPr/>
        </p:nvSpPr>
        <p:spPr>
          <a:xfrm>
            <a:off x="2286000" y="29718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73" name="Google Shape;573;p39"/>
          <p:cNvCxnSpPr/>
          <p:nvPr/>
        </p:nvCxnSpPr>
        <p:spPr>
          <a:xfrm>
            <a:off x="914400" y="1752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574" name="Google Shape;574;p39"/>
          <p:cNvCxnSpPr/>
          <p:nvPr/>
        </p:nvCxnSpPr>
        <p:spPr>
          <a:xfrm flipH="1">
            <a:off x="2057400" y="1752600"/>
            <a:ext cx="381000" cy="304800"/>
          </a:xfrm>
          <a:prstGeom prst="straightConnector1">
            <a:avLst/>
          </a:prstGeom>
          <a:noFill/>
          <a:ln cap="flat" cmpd="sng" w="9525">
            <a:solidFill>
              <a:schemeClr val="dk1"/>
            </a:solidFill>
            <a:prstDash val="solid"/>
            <a:round/>
            <a:headEnd len="med" w="med" type="none"/>
            <a:tailEnd len="med" w="med" type="none"/>
          </a:ln>
        </p:spPr>
      </p:cxnSp>
      <p:cxnSp>
        <p:nvCxnSpPr>
          <p:cNvPr id="575" name="Google Shape;575;p39"/>
          <p:cNvCxnSpPr/>
          <p:nvPr/>
        </p:nvCxnSpPr>
        <p:spPr>
          <a:xfrm rot="10800000">
            <a:off x="2209800" y="2514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576" name="Google Shape;576;p39"/>
          <p:cNvCxnSpPr/>
          <p:nvPr/>
        </p:nvCxnSpPr>
        <p:spPr>
          <a:xfrm flipH="1" rot="10800000">
            <a:off x="1143000" y="2514600"/>
            <a:ext cx="685800" cy="457200"/>
          </a:xfrm>
          <a:prstGeom prst="straightConnector1">
            <a:avLst/>
          </a:prstGeom>
          <a:noFill/>
          <a:ln cap="flat" cmpd="sng" w="9525">
            <a:solidFill>
              <a:schemeClr val="dk1"/>
            </a:solidFill>
            <a:prstDash val="solid"/>
            <a:round/>
            <a:headEnd len="med" w="med" type="none"/>
            <a:tailEnd len="med" w="med" type="none"/>
          </a:ln>
        </p:spPr>
      </p:cxnSp>
      <p:sp>
        <p:nvSpPr>
          <p:cNvPr id="577" name="Google Shape;577;p39"/>
          <p:cNvSpPr txBox="1"/>
          <p:nvPr/>
        </p:nvSpPr>
        <p:spPr>
          <a:xfrm>
            <a:off x="533400" y="12954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F2F2F2"/>
                </a:solidFill>
                <a:latin typeface="Arial"/>
                <a:ea typeface="Arial"/>
                <a:cs typeface="Arial"/>
                <a:sym typeface="Arial"/>
              </a:rPr>
              <a:t>SID</a:t>
            </a:r>
            <a:endParaRPr/>
          </a:p>
        </p:txBody>
      </p:sp>
      <p:sp>
        <p:nvSpPr>
          <p:cNvPr id="578" name="Google Shape;578;p39"/>
          <p:cNvSpPr txBox="1"/>
          <p:nvPr/>
        </p:nvSpPr>
        <p:spPr>
          <a:xfrm>
            <a:off x="2057400" y="12954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Name</a:t>
            </a:r>
            <a:endParaRPr/>
          </a:p>
        </p:txBody>
      </p:sp>
      <p:sp>
        <p:nvSpPr>
          <p:cNvPr id="579" name="Google Shape;579;p39"/>
          <p:cNvSpPr txBox="1"/>
          <p:nvPr/>
        </p:nvSpPr>
        <p:spPr>
          <a:xfrm>
            <a:off x="457200" y="29718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Major</a:t>
            </a:r>
            <a:endParaRPr/>
          </a:p>
        </p:txBody>
      </p:sp>
      <p:sp>
        <p:nvSpPr>
          <p:cNvPr id="580" name="Google Shape;580;p39"/>
          <p:cNvSpPr txBox="1"/>
          <p:nvPr/>
        </p:nvSpPr>
        <p:spPr>
          <a:xfrm>
            <a:off x="2514600" y="3048000"/>
            <a:ext cx="68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GPA</a:t>
            </a:r>
            <a:endParaRPr/>
          </a:p>
        </p:txBody>
      </p:sp>
      <p:sp>
        <p:nvSpPr>
          <p:cNvPr id="581" name="Google Shape;581;p39"/>
          <p:cNvSpPr/>
          <p:nvPr/>
        </p:nvSpPr>
        <p:spPr>
          <a:xfrm>
            <a:off x="990600" y="3581400"/>
            <a:ext cx="1905000" cy="1143000"/>
          </a:xfrm>
          <a:prstGeom prst="down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txBox="1"/>
          <p:nvPr/>
        </p:nvSpPr>
        <p:spPr>
          <a:xfrm rot="5400000">
            <a:off x="1443038" y="3605213"/>
            <a:ext cx="1000125" cy="952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39"/>
          <p:cNvSpPr/>
          <p:nvPr/>
        </p:nvSpPr>
        <p:spPr>
          <a:xfrm>
            <a:off x="4419600" y="2743200"/>
            <a:ext cx="1905000" cy="1143000"/>
          </a:xfrm>
          <a:prstGeom prst="down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txBox="1"/>
          <p:nvPr/>
        </p:nvSpPr>
        <p:spPr>
          <a:xfrm rot="5400000">
            <a:off x="4872038" y="2767013"/>
            <a:ext cx="1000125" cy="952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39"/>
          <p:cNvSpPr/>
          <p:nvPr/>
        </p:nvSpPr>
        <p:spPr>
          <a:xfrm>
            <a:off x="4419600" y="1828800"/>
            <a:ext cx="1371600" cy="7620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39"/>
          <p:cNvSpPr/>
          <p:nvPr/>
        </p:nvSpPr>
        <p:spPr>
          <a:xfrm>
            <a:off x="4572000" y="19050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39"/>
          <p:cNvSpPr txBox="1"/>
          <p:nvPr/>
        </p:nvSpPr>
        <p:spPr>
          <a:xfrm>
            <a:off x="4572000" y="1981200"/>
            <a:ext cx="1066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2F2F2"/>
                </a:solidFill>
                <a:latin typeface="Arial"/>
                <a:ea typeface="Arial"/>
                <a:cs typeface="Arial"/>
                <a:sym typeface="Arial"/>
              </a:rPr>
              <a:t>Degree</a:t>
            </a:r>
            <a:endParaRPr/>
          </a:p>
        </p:txBody>
      </p:sp>
      <p:cxnSp>
        <p:nvCxnSpPr>
          <p:cNvPr id="588" name="Google Shape;588;p39"/>
          <p:cNvCxnSpPr/>
          <p:nvPr/>
        </p:nvCxnSpPr>
        <p:spPr>
          <a:xfrm flipH="1">
            <a:off x="2590800" y="2209800"/>
            <a:ext cx="1828800" cy="76200"/>
          </a:xfrm>
          <a:prstGeom prst="straightConnector1">
            <a:avLst/>
          </a:prstGeom>
          <a:noFill/>
          <a:ln cap="flat" cmpd="sng" w="9525">
            <a:solidFill>
              <a:schemeClr val="dk1"/>
            </a:solidFill>
            <a:prstDash val="solid"/>
            <a:round/>
            <a:headEnd len="med" w="med" type="none"/>
            <a:tailEnd len="med" w="med" type="none"/>
          </a:ln>
        </p:spPr>
      </p:cxnSp>
      <p:sp>
        <p:nvSpPr>
          <p:cNvPr id="589" name="Google Shape;589;p39"/>
          <p:cNvSpPr txBox="1"/>
          <p:nvPr/>
        </p:nvSpPr>
        <p:spPr>
          <a:xfrm>
            <a:off x="6172200" y="1219200"/>
            <a:ext cx="2743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primary key for this table is Student_SID + Degree, the union of all attributes</a:t>
            </a:r>
            <a:endParaRPr/>
          </a:p>
        </p:txBody>
      </p:sp>
      <p:cxnSp>
        <p:nvCxnSpPr>
          <p:cNvPr id="590" name="Google Shape;590;p39"/>
          <p:cNvCxnSpPr/>
          <p:nvPr/>
        </p:nvCxnSpPr>
        <p:spPr>
          <a:xfrm flipH="1">
            <a:off x="6705600" y="2133600"/>
            <a:ext cx="914400" cy="1752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0"/>
          <p:cNvSpPr txBox="1"/>
          <p:nvPr>
            <p:ph type="title"/>
          </p:nvPr>
        </p:nvSpPr>
        <p:spPr>
          <a:xfrm>
            <a:off x="457200" y="274638"/>
            <a:ext cx="7467600" cy="7159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000"/>
              <a:buFont typeface="Century Schoolbook"/>
              <a:buNone/>
            </a:pPr>
            <a:r>
              <a:rPr b="1" lang="en-US">
                <a:solidFill>
                  <a:srgbClr val="0B5394"/>
                </a:solidFill>
              </a:rPr>
              <a:t>Example – Multivalue attribute</a:t>
            </a:r>
            <a:endParaRPr/>
          </a:p>
        </p:txBody>
      </p:sp>
      <p:pic>
        <p:nvPicPr>
          <p:cNvPr id="596" name="Google Shape;596;p40"/>
          <p:cNvPicPr preferRelativeResize="0"/>
          <p:nvPr/>
        </p:nvPicPr>
        <p:blipFill rotWithShape="1">
          <a:blip r:embed="rId3">
            <a:alphaModFix/>
          </a:blip>
          <a:srcRect b="63887" l="0" r="0" t="0"/>
          <a:stretch/>
        </p:blipFill>
        <p:spPr>
          <a:xfrm>
            <a:off x="685800" y="1524000"/>
            <a:ext cx="7334250" cy="2286000"/>
          </a:xfrm>
          <a:prstGeom prst="rect">
            <a:avLst/>
          </a:prstGeom>
          <a:noFill/>
          <a:ln>
            <a:noFill/>
          </a:ln>
        </p:spPr>
      </p:pic>
      <p:pic>
        <p:nvPicPr>
          <p:cNvPr descr="fig07_02" id="597" name="Google Shape;597;p40"/>
          <p:cNvPicPr preferRelativeResize="0"/>
          <p:nvPr/>
        </p:nvPicPr>
        <p:blipFill rotWithShape="1">
          <a:blip r:embed="rId4">
            <a:alphaModFix/>
          </a:blip>
          <a:srcRect b="54869" l="0" r="75183" t="33848"/>
          <a:stretch/>
        </p:blipFill>
        <p:spPr>
          <a:xfrm>
            <a:off x="1828799" y="4740274"/>
            <a:ext cx="2819401" cy="82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1"/>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Correspondence between ER Model &amp; Relational Model</a:t>
            </a:r>
            <a:endParaRPr/>
          </a:p>
        </p:txBody>
      </p:sp>
      <p:sp>
        <p:nvSpPr>
          <p:cNvPr id="603" name="Google Shape;603;p41"/>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fontScale="85000" lnSpcReduction="20000"/>
          </a:bodyPr>
          <a:lstStyle/>
          <a:p>
            <a:pPr indent="-457200" lvl="0" marL="457200" rtl="0" algn="l">
              <a:spcBef>
                <a:spcPts val="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Entity type		</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1:1 or 1:N relationship type</a:t>
            </a:r>
            <a:endParaRPr/>
          </a:p>
          <a:p>
            <a:pPr indent="-423195" lvl="0" marL="457200" rtl="0" algn="l">
              <a:spcBef>
                <a:spcPts val="600"/>
              </a:spcBef>
              <a:spcAft>
                <a:spcPts val="0"/>
              </a:spcAft>
              <a:buSzPct val="70000"/>
              <a:buFont typeface="Century Schoolbook"/>
              <a:buNone/>
            </a:pPr>
            <a:r>
              <a:t/>
            </a:r>
            <a:endParaRPr sz="900">
              <a:solidFill>
                <a:schemeClr val="dk2"/>
              </a:solidFill>
              <a:latin typeface="Times New Roman"/>
              <a:ea typeface="Times New Roman"/>
              <a:cs typeface="Times New Roman"/>
              <a:sym typeface="Times New Roman"/>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M:N relationship type	</a:t>
            </a:r>
            <a:endParaRPr/>
          </a:p>
          <a:p>
            <a:pPr indent="-423195" lvl="0" marL="457200" rtl="0" algn="l">
              <a:spcBef>
                <a:spcPts val="600"/>
              </a:spcBef>
              <a:spcAft>
                <a:spcPts val="0"/>
              </a:spcAft>
              <a:buSzPct val="70000"/>
              <a:buFont typeface="Century Schoolbook"/>
              <a:buNone/>
            </a:pPr>
            <a:r>
              <a:t/>
            </a:r>
            <a:endParaRPr i="1" sz="900">
              <a:solidFill>
                <a:schemeClr val="dk2"/>
              </a:solidFill>
              <a:latin typeface="Times New Roman"/>
              <a:ea typeface="Times New Roman"/>
              <a:cs typeface="Times New Roman"/>
              <a:sym typeface="Times New Roman"/>
            </a:endParaRPr>
          </a:p>
          <a:p>
            <a:pPr indent="-457200" lvl="0" marL="457200" rtl="0" algn="l">
              <a:spcBef>
                <a:spcPts val="600"/>
              </a:spcBef>
              <a:spcAft>
                <a:spcPts val="0"/>
              </a:spcAft>
              <a:buSzPct val="70000"/>
              <a:buFont typeface="Century Schoolbook"/>
              <a:buAutoNum type="arabicPeriod"/>
            </a:pPr>
            <a:r>
              <a:rPr i="1" lang="en-US">
                <a:solidFill>
                  <a:schemeClr val="dk2"/>
                </a:solidFill>
                <a:latin typeface="Times New Roman"/>
                <a:ea typeface="Times New Roman"/>
                <a:cs typeface="Times New Roman"/>
                <a:sym typeface="Times New Roman"/>
              </a:rPr>
              <a:t>n</a:t>
            </a:r>
            <a:r>
              <a:rPr lang="en-US">
                <a:solidFill>
                  <a:schemeClr val="dk2"/>
                </a:solidFill>
                <a:latin typeface="Times New Roman"/>
                <a:ea typeface="Times New Roman"/>
                <a:cs typeface="Times New Roman"/>
                <a:sym typeface="Times New Roman"/>
              </a:rPr>
              <a:t>-ary relationship type</a:t>
            </a:r>
            <a:endParaRPr/>
          </a:p>
          <a:p>
            <a:pPr indent="-366522" lvl="0" marL="457200" rtl="0" algn="l">
              <a:spcBef>
                <a:spcPts val="600"/>
              </a:spcBef>
              <a:spcAft>
                <a:spcPts val="0"/>
              </a:spcAft>
              <a:buSzPct val="70000"/>
              <a:buFont typeface="Century Schoolbook"/>
              <a:buNone/>
            </a:pPr>
            <a:r>
              <a:t/>
            </a:r>
            <a:endParaRPr>
              <a:solidFill>
                <a:schemeClr val="dk2"/>
              </a:solidFill>
              <a:latin typeface="Times New Roman"/>
              <a:ea typeface="Times New Roman"/>
              <a:cs typeface="Times New Roman"/>
              <a:sym typeface="Times New Roman"/>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Simple attribute	</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Composite attribute	</a:t>
            </a:r>
            <a:endParaRPr/>
          </a:p>
          <a:p>
            <a:pPr indent="-366522" lvl="0" marL="457200" rtl="0" algn="l">
              <a:spcBef>
                <a:spcPts val="600"/>
              </a:spcBef>
              <a:spcAft>
                <a:spcPts val="0"/>
              </a:spcAft>
              <a:buSzPct val="70000"/>
              <a:buFont typeface="Century Schoolbook"/>
              <a:buNone/>
            </a:pPr>
            <a:r>
              <a:t/>
            </a:r>
            <a:endParaRPr>
              <a:solidFill>
                <a:schemeClr val="dk2"/>
              </a:solidFill>
              <a:latin typeface="Times New Roman"/>
              <a:ea typeface="Times New Roman"/>
              <a:cs typeface="Times New Roman"/>
              <a:sym typeface="Times New Roman"/>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Multivalued attribute	</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Value set</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Key attribute</a:t>
            </a:r>
            <a:endParaRPr/>
          </a:p>
        </p:txBody>
      </p:sp>
      <p:sp>
        <p:nvSpPr>
          <p:cNvPr id="604" name="Google Shape;604;p41"/>
          <p:cNvSpPr txBox="1"/>
          <p:nvPr>
            <p:ph idx="2" type="body"/>
          </p:nvPr>
        </p:nvSpPr>
        <p:spPr>
          <a:xfrm>
            <a:off x="4371974" y="2362200"/>
            <a:ext cx="4162425" cy="3886200"/>
          </a:xfrm>
          <a:prstGeom prst="rect">
            <a:avLst/>
          </a:prstGeom>
          <a:noFill/>
          <a:ln>
            <a:noFill/>
          </a:ln>
        </p:spPr>
        <p:txBody>
          <a:bodyPr anchorCtr="0" anchor="t" bIns="45700" lIns="91425" spcFirstLastPara="1" rIns="91425" wrap="square" tIns="45700">
            <a:normAutofit fontScale="85000" lnSpcReduction="20000"/>
          </a:bodyPr>
          <a:lstStyle/>
          <a:p>
            <a:pPr indent="-457200" lvl="0" marL="457200" rtl="0" algn="l">
              <a:spcBef>
                <a:spcPts val="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Entity relation</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Foreign key (or relationship relation)</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Relationship relation and two foreign keys</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Relationship relation and n foreign keys</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Attribute</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Set of simple component attributes</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Relation and foreign key</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Domain</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Primary (or secondary) key</a:t>
            </a:r>
            <a:endParaRPr/>
          </a:p>
        </p:txBody>
      </p:sp>
      <p:sp>
        <p:nvSpPr>
          <p:cNvPr id="605" name="Google Shape;605;p41"/>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p>
            <a:pPr indent="0" lvl="0" marL="0" rtl="0" algn="l">
              <a:spcBef>
                <a:spcPts val="0"/>
              </a:spcBef>
              <a:spcAft>
                <a:spcPts val="0"/>
              </a:spcAft>
              <a:buSzPts val="1680"/>
              <a:buFont typeface="Century Schoolbook"/>
              <a:buNone/>
            </a:pPr>
            <a:r>
              <a:rPr lang="en-US" sz="2400">
                <a:solidFill>
                  <a:srgbClr val="FFFF00"/>
                </a:solidFill>
              </a:rPr>
              <a:t>ER Model</a:t>
            </a:r>
            <a:endParaRPr/>
          </a:p>
        </p:txBody>
      </p:sp>
      <p:sp>
        <p:nvSpPr>
          <p:cNvPr id="606" name="Google Shape;606;p41"/>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p>
            <a:pPr indent="0" lvl="0" marL="0" rtl="0" algn="l">
              <a:spcBef>
                <a:spcPts val="0"/>
              </a:spcBef>
              <a:spcAft>
                <a:spcPts val="0"/>
              </a:spcAft>
              <a:buSzPts val="1960"/>
              <a:buFont typeface="Times New Roman"/>
              <a:buNone/>
            </a:pPr>
            <a:r>
              <a:rPr lang="en-US" sz="2800">
                <a:solidFill>
                  <a:srgbClr val="FFFF00"/>
                </a:solidFill>
                <a:latin typeface="Times New Roman"/>
                <a:ea typeface="Times New Roman"/>
                <a:cs typeface="Times New Roman"/>
                <a:sym typeface="Times New Roman"/>
              </a:rPr>
              <a:t>Relational Model</a:t>
            </a:r>
            <a:endParaRPr>
              <a:solidFill>
                <a:srgbClr val="FFFF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0" st="0"/>
                                            </p:txEl>
                                          </p:spTgt>
                                        </p:tgtEl>
                                        <p:attrNameLst>
                                          <p:attrName>style.visibility</p:attrName>
                                        </p:attrNameLst>
                                      </p:cBhvr>
                                      <p:to>
                                        <p:strVal val="visible"/>
                                      </p:to>
                                    </p:set>
                                    <p:animEffect filter="fade" transition="in">
                                      <p:cBhvr>
                                        <p:cTn dur="500"/>
                                        <p:tgtEl>
                                          <p:spTgt spid="6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 st="1"/>
                                            </p:txEl>
                                          </p:spTgt>
                                        </p:tgtEl>
                                        <p:attrNameLst>
                                          <p:attrName>style.visibility</p:attrName>
                                        </p:attrNameLst>
                                      </p:cBhvr>
                                      <p:to>
                                        <p:strVal val="visible"/>
                                      </p:to>
                                    </p:set>
                                    <p:animEffect filter="fade" transition="in">
                                      <p:cBhvr>
                                        <p:cTn dur="500"/>
                                        <p:tgtEl>
                                          <p:spTgt spid="6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2" st="2"/>
                                            </p:txEl>
                                          </p:spTgt>
                                        </p:tgtEl>
                                        <p:attrNameLst>
                                          <p:attrName>style.visibility</p:attrName>
                                        </p:attrNameLst>
                                      </p:cBhvr>
                                      <p:to>
                                        <p:strVal val="visible"/>
                                      </p:to>
                                    </p:set>
                                    <p:animEffect filter="fade" transition="in">
                                      <p:cBhvr>
                                        <p:cTn dur="500"/>
                                        <p:tgtEl>
                                          <p:spTgt spid="6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3" st="3"/>
                                            </p:txEl>
                                          </p:spTgt>
                                        </p:tgtEl>
                                        <p:attrNameLst>
                                          <p:attrName>style.visibility</p:attrName>
                                        </p:attrNameLst>
                                      </p:cBhvr>
                                      <p:to>
                                        <p:strVal val="visible"/>
                                      </p:to>
                                    </p:set>
                                    <p:animEffect filter="fade" transition="in">
                                      <p:cBhvr>
                                        <p:cTn dur="500"/>
                                        <p:tgtEl>
                                          <p:spTgt spid="6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4" st="4"/>
                                            </p:txEl>
                                          </p:spTgt>
                                        </p:tgtEl>
                                        <p:attrNameLst>
                                          <p:attrName>style.visibility</p:attrName>
                                        </p:attrNameLst>
                                      </p:cBhvr>
                                      <p:to>
                                        <p:strVal val="visible"/>
                                      </p:to>
                                    </p:set>
                                    <p:animEffect filter="fade" transition="in">
                                      <p:cBhvr>
                                        <p:cTn dur="500"/>
                                        <p:tgtEl>
                                          <p:spTgt spid="6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5" st="5"/>
                                            </p:txEl>
                                          </p:spTgt>
                                        </p:tgtEl>
                                        <p:attrNameLst>
                                          <p:attrName>style.visibility</p:attrName>
                                        </p:attrNameLst>
                                      </p:cBhvr>
                                      <p:to>
                                        <p:strVal val="visible"/>
                                      </p:to>
                                    </p:set>
                                    <p:animEffect filter="fade" transition="in">
                                      <p:cBhvr>
                                        <p:cTn dur="500"/>
                                        <p:tgtEl>
                                          <p:spTgt spid="6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6" st="6"/>
                                            </p:txEl>
                                          </p:spTgt>
                                        </p:tgtEl>
                                        <p:attrNameLst>
                                          <p:attrName>style.visibility</p:attrName>
                                        </p:attrNameLst>
                                      </p:cBhvr>
                                      <p:to>
                                        <p:strVal val="visible"/>
                                      </p:to>
                                    </p:set>
                                    <p:animEffect filter="fade" transition="in">
                                      <p:cBhvr>
                                        <p:cTn dur="500"/>
                                        <p:tgtEl>
                                          <p:spTgt spid="6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7" st="7"/>
                                            </p:txEl>
                                          </p:spTgt>
                                        </p:tgtEl>
                                        <p:attrNameLst>
                                          <p:attrName>style.visibility</p:attrName>
                                        </p:attrNameLst>
                                      </p:cBhvr>
                                      <p:to>
                                        <p:strVal val="visible"/>
                                      </p:to>
                                    </p:set>
                                    <p:animEffect filter="fade" transition="in">
                                      <p:cBhvr>
                                        <p:cTn dur="500"/>
                                        <p:tgtEl>
                                          <p:spTgt spid="6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8" st="8"/>
                                            </p:txEl>
                                          </p:spTgt>
                                        </p:tgtEl>
                                        <p:attrNameLst>
                                          <p:attrName>style.visibility</p:attrName>
                                        </p:attrNameLst>
                                      </p:cBhvr>
                                      <p:to>
                                        <p:strVal val="visible"/>
                                      </p:to>
                                    </p:set>
                                    <p:animEffect filter="fade" transition="in">
                                      <p:cBhvr>
                                        <p:cTn dur="500"/>
                                        <p:tgtEl>
                                          <p:spTgt spid="60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2"/>
          <p:cNvSpPr txBox="1"/>
          <p:nvPr>
            <p:ph type="title"/>
          </p:nvPr>
        </p:nvSpPr>
        <p:spPr>
          <a:xfrm>
            <a:off x="457200" y="228600"/>
            <a:ext cx="8686800" cy="7159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ER to Relational: Example Football Club</a:t>
            </a:r>
            <a:endParaRPr/>
          </a:p>
        </p:txBody>
      </p:sp>
      <p:sp>
        <p:nvSpPr>
          <p:cNvPr id="612" name="Google Shape;612;p42"/>
          <p:cNvSpPr txBox="1"/>
          <p:nvPr>
            <p:ph idx="1" type="body"/>
          </p:nvPr>
        </p:nvSpPr>
        <p:spPr>
          <a:xfrm>
            <a:off x="457200" y="1069848"/>
            <a:ext cx="8077200" cy="54833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None/>
            </a:pPr>
            <a:r>
              <a:rPr i="1" lang="en-US"/>
              <a:t>   </a:t>
            </a:r>
            <a:r>
              <a:rPr i="1" lang="en-US" sz="3200"/>
              <a:t>“</a:t>
            </a:r>
            <a:r>
              <a:rPr i="1" lang="en-US" sz="2000"/>
              <a:t>A football club has a name and a ground and is made up of players. A player can play for only one club. A manager, represented by his name manages a club. A footballer has a registration number, name and age. A club manager also buys players. Each club plays against other clubs in the league and matches have a date, venue and score.”</a:t>
            </a:r>
            <a:endParaRPr i="1" sz="1800"/>
          </a:p>
          <a:p>
            <a:pPr indent="-149860" lvl="0" marL="274320" rtl="0" algn="l">
              <a:spcBef>
                <a:spcPts val="600"/>
              </a:spcBef>
              <a:spcAft>
                <a:spcPts val="0"/>
              </a:spcAft>
              <a:buSzPts val="1960"/>
              <a:buNone/>
            </a:pPr>
            <a:r>
              <a:t/>
            </a:r>
            <a:endParaRPr sz="2800"/>
          </a:p>
        </p:txBody>
      </p:sp>
      <p:pic>
        <p:nvPicPr>
          <p:cNvPr id="613" name="Google Shape;613;p42"/>
          <p:cNvPicPr preferRelativeResize="0"/>
          <p:nvPr/>
        </p:nvPicPr>
        <p:blipFill rotWithShape="1">
          <a:blip r:embed="rId3">
            <a:alphaModFix/>
          </a:blip>
          <a:srcRect b="0" l="0" r="0" t="0"/>
          <a:stretch/>
        </p:blipFill>
        <p:spPr>
          <a:xfrm>
            <a:off x="1295400" y="3105150"/>
            <a:ext cx="6572250" cy="3752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500"/>
                                        <p:tgtEl>
                                          <p:spTgt spid="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FF"/>
              </a:buClr>
              <a:buSzPts val="3000"/>
              <a:buFont typeface="Century Schoolbook"/>
              <a:buNone/>
            </a:pPr>
            <a:r>
              <a:rPr lang="en-US">
                <a:solidFill>
                  <a:srgbClr val="0000FF"/>
                </a:solidFill>
              </a:rPr>
              <a:t>Review - Example</a:t>
            </a:r>
            <a:endParaRPr/>
          </a:p>
        </p:txBody>
      </p:sp>
      <p:sp>
        <p:nvSpPr>
          <p:cNvPr id="160" name="Google Shape;160;p1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sp>
        <p:nvSpPr>
          <p:cNvPr id="161" name="Google Shape;161;p16"/>
          <p:cNvSpPr/>
          <p:nvPr/>
        </p:nvSpPr>
        <p:spPr>
          <a:xfrm>
            <a:off x="533400" y="1676400"/>
            <a:ext cx="8077200" cy="3581400"/>
          </a:xfrm>
          <a:prstGeom prst="rect">
            <a:avLst/>
          </a:prstGeom>
          <a:solidFill>
            <a:srgbClr val="8EC5F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162" name="Google Shape;162;p16"/>
          <p:cNvGraphicFramePr/>
          <p:nvPr/>
        </p:nvGraphicFramePr>
        <p:xfrm>
          <a:off x="2971800" y="2895600"/>
          <a:ext cx="3000000" cy="3000000"/>
        </p:xfrm>
        <a:graphic>
          <a:graphicData uri="http://schemas.openxmlformats.org/drawingml/2006/table">
            <a:tbl>
              <a:tblPr>
                <a:noFill/>
                <a:tableStyleId>{EB50B9A8-2323-457D-ACA3-08C450AA23BD}</a:tableStyleId>
              </a:tblPr>
              <a:tblGrid>
                <a:gridCol w="1143000"/>
                <a:gridCol w="1143000"/>
                <a:gridCol w="1143000"/>
                <a:gridCol w="1143000"/>
              </a:tblGrid>
              <a:tr h="2635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SID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Major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GPA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35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1234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John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635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5678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63" name="Google Shape;163;p16"/>
          <p:cNvCxnSpPr/>
          <p:nvPr/>
        </p:nvCxnSpPr>
        <p:spPr>
          <a:xfrm>
            <a:off x="1524000" y="3124200"/>
            <a:ext cx="1371600" cy="304800"/>
          </a:xfrm>
          <a:prstGeom prst="straightConnector1">
            <a:avLst/>
          </a:prstGeom>
          <a:noFill/>
          <a:ln cap="flat" cmpd="sng" w="9525">
            <a:solidFill>
              <a:schemeClr val="dk1"/>
            </a:solidFill>
            <a:prstDash val="solid"/>
            <a:round/>
            <a:headEnd len="med" w="med" type="none"/>
            <a:tailEnd len="med" w="med" type="triangle"/>
          </a:ln>
        </p:spPr>
      </p:cxnSp>
      <p:sp>
        <p:nvSpPr>
          <p:cNvPr id="164" name="Google Shape;164;p16"/>
          <p:cNvSpPr txBox="1"/>
          <p:nvPr/>
        </p:nvSpPr>
        <p:spPr>
          <a:xfrm>
            <a:off x="533400" y="2743200"/>
            <a:ext cx="19050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tuple/relational instance</a:t>
            </a:r>
            <a:endParaRPr/>
          </a:p>
        </p:txBody>
      </p:sp>
      <p:cxnSp>
        <p:nvCxnSpPr>
          <p:cNvPr id="165" name="Google Shape;165;p16"/>
          <p:cNvCxnSpPr/>
          <p:nvPr/>
        </p:nvCxnSpPr>
        <p:spPr>
          <a:xfrm>
            <a:off x="6934200" y="2286000"/>
            <a:ext cx="0" cy="457200"/>
          </a:xfrm>
          <a:prstGeom prst="straightConnector1">
            <a:avLst/>
          </a:prstGeom>
          <a:noFill/>
          <a:ln cap="flat" cmpd="sng" w="9525">
            <a:solidFill>
              <a:schemeClr val="dk1"/>
            </a:solidFill>
            <a:prstDash val="solid"/>
            <a:round/>
            <a:headEnd len="med" w="med" type="none"/>
            <a:tailEnd len="med" w="med" type="triangle"/>
          </a:ln>
        </p:spPr>
      </p:cxnSp>
      <p:sp>
        <p:nvSpPr>
          <p:cNvPr id="166" name="Google Shape;166;p16"/>
          <p:cNvSpPr txBox="1"/>
          <p:nvPr/>
        </p:nvSpPr>
        <p:spPr>
          <a:xfrm>
            <a:off x="6324600" y="1981200"/>
            <a:ext cx="1447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Attribute</a:t>
            </a:r>
            <a:endParaRPr/>
          </a:p>
        </p:txBody>
      </p:sp>
      <p:cxnSp>
        <p:nvCxnSpPr>
          <p:cNvPr id="167" name="Google Shape;167;p16"/>
          <p:cNvCxnSpPr/>
          <p:nvPr/>
        </p:nvCxnSpPr>
        <p:spPr>
          <a:xfrm>
            <a:off x="3200400" y="4191000"/>
            <a:ext cx="0" cy="457200"/>
          </a:xfrm>
          <a:prstGeom prst="straightConnector1">
            <a:avLst/>
          </a:prstGeom>
          <a:noFill/>
          <a:ln cap="flat" cmpd="sng" w="9525">
            <a:solidFill>
              <a:schemeClr val="dk1"/>
            </a:solidFill>
            <a:prstDash val="solid"/>
            <a:round/>
            <a:headEnd len="med" w="med" type="none"/>
            <a:tailEnd len="med" w="med" type="none"/>
          </a:ln>
        </p:spPr>
      </p:cxnSp>
      <p:cxnSp>
        <p:nvCxnSpPr>
          <p:cNvPr id="168" name="Google Shape;168;p16"/>
          <p:cNvCxnSpPr/>
          <p:nvPr/>
        </p:nvCxnSpPr>
        <p:spPr>
          <a:xfrm>
            <a:off x="3200400" y="4648200"/>
            <a:ext cx="3810000" cy="0"/>
          </a:xfrm>
          <a:prstGeom prst="straightConnector1">
            <a:avLst/>
          </a:prstGeom>
          <a:noFill/>
          <a:ln cap="flat" cmpd="sng" w="9525">
            <a:solidFill>
              <a:schemeClr val="dk1"/>
            </a:solidFill>
            <a:prstDash val="solid"/>
            <a:round/>
            <a:headEnd len="med" w="med" type="none"/>
            <a:tailEnd len="med" w="med" type="none"/>
          </a:ln>
        </p:spPr>
      </p:cxnSp>
      <p:cxnSp>
        <p:nvCxnSpPr>
          <p:cNvPr id="169" name="Google Shape;169;p16"/>
          <p:cNvCxnSpPr/>
          <p:nvPr/>
        </p:nvCxnSpPr>
        <p:spPr>
          <a:xfrm rot="10800000">
            <a:off x="7010400" y="4191000"/>
            <a:ext cx="0" cy="457200"/>
          </a:xfrm>
          <a:prstGeom prst="straightConnector1">
            <a:avLst/>
          </a:prstGeom>
          <a:noFill/>
          <a:ln cap="flat" cmpd="sng" w="9525">
            <a:solidFill>
              <a:schemeClr val="dk1"/>
            </a:solidFill>
            <a:prstDash val="solid"/>
            <a:round/>
            <a:headEnd len="med" w="med" type="none"/>
            <a:tailEnd len="med" w="med" type="none"/>
          </a:ln>
        </p:spPr>
      </p:cxnSp>
      <p:sp>
        <p:nvSpPr>
          <p:cNvPr id="170" name="Google Shape;170;p16"/>
          <p:cNvSpPr txBox="1"/>
          <p:nvPr/>
        </p:nvSpPr>
        <p:spPr>
          <a:xfrm>
            <a:off x="4572000" y="4724400"/>
            <a:ext cx="1295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 Degree</a:t>
            </a:r>
            <a:endParaRPr/>
          </a:p>
        </p:txBody>
      </p:sp>
      <p:cxnSp>
        <p:nvCxnSpPr>
          <p:cNvPr id="171" name="Google Shape;171;p16"/>
          <p:cNvCxnSpPr/>
          <p:nvPr/>
        </p:nvCxnSpPr>
        <p:spPr>
          <a:xfrm>
            <a:off x="7696200" y="3429000"/>
            <a:ext cx="228600" cy="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16"/>
          <p:cNvCxnSpPr/>
          <p:nvPr/>
        </p:nvCxnSpPr>
        <p:spPr>
          <a:xfrm>
            <a:off x="7924800" y="3429000"/>
            <a:ext cx="0" cy="457200"/>
          </a:xfrm>
          <a:prstGeom prst="straightConnector1">
            <a:avLst/>
          </a:prstGeom>
          <a:noFill/>
          <a:ln cap="flat" cmpd="sng" w="9525">
            <a:solidFill>
              <a:schemeClr val="dk1"/>
            </a:solidFill>
            <a:prstDash val="solid"/>
            <a:round/>
            <a:headEnd len="med" w="med" type="none"/>
            <a:tailEnd len="med" w="med" type="none"/>
          </a:ln>
        </p:spPr>
      </p:cxnSp>
      <p:cxnSp>
        <p:nvCxnSpPr>
          <p:cNvPr id="173" name="Google Shape;173;p16"/>
          <p:cNvCxnSpPr/>
          <p:nvPr/>
        </p:nvCxnSpPr>
        <p:spPr>
          <a:xfrm rot="10800000">
            <a:off x="7696200" y="3886200"/>
            <a:ext cx="228600" cy="0"/>
          </a:xfrm>
          <a:prstGeom prst="straightConnector1">
            <a:avLst/>
          </a:prstGeom>
          <a:noFill/>
          <a:ln cap="flat" cmpd="sng" w="9525">
            <a:solidFill>
              <a:schemeClr val="dk1"/>
            </a:solidFill>
            <a:prstDash val="solid"/>
            <a:round/>
            <a:headEnd len="med" w="med" type="none"/>
            <a:tailEnd len="med" w="med" type="none"/>
          </a:ln>
        </p:spPr>
      </p:cxnSp>
      <p:sp>
        <p:nvSpPr>
          <p:cNvPr id="174" name="Google Shape;174;p16"/>
          <p:cNvSpPr txBox="1"/>
          <p:nvPr/>
        </p:nvSpPr>
        <p:spPr>
          <a:xfrm rot="5400000">
            <a:off x="6973094" y="3618706"/>
            <a:ext cx="2362200" cy="4587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Cardinality = 2</a:t>
            </a:r>
            <a:endParaRPr/>
          </a:p>
        </p:txBody>
      </p:sp>
      <p:sp>
        <p:nvSpPr>
          <p:cNvPr id="175" name="Google Shape;175;p16"/>
          <p:cNvSpPr txBox="1"/>
          <p:nvPr/>
        </p:nvSpPr>
        <p:spPr>
          <a:xfrm>
            <a:off x="2895600" y="5410200"/>
            <a:ext cx="3810000"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Arial"/>
                <a:ea typeface="Arial"/>
                <a:cs typeface="Arial"/>
                <a:sym typeface="Arial"/>
              </a:rPr>
              <a:t>A Schema / Relation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Example Step1</a:t>
            </a:r>
            <a:endParaRPr/>
          </a:p>
        </p:txBody>
      </p:sp>
      <p:sp>
        <p:nvSpPr>
          <p:cNvPr id="619" name="Google Shape;619;p4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pic>
        <p:nvPicPr>
          <p:cNvPr id="620" name="Google Shape;620;p43"/>
          <p:cNvPicPr preferRelativeResize="0"/>
          <p:nvPr/>
        </p:nvPicPr>
        <p:blipFill rotWithShape="1">
          <a:blip r:embed="rId3">
            <a:alphaModFix/>
          </a:blip>
          <a:srcRect b="0" l="0" r="0" t="0"/>
          <a:stretch/>
        </p:blipFill>
        <p:spPr>
          <a:xfrm>
            <a:off x="381000" y="1651270"/>
            <a:ext cx="7620000" cy="48638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Example Step 2 &amp;3</a:t>
            </a:r>
            <a:endParaRPr/>
          </a:p>
        </p:txBody>
      </p:sp>
      <p:sp>
        <p:nvSpPr>
          <p:cNvPr id="626" name="Google Shape;626;p4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pic>
        <p:nvPicPr>
          <p:cNvPr id="627" name="Google Shape;627;p44"/>
          <p:cNvPicPr preferRelativeResize="0"/>
          <p:nvPr/>
        </p:nvPicPr>
        <p:blipFill rotWithShape="1">
          <a:blip r:embed="rId3">
            <a:alphaModFix/>
          </a:blip>
          <a:srcRect b="0" l="0" r="0" t="0"/>
          <a:stretch/>
        </p:blipFill>
        <p:spPr>
          <a:xfrm>
            <a:off x="457200" y="1600200"/>
            <a:ext cx="7829550" cy="4972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Example Step 4</a:t>
            </a:r>
            <a:endParaRPr/>
          </a:p>
        </p:txBody>
      </p:sp>
      <p:sp>
        <p:nvSpPr>
          <p:cNvPr id="633" name="Google Shape;633;p4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pic>
        <p:nvPicPr>
          <p:cNvPr id="634" name="Google Shape;634;p45"/>
          <p:cNvPicPr preferRelativeResize="0"/>
          <p:nvPr/>
        </p:nvPicPr>
        <p:blipFill rotWithShape="1">
          <a:blip r:embed="rId3">
            <a:alphaModFix/>
          </a:blip>
          <a:srcRect b="0" l="0" r="0" t="0"/>
          <a:stretch/>
        </p:blipFill>
        <p:spPr>
          <a:xfrm>
            <a:off x="381000" y="1447800"/>
            <a:ext cx="7858125" cy="5105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Example Step 4</a:t>
            </a:r>
            <a:endParaRPr/>
          </a:p>
        </p:txBody>
      </p:sp>
      <p:sp>
        <p:nvSpPr>
          <p:cNvPr id="640" name="Google Shape;640;p4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pic>
        <p:nvPicPr>
          <p:cNvPr id="641" name="Google Shape;641;p46"/>
          <p:cNvPicPr preferRelativeResize="0"/>
          <p:nvPr/>
        </p:nvPicPr>
        <p:blipFill rotWithShape="1">
          <a:blip r:embed="rId3">
            <a:alphaModFix/>
          </a:blip>
          <a:srcRect b="0" l="0" r="0" t="0"/>
          <a:stretch/>
        </p:blipFill>
        <p:spPr>
          <a:xfrm>
            <a:off x="381000" y="1524000"/>
            <a:ext cx="8039100" cy="5334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Example Step 5</a:t>
            </a:r>
            <a:endParaRPr/>
          </a:p>
        </p:txBody>
      </p:sp>
      <p:sp>
        <p:nvSpPr>
          <p:cNvPr id="647" name="Google Shape;647;p4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pic>
        <p:nvPicPr>
          <p:cNvPr id="648" name="Google Shape;648;p47"/>
          <p:cNvPicPr preferRelativeResize="0"/>
          <p:nvPr/>
        </p:nvPicPr>
        <p:blipFill rotWithShape="1">
          <a:blip r:embed="rId3">
            <a:alphaModFix/>
          </a:blip>
          <a:srcRect b="0" l="0" r="0" t="0"/>
          <a:stretch/>
        </p:blipFill>
        <p:spPr>
          <a:xfrm>
            <a:off x="533400" y="1600200"/>
            <a:ext cx="7654465" cy="5257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Example – Final Relation</a:t>
            </a:r>
            <a:endParaRPr/>
          </a:p>
        </p:txBody>
      </p:sp>
      <p:sp>
        <p:nvSpPr>
          <p:cNvPr id="654" name="Google Shape;654;p4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167640" lvl="0" marL="274320" rtl="0" algn="l">
              <a:spcBef>
                <a:spcPts val="0"/>
              </a:spcBef>
              <a:spcAft>
                <a:spcPts val="0"/>
              </a:spcAft>
              <a:buSzPts val="1680"/>
              <a:buNone/>
            </a:pPr>
            <a:r>
              <a:t/>
            </a:r>
            <a:endParaRPr/>
          </a:p>
        </p:txBody>
      </p:sp>
      <p:pic>
        <p:nvPicPr>
          <p:cNvPr id="655" name="Google Shape;655;p48"/>
          <p:cNvPicPr preferRelativeResize="0"/>
          <p:nvPr/>
        </p:nvPicPr>
        <p:blipFill rotWithShape="1">
          <a:blip r:embed="rId3">
            <a:alphaModFix/>
          </a:blip>
          <a:srcRect b="0" l="0" r="0" t="0"/>
          <a:stretch/>
        </p:blipFill>
        <p:spPr>
          <a:xfrm>
            <a:off x="457200" y="1676400"/>
            <a:ext cx="7667625" cy="464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9"/>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Correspondence between ER Model &amp; Relational Model</a:t>
            </a:r>
            <a:endParaRPr/>
          </a:p>
        </p:txBody>
      </p:sp>
      <p:sp>
        <p:nvSpPr>
          <p:cNvPr id="661" name="Google Shape;661;p49"/>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fontScale="85000" lnSpcReduction="20000"/>
          </a:bodyPr>
          <a:lstStyle/>
          <a:p>
            <a:pPr indent="-457200" lvl="0" marL="457200" rtl="0" algn="l">
              <a:spcBef>
                <a:spcPts val="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Entity type		</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1:1 or 1:N relationship type</a:t>
            </a:r>
            <a:endParaRPr/>
          </a:p>
          <a:p>
            <a:pPr indent="-423195" lvl="0" marL="457200" rtl="0" algn="l">
              <a:spcBef>
                <a:spcPts val="600"/>
              </a:spcBef>
              <a:spcAft>
                <a:spcPts val="0"/>
              </a:spcAft>
              <a:buSzPct val="70000"/>
              <a:buFont typeface="Century Schoolbook"/>
              <a:buNone/>
            </a:pPr>
            <a:r>
              <a:t/>
            </a:r>
            <a:endParaRPr sz="900">
              <a:solidFill>
                <a:schemeClr val="dk2"/>
              </a:solidFill>
              <a:latin typeface="Times New Roman"/>
              <a:ea typeface="Times New Roman"/>
              <a:cs typeface="Times New Roman"/>
              <a:sym typeface="Times New Roman"/>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M:N relationship type	</a:t>
            </a:r>
            <a:endParaRPr/>
          </a:p>
          <a:p>
            <a:pPr indent="-423195" lvl="0" marL="457200" rtl="0" algn="l">
              <a:spcBef>
                <a:spcPts val="600"/>
              </a:spcBef>
              <a:spcAft>
                <a:spcPts val="0"/>
              </a:spcAft>
              <a:buSzPct val="70000"/>
              <a:buFont typeface="Century Schoolbook"/>
              <a:buNone/>
            </a:pPr>
            <a:r>
              <a:t/>
            </a:r>
            <a:endParaRPr i="1" sz="900">
              <a:solidFill>
                <a:schemeClr val="dk2"/>
              </a:solidFill>
              <a:latin typeface="Times New Roman"/>
              <a:ea typeface="Times New Roman"/>
              <a:cs typeface="Times New Roman"/>
              <a:sym typeface="Times New Roman"/>
            </a:endParaRPr>
          </a:p>
          <a:p>
            <a:pPr indent="-457200" lvl="0" marL="457200" rtl="0" algn="l">
              <a:spcBef>
                <a:spcPts val="600"/>
              </a:spcBef>
              <a:spcAft>
                <a:spcPts val="0"/>
              </a:spcAft>
              <a:buSzPct val="70000"/>
              <a:buFont typeface="Century Schoolbook"/>
              <a:buAutoNum type="arabicPeriod"/>
            </a:pPr>
            <a:r>
              <a:rPr i="1" lang="en-US">
                <a:solidFill>
                  <a:schemeClr val="dk2"/>
                </a:solidFill>
                <a:latin typeface="Times New Roman"/>
                <a:ea typeface="Times New Roman"/>
                <a:cs typeface="Times New Roman"/>
                <a:sym typeface="Times New Roman"/>
              </a:rPr>
              <a:t>n</a:t>
            </a:r>
            <a:r>
              <a:rPr lang="en-US">
                <a:solidFill>
                  <a:schemeClr val="dk2"/>
                </a:solidFill>
                <a:latin typeface="Times New Roman"/>
                <a:ea typeface="Times New Roman"/>
                <a:cs typeface="Times New Roman"/>
                <a:sym typeface="Times New Roman"/>
              </a:rPr>
              <a:t>-ary relationship type</a:t>
            </a:r>
            <a:endParaRPr/>
          </a:p>
          <a:p>
            <a:pPr indent="-366522" lvl="0" marL="457200" rtl="0" algn="l">
              <a:spcBef>
                <a:spcPts val="600"/>
              </a:spcBef>
              <a:spcAft>
                <a:spcPts val="0"/>
              </a:spcAft>
              <a:buSzPct val="70000"/>
              <a:buFont typeface="Century Schoolbook"/>
              <a:buNone/>
            </a:pPr>
            <a:r>
              <a:t/>
            </a:r>
            <a:endParaRPr>
              <a:solidFill>
                <a:schemeClr val="dk2"/>
              </a:solidFill>
              <a:latin typeface="Times New Roman"/>
              <a:ea typeface="Times New Roman"/>
              <a:cs typeface="Times New Roman"/>
              <a:sym typeface="Times New Roman"/>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Simple attribute	</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Composite attribute	</a:t>
            </a:r>
            <a:endParaRPr/>
          </a:p>
          <a:p>
            <a:pPr indent="-366522" lvl="0" marL="457200" rtl="0" algn="l">
              <a:spcBef>
                <a:spcPts val="600"/>
              </a:spcBef>
              <a:spcAft>
                <a:spcPts val="0"/>
              </a:spcAft>
              <a:buSzPct val="70000"/>
              <a:buFont typeface="Century Schoolbook"/>
              <a:buNone/>
            </a:pPr>
            <a:r>
              <a:t/>
            </a:r>
            <a:endParaRPr>
              <a:solidFill>
                <a:schemeClr val="dk2"/>
              </a:solidFill>
              <a:latin typeface="Times New Roman"/>
              <a:ea typeface="Times New Roman"/>
              <a:cs typeface="Times New Roman"/>
              <a:sym typeface="Times New Roman"/>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Multivalued attribute	</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Value set</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Key attribute</a:t>
            </a:r>
            <a:endParaRPr/>
          </a:p>
        </p:txBody>
      </p:sp>
      <p:sp>
        <p:nvSpPr>
          <p:cNvPr id="662" name="Google Shape;662;p49"/>
          <p:cNvSpPr txBox="1"/>
          <p:nvPr>
            <p:ph idx="2" type="body"/>
          </p:nvPr>
        </p:nvSpPr>
        <p:spPr>
          <a:xfrm>
            <a:off x="4371974" y="2362200"/>
            <a:ext cx="4162425" cy="3886200"/>
          </a:xfrm>
          <a:prstGeom prst="rect">
            <a:avLst/>
          </a:prstGeom>
          <a:noFill/>
          <a:ln>
            <a:noFill/>
          </a:ln>
        </p:spPr>
        <p:txBody>
          <a:bodyPr anchorCtr="0" anchor="t" bIns="45700" lIns="91425" spcFirstLastPara="1" rIns="91425" wrap="square" tIns="45700">
            <a:normAutofit fontScale="85000" lnSpcReduction="20000"/>
          </a:bodyPr>
          <a:lstStyle/>
          <a:p>
            <a:pPr indent="-457200" lvl="0" marL="457200" rtl="0" algn="l">
              <a:spcBef>
                <a:spcPts val="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Entity relation</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Foreign key (or relationship relation)</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Relationship relation and two foreign keys</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Relationship relation and n foreign keys</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Attribute</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Set of simple component attributes</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Relation and foreign key</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Domain</a:t>
            </a:r>
            <a:endParaRPr/>
          </a:p>
          <a:p>
            <a:pPr indent="-457200" lvl="0" marL="457200" rtl="0" algn="l">
              <a:spcBef>
                <a:spcPts val="600"/>
              </a:spcBef>
              <a:spcAft>
                <a:spcPts val="0"/>
              </a:spcAft>
              <a:buSzPct val="70000"/>
              <a:buFont typeface="Century Schoolbook"/>
              <a:buAutoNum type="arabicPeriod"/>
            </a:pPr>
            <a:r>
              <a:rPr lang="en-US">
                <a:solidFill>
                  <a:schemeClr val="dk2"/>
                </a:solidFill>
                <a:latin typeface="Times New Roman"/>
                <a:ea typeface="Times New Roman"/>
                <a:cs typeface="Times New Roman"/>
                <a:sym typeface="Times New Roman"/>
              </a:rPr>
              <a:t>Primary (or secondary) key</a:t>
            </a:r>
            <a:endParaRPr/>
          </a:p>
        </p:txBody>
      </p:sp>
      <p:sp>
        <p:nvSpPr>
          <p:cNvPr id="663" name="Google Shape;663;p49"/>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p>
            <a:pPr indent="0" lvl="0" marL="0" rtl="0" algn="l">
              <a:spcBef>
                <a:spcPts val="0"/>
              </a:spcBef>
              <a:spcAft>
                <a:spcPts val="0"/>
              </a:spcAft>
              <a:buSzPts val="1680"/>
              <a:buFont typeface="Century Schoolbook"/>
              <a:buNone/>
            </a:pPr>
            <a:r>
              <a:rPr lang="en-US" sz="2400">
                <a:solidFill>
                  <a:srgbClr val="FFFF00"/>
                </a:solidFill>
              </a:rPr>
              <a:t>ER Model</a:t>
            </a:r>
            <a:endParaRPr/>
          </a:p>
        </p:txBody>
      </p:sp>
      <p:sp>
        <p:nvSpPr>
          <p:cNvPr id="664" name="Google Shape;664;p49"/>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p>
            <a:pPr indent="0" lvl="0" marL="0" rtl="0" algn="l">
              <a:spcBef>
                <a:spcPts val="0"/>
              </a:spcBef>
              <a:spcAft>
                <a:spcPts val="0"/>
              </a:spcAft>
              <a:buSzPts val="1960"/>
              <a:buFont typeface="Times New Roman"/>
              <a:buNone/>
            </a:pPr>
            <a:r>
              <a:rPr lang="en-US" sz="2800">
                <a:solidFill>
                  <a:srgbClr val="FFFF00"/>
                </a:solidFill>
                <a:latin typeface="Times New Roman"/>
                <a:ea typeface="Times New Roman"/>
                <a:cs typeface="Times New Roman"/>
                <a:sym typeface="Times New Roman"/>
              </a:rPr>
              <a:t>Relational Model</a:t>
            </a:r>
            <a:endParaRPr>
              <a:solidFill>
                <a:srgbClr val="FFFF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0" st="0"/>
                                            </p:txEl>
                                          </p:spTgt>
                                        </p:tgtEl>
                                        <p:attrNameLst>
                                          <p:attrName>style.visibility</p:attrName>
                                        </p:attrNameLst>
                                      </p:cBhvr>
                                      <p:to>
                                        <p:strVal val="visible"/>
                                      </p:to>
                                    </p:set>
                                    <p:animEffect filter="fade" transition="in">
                                      <p:cBhvr>
                                        <p:cTn dur="500"/>
                                        <p:tgtEl>
                                          <p:spTgt spid="6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1" st="1"/>
                                            </p:txEl>
                                          </p:spTgt>
                                        </p:tgtEl>
                                        <p:attrNameLst>
                                          <p:attrName>style.visibility</p:attrName>
                                        </p:attrNameLst>
                                      </p:cBhvr>
                                      <p:to>
                                        <p:strVal val="visible"/>
                                      </p:to>
                                    </p:set>
                                    <p:animEffect filter="fade" transition="in">
                                      <p:cBhvr>
                                        <p:cTn dur="500"/>
                                        <p:tgtEl>
                                          <p:spTgt spid="6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2" st="2"/>
                                            </p:txEl>
                                          </p:spTgt>
                                        </p:tgtEl>
                                        <p:attrNameLst>
                                          <p:attrName>style.visibility</p:attrName>
                                        </p:attrNameLst>
                                      </p:cBhvr>
                                      <p:to>
                                        <p:strVal val="visible"/>
                                      </p:to>
                                    </p:set>
                                    <p:animEffect filter="fade" transition="in">
                                      <p:cBhvr>
                                        <p:cTn dur="500"/>
                                        <p:tgtEl>
                                          <p:spTgt spid="6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3" st="3"/>
                                            </p:txEl>
                                          </p:spTgt>
                                        </p:tgtEl>
                                        <p:attrNameLst>
                                          <p:attrName>style.visibility</p:attrName>
                                        </p:attrNameLst>
                                      </p:cBhvr>
                                      <p:to>
                                        <p:strVal val="visible"/>
                                      </p:to>
                                    </p:set>
                                    <p:animEffect filter="fade" transition="in">
                                      <p:cBhvr>
                                        <p:cTn dur="500"/>
                                        <p:tgtEl>
                                          <p:spTgt spid="6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4" st="4"/>
                                            </p:txEl>
                                          </p:spTgt>
                                        </p:tgtEl>
                                        <p:attrNameLst>
                                          <p:attrName>style.visibility</p:attrName>
                                        </p:attrNameLst>
                                      </p:cBhvr>
                                      <p:to>
                                        <p:strVal val="visible"/>
                                      </p:to>
                                    </p:set>
                                    <p:animEffect filter="fade" transition="in">
                                      <p:cBhvr>
                                        <p:cTn dur="500"/>
                                        <p:tgtEl>
                                          <p:spTgt spid="6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5" st="5"/>
                                            </p:txEl>
                                          </p:spTgt>
                                        </p:tgtEl>
                                        <p:attrNameLst>
                                          <p:attrName>style.visibility</p:attrName>
                                        </p:attrNameLst>
                                      </p:cBhvr>
                                      <p:to>
                                        <p:strVal val="visible"/>
                                      </p:to>
                                    </p:set>
                                    <p:animEffect filter="fade" transition="in">
                                      <p:cBhvr>
                                        <p:cTn dur="500"/>
                                        <p:tgtEl>
                                          <p:spTgt spid="6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6" st="6"/>
                                            </p:txEl>
                                          </p:spTgt>
                                        </p:tgtEl>
                                        <p:attrNameLst>
                                          <p:attrName>style.visibility</p:attrName>
                                        </p:attrNameLst>
                                      </p:cBhvr>
                                      <p:to>
                                        <p:strVal val="visible"/>
                                      </p:to>
                                    </p:set>
                                    <p:animEffect filter="fade" transition="in">
                                      <p:cBhvr>
                                        <p:cTn dur="500"/>
                                        <p:tgtEl>
                                          <p:spTgt spid="6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7" st="7"/>
                                            </p:txEl>
                                          </p:spTgt>
                                        </p:tgtEl>
                                        <p:attrNameLst>
                                          <p:attrName>style.visibility</p:attrName>
                                        </p:attrNameLst>
                                      </p:cBhvr>
                                      <p:to>
                                        <p:strVal val="visible"/>
                                      </p:to>
                                    </p:set>
                                    <p:animEffect filter="fade" transition="in">
                                      <p:cBhvr>
                                        <p:cTn dur="500"/>
                                        <p:tgtEl>
                                          <p:spTgt spid="6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8" st="8"/>
                                            </p:txEl>
                                          </p:spTgt>
                                        </p:tgtEl>
                                        <p:attrNameLst>
                                          <p:attrName>style.visibility</p:attrName>
                                        </p:attrNameLst>
                                      </p:cBhvr>
                                      <p:to>
                                        <p:strVal val="visible"/>
                                      </p:to>
                                    </p:set>
                                    <p:animEffect filter="fade" transition="in">
                                      <p:cBhvr>
                                        <p:cTn dur="500"/>
                                        <p:tgtEl>
                                          <p:spTgt spid="6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lang="en-US" sz="3200"/>
              <a:t>Mapping EER Model Constructs to Relations </a:t>
            </a:r>
            <a:endParaRPr/>
          </a:p>
        </p:txBody>
      </p:sp>
      <p:sp>
        <p:nvSpPr>
          <p:cNvPr id="670" name="Google Shape;670;p5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For Mapping Specialization or Generalization we have four options:</a:t>
            </a:r>
            <a:endParaRPr/>
          </a:p>
          <a:p>
            <a:pPr indent="-238760" lvl="0" marL="274320" rtl="0" algn="l">
              <a:spcBef>
                <a:spcPts val="600"/>
              </a:spcBef>
              <a:spcAft>
                <a:spcPts val="0"/>
              </a:spcAft>
              <a:buSzPts val="560"/>
              <a:buNone/>
            </a:pPr>
            <a:r>
              <a:t/>
            </a:r>
            <a:endParaRPr sz="800"/>
          </a:p>
          <a:p>
            <a:pPr indent="-274320" lvl="1" marL="640080" rtl="0" algn="l">
              <a:lnSpc>
                <a:spcPct val="90000"/>
              </a:lnSpc>
              <a:spcBef>
                <a:spcPts val="420"/>
              </a:spcBef>
              <a:spcAft>
                <a:spcPts val="0"/>
              </a:spcAft>
              <a:buSzPts val="1680"/>
              <a:buChar char="⚫"/>
            </a:pPr>
            <a:r>
              <a:rPr lang="en-US"/>
              <a:t>Multiple relations-Superclass and subclasses</a:t>
            </a:r>
            <a:endParaRPr/>
          </a:p>
          <a:p>
            <a:pPr indent="-274320" lvl="1" marL="640080" rtl="0" algn="l">
              <a:lnSpc>
                <a:spcPct val="90000"/>
              </a:lnSpc>
              <a:spcBef>
                <a:spcPts val="420"/>
              </a:spcBef>
              <a:spcAft>
                <a:spcPts val="0"/>
              </a:spcAft>
              <a:buSzPts val="1680"/>
              <a:buChar char="⚫"/>
            </a:pPr>
            <a:r>
              <a:rPr lang="en-US"/>
              <a:t>Multiple relations-Subclass relations only</a:t>
            </a:r>
            <a:endParaRPr/>
          </a:p>
          <a:p>
            <a:pPr indent="-274320" lvl="1" marL="640080" rtl="0" algn="l">
              <a:lnSpc>
                <a:spcPct val="80000"/>
              </a:lnSpc>
              <a:spcBef>
                <a:spcPts val="420"/>
              </a:spcBef>
              <a:spcAft>
                <a:spcPts val="0"/>
              </a:spcAft>
              <a:buSzPts val="1680"/>
              <a:buChar char="⚫"/>
            </a:pPr>
            <a:r>
              <a:rPr lang="en-US"/>
              <a:t>Single relation with one type attribute</a:t>
            </a:r>
            <a:endParaRPr/>
          </a:p>
          <a:p>
            <a:pPr indent="-274320" lvl="1" marL="640080" rtl="0" algn="l">
              <a:lnSpc>
                <a:spcPct val="80000"/>
              </a:lnSpc>
              <a:spcBef>
                <a:spcPts val="420"/>
              </a:spcBef>
              <a:spcAft>
                <a:spcPts val="0"/>
              </a:spcAft>
              <a:buSzPts val="1680"/>
              <a:buChar char="⚫"/>
            </a:pPr>
            <a:r>
              <a:rPr lang="en-US"/>
              <a:t>Single relation with multiple type attributes</a:t>
            </a:r>
            <a:endParaRPr/>
          </a:p>
          <a:p>
            <a:pPr indent="-167640" lvl="0" marL="274320" rtl="0" algn="l">
              <a:spcBef>
                <a:spcPts val="600"/>
              </a:spcBef>
              <a:spcAft>
                <a:spcPts val="0"/>
              </a:spcAft>
              <a:buSzPts val="168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5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lang="en-US" sz="3200"/>
              <a:t>Mapping EER Model Constructs to Relations </a:t>
            </a:r>
            <a:endParaRPr/>
          </a:p>
        </p:txBody>
      </p:sp>
      <p:sp>
        <p:nvSpPr>
          <p:cNvPr id="677" name="Google Shape;677;p5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680"/>
              <a:buChar char="🞆"/>
            </a:pPr>
            <a:r>
              <a:rPr b="1" lang="en-US" sz="2400"/>
              <a:t>Multiple relations- Superclass and Subclasses</a:t>
            </a:r>
            <a:endParaRPr/>
          </a:p>
          <a:p>
            <a:pPr indent="-274320" lvl="1" marL="640080" rtl="0" algn="l">
              <a:lnSpc>
                <a:spcPct val="90000"/>
              </a:lnSpc>
              <a:spcBef>
                <a:spcPts val="420"/>
              </a:spcBef>
              <a:spcAft>
                <a:spcPts val="0"/>
              </a:spcAft>
              <a:buSzPts val="1680"/>
              <a:buChar char="⚫"/>
            </a:pPr>
            <a:r>
              <a:rPr lang="en-US" sz="2100"/>
              <a:t>Create a relation for the Superclass</a:t>
            </a:r>
            <a:endParaRPr sz="2100"/>
          </a:p>
          <a:p>
            <a:pPr indent="-274320" lvl="1" marL="640080" rtl="0" algn="l">
              <a:lnSpc>
                <a:spcPct val="90000"/>
              </a:lnSpc>
              <a:spcBef>
                <a:spcPts val="420"/>
              </a:spcBef>
              <a:spcAft>
                <a:spcPts val="0"/>
              </a:spcAft>
              <a:buSzPts val="1680"/>
              <a:buChar char="⚫"/>
            </a:pPr>
            <a:r>
              <a:rPr lang="en-US"/>
              <a:t>Create a relation for each subclass and also include the primary key of the Superclass</a:t>
            </a:r>
            <a:endParaRPr/>
          </a:p>
          <a:p>
            <a:pPr indent="-274320" lvl="1" marL="640080" rtl="0" algn="l">
              <a:lnSpc>
                <a:spcPct val="90000"/>
              </a:lnSpc>
              <a:spcBef>
                <a:spcPts val="420"/>
              </a:spcBef>
              <a:spcAft>
                <a:spcPts val="0"/>
              </a:spcAft>
              <a:buSzPts val="1680"/>
              <a:buChar char="⚫"/>
            </a:pPr>
            <a:r>
              <a:rPr lang="en-US" sz="2100"/>
              <a:t>This option works for any specialization (total or partial, disjoint or over-lapping). </a:t>
            </a:r>
            <a:endParaRPr/>
          </a:p>
          <a:p>
            <a:pPr indent="-167640" lvl="0" marL="274320" rtl="0" algn="l">
              <a:lnSpc>
                <a:spcPct val="90000"/>
              </a:lnSpc>
              <a:spcBef>
                <a:spcPts val="600"/>
              </a:spcBef>
              <a:spcAft>
                <a:spcPts val="0"/>
              </a:spcAft>
              <a:buSzPts val="1680"/>
              <a:buNone/>
            </a:pPr>
            <a:r>
              <a:t/>
            </a:r>
            <a:endParaRPr sz="2400"/>
          </a:p>
        </p:txBody>
      </p:sp>
      <p:sp>
        <p:nvSpPr>
          <p:cNvPr id="678" name="Google Shape;678;p5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2"/>
          <p:cNvSpPr txBox="1"/>
          <p:nvPr>
            <p:ph type="title"/>
          </p:nvPr>
        </p:nvSpPr>
        <p:spPr>
          <a:xfrm>
            <a:off x="533400" y="304800"/>
            <a:ext cx="7620000" cy="91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000"/>
              <a:buFont typeface="Century Schoolbook"/>
              <a:buNone/>
            </a:pPr>
            <a:r>
              <a:rPr b="1" lang="en-US" sz="2000"/>
              <a:t>Attribute-defined specialization on JobType</a:t>
            </a:r>
            <a:endParaRPr b="1" sz="3200"/>
          </a:p>
        </p:txBody>
      </p:sp>
      <p:pic>
        <p:nvPicPr>
          <p:cNvPr id="685" name="Google Shape;685;p52"/>
          <p:cNvPicPr preferRelativeResize="0"/>
          <p:nvPr>
            <p:ph idx="1" type="body"/>
          </p:nvPr>
        </p:nvPicPr>
        <p:blipFill rotWithShape="1">
          <a:blip r:embed="rId3">
            <a:alphaModFix/>
          </a:blip>
          <a:srcRect b="0" l="0" r="0" t="0"/>
          <a:stretch/>
        </p:blipFill>
        <p:spPr>
          <a:xfrm>
            <a:off x="2286000" y="1066800"/>
            <a:ext cx="4247230" cy="3429000"/>
          </a:xfrm>
          <a:prstGeom prst="rect">
            <a:avLst/>
          </a:prstGeom>
          <a:noFill/>
          <a:ln>
            <a:noFill/>
          </a:ln>
        </p:spPr>
      </p:pic>
      <p:sp>
        <p:nvSpPr>
          <p:cNvPr id="686" name="Google Shape;686;p5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87" name="Google Shape;687;p52"/>
          <p:cNvPicPr preferRelativeResize="0"/>
          <p:nvPr/>
        </p:nvPicPr>
        <p:blipFill rotWithShape="1">
          <a:blip r:embed="rId4">
            <a:alphaModFix/>
          </a:blip>
          <a:srcRect b="0" l="0" r="0" t="0"/>
          <a:stretch/>
        </p:blipFill>
        <p:spPr>
          <a:xfrm>
            <a:off x="990600" y="4816942"/>
            <a:ext cx="7086600" cy="17362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500"/>
                                        <p:tgtEl>
                                          <p:spTgt spid="6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b="1" lang="en-US" sz="3200"/>
              <a:t>ER to Relational Mapping</a:t>
            </a:r>
            <a:endParaRPr b="1" sz="3200">
              <a:solidFill>
                <a:srgbClr val="0B5394"/>
              </a:solidFill>
            </a:endParaRPr>
          </a:p>
        </p:txBody>
      </p:sp>
      <p:sp>
        <p:nvSpPr>
          <p:cNvPr id="181" name="Google Shape;181;p1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ctr">
              <a:spcBef>
                <a:spcPts val="0"/>
              </a:spcBef>
              <a:spcAft>
                <a:spcPts val="0"/>
              </a:spcAft>
              <a:buSzPts val="1960"/>
              <a:buFont typeface="Century Schoolbook"/>
              <a:buNone/>
            </a:pPr>
            <a:r>
              <a:rPr lang="en-US" sz="2800"/>
              <a:t>How do we convert an ER diagram into a table??  Simple!!</a:t>
            </a:r>
            <a:endParaRPr/>
          </a:p>
          <a:p>
            <a:pPr indent="-274320" lvl="0" marL="274320" rtl="0" algn="l">
              <a:spcBef>
                <a:spcPts val="600"/>
              </a:spcBef>
              <a:spcAft>
                <a:spcPts val="0"/>
              </a:spcAft>
              <a:buSzPts val="1680"/>
              <a:buFont typeface="Century Schoolbook"/>
              <a:buNone/>
            </a:pPr>
            <a:r>
              <a:rPr lang="en-US" sz="2400" u="sng"/>
              <a:t>Basic Ideas:</a:t>
            </a:r>
            <a:endParaRPr/>
          </a:p>
          <a:p>
            <a:pPr indent="-274320" lvl="0" marL="274320" rtl="0" algn="l">
              <a:spcBef>
                <a:spcPts val="600"/>
              </a:spcBef>
              <a:spcAft>
                <a:spcPts val="0"/>
              </a:spcAft>
              <a:buSzPts val="1680"/>
              <a:buFont typeface="Noto Sans Symbols"/>
              <a:buChar char="⮚"/>
            </a:pPr>
            <a:r>
              <a:rPr lang="en-US" sz="2400"/>
              <a:t>Build a table for each entity set</a:t>
            </a:r>
            <a:endParaRPr/>
          </a:p>
          <a:p>
            <a:pPr indent="-274320" lvl="0" marL="274320" rtl="0" algn="l">
              <a:spcBef>
                <a:spcPts val="600"/>
              </a:spcBef>
              <a:spcAft>
                <a:spcPts val="0"/>
              </a:spcAft>
              <a:buSzPts val="1680"/>
              <a:buFont typeface="Noto Sans Symbols"/>
              <a:buChar char="⮚"/>
            </a:pPr>
            <a:r>
              <a:rPr lang="en-US" sz="2400"/>
              <a:t>Build a table for each relationship set if necessary (more on this later)</a:t>
            </a:r>
            <a:endParaRPr/>
          </a:p>
          <a:p>
            <a:pPr indent="-274320" lvl="0" marL="274320" rtl="0" algn="l">
              <a:spcBef>
                <a:spcPts val="600"/>
              </a:spcBef>
              <a:spcAft>
                <a:spcPts val="0"/>
              </a:spcAft>
              <a:buSzPts val="1680"/>
              <a:buFont typeface="Noto Sans Symbols"/>
              <a:buChar char="⮚"/>
            </a:pPr>
            <a:r>
              <a:rPr lang="en-US" sz="2400"/>
              <a:t>Make a column in the table for each attribute in the entity set</a:t>
            </a:r>
            <a:endParaRPr/>
          </a:p>
          <a:p>
            <a:pPr indent="-274320" lvl="0" marL="274320" rtl="0" algn="l">
              <a:spcBef>
                <a:spcPts val="600"/>
              </a:spcBef>
              <a:spcAft>
                <a:spcPts val="0"/>
              </a:spcAft>
              <a:buSzPts val="1680"/>
              <a:buFont typeface="Noto Sans Symbols"/>
              <a:buChar char="⮚"/>
            </a:pPr>
            <a:r>
              <a:rPr lang="en-US" sz="2400"/>
              <a:t>Composite and Multivalue Attributes</a:t>
            </a:r>
            <a:endParaRPr/>
          </a:p>
          <a:p>
            <a:pPr indent="-274320" lvl="0" marL="274320" rtl="0" algn="l">
              <a:spcBef>
                <a:spcPts val="600"/>
              </a:spcBef>
              <a:spcAft>
                <a:spcPts val="0"/>
              </a:spcAft>
              <a:buSzPts val="1680"/>
              <a:buFont typeface="Noto Sans Symbols"/>
              <a:buChar char="⮚"/>
            </a:pPr>
            <a:r>
              <a:rPr lang="en-US" sz="2400"/>
              <a:t>Primary Key</a:t>
            </a:r>
            <a:endParaRPr/>
          </a:p>
          <a:p>
            <a:pPr indent="-274320" lvl="0" marL="274320" rtl="0" algn="ctr">
              <a:spcBef>
                <a:spcPts val="600"/>
              </a:spcBef>
              <a:spcAft>
                <a:spcPts val="0"/>
              </a:spcAft>
              <a:buSzPts val="1960"/>
              <a:buFont typeface="Century Schoolbook"/>
              <a:buNone/>
            </a:pPr>
            <a:r>
              <a:t/>
            </a:r>
            <a:endParaRPr sz="2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lang="en-US" sz="3200"/>
              <a:t>Mapping EER Model Constructs to Relations </a:t>
            </a:r>
            <a:endParaRPr/>
          </a:p>
        </p:txBody>
      </p:sp>
      <p:sp>
        <p:nvSpPr>
          <p:cNvPr id="694" name="Google Shape;694;p5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680"/>
              <a:buChar char="🞆"/>
            </a:pPr>
            <a:r>
              <a:rPr b="1" lang="en-US" sz="2400"/>
              <a:t>Multiple </a:t>
            </a:r>
            <a:r>
              <a:rPr b="1" lang="en-US"/>
              <a:t>R</a:t>
            </a:r>
            <a:r>
              <a:rPr b="1" lang="en-US" sz="2400"/>
              <a:t>elations-Subclass relations only</a:t>
            </a:r>
            <a:endParaRPr/>
          </a:p>
          <a:p>
            <a:pPr indent="-274320" lvl="1" marL="640080" rtl="0" algn="l">
              <a:lnSpc>
                <a:spcPct val="90000"/>
              </a:lnSpc>
              <a:spcBef>
                <a:spcPts val="420"/>
              </a:spcBef>
              <a:spcAft>
                <a:spcPts val="0"/>
              </a:spcAft>
              <a:buSzPts val="1680"/>
              <a:buChar char="⚫"/>
            </a:pPr>
            <a:r>
              <a:rPr lang="en-US" sz="2100"/>
              <a:t>Create a relation for each subclass and include the attributes of the superclass in each subclass relation </a:t>
            </a:r>
            <a:endParaRPr/>
          </a:p>
          <a:p>
            <a:pPr indent="-274320" lvl="1" marL="640080" rtl="0" algn="l">
              <a:lnSpc>
                <a:spcPct val="90000"/>
              </a:lnSpc>
              <a:spcBef>
                <a:spcPts val="420"/>
              </a:spcBef>
              <a:spcAft>
                <a:spcPts val="0"/>
              </a:spcAft>
              <a:buSzPts val="1680"/>
              <a:buChar char="⚫"/>
            </a:pPr>
            <a:r>
              <a:rPr lang="en-US" sz="2100"/>
              <a:t>This option only works for a  specialization whose subclasses are total </a:t>
            </a:r>
            <a:endParaRPr/>
          </a:p>
          <a:p>
            <a:pPr indent="-182880" lvl="2" marL="914400" rtl="0" algn="l">
              <a:lnSpc>
                <a:spcPct val="90000"/>
              </a:lnSpc>
              <a:spcBef>
                <a:spcPts val="360"/>
              </a:spcBef>
              <a:spcAft>
                <a:spcPts val="0"/>
              </a:spcAft>
              <a:buSzPts val="1080"/>
              <a:buChar char="🞆"/>
            </a:pPr>
            <a:r>
              <a:rPr lang="en-US" sz="1800"/>
              <a:t>Every entity in the </a:t>
            </a:r>
            <a:r>
              <a:rPr lang="en-US"/>
              <a:t>s</a:t>
            </a:r>
            <a:r>
              <a:rPr lang="en-US" sz="1800"/>
              <a:t>uperclass must belong to at least one of the subclasses.</a:t>
            </a:r>
            <a:endParaRPr/>
          </a:p>
          <a:p>
            <a:pPr indent="-274320" lvl="1" marL="640080" rtl="0" algn="l">
              <a:lnSpc>
                <a:spcPct val="90000"/>
              </a:lnSpc>
              <a:spcBef>
                <a:spcPts val="420"/>
              </a:spcBef>
              <a:spcAft>
                <a:spcPts val="0"/>
              </a:spcAft>
              <a:buSzPts val="1680"/>
              <a:buChar char="⚫"/>
            </a:pPr>
            <a:r>
              <a:rPr lang="en-US" sz="2100"/>
              <a:t>It is preferred that subclasses are disjoint (to avoid redundancy)</a:t>
            </a:r>
            <a:endParaRPr/>
          </a:p>
          <a:p>
            <a:pPr indent="-274320" lvl="1" marL="640080" rtl="0" algn="l">
              <a:lnSpc>
                <a:spcPct val="90000"/>
              </a:lnSpc>
              <a:spcBef>
                <a:spcPts val="420"/>
              </a:spcBef>
              <a:spcAft>
                <a:spcPts val="0"/>
              </a:spcAft>
              <a:buSzPts val="1680"/>
              <a:buChar char="⚫"/>
            </a:pPr>
            <a:r>
              <a:rPr lang="en-US"/>
              <a:t>Need Outer join (or full outer join) to get all entities</a:t>
            </a:r>
            <a:endParaRPr sz="2100"/>
          </a:p>
          <a:p>
            <a:pPr indent="-167640" lvl="0" marL="274320" rtl="0" algn="l">
              <a:lnSpc>
                <a:spcPct val="90000"/>
              </a:lnSpc>
              <a:spcBef>
                <a:spcPts val="600"/>
              </a:spcBef>
              <a:spcAft>
                <a:spcPts val="0"/>
              </a:spcAft>
              <a:buSzPts val="1680"/>
              <a:buNone/>
            </a:pPr>
            <a:r>
              <a:t/>
            </a:r>
            <a:endParaRPr sz="2400"/>
          </a:p>
        </p:txBody>
      </p:sp>
      <p:sp>
        <p:nvSpPr>
          <p:cNvPr id="695" name="Google Shape;695;p5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4"/>
          <p:cNvSpPr txBox="1"/>
          <p:nvPr>
            <p:ph type="title"/>
          </p:nvPr>
        </p:nvSpPr>
        <p:spPr>
          <a:xfrm>
            <a:off x="533400" y="304800"/>
            <a:ext cx="8420100" cy="2933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800"/>
              <a:buFont typeface="Century Schoolbook"/>
              <a:buNone/>
            </a:pPr>
            <a:br>
              <a:rPr lang="en-US" sz="1800"/>
            </a:br>
            <a:r>
              <a:rPr lang="en-US" sz="1800"/>
              <a:t>Generalizing CAR and TRUCK into the superclass VEHICLE.</a:t>
            </a:r>
            <a:endParaRPr/>
          </a:p>
        </p:txBody>
      </p:sp>
      <p:pic>
        <p:nvPicPr>
          <p:cNvPr id="702" name="Google Shape;702;p54"/>
          <p:cNvPicPr preferRelativeResize="0"/>
          <p:nvPr>
            <p:ph idx="1" type="body"/>
          </p:nvPr>
        </p:nvPicPr>
        <p:blipFill rotWithShape="1">
          <a:blip r:embed="rId3">
            <a:alphaModFix/>
          </a:blip>
          <a:srcRect b="0" l="0" r="0" t="0"/>
          <a:stretch/>
        </p:blipFill>
        <p:spPr>
          <a:xfrm>
            <a:off x="1447800" y="1143000"/>
            <a:ext cx="6237287" cy="2862587"/>
          </a:xfrm>
          <a:prstGeom prst="rect">
            <a:avLst/>
          </a:prstGeom>
          <a:noFill/>
          <a:ln>
            <a:noFill/>
          </a:ln>
        </p:spPr>
      </p:pic>
      <p:sp>
        <p:nvSpPr>
          <p:cNvPr id="703" name="Google Shape;703;p5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04" name="Google Shape;704;p54"/>
          <p:cNvPicPr preferRelativeResize="0"/>
          <p:nvPr/>
        </p:nvPicPr>
        <p:blipFill rotWithShape="1">
          <a:blip r:embed="rId4">
            <a:alphaModFix/>
          </a:blip>
          <a:srcRect b="0" l="0" r="0" t="0"/>
          <a:stretch/>
        </p:blipFill>
        <p:spPr>
          <a:xfrm>
            <a:off x="1524000" y="4683960"/>
            <a:ext cx="6102350" cy="1640640"/>
          </a:xfrm>
          <a:prstGeom prst="rect">
            <a:avLst/>
          </a:prstGeom>
          <a:noFill/>
          <a:ln>
            <a:noFill/>
          </a:ln>
        </p:spPr>
      </p:pic>
      <p:sp>
        <p:nvSpPr>
          <p:cNvPr id="705" name="Google Shape;705;p54"/>
          <p:cNvSpPr txBox="1"/>
          <p:nvPr/>
        </p:nvSpPr>
        <p:spPr>
          <a:xfrm>
            <a:off x="6009805" y="5909846"/>
            <a:ext cx="100059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Tonnage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55"/>
          <p:cNvSpPr txBox="1"/>
          <p:nvPr>
            <p:ph type="title"/>
          </p:nvPr>
        </p:nvSpPr>
        <p:spPr>
          <a:xfrm>
            <a:off x="250825" y="303213"/>
            <a:ext cx="8534400" cy="8429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800"/>
              <a:buFont typeface="Century Schoolbook"/>
              <a:buNone/>
            </a:pPr>
            <a:r>
              <a:rPr b="1" lang="en-US" sz="2800"/>
              <a:t>Mapping EER Model Constructs to Relations</a:t>
            </a:r>
            <a:endParaRPr/>
          </a:p>
        </p:txBody>
      </p:sp>
      <p:sp>
        <p:nvSpPr>
          <p:cNvPr id="712" name="Google Shape;712;p55"/>
          <p:cNvSpPr txBox="1"/>
          <p:nvPr>
            <p:ph idx="1" type="body"/>
          </p:nvPr>
        </p:nvSpPr>
        <p:spPr>
          <a:xfrm>
            <a:off x="304800" y="1600200"/>
            <a:ext cx="8375650" cy="4257675"/>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b="1" lang="en-US" sz="2400"/>
              <a:t>Single relation with one type attribute</a:t>
            </a:r>
            <a:endParaRPr/>
          </a:p>
          <a:p>
            <a:pPr indent="-274320" lvl="1" marL="640080" rtl="0" algn="l">
              <a:spcBef>
                <a:spcPts val="420"/>
              </a:spcBef>
              <a:spcAft>
                <a:spcPts val="0"/>
              </a:spcAft>
              <a:buSzPts val="1680"/>
              <a:buChar char="⚫"/>
            </a:pPr>
            <a:r>
              <a:rPr lang="en-US" sz="2100"/>
              <a:t>Create a single relation for </a:t>
            </a:r>
            <a:r>
              <a:rPr lang="en-US"/>
              <a:t>superclass and all of the subclasses</a:t>
            </a:r>
            <a:endParaRPr/>
          </a:p>
          <a:p>
            <a:pPr indent="-274320" lvl="1" marL="640080" rtl="0" algn="l">
              <a:spcBef>
                <a:spcPts val="420"/>
              </a:spcBef>
              <a:spcAft>
                <a:spcPts val="0"/>
              </a:spcAft>
              <a:buSzPts val="1680"/>
              <a:buChar char="⚫"/>
            </a:pPr>
            <a:r>
              <a:rPr lang="en-US" sz="2100"/>
              <a:t>The new relation includes the attributes of superclass and all the attributes of each subclass</a:t>
            </a:r>
            <a:endParaRPr/>
          </a:p>
          <a:p>
            <a:pPr indent="-274320" lvl="1" marL="640080" rtl="0" algn="l">
              <a:spcBef>
                <a:spcPts val="420"/>
              </a:spcBef>
              <a:spcAft>
                <a:spcPts val="0"/>
              </a:spcAft>
              <a:buSzPts val="1680"/>
              <a:buChar char="⚫"/>
            </a:pPr>
            <a:r>
              <a:rPr lang="en-US"/>
              <a:t>The relation also includes an </a:t>
            </a:r>
            <a:r>
              <a:rPr lang="en-US" sz="2100"/>
              <a:t>attribute that indicates the subclass to which each tuple belongs</a:t>
            </a:r>
            <a:endParaRPr/>
          </a:p>
          <a:p>
            <a:pPr indent="-274320" lvl="1" marL="640080" rtl="0" algn="l">
              <a:spcBef>
                <a:spcPts val="420"/>
              </a:spcBef>
              <a:spcAft>
                <a:spcPts val="0"/>
              </a:spcAft>
              <a:buSzPts val="1680"/>
              <a:buChar char="⚫"/>
            </a:pPr>
            <a:r>
              <a:rPr lang="en-US"/>
              <a:t>Not recommended if subclasses have many attributes</a:t>
            </a:r>
            <a:endParaRPr/>
          </a:p>
          <a:p>
            <a:pPr indent="-274320" lvl="1" marL="640080" rtl="0" algn="l">
              <a:spcBef>
                <a:spcPts val="420"/>
              </a:spcBef>
              <a:spcAft>
                <a:spcPts val="0"/>
              </a:spcAft>
              <a:buSzPts val="1680"/>
              <a:buChar char="⚫"/>
            </a:pPr>
            <a:r>
              <a:rPr lang="en-US"/>
              <a:t>This option works only for a specialization whose subclasses are </a:t>
            </a:r>
            <a:r>
              <a:rPr i="1" lang="en-US"/>
              <a:t>disjoint, </a:t>
            </a:r>
            <a:endParaRPr/>
          </a:p>
        </p:txBody>
      </p:sp>
      <p:sp>
        <p:nvSpPr>
          <p:cNvPr id="713" name="Google Shape;713;p5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6"/>
          <p:cNvSpPr txBox="1"/>
          <p:nvPr>
            <p:ph type="title"/>
          </p:nvPr>
        </p:nvSpPr>
        <p:spPr>
          <a:xfrm>
            <a:off x="533400" y="304800"/>
            <a:ext cx="7620000" cy="91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000"/>
              <a:buFont typeface="Century Schoolbook"/>
              <a:buNone/>
            </a:pPr>
            <a:r>
              <a:rPr b="1" lang="en-US" sz="2000"/>
              <a:t>Attribute-defined specialization on JobType</a:t>
            </a:r>
            <a:endParaRPr b="1" sz="3200"/>
          </a:p>
        </p:txBody>
      </p:sp>
      <p:pic>
        <p:nvPicPr>
          <p:cNvPr id="720" name="Google Shape;720;p56"/>
          <p:cNvPicPr preferRelativeResize="0"/>
          <p:nvPr>
            <p:ph idx="1" type="body"/>
          </p:nvPr>
        </p:nvPicPr>
        <p:blipFill rotWithShape="1">
          <a:blip r:embed="rId3">
            <a:alphaModFix/>
          </a:blip>
          <a:srcRect b="0" l="0" r="0" t="0"/>
          <a:stretch/>
        </p:blipFill>
        <p:spPr>
          <a:xfrm>
            <a:off x="2286000" y="1066800"/>
            <a:ext cx="4247230" cy="3429000"/>
          </a:xfrm>
          <a:prstGeom prst="rect">
            <a:avLst/>
          </a:prstGeom>
          <a:noFill/>
          <a:ln>
            <a:noFill/>
          </a:ln>
        </p:spPr>
      </p:pic>
      <p:sp>
        <p:nvSpPr>
          <p:cNvPr id="721" name="Google Shape;721;p5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722" name="Google Shape;722;p56"/>
          <p:cNvGrpSpPr/>
          <p:nvPr/>
        </p:nvGrpSpPr>
        <p:grpSpPr>
          <a:xfrm>
            <a:off x="609600" y="5105400"/>
            <a:ext cx="7786459" cy="571500"/>
            <a:chOff x="609600" y="5105400"/>
            <a:chExt cx="7786459" cy="571500"/>
          </a:xfrm>
        </p:grpSpPr>
        <p:pic>
          <p:nvPicPr>
            <p:cNvPr id="723" name="Google Shape;723;p56"/>
            <p:cNvPicPr preferRelativeResize="0"/>
            <p:nvPr/>
          </p:nvPicPr>
          <p:blipFill rotWithShape="1">
            <a:blip r:embed="rId4">
              <a:alphaModFix/>
            </a:blip>
            <a:srcRect b="0" l="0" r="0" t="0"/>
            <a:stretch/>
          </p:blipFill>
          <p:spPr>
            <a:xfrm>
              <a:off x="609600" y="5105400"/>
              <a:ext cx="7772400" cy="571500"/>
            </a:xfrm>
            <a:prstGeom prst="rect">
              <a:avLst/>
            </a:prstGeom>
            <a:noFill/>
            <a:ln>
              <a:noFill/>
            </a:ln>
          </p:spPr>
        </p:pic>
        <p:sp>
          <p:nvSpPr>
            <p:cNvPr id="724" name="Google Shape;724;p56"/>
            <p:cNvSpPr txBox="1"/>
            <p:nvPr/>
          </p:nvSpPr>
          <p:spPr>
            <a:xfrm>
              <a:off x="7467600" y="5334000"/>
              <a:ext cx="92845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EngType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500"/>
                                        <p:tgtEl>
                                          <p:spTgt spid="7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7"/>
          <p:cNvSpPr txBox="1"/>
          <p:nvPr>
            <p:ph type="title"/>
          </p:nvPr>
        </p:nvSpPr>
        <p:spPr>
          <a:xfrm>
            <a:off x="250825" y="303213"/>
            <a:ext cx="8534400" cy="8429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800"/>
              <a:buFont typeface="Century Schoolbook"/>
              <a:buNone/>
            </a:pPr>
            <a:r>
              <a:rPr b="1" lang="en-US" sz="2800"/>
              <a:t>Mapping EER Model Constructs to Relations</a:t>
            </a:r>
            <a:endParaRPr/>
          </a:p>
        </p:txBody>
      </p:sp>
      <p:sp>
        <p:nvSpPr>
          <p:cNvPr id="731" name="Google Shape;731;p57"/>
          <p:cNvSpPr txBox="1"/>
          <p:nvPr>
            <p:ph idx="1" type="body"/>
          </p:nvPr>
        </p:nvSpPr>
        <p:spPr>
          <a:xfrm>
            <a:off x="304800" y="1685925"/>
            <a:ext cx="8375650" cy="4257675"/>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b="1" lang="en-US" sz="2400"/>
              <a:t>Single relation with multiple type attributes</a:t>
            </a:r>
            <a:endParaRPr/>
          </a:p>
          <a:p>
            <a:pPr indent="-274320" lvl="1" marL="640080" rtl="0" algn="l">
              <a:spcBef>
                <a:spcPts val="420"/>
              </a:spcBef>
              <a:spcAft>
                <a:spcPts val="0"/>
              </a:spcAft>
              <a:buSzPts val="1680"/>
              <a:buChar char="⚫"/>
            </a:pPr>
            <a:r>
              <a:rPr lang="en-US"/>
              <a:t>Create a single relation for superclass and all of the subclasses</a:t>
            </a:r>
            <a:endParaRPr/>
          </a:p>
          <a:p>
            <a:pPr indent="-274320" lvl="1" marL="640080" rtl="0" algn="l">
              <a:spcBef>
                <a:spcPts val="420"/>
              </a:spcBef>
              <a:spcAft>
                <a:spcPts val="0"/>
              </a:spcAft>
              <a:buSzPts val="1680"/>
              <a:buChar char="⚫"/>
            </a:pPr>
            <a:r>
              <a:rPr lang="en-US"/>
              <a:t>The new relation includes the attributes of superclass and all the attributes of each subclass</a:t>
            </a:r>
            <a:endParaRPr/>
          </a:p>
          <a:p>
            <a:pPr indent="-274320" lvl="1" marL="640080" rtl="0" algn="l">
              <a:spcBef>
                <a:spcPts val="420"/>
              </a:spcBef>
              <a:spcAft>
                <a:spcPts val="0"/>
              </a:spcAft>
              <a:buSzPts val="1680"/>
              <a:buChar char="⚫"/>
            </a:pPr>
            <a:r>
              <a:rPr lang="en-US"/>
              <a:t>The relation also includes m type attributes, that is           </a:t>
            </a:r>
            <a:r>
              <a:rPr lang="en-US" sz="2100"/>
              <a:t> {t</a:t>
            </a:r>
            <a:r>
              <a:rPr baseline="-25000" lang="en-US" sz="2100"/>
              <a:t>1</a:t>
            </a:r>
            <a:r>
              <a:rPr lang="en-US" sz="2100"/>
              <a:t>, t</a:t>
            </a:r>
            <a:r>
              <a:rPr baseline="-25000" lang="en-US" sz="2100"/>
              <a:t>2</a:t>
            </a:r>
            <a:r>
              <a:rPr lang="en-US" sz="2100"/>
              <a:t>,</a:t>
            </a:r>
            <a:r>
              <a:rPr lang="en-US" sz="2100">
                <a:latin typeface="Times New Roman"/>
                <a:ea typeface="Times New Roman"/>
                <a:cs typeface="Times New Roman"/>
                <a:sym typeface="Times New Roman"/>
              </a:rPr>
              <a:t>…</a:t>
            </a:r>
            <a:r>
              <a:rPr lang="en-US" sz="2100"/>
              <a:t>,t</a:t>
            </a:r>
            <a:r>
              <a:rPr baseline="-25000" lang="en-US" sz="2100"/>
              <a:t>m</a:t>
            </a:r>
            <a:r>
              <a:rPr lang="en-US" sz="2100"/>
              <a:t>}, where m is the no of subclasses. </a:t>
            </a:r>
            <a:endParaRPr/>
          </a:p>
          <a:p>
            <a:pPr indent="-274320" lvl="1" marL="640080" rtl="0" algn="l">
              <a:spcBef>
                <a:spcPts val="420"/>
              </a:spcBef>
              <a:spcAft>
                <a:spcPts val="0"/>
              </a:spcAft>
              <a:buSzPts val="1680"/>
              <a:buChar char="⚫"/>
            </a:pPr>
            <a:r>
              <a:rPr lang="en-US" sz="2100"/>
              <a:t>Each t</a:t>
            </a:r>
            <a:r>
              <a:rPr baseline="-25000" lang="en-US" sz="2100"/>
              <a:t>i</a:t>
            </a:r>
            <a:r>
              <a:rPr lang="en-US" sz="2100"/>
              <a:t>, 1 &lt; i &lt; m, is a Boolean type attribute indicating whether a tuple belongs to the i</a:t>
            </a:r>
            <a:r>
              <a:rPr baseline="30000" lang="en-US" sz="2100"/>
              <a:t>th</a:t>
            </a:r>
            <a:r>
              <a:rPr lang="en-US" sz="2100"/>
              <a:t> subclass.</a:t>
            </a:r>
            <a:endParaRPr/>
          </a:p>
          <a:p>
            <a:pPr indent="-274320" lvl="1" marL="640080" rtl="0" algn="l">
              <a:spcBef>
                <a:spcPts val="420"/>
              </a:spcBef>
              <a:spcAft>
                <a:spcPts val="0"/>
              </a:spcAft>
              <a:buSzPts val="1680"/>
              <a:buChar char="⚫"/>
            </a:pPr>
            <a:r>
              <a:rPr lang="en-US"/>
              <a:t>This option is for overlapping subclasses</a:t>
            </a:r>
            <a:r>
              <a:rPr i="1" lang="en-US"/>
              <a:t> </a:t>
            </a:r>
            <a:r>
              <a:rPr lang="en-US"/>
              <a:t>(but will work for a disjoint subclasses).</a:t>
            </a:r>
            <a:endParaRPr sz="6000"/>
          </a:p>
        </p:txBody>
      </p:sp>
      <p:sp>
        <p:nvSpPr>
          <p:cNvPr id="732" name="Google Shape;732;p5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8"/>
          <p:cNvSpPr txBox="1"/>
          <p:nvPr>
            <p:ph type="title"/>
          </p:nvPr>
        </p:nvSpPr>
        <p:spPr>
          <a:xfrm>
            <a:off x="533400" y="304800"/>
            <a:ext cx="79883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800"/>
              <a:buFont typeface="Century Schoolbook"/>
              <a:buNone/>
            </a:pPr>
            <a:r>
              <a:rPr b="1" lang="en-US" sz="1800"/>
              <a:t>FIGURE 4.5</a:t>
            </a:r>
            <a:br>
              <a:rPr lang="en-US" sz="1800"/>
            </a:br>
            <a:r>
              <a:rPr lang="en-US" sz="1800"/>
              <a:t>EER diagram notation for an overlapping specialization.</a:t>
            </a:r>
            <a:endParaRPr/>
          </a:p>
        </p:txBody>
      </p:sp>
      <p:pic>
        <p:nvPicPr>
          <p:cNvPr id="739" name="Google Shape;739;p58"/>
          <p:cNvPicPr preferRelativeResize="0"/>
          <p:nvPr>
            <p:ph idx="1" type="body"/>
          </p:nvPr>
        </p:nvPicPr>
        <p:blipFill rotWithShape="1">
          <a:blip r:embed="rId3">
            <a:alphaModFix/>
          </a:blip>
          <a:srcRect b="0" l="0" r="0" t="0"/>
          <a:stretch/>
        </p:blipFill>
        <p:spPr>
          <a:xfrm>
            <a:off x="1600200" y="1143000"/>
            <a:ext cx="5782830" cy="3505200"/>
          </a:xfrm>
          <a:prstGeom prst="rect">
            <a:avLst/>
          </a:prstGeom>
          <a:noFill/>
          <a:ln>
            <a:noFill/>
          </a:ln>
        </p:spPr>
      </p:pic>
      <p:sp>
        <p:nvSpPr>
          <p:cNvPr id="740" name="Google Shape;740;p5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41" name="Google Shape;741;p58"/>
          <p:cNvPicPr preferRelativeResize="0"/>
          <p:nvPr/>
        </p:nvPicPr>
        <p:blipFill rotWithShape="1">
          <a:blip r:embed="rId4">
            <a:alphaModFix/>
          </a:blip>
          <a:srcRect b="0" l="0" r="0" t="0"/>
          <a:stretch/>
        </p:blipFill>
        <p:spPr>
          <a:xfrm>
            <a:off x="533400" y="5105400"/>
            <a:ext cx="7775575" cy="482600"/>
          </a:xfrm>
          <a:prstGeom prst="rect">
            <a:avLst/>
          </a:prstGeom>
          <a:noFill/>
          <a:ln>
            <a:noFill/>
          </a:ln>
        </p:spPr>
      </p:pic>
      <p:sp>
        <p:nvSpPr>
          <p:cNvPr id="742" name="Google Shape;742;p58"/>
          <p:cNvSpPr txBox="1"/>
          <p:nvPr/>
        </p:nvSpPr>
        <p:spPr>
          <a:xfrm>
            <a:off x="4419600" y="2590800"/>
            <a:ext cx="36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lang="en-US" sz="3200"/>
              <a:t>Mapping of Shared Subclasses (Multiple Inheritance)</a:t>
            </a:r>
            <a:endParaRPr/>
          </a:p>
        </p:txBody>
      </p:sp>
      <p:sp>
        <p:nvSpPr>
          <p:cNvPr id="749" name="Google Shape;749;p59"/>
          <p:cNvSpPr txBox="1"/>
          <p:nvPr>
            <p:ph idx="1" type="body"/>
          </p:nvPr>
        </p:nvSpPr>
        <p:spPr>
          <a:xfrm>
            <a:off x="457200" y="1600200"/>
            <a:ext cx="8229600" cy="4873752"/>
          </a:xfrm>
          <a:prstGeom prst="rect">
            <a:avLst/>
          </a:prstGeom>
          <a:noFill/>
          <a:ln>
            <a:noFill/>
          </a:ln>
        </p:spPr>
        <p:txBody>
          <a:bodyPr anchorCtr="0" anchor="t" bIns="45700" lIns="91425" spcFirstLastPara="1" rIns="91425" wrap="square" tIns="45700">
            <a:normAutofit/>
          </a:bodyPr>
          <a:lstStyle/>
          <a:p>
            <a:pPr indent="-274320" lvl="1" marL="640080" rtl="0" algn="l">
              <a:spcBef>
                <a:spcPts val="0"/>
              </a:spcBef>
              <a:spcAft>
                <a:spcPts val="0"/>
              </a:spcAft>
              <a:buSzPts val="1760"/>
              <a:buChar char="⚫"/>
            </a:pPr>
            <a:r>
              <a:rPr lang="en-US" sz="2200"/>
              <a:t>A shared subclass, is a subclass of several classes, indicating multiple inheritance.</a:t>
            </a:r>
            <a:endParaRPr/>
          </a:p>
          <a:p>
            <a:pPr indent="-274320" lvl="1" marL="640080" rtl="0" algn="l">
              <a:spcBef>
                <a:spcPts val="440"/>
              </a:spcBef>
              <a:spcAft>
                <a:spcPts val="0"/>
              </a:spcAft>
              <a:buSzPts val="1760"/>
              <a:buChar char="⚫"/>
            </a:pPr>
            <a:r>
              <a:rPr lang="en-US" sz="2200"/>
              <a:t> These classes must all have the same key attribute. WHY ?</a:t>
            </a:r>
            <a:endParaRPr/>
          </a:p>
          <a:p>
            <a:pPr indent="-182880" lvl="2" marL="914400" rtl="0" algn="l">
              <a:spcBef>
                <a:spcPts val="380"/>
              </a:spcBef>
              <a:spcAft>
                <a:spcPts val="0"/>
              </a:spcAft>
              <a:buSzPts val="1140"/>
              <a:buChar char="🞆"/>
            </a:pPr>
            <a:r>
              <a:rPr lang="en-US" sz="1900"/>
              <a:t> </a:t>
            </a:r>
            <a:r>
              <a:rPr lang="en-US"/>
              <a:t>Otherwise, the shared subclass would be modeled as a category.</a:t>
            </a:r>
            <a:endParaRPr sz="1900"/>
          </a:p>
          <a:p>
            <a:pPr indent="-274320" lvl="1" marL="640080" rtl="0" algn="l">
              <a:spcBef>
                <a:spcPts val="440"/>
              </a:spcBef>
              <a:spcAft>
                <a:spcPts val="0"/>
              </a:spcAft>
              <a:buSzPts val="1760"/>
              <a:buChar char="⚫"/>
            </a:pPr>
            <a:r>
              <a:rPr lang="en-US" sz="2200"/>
              <a:t>We can apply any of the options discussed before for Specialization\Generalization to a shared subclass, subject to the restriction.</a:t>
            </a:r>
            <a:endParaRPr/>
          </a:p>
        </p:txBody>
      </p:sp>
      <p:sp>
        <p:nvSpPr>
          <p:cNvPr id="750" name="Google Shape;750;p5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0"/>
          <p:cNvSpPr txBox="1"/>
          <p:nvPr>
            <p:ph type="title"/>
          </p:nvPr>
        </p:nvSpPr>
        <p:spPr>
          <a:xfrm>
            <a:off x="533400" y="304800"/>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800"/>
              <a:buFont typeface="Century Schoolbook"/>
              <a:buNone/>
            </a:pPr>
            <a:r>
              <a:rPr b="1" lang="en-US" sz="1800"/>
              <a:t>FIGURE 4.7</a:t>
            </a:r>
            <a:br>
              <a:rPr lang="en-US" sz="1800"/>
            </a:br>
            <a:r>
              <a:rPr lang="en-US" sz="1800"/>
              <a:t>A specialization lattice with multiple inheritance for a UNIVERSITY database.</a:t>
            </a:r>
            <a:endParaRPr/>
          </a:p>
        </p:txBody>
      </p:sp>
      <p:pic>
        <p:nvPicPr>
          <p:cNvPr id="757" name="Google Shape;757;p60"/>
          <p:cNvPicPr preferRelativeResize="0"/>
          <p:nvPr>
            <p:ph idx="1" type="body"/>
          </p:nvPr>
        </p:nvPicPr>
        <p:blipFill rotWithShape="1">
          <a:blip r:embed="rId3">
            <a:alphaModFix/>
          </a:blip>
          <a:srcRect b="0" l="0" r="0" t="0"/>
          <a:stretch/>
        </p:blipFill>
        <p:spPr>
          <a:xfrm>
            <a:off x="2074983" y="1219200"/>
            <a:ext cx="4562876" cy="5254625"/>
          </a:xfrm>
          <a:prstGeom prst="rect">
            <a:avLst/>
          </a:prstGeom>
          <a:noFill/>
          <a:ln>
            <a:noFill/>
          </a:ln>
        </p:spPr>
      </p:pic>
      <p:sp>
        <p:nvSpPr>
          <p:cNvPr id="758" name="Google Shape;758;p6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1"/>
          <p:cNvSpPr txBox="1"/>
          <p:nvPr>
            <p:ph type="title"/>
          </p:nvPr>
        </p:nvSpPr>
        <p:spPr>
          <a:xfrm>
            <a:off x="850900" y="406400"/>
            <a:ext cx="7173913"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800"/>
              <a:buFont typeface="Century Schoolbook"/>
              <a:buNone/>
            </a:pPr>
            <a:r>
              <a:rPr b="1" lang="en-US" sz="1800"/>
              <a:t>FIGURE 7.5</a:t>
            </a:r>
            <a:br>
              <a:rPr b="1" lang="en-US" sz="1800"/>
            </a:br>
            <a:r>
              <a:rPr lang="en-US" sz="1800"/>
              <a:t>Mapping the EER specialization lattice in Figure 4.6 using multiple options.</a:t>
            </a:r>
            <a:endParaRPr/>
          </a:p>
        </p:txBody>
      </p:sp>
      <p:pic>
        <p:nvPicPr>
          <p:cNvPr id="765" name="Google Shape;765;p61"/>
          <p:cNvPicPr preferRelativeResize="0"/>
          <p:nvPr>
            <p:ph idx="1" type="body"/>
          </p:nvPr>
        </p:nvPicPr>
        <p:blipFill rotWithShape="1">
          <a:blip r:embed="rId3">
            <a:alphaModFix/>
          </a:blip>
          <a:srcRect b="0" l="0" r="0" t="0"/>
          <a:stretch/>
        </p:blipFill>
        <p:spPr>
          <a:xfrm>
            <a:off x="457200" y="2531763"/>
            <a:ext cx="7467600" cy="3010498"/>
          </a:xfrm>
          <a:prstGeom prst="rect">
            <a:avLst/>
          </a:prstGeom>
          <a:noFill/>
          <a:ln>
            <a:noFill/>
          </a:ln>
        </p:spPr>
      </p:pic>
      <p:sp>
        <p:nvSpPr>
          <p:cNvPr id="766" name="Google Shape;766;p6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2"/>
          <p:cNvSpPr txBox="1"/>
          <p:nvPr>
            <p:ph type="title"/>
          </p:nvPr>
        </p:nvSpPr>
        <p:spPr>
          <a:xfrm>
            <a:off x="304800" y="228600"/>
            <a:ext cx="83820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Century Schoolbook"/>
              <a:buNone/>
            </a:pPr>
            <a:r>
              <a:rPr b="1" lang="en-US" sz="3200"/>
              <a:t>Mapping of Union Types (Categories)</a:t>
            </a:r>
            <a:endParaRPr sz="3200"/>
          </a:p>
        </p:txBody>
      </p:sp>
      <p:sp>
        <p:nvSpPr>
          <p:cNvPr id="773" name="Google Shape;773;p6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680"/>
              <a:buChar char="🞆"/>
            </a:pPr>
            <a:r>
              <a:rPr lang="en-US"/>
              <a:t>For mapping a category whose superclass have different keys, we specify a new key attribute, called a surrogate key. </a:t>
            </a:r>
            <a:endParaRPr/>
          </a:p>
          <a:p>
            <a:pPr indent="-274320" lvl="1" marL="640080" rtl="0" algn="l">
              <a:lnSpc>
                <a:spcPct val="90000"/>
              </a:lnSpc>
              <a:spcBef>
                <a:spcPts val="420"/>
              </a:spcBef>
              <a:spcAft>
                <a:spcPts val="0"/>
              </a:spcAft>
              <a:buSzPts val="1680"/>
              <a:buNone/>
            </a:pPr>
            <a:r>
              <a:t/>
            </a:r>
            <a:endParaRPr/>
          </a:p>
        </p:txBody>
      </p:sp>
      <p:sp>
        <p:nvSpPr>
          <p:cNvPr id="774" name="Google Shape;774;p6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200"/>
              <a:buFont typeface="Century Schoolbook"/>
              <a:buNone/>
            </a:pPr>
            <a:r>
              <a:rPr b="1" lang="en-US" sz="3200">
                <a:solidFill>
                  <a:srgbClr val="0B5394"/>
                </a:solidFill>
              </a:rPr>
              <a:t>ER\EER to Relational Mapping</a:t>
            </a:r>
            <a:endParaRPr>
              <a:solidFill>
                <a:srgbClr val="0B5394"/>
              </a:solidFill>
            </a:endParaRPr>
          </a:p>
        </p:txBody>
      </p:sp>
      <p:sp>
        <p:nvSpPr>
          <p:cNvPr id="188" name="Google Shape;188;p18"/>
          <p:cNvSpPr txBox="1"/>
          <p:nvPr>
            <p:ph idx="1" type="body"/>
          </p:nvPr>
        </p:nvSpPr>
        <p:spPr>
          <a:xfrm>
            <a:off x="457200" y="1600200"/>
            <a:ext cx="8229600"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680"/>
              <a:buChar char="🞆"/>
            </a:pPr>
            <a:r>
              <a:rPr b="1" lang="en-US" sz="2400"/>
              <a:t>ER-to-Relational Mapping Algorithm </a:t>
            </a:r>
            <a:endParaRPr/>
          </a:p>
          <a:p>
            <a:pPr indent="-274320" lvl="1" marL="640080" rtl="0" algn="l">
              <a:lnSpc>
                <a:spcPct val="80000"/>
              </a:lnSpc>
              <a:spcBef>
                <a:spcPts val="420"/>
              </a:spcBef>
              <a:spcAft>
                <a:spcPts val="0"/>
              </a:spcAft>
              <a:buSzPts val="1680"/>
              <a:buChar char="⚫"/>
            </a:pPr>
            <a:r>
              <a:rPr lang="en-US" sz="2100"/>
              <a:t>Step 1: Mapping of Regular Entity Types</a:t>
            </a:r>
            <a:endParaRPr/>
          </a:p>
          <a:p>
            <a:pPr indent="-274320" lvl="1" marL="640080" rtl="0" algn="l">
              <a:lnSpc>
                <a:spcPct val="80000"/>
              </a:lnSpc>
              <a:spcBef>
                <a:spcPts val="420"/>
              </a:spcBef>
              <a:spcAft>
                <a:spcPts val="0"/>
              </a:spcAft>
              <a:buSzPts val="1680"/>
              <a:buChar char="⚫"/>
            </a:pPr>
            <a:r>
              <a:rPr lang="en-US" sz="2100"/>
              <a:t>Step 2: Mapping of Weak Entity Types</a:t>
            </a:r>
            <a:endParaRPr/>
          </a:p>
          <a:p>
            <a:pPr indent="-274320" lvl="1" marL="640080" rtl="0" algn="l">
              <a:lnSpc>
                <a:spcPct val="80000"/>
              </a:lnSpc>
              <a:spcBef>
                <a:spcPts val="420"/>
              </a:spcBef>
              <a:spcAft>
                <a:spcPts val="0"/>
              </a:spcAft>
              <a:buSzPts val="1680"/>
              <a:buChar char="⚫"/>
            </a:pPr>
            <a:r>
              <a:rPr lang="en-US" sz="2100"/>
              <a:t>Step 3: Mapping of Binary 1:1 Relationship Types</a:t>
            </a:r>
            <a:endParaRPr/>
          </a:p>
          <a:p>
            <a:pPr indent="-274320" lvl="1" marL="640080" rtl="0" algn="l">
              <a:lnSpc>
                <a:spcPct val="80000"/>
              </a:lnSpc>
              <a:spcBef>
                <a:spcPts val="420"/>
              </a:spcBef>
              <a:spcAft>
                <a:spcPts val="0"/>
              </a:spcAft>
              <a:buSzPts val="1680"/>
              <a:buChar char="⚫"/>
            </a:pPr>
            <a:r>
              <a:rPr lang="en-US" sz="2100"/>
              <a:t>Step 4: Mapping of Binary 1:N Relationship Types</a:t>
            </a:r>
            <a:endParaRPr/>
          </a:p>
          <a:p>
            <a:pPr indent="-274320" lvl="1" marL="640080" rtl="0" algn="l">
              <a:lnSpc>
                <a:spcPct val="80000"/>
              </a:lnSpc>
              <a:spcBef>
                <a:spcPts val="420"/>
              </a:spcBef>
              <a:spcAft>
                <a:spcPts val="0"/>
              </a:spcAft>
              <a:buSzPts val="1680"/>
              <a:buChar char="⚫"/>
            </a:pPr>
            <a:r>
              <a:rPr lang="en-US" sz="2100"/>
              <a:t>Step 5: Mapping of Binary M:N Relationship Types</a:t>
            </a:r>
            <a:endParaRPr/>
          </a:p>
          <a:p>
            <a:pPr indent="-274320" lvl="1" marL="640080" rtl="0" algn="l">
              <a:lnSpc>
                <a:spcPct val="80000"/>
              </a:lnSpc>
              <a:spcBef>
                <a:spcPts val="420"/>
              </a:spcBef>
              <a:spcAft>
                <a:spcPts val="0"/>
              </a:spcAft>
              <a:buSzPts val="1680"/>
              <a:buChar char="⚫"/>
            </a:pPr>
            <a:r>
              <a:rPr lang="en-US" sz="2100"/>
              <a:t>Step 6: Mapping of Multivalued attributes</a:t>
            </a:r>
            <a:endParaRPr/>
          </a:p>
          <a:p>
            <a:pPr indent="-274320" lvl="1" marL="640080" rtl="0" algn="l">
              <a:lnSpc>
                <a:spcPct val="80000"/>
              </a:lnSpc>
              <a:spcBef>
                <a:spcPts val="420"/>
              </a:spcBef>
              <a:spcAft>
                <a:spcPts val="0"/>
              </a:spcAft>
              <a:buSzPts val="1680"/>
              <a:buChar char="⚫"/>
            </a:pPr>
            <a:r>
              <a:rPr lang="en-US" sz="2100"/>
              <a:t>Step 7: Mapping of N-ary Relationship Types</a:t>
            </a:r>
            <a:endParaRPr/>
          </a:p>
          <a:p>
            <a:pPr indent="-167640" lvl="1" marL="640080" rtl="0" algn="l">
              <a:lnSpc>
                <a:spcPct val="80000"/>
              </a:lnSpc>
              <a:spcBef>
                <a:spcPts val="420"/>
              </a:spcBef>
              <a:spcAft>
                <a:spcPts val="0"/>
              </a:spcAft>
              <a:buSzPts val="1680"/>
              <a:buNone/>
            </a:pPr>
            <a:r>
              <a:t/>
            </a:r>
            <a:endParaRPr sz="2100"/>
          </a:p>
          <a:p>
            <a:pPr indent="-274320" lvl="0" marL="274320" rtl="0" algn="l">
              <a:lnSpc>
                <a:spcPct val="80000"/>
              </a:lnSpc>
              <a:spcBef>
                <a:spcPts val="600"/>
              </a:spcBef>
              <a:spcAft>
                <a:spcPts val="0"/>
              </a:spcAft>
              <a:buSzPts val="1680"/>
              <a:buChar char="🞆"/>
            </a:pPr>
            <a:r>
              <a:rPr b="1" lang="en-US" sz="2400"/>
              <a:t>Mapping EER Model Constructs to Relations </a:t>
            </a:r>
            <a:endParaRPr/>
          </a:p>
          <a:p>
            <a:pPr indent="-274320" lvl="1" marL="640080" rtl="0" algn="l">
              <a:lnSpc>
                <a:spcPct val="80000"/>
              </a:lnSpc>
              <a:spcBef>
                <a:spcPts val="420"/>
              </a:spcBef>
              <a:spcAft>
                <a:spcPts val="0"/>
              </a:spcAft>
              <a:buSzPts val="1680"/>
              <a:buChar char="⚫"/>
            </a:pPr>
            <a:r>
              <a:rPr lang="en-US" sz="2100"/>
              <a:t>Step 8: Mapping of Specialization or Generalization</a:t>
            </a:r>
            <a:endParaRPr/>
          </a:p>
          <a:p>
            <a:pPr indent="-274320" lvl="1" marL="640080" rtl="0" algn="l">
              <a:lnSpc>
                <a:spcPct val="80000"/>
              </a:lnSpc>
              <a:spcBef>
                <a:spcPts val="420"/>
              </a:spcBef>
              <a:spcAft>
                <a:spcPts val="0"/>
              </a:spcAft>
              <a:buSzPts val="1680"/>
              <a:buChar char="⚫"/>
            </a:pPr>
            <a:r>
              <a:rPr lang="en-US" sz="2100"/>
              <a:t>Step 9: Mapping of Union Types (Categories)</a:t>
            </a:r>
            <a:endParaRPr/>
          </a:p>
        </p:txBody>
      </p:sp>
      <p:sp>
        <p:nvSpPr>
          <p:cNvPr id="189" name="Google Shape;189;p1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3"/>
          <p:cNvSpPr txBox="1"/>
          <p:nvPr>
            <p:ph type="title"/>
          </p:nvPr>
        </p:nvSpPr>
        <p:spPr>
          <a:xfrm>
            <a:off x="533400" y="304800"/>
            <a:ext cx="8281988" cy="91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800"/>
              <a:buFont typeface="Century Schoolbook"/>
              <a:buNone/>
            </a:pPr>
            <a:r>
              <a:rPr b="1" lang="en-US" sz="1800"/>
              <a:t>FIGURE 4.8</a:t>
            </a:r>
            <a:br>
              <a:rPr lang="en-US" sz="1800"/>
            </a:br>
            <a:r>
              <a:rPr lang="en-US" sz="1800"/>
              <a:t>Two categories (union types): OWNER and REGISTERED_VEHICLE.</a:t>
            </a:r>
            <a:endParaRPr/>
          </a:p>
        </p:txBody>
      </p:sp>
      <p:pic>
        <p:nvPicPr>
          <p:cNvPr id="781" name="Google Shape;781;p63"/>
          <p:cNvPicPr preferRelativeResize="0"/>
          <p:nvPr>
            <p:ph idx="1" type="body"/>
          </p:nvPr>
        </p:nvPicPr>
        <p:blipFill rotWithShape="1">
          <a:blip r:embed="rId3">
            <a:alphaModFix/>
          </a:blip>
          <a:srcRect b="0" l="0" r="0" t="0"/>
          <a:stretch/>
        </p:blipFill>
        <p:spPr>
          <a:xfrm>
            <a:off x="304800" y="1219200"/>
            <a:ext cx="3534259" cy="4873625"/>
          </a:xfrm>
          <a:prstGeom prst="rect">
            <a:avLst/>
          </a:prstGeom>
          <a:noFill/>
          <a:ln>
            <a:noFill/>
          </a:ln>
        </p:spPr>
      </p:pic>
      <p:sp>
        <p:nvSpPr>
          <p:cNvPr id="782" name="Google Shape;782;p6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83" name="Google Shape;783;p63"/>
          <p:cNvPicPr preferRelativeResize="0"/>
          <p:nvPr/>
        </p:nvPicPr>
        <p:blipFill rotWithShape="1">
          <a:blip r:embed="rId4">
            <a:alphaModFix/>
          </a:blip>
          <a:srcRect b="0" l="0" r="0" t="0"/>
          <a:stretch/>
        </p:blipFill>
        <p:spPr>
          <a:xfrm>
            <a:off x="4114800" y="1219200"/>
            <a:ext cx="3840803" cy="4873625"/>
          </a:xfrm>
          <a:prstGeom prst="rect">
            <a:avLst/>
          </a:prstGeom>
          <a:noFill/>
          <a:ln>
            <a:noFill/>
          </a:ln>
        </p:spPr>
      </p:pic>
      <p:sp>
        <p:nvSpPr>
          <p:cNvPr id="784" name="Google Shape;784;p63"/>
          <p:cNvSpPr txBox="1"/>
          <p:nvPr/>
        </p:nvSpPr>
        <p:spPr>
          <a:xfrm>
            <a:off x="7162800" y="1447800"/>
            <a:ext cx="7649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OwnerId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500"/>
                                        <p:tgtEl>
                                          <p:spTgt spid="7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en-US"/>
              <a:t>Mapping Exercise 1</a:t>
            </a:r>
            <a:endParaRPr/>
          </a:p>
        </p:txBody>
      </p:sp>
      <p:pic>
        <p:nvPicPr>
          <p:cNvPr id="790" name="Google Shape;790;p64"/>
          <p:cNvPicPr preferRelativeResize="0"/>
          <p:nvPr/>
        </p:nvPicPr>
        <p:blipFill rotWithShape="1">
          <a:blip r:embed="rId3">
            <a:alphaModFix/>
          </a:blip>
          <a:srcRect b="38322" l="0" r="0" t="0"/>
          <a:stretch/>
        </p:blipFill>
        <p:spPr>
          <a:xfrm>
            <a:off x="609600" y="1752600"/>
            <a:ext cx="7096125" cy="2590800"/>
          </a:xfrm>
          <a:prstGeom prst="rect">
            <a:avLst/>
          </a:prstGeom>
          <a:noFill/>
          <a:ln>
            <a:noFill/>
          </a:ln>
        </p:spPr>
      </p:pic>
      <p:pic>
        <p:nvPicPr>
          <p:cNvPr id="791" name="Google Shape;791;p64"/>
          <p:cNvPicPr preferRelativeResize="0"/>
          <p:nvPr/>
        </p:nvPicPr>
        <p:blipFill rotWithShape="1">
          <a:blip r:embed="rId3">
            <a:alphaModFix/>
          </a:blip>
          <a:srcRect b="0" l="0" r="0" t="58050"/>
          <a:stretch/>
        </p:blipFill>
        <p:spPr>
          <a:xfrm>
            <a:off x="762000" y="4410075"/>
            <a:ext cx="7096125" cy="176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500"/>
                                        <p:tgtEl>
                                          <p:spTgt spid="7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en-US"/>
              <a:t>Mapping Exercise 2</a:t>
            </a:r>
            <a:endParaRPr/>
          </a:p>
        </p:txBody>
      </p:sp>
      <p:pic>
        <p:nvPicPr>
          <p:cNvPr id="797" name="Google Shape;797;p65"/>
          <p:cNvPicPr preferRelativeResize="0"/>
          <p:nvPr/>
        </p:nvPicPr>
        <p:blipFill rotWithShape="1">
          <a:blip r:embed="rId3">
            <a:alphaModFix/>
          </a:blip>
          <a:srcRect b="0" l="0" r="0" t="0"/>
          <a:stretch/>
        </p:blipFill>
        <p:spPr>
          <a:xfrm>
            <a:off x="685800" y="1676400"/>
            <a:ext cx="7381875" cy="46958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b="1" lang="en-US"/>
              <a:t>Mapping Exercise 2 -</a:t>
            </a:r>
            <a:r>
              <a:rPr b="1" lang="en-US" sz="2800"/>
              <a:t>RESULT</a:t>
            </a:r>
            <a:endParaRPr sz="2800"/>
          </a:p>
        </p:txBody>
      </p:sp>
      <p:pic>
        <p:nvPicPr>
          <p:cNvPr id="803" name="Google Shape;803;p66"/>
          <p:cNvPicPr preferRelativeResize="0"/>
          <p:nvPr/>
        </p:nvPicPr>
        <p:blipFill rotWithShape="1">
          <a:blip r:embed="rId3">
            <a:alphaModFix/>
          </a:blip>
          <a:srcRect b="0" l="0" r="0" t="0"/>
          <a:stretch/>
        </p:blipFill>
        <p:spPr>
          <a:xfrm>
            <a:off x="533400" y="1676400"/>
            <a:ext cx="7362825" cy="4895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Specialization Mapping Example</a:t>
            </a:r>
            <a:endParaRPr/>
          </a:p>
        </p:txBody>
      </p:sp>
      <p:pic>
        <p:nvPicPr>
          <p:cNvPr id="809" name="Google Shape;809;p67"/>
          <p:cNvPicPr preferRelativeResize="0"/>
          <p:nvPr/>
        </p:nvPicPr>
        <p:blipFill rotWithShape="1">
          <a:blip r:embed="rId3">
            <a:alphaModFix/>
          </a:blip>
          <a:srcRect b="36364" l="0" r="0" t="0"/>
          <a:stretch/>
        </p:blipFill>
        <p:spPr>
          <a:xfrm>
            <a:off x="685800" y="1676400"/>
            <a:ext cx="7572375" cy="2667000"/>
          </a:xfrm>
          <a:prstGeom prst="rect">
            <a:avLst/>
          </a:prstGeom>
          <a:noFill/>
          <a:ln>
            <a:noFill/>
          </a:ln>
        </p:spPr>
      </p:pic>
      <p:pic>
        <p:nvPicPr>
          <p:cNvPr id="810" name="Google Shape;810;p67"/>
          <p:cNvPicPr preferRelativeResize="0"/>
          <p:nvPr/>
        </p:nvPicPr>
        <p:blipFill rotWithShape="1">
          <a:blip r:embed="rId3">
            <a:alphaModFix/>
          </a:blip>
          <a:srcRect b="0" l="0" r="0" t="63636"/>
          <a:stretch/>
        </p:blipFill>
        <p:spPr>
          <a:xfrm>
            <a:off x="838200" y="4495800"/>
            <a:ext cx="7572375" cy="1524000"/>
          </a:xfrm>
          <a:prstGeom prst="rect">
            <a:avLst/>
          </a:prstGeom>
          <a:noFill/>
          <a:ln>
            <a:noFill/>
          </a:ln>
        </p:spPr>
      </p:pic>
      <p:sp>
        <p:nvSpPr>
          <p:cNvPr id="811" name="Google Shape;811;p67"/>
          <p:cNvSpPr/>
          <p:nvPr/>
        </p:nvSpPr>
        <p:spPr>
          <a:xfrm>
            <a:off x="2514600" y="3276600"/>
            <a:ext cx="1524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2" name="Google Shape;812;p67"/>
          <p:cNvSpPr/>
          <p:nvPr/>
        </p:nvSpPr>
        <p:spPr>
          <a:xfrm>
            <a:off x="1752600" y="3581400"/>
            <a:ext cx="1524000" cy="381000"/>
          </a:xfrm>
          <a:prstGeom prst="ellipse">
            <a:avLst/>
          </a:prstGeom>
          <a:no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500"/>
                                        <p:tgtEl>
                                          <p:spTgt spid="8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457200" y="152400"/>
            <a:ext cx="8229600" cy="83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000"/>
              <a:buFont typeface="Century Schoolbook"/>
              <a:buNone/>
            </a:pPr>
            <a:r>
              <a:rPr b="1" lang="en-US">
                <a:solidFill>
                  <a:srgbClr val="0B5394"/>
                </a:solidFill>
              </a:rPr>
              <a:t>Mapping – Strong Entity Set</a:t>
            </a:r>
            <a:endParaRPr/>
          </a:p>
        </p:txBody>
      </p:sp>
      <p:graphicFrame>
        <p:nvGraphicFramePr>
          <p:cNvPr id="195" name="Google Shape;195;p19"/>
          <p:cNvGraphicFramePr/>
          <p:nvPr/>
        </p:nvGraphicFramePr>
        <p:xfrm>
          <a:off x="152400" y="5029200"/>
          <a:ext cx="3000000" cy="3000000"/>
        </p:xfrm>
        <a:graphic>
          <a:graphicData uri="http://schemas.openxmlformats.org/drawingml/2006/table">
            <a:tbl>
              <a:tblPr>
                <a:noFill/>
                <a:tableStyleId>{EB50B9A8-2323-457D-ACA3-08C450AA23BD}</a:tableStyleId>
              </a:tblPr>
              <a:tblGrid>
                <a:gridCol w="895350"/>
                <a:gridCol w="895350"/>
                <a:gridCol w="895350"/>
                <a:gridCol w="895350"/>
              </a:tblGrid>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SID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Major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GPA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1234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John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020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5678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Mary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6" name="Google Shape;196;p19"/>
          <p:cNvGraphicFramePr/>
          <p:nvPr/>
        </p:nvGraphicFramePr>
        <p:xfrm>
          <a:off x="4953000" y="5029200"/>
          <a:ext cx="3000000" cy="3000000"/>
        </p:xfrm>
        <a:graphic>
          <a:graphicData uri="http://schemas.openxmlformats.org/drawingml/2006/table">
            <a:tbl>
              <a:tblPr>
                <a:noFill/>
                <a:tableStyleId>{EB50B9A8-2323-457D-ACA3-08C450AA23BD}</a:tableStyleId>
              </a:tblPr>
              <a:tblGrid>
                <a:gridCol w="1295400"/>
                <a:gridCol w="1295400"/>
                <a:gridCol w="1295400"/>
              </a:tblGrid>
              <a:tr h="3397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SSN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Dept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13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9999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Smith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Math</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97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8888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7" name="Google Shape;197;p19"/>
          <p:cNvSpPr/>
          <p:nvPr/>
        </p:nvSpPr>
        <p:spPr>
          <a:xfrm>
            <a:off x="1447800" y="20574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9"/>
          <p:cNvSpPr txBox="1"/>
          <p:nvPr/>
        </p:nvSpPr>
        <p:spPr>
          <a:xfrm>
            <a:off x="1524000" y="21336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Student</a:t>
            </a:r>
            <a:endParaRPr/>
          </a:p>
        </p:txBody>
      </p:sp>
      <p:sp>
        <p:nvSpPr>
          <p:cNvPr id="199" name="Google Shape;199;p19"/>
          <p:cNvSpPr/>
          <p:nvPr/>
        </p:nvSpPr>
        <p:spPr>
          <a:xfrm>
            <a:off x="19050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9"/>
          <p:cNvSpPr/>
          <p:nvPr/>
        </p:nvSpPr>
        <p:spPr>
          <a:xfrm>
            <a:off x="3048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9"/>
          <p:cNvSpPr/>
          <p:nvPr/>
        </p:nvSpPr>
        <p:spPr>
          <a:xfrm>
            <a:off x="304800" y="2895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9"/>
          <p:cNvSpPr/>
          <p:nvPr/>
        </p:nvSpPr>
        <p:spPr>
          <a:xfrm>
            <a:off x="2286000" y="29718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03" name="Google Shape;203;p19"/>
          <p:cNvCxnSpPr/>
          <p:nvPr/>
        </p:nvCxnSpPr>
        <p:spPr>
          <a:xfrm>
            <a:off x="914400" y="1752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204" name="Google Shape;204;p19"/>
          <p:cNvCxnSpPr/>
          <p:nvPr/>
        </p:nvCxnSpPr>
        <p:spPr>
          <a:xfrm flipH="1">
            <a:off x="2057400" y="1752600"/>
            <a:ext cx="381000" cy="304800"/>
          </a:xfrm>
          <a:prstGeom prst="straightConnector1">
            <a:avLst/>
          </a:prstGeom>
          <a:noFill/>
          <a:ln cap="flat" cmpd="sng" w="9525">
            <a:solidFill>
              <a:schemeClr val="dk1"/>
            </a:solidFill>
            <a:prstDash val="solid"/>
            <a:round/>
            <a:headEnd len="med" w="med" type="none"/>
            <a:tailEnd len="med" w="med" type="none"/>
          </a:ln>
        </p:spPr>
      </p:cxnSp>
      <p:cxnSp>
        <p:nvCxnSpPr>
          <p:cNvPr id="205" name="Google Shape;205;p19"/>
          <p:cNvCxnSpPr/>
          <p:nvPr/>
        </p:nvCxnSpPr>
        <p:spPr>
          <a:xfrm rot="10800000">
            <a:off x="2209800" y="2514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19"/>
          <p:cNvCxnSpPr/>
          <p:nvPr/>
        </p:nvCxnSpPr>
        <p:spPr>
          <a:xfrm flipH="1" rot="10800000">
            <a:off x="1143000" y="2514600"/>
            <a:ext cx="685800" cy="457200"/>
          </a:xfrm>
          <a:prstGeom prst="straightConnector1">
            <a:avLst/>
          </a:prstGeom>
          <a:noFill/>
          <a:ln cap="flat" cmpd="sng" w="9525">
            <a:solidFill>
              <a:schemeClr val="dk1"/>
            </a:solidFill>
            <a:prstDash val="solid"/>
            <a:round/>
            <a:headEnd len="med" w="med" type="none"/>
            <a:tailEnd len="med" w="med" type="none"/>
          </a:ln>
        </p:spPr>
      </p:cxnSp>
      <p:sp>
        <p:nvSpPr>
          <p:cNvPr id="207" name="Google Shape;207;p19"/>
          <p:cNvSpPr txBox="1"/>
          <p:nvPr/>
        </p:nvSpPr>
        <p:spPr>
          <a:xfrm>
            <a:off x="533400" y="12954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F2F2F2"/>
                </a:solidFill>
                <a:latin typeface="Arial"/>
                <a:ea typeface="Arial"/>
                <a:cs typeface="Arial"/>
                <a:sym typeface="Arial"/>
              </a:rPr>
              <a:t>SID</a:t>
            </a:r>
            <a:endParaRPr/>
          </a:p>
        </p:txBody>
      </p:sp>
      <p:sp>
        <p:nvSpPr>
          <p:cNvPr id="208" name="Google Shape;208;p19"/>
          <p:cNvSpPr txBox="1"/>
          <p:nvPr/>
        </p:nvSpPr>
        <p:spPr>
          <a:xfrm>
            <a:off x="2057400" y="12954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Name</a:t>
            </a:r>
            <a:endParaRPr/>
          </a:p>
        </p:txBody>
      </p:sp>
      <p:sp>
        <p:nvSpPr>
          <p:cNvPr id="209" name="Google Shape;209;p19"/>
          <p:cNvSpPr txBox="1"/>
          <p:nvPr/>
        </p:nvSpPr>
        <p:spPr>
          <a:xfrm>
            <a:off x="457200" y="29718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Major</a:t>
            </a:r>
            <a:endParaRPr/>
          </a:p>
        </p:txBody>
      </p:sp>
      <p:sp>
        <p:nvSpPr>
          <p:cNvPr id="210" name="Google Shape;210;p19"/>
          <p:cNvSpPr txBox="1"/>
          <p:nvPr/>
        </p:nvSpPr>
        <p:spPr>
          <a:xfrm>
            <a:off x="2514600" y="3048000"/>
            <a:ext cx="68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GPA</a:t>
            </a:r>
            <a:endParaRPr/>
          </a:p>
        </p:txBody>
      </p:sp>
      <p:sp>
        <p:nvSpPr>
          <p:cNvPr id="211" name="Google Shape;211;p19"/>
          <p:cNvSpPr/>
          <p:nvPr/>
        </p:nvSpPr>
        <p:spPr>
          <a:xfrm>
            <a:off x="990600" y="3581400"/>
            <a:ext cx="1905000" cy="1143000"/>
          </a:xfrm>
          <a:prstGeom prst="down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txBox="1"/>
          <p:nvPr/>
        </p:nvSpPr>
        <p:spPr>
          <a:xfrm rot="5400000">
            <a:off x="1443038" y="3605213"/>
            <a:ext cx="1000125" cy="952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9"/>
          <p:cNvSpPr/>
          <p:nvPr/>
        </p:nvSpPr>
        <p:spPr>
          <a:xfrm>
            <a:off x="3733800" y="1905000"/>
            <a:ext cx="1676400" cy="762000"/>
          </a:xfrm>
          <a:prstGeom prst="flowChartDecision">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9"/>
          <p:cNvSpPr txBox="1"/>
          <p:nvPr/>
        </p:nvSpPr>
        <p:spPr>
          <a:xfrm>
            <a:off x="4114800" y="20574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Advisor</a:t>
            </a:r>
            <a:endParaRPr/>
          </a:p>
        </p:txBody>
      </p:sp>
      <p:cxnSp>
        <p:nvCxnSpPr>
          <p:cNvPr id="215" name="Google Shape;215;p19"/>
          <p:cNvCxnSpPr/>
          <p:nvPr/>
        </p:nvCxnSpPr>
        <p:spPr>
          <a:xfrm>
            <a:off x="2590800" y="2286000"/>
            <a:ext cx="1143000" cy="0"/>
          </a:xfrm>
          <a:prstGeom prst="straightConnector1">
            <a:avLst/>
          </a:prstGeom>
          <a:noFill/>
          <a:ln cap="flat" cmpd="sng" w="9525">
            <a:solidFill>
              <a:schemeClr val="dk1"/>
            </a:solidFill>
            <a:prstDash val="solid"/>
            <a:round/>
            <a:headEnd len="med" w="med" type="none"/>
            <a:tailEnd len="med" w="med" type="none"/>
          </a:ln>
        </p:spPr>
      </p:cxnSp>
      <p:sp>
        <p:nvSpPr>
          <p:cNvPr id="216" name="Google Shape;216;p19"/>
          <p:cNvSpPr/>
          <p:nvPr/>
        </p:nvSpPr>
        <p:spPr>
          <a:xfrm>
            <a:off x="6553200" y="20574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19"/>
          <p:cNvSpPr txBox="1"/>
          <p:nvPr/>
        </p:nvSpPr>
        <p:spPr>
          <a:xfrm>
            <a:off x="6553200" y="2133600"/>
            <a:ext cx="1219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Professor</a:t>
            </a:r>
            <a:endParaRPr/>
          </a:p>
        </p:txBody>
      </p:sp>
      <p:cxnSp>
        <p:nvCxnSpPr>
          <p:cNvPr id="218" name="Google Shape;218;p19"/>
          <p:cNvCxnSpPr/>
          <p:nvPr/>
        </p:nvCxnSpPr>
        <p:spPr>
          <a:xfrm>
            <a:off x="5410200" y="2286000"/>
            <a:ext cx="1143000" cy="0"/>
          </a:xfrm>
          <a:prstGeom prst="straightConnector1">
            <a:avLst/>
          </a:prstGeom>
          <a:noFill/>
          <a:ln cap="flat" cmpd="sng" w="9525">
            <a:solidFill>
              <a:schemeClr val="dk1"/>
            </a:solidFill>
            <a:prstDash val="solid"/>
            <a:round/>
            <a:headEnd len="med" w="med" type="none"/>
            <a:tailEnd len="sm" w="sm" type="none"/>
          </a:ln>
        </p:spPr>
      </p:cxnSp>
      <p:sp>
        <p:nvSpPr>
          <p:cNvPr id="219" name="Google Shape;219;p19"/>
          <p:cNvSpPr/>
          <p:nvPr/>
        </p:nvSpPr>
        <p:spPr>
          <a:xfrm>
            <a:off x="54102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9"/>
          <p:cNvSpPr txBox="1"/>
          <p:nvPr/>
        </p:nvSpPr>
        <p:spPr>
          <a:xfrm>
            <a:off x="5638800" y="12954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lt1"/>
                </a:solidFill>
                <a:latin typeface="Arial"/>
                <a:ea typeface="Arial"/>
                <a:cs typeface="Arial"/>
                <a:sym typeface="Arial"/>
              </a:rPr>
              <a:t>SSN</a:t>
            </a:r>
            <a:endParaRPr/>
          </a:p>
        </p:txBody>
      </p:sp>
      <p:sp>
        <p:nvSpPr>
          <p:cNvPr id="221" name="Google Shape;221;p19"/>
          <p:cNvSpPr/>
          <p:nvPr/>
        </p:nvSpPr>
        <p:spPr>
          <a:xfrm>
            <a:off x="73152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9"/>
          <p:cNvSpPr txBox="1"/>
          <p:nvPr/>
        </p:nvSpPr>
        <p:spPr>
          <a:xfrm>
            <a:off x="7467600" y="12954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Name</a:t>
            </a:r>
            <a:endParaRPr/>
          </a:p>
        </p:txBody>
      </p:sp>
      <p:sp>
        <p:nvSpPr>
          <p:cNvPr id="223" name="Google Shape;223;p19"/>
          <p:cNvSpPr/>
          <p:nvPr/>
        </p:nvSpPr>
        <p:spPr>
          <a:xfrm>
            <a:off x="7620000" y="28194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9"/>
          <p:cNvSpPr txBox="1"/>
          <p:nvPr/>
        </p:nvSpPr>
        <p:spPr>
          <a:xfrm>
            <a:off x="7772400" y="28956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Dept</a:t>
            </a:r>
            <a:endParaRPr/>
          </a:p>
        </p:txBody>
      </p:sp>
      <p:cxnSp>
        <p:nvCxnSpPr>
          <p:cNvPr id="225" name="Google Shape;225;p19"/>
          <p:cNvCxnSpPr/>
          <p:nvPr/>
        </p:nvCxnSpPr>
        <p:spPr>
          <a:xfrm>
            <a:off x="6172200" y="1752600"/>
            <a:ext cx="609600" cy="30480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19"/>
          <p:cNvCxnSpPr/>
          <p:nvPr/>
        </p:nvCxnSpPr>
        <p:spPr>
          <a:xfrm flipH="1">
            <a:off x="7239000" y="1752600"/>
            <a:ext cx="457200" cy="304800"/>
          </a:xfrm>
          <a:prstGeom prst="straightConnector1">
            <a:avLst/>
          </a:prstGeom>
          <a:noFill/>
          <a:ln cap="flat" cmpd="sng" w="9525">
            <a:solidFill>
              <a:schemeClr val="dk1"/>
            </a:solidFill>
            <a:prstDash val="solid"/>
            <a:round/>
            <a:headEnd len="med" w="med" type="none"/>
            <a:tailEnd len="med" w="med" type="none"/>
          </a:ln>
        </p:spPr>
      </p:cxnSp>
      <p:cxnSp>
        <p:nvCxnSpPr>
          <p:cNvPr id="227" name="Google Shape;227;p19"/>
          <p:cNvCxnSpPr/>
          <p:nvPr/>
        </p:nvCxnSpPr>
        <p:spPr>
          <a:xfrm rot="10800000">
            <a:off x="7467600" y="2514600"/>
            <a:ext cx="457200" cy="304800"/>
          </a:xfrm>
          <a:prstGeom prst="straightConnector1">
            <a:avLst/>
          </a:prstGeom>
          <a:noFill/>
          <a:ln cap="flat" cmpd="sng" w="9525">
            <a:solidFill>
              <a:schemeClr val="dk1"/>
            </a:solidFill>
            <a:prstDash val="solid"/>
            <a:round/>
            <a:headEnd len="med" w="med" type="none"/>
            <a:tailEnd len="med" w="med" type="none"/>
          </a:ln>
        </p:spPr>
      </p:cxnSp>
      <p:sp>
        <p:nvSpPr>
          <p:cNvPr id="228" name="Google Shape;228;p19"/>
          <p:cNvSpPr/>
          <p:nvPr/>
        </p:nvSpPr>
        <p:spPr>
          <a:xfrm>
            <a:off x="5943600" y="3581400"/>
            <a:ext cx="1905000" cy="1143000"/>
          </a:xfrm>
          <a:prstGeom prst="down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txBox="1"/>
          <p:nvPr/>
        </p:nvSpPr>
        <p:spPr>
          <a:xfrm rot="5400000">
            <a:off x="6396038" y="3605213"/>
            <a:ext cx="1000125" cy="952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600"/>
              <a:buFont typeface="Century Schoolbook"/>
              <a:buNone/>
            </a:pPr>
            <a:r>
              <a:rPr b="1" lang="en-US" sz="3600">
                <a:solidFill>
                  <a:srgbClr val="0B5394"/>
                </a:solidFill>
              </a:rPr>
              <a:t>Mapping of Weak Entity</a:t>
            </a:r>
            <a:endParaRPr/>
          </a:p>
        </p:txBody>
      </p:sp>
      <p:sp>
        <p:nvSpPr>
          <p:cNvPr id="235" name="Google Shape;235;p2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Weak Entity Set cannot exists alone</a:t>
            </a:r>
            <a:endParaRPr/>
          </a:p>
          <a:p>
            <a:pPr indent="-274320" lvl="0" marL="274320" rtl="0" algn="l">
              <a:spcBef>
                <a:spcPts val="600"/>
              </a:spcBef>
              <a:spcAft>
                <a:spcPts val="0"/>
              </a:spcAft>
              <a:buSzPts val="1680"/>
              <a:buChar char="🞆"/>
            </a:pPr>
            <a:r>
              <a:rPr lang="en-US"/>
              <a:t>To build a table/schema for weak entity set</a:t>
            </a:r>
            <a:r>
              <a:rPr lang="en-US" sz="2800"/>
              <a:t> </a:t>
            </a:r>
            <a:endParaRPr/>
          </a:p>
          <a:p>
            <a:pPr indent="-274320" lvl="1" marL="640080" rtl="0" algn="l">
              <a:spcBef>
                <a:spcPts val="480"/>
              </a:spcBef>
              <a:spcAft>
                <a:spcPts val="0"/>
              </a:spcAft>
              <a:buSzPts val="1920"/>
              <a:buChar char="⚫"/>
            </a:pPr>
            <a:r>
              <a:rPr lang="en-US" sz="2400"/>
              <a:t>Construct a table with one column for each attribute in the weak entity</a:t>
            </a:r>
            <a:endParaRPr/>
          </a:p>
          <a:p>
            <a:pPr indent="-274320" lvl="1" marL="640080" rtl="0" algn="l">
              <a:spcBef>
                <a:spcPts val="480"/>
              </a:spcBef>
              <a:spcAft>
                <a:spcPts val="0"/>
              </a:spcAft>
              <a:buSzPts val="1920"/>
              <a:buChar char="⚫"/>
            </a:pPr>
            <a:r>
              <a:rPr lang="en-US" sz="2400"/>
              <a:t>Add a column for the primary key of the Owner of the Weak Entity</a:t>
            </a:r>
            <a:endParaRPr/>
          </a:p>
          <a:p>
            <a:pPr indent="-274320" lvl="1" marL="640080" rtl="0" algn="l">
              <a:spcBef>
                <a:spcPts val="480"/>
              </a:spcBef>
              <a:spcAft>
                <a:spcPts val="0"/>
              </a:spcAft>
              <a:buSzPts val="1920"/>
              <a:buChar char="⚫"/>
            </a:pPr>
            <a:r>
              <a:rPr lang="en-US" sz="2400"/>
              <a:t>Primary Key of the weak entity = Discriminator + foreign key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1"/>
          <p:cNvSpPr txBox="1"/>
          <p:nvPr>
            <p:ph type="title"/>
          </p:nvPr>
        </p:nvSpPr>
        <p:spPr>
          <a:xfrm>
            <a:off x="457200" y="152400"/>
            <a:ext cx="8229600" cy="609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3200"/>
              <a:buFont typeface="Century Schoolbook"/>
              <a:buNone/>
            </a:pPr>
            <a:r>
              <a:rPr b="1" lang="en-US" sz="3200">
                <a:solidFill>
                  <a:srgbClr val="0B5394"/>
                </a:solidFill>
              </a:rPr>
              <a:t>Mapping - Weak Entity Set</a:t>
            </a:r>
            <a:endParaRPr/>
          </a:p>
        </p:txBody>
      </p:sp>
      <p:graphicFrame>
        <p:nvGraphicFramePr>
          <p:cNvPr id="241" name="Google Shape;241;p21"/>
          <p:cNvGraphicFramePr/>
          <p:nvPr/>
        </p:nvGraphicFramePr>
        <p:xfrm>
          <a:off x="4800600" y="4419600"/>
          <a:ext cx="3000000" cy="3000000"/>
        </p:xfrm>
        <a:graphic>
          <a:graphicData uri="http://schemas.openxmlformats.org/drawingml/2006/table">
            <a:tbl>
              <a:tblPr>
                <a:noFill/>
                <a:tableStyleId>{EB50B9A8-2323-457D-ACA3-08C450AA23BD}</a:tableStyleId>
              </a:tblPr>
              <a:tblGrid>
                <a:gridCol w="1295400"/>
                <a:gridCol w="1295400"/>
                <a:gridCol w="1295400"/>
              </a:tblGrid>
              <a:tr h="34545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Age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sng" cap="none" strike="noStrike">
                          <a:solidFill>
                            <a:schemeClr val="dk1"/>
                          </a:solidFill>
                          <a:latin typeface="Arial"/>
                          <a:ea typeface="Arial"/>
                          <a:cs typeface="Arial"/>
                          <a:sym typeface="Arial"/>
                        </a:rPr>
                        <a:t>SID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545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Bart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1234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4545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Lisa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5678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2" name="Google Shape;242;p21"/>
          <p:cNvSpPr/>
          <p:nvPr/>
        </p:nvSpPr>
        <p:spPr>
          <a:xfrm>
            <a:off x="1447800" y="2057400"/>
            <a:ext cx="1143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21"/>
          <p:cNvSpPr txBox="1"/>
          <p:nvPr/>
        </p:nvSpPr>
        <p:spPr>
          <a:xfrm>
            <a:off x="1524000" y="2133600"/>
            <a:ext cx="9906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Student</a:t>
            </a:r>
            <a:endParaRPr/>
          </a:p>
        </p:txBody>
      </p:sp>
      <p:sp>
        <p:nvSpPr>
          <p:cNvPr id="244" name="Google Shape;244;p21"/>
          <p:cNvSpPr/>
          <p:nvPr/>
        </p:nvSpPr>
        <p:spPr>
          <a:xfrm>
            <a:off x="19050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21"/>
          <p:cNvSpPr/>
          <p:nvPr/>
        </p:nvSpPr>
        <p:spPr>
          <a:xfrm>
            <a:off x="3048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21"/>
          <p:cNvSpPr/>
          <p:nvPr/>
        </p:nvSpPr>
        <p:spPr>
          <a:xfrm>
            <a:off x="304800" y="28956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21"/>
          <p:cNvSpPr/>
          <p:nvPr/>
        </p:nvSpPr>
        <p:spPr>
          <a:xfrm>
            <a:off x="2286000" y="29718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48" name="Google Shape;248;p21"/>
          <p:cNvCxnSpPr/>
          <p:nvPr/>
        </p:nvCxnSpPr>
        <p:spPr>
          <a:xfrm>
            <a:off x="914400" y="1752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249" name="Google Shape;249;p21"/>
          <p:cNvCxnSpPr/>
          <p:nvPr/>
        </p:nvCxnSpPr>
        <p:spPr>
          <a:xfrm flipH="1">
            <a:off x="2057400" y="1752600"/>
            <a:ext cx="381000" cy="304800"/>
          </a:xfrm>
          <a:prstGeom prst="straightConnector1">
            <a:avLst/>
          </a:prstGeom>
          <a:noFill/>
          <a:ln cap="flat" cmpd="sng" w="9525">
            <a:solidFill>
              <a:schemeClr val="dk1"/>
            </a:solidFill>
            <a:prstDash val="solid"/>
            <a:round/>
            <a:headEnd len="med" w="med" type="none"/>
            <a:tailEnd len="med" w="med" type="none"/>
          </a:ln>
        </p:spPr>
      </p:cxnSp>
      <p:cxnSp>
        <p:nvCxnSpPr>
          <p:cNvPr id="250" name="Google Shape;250;p21"/>
          <p:cNvCxnSpPr/>
          <p:nvPr/>
        </p:nvCxnSpPr>
        <p:spPr>
          <a:xfrm rot="10800000">
            <a:off x="2209800" y="2514600"/>
            <a:ext cx="533400" cy="457200"/>
          </a:xfrm>
          <a:prstGeom prst="straightConnector1">
            <a:avLst/>
          </a:prstGeom>
          <a:noFill/>
          <a:ln cap="flat" cmpd="sng" w="9525">
            <a:solidFill>
              <a:schemeClr val="dk1"/>
            </a:solidFill>
            <a:prstDash val="solid"/>
            <a:round/>
            <a:headEnd len="med" w="med" type="none"/>
            <a:tailEnd len="med" w="med" type="none"/>
          </a:ln>
        </p:spPr>
      </p:cxnSp>
      <p:cxnSp>
        <p:nvCxnSpPr>
          <p:cNvPr id="251" name="Google Shape;251;p21"/>
          <p:cNvCxnSpPr/>
          <p:nvPr/>
        </p:nvCxnSpPr>
        <p:spPr>
          <a:xfrm flipH="1" rot="10800000">
            <a:off x="1143000" y="2514600"/>
            <a:ext cx="685800" cy="457200"/>
          </a:xfrm>
          <a:prstGeom prst="straightConnector1">
            <a:avLst/>
          </a:prstGeom>
          <a:noFill/>
          <a:ln cap="flat" cmpd="sng" w="9525">
            <a:solidFill>
              <a:schemeClr val="dk1"/>
            </a:solidFill>
            <a:prstDash val="solid"/>
            <a:round/>
            <a:headEnd len="med" w="med" type="none"/>
            <a:tailEnd len="med" w="med" type="none"/>
          </a:ln>
        </p:spPr>
      </p:cxnSp>
      <p:sp>
        <p:nvSpPr>
          <p:cNvPr id="252" name="Google Shape;252;p21"/>
          <p:cNvSpPr txBox="1"/>
          <p:nvPr/>
        </p:nvSpPr>
        <p:spPr>
          <a:xfrm>
            <a:off x="533400" y="12954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lt1"/>
                </a:solidFill>
                <a:latin typeface="Arial"/>
                <a:ea typeface="Arial"/>
                <a:cs typeface="Arial"/>
                <a:sym typeface="Arial"/>
              </a:rPr>
              <a:t>SID</a:t>
            </a:r>
            <a:endParaRPr/>
          </a:p>
        </p:txBody>
      </p:sp>
      <p:sp>
        <p:nvSpPr>
          <p:cNvPr id="253" name="Google Shape;253;p21"/>
          <p:cNvSpPr txBox="1"/>
          <p:nvPr/>
        </p:nvSpPr>
        <p:spPr>
          <a:xfrm>
            <a:off x="2057400" y="12954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Name</a:t>
            </a:r>
            <a:endParaRPr/>
          </a:p>
        </p:txBody>
      </p:sp>
      <p:sp>
        <p:nvSpPr>
          <p:cNvPr id="254" name="Google Shape;254;p21"/>
          <p:cNvSpPr txBox="1"/>
          <p:nvPr/>
        </p:nvSpPr>
        <p:spPr>
          <a:xfrm>
            <a:off x="457200" y="29718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Major</a:t>
            </a:r>
            <a:endParaRPr/>
          </a:p>
        </p:txBody>
      </p:sp>
      <p:sp>
        <p:nvSpPr>
          <p:cNvPr id="255" name="Google Shape;255;p21"/>
          <p:cNvSpPr txBox="1"/>
          <p:nvPr/>
        </p:nvSpPr>
        <p:spPr>
          <a:xfrm>
            <a:off x="2514600" y="3048000"/>
            <a:ext cx="68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GPA</a:t>
            </a:r>
            <a:endParaRPr/>
          </a:p>
        </p:txBody>
      </p:sp>
      <p:sp>
        <p:nvSpPr>
          <p:cNvPr id="256" name="Google Shape;256;p21"/>
          <p:cNvSpPr/>
          <p:nvPr/>
        </p:nvSpPr>
        <p:spPr>
          <a:xfrm>
            <a:off x="3733800" y="1905000"/>
            <a:ext cx="1676400" cy="762000"/>
          </a:xfrm>
          <a:prstGeom prst="flowChartDecision">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21"/>
          <p:cNvSpPr/>
          <p:nvPr/>
        </p:nvSpPr>
        <p:spPr>
          <a:xfrm>
            <a:off x="6553200" y="2057400"/>
            <a:ext cx="12192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21"/>
          <p:cNvSpPr/>
          <p:nvPr/>
        </p:nvSpPr>
        <p:spPr>
          <a:xfrm>
            <a:off x="7315200" y="12192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21"/>
          <p:cNvSpPr txBox="1"/>
          <p:nvPr/>
        </p:nvSpPr>
        <p:spPr>
          <a:xfrm>
            <a:off x="7467600" y="1295400"/>
            <a:ext cx="838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Name</a:t>
            </a:r>
            <a:endParaRPr/>
          </a:p>
        </p:txBody>
      </p:sp>
      <p:sp>
        <p:nvSpPr>
          <p:cNvPr id="260" name="Google Shape;260;p21"/>
          <p:cNvSpPr/>
          <p:nvPr/>
        </p:nvSpPr>
        <p:spPr>
          <a:xfrm>
            <a:off x="5486400" y="1066800"/>
            <a:ext cx="1066800" cy="533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21"/>
          <p:cNvSpPr txBox="1"/>
          <p:nvPr/>
        </p:nvSpPr>
        <p:spPr>
          <a:xfrm>
            <a:off x="5638800" y="11430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Age</a:t>
            </a:r>
            <a:endParaRPr/>
          </a:p>
        </p:txBody>
      </p:sp>
      <p:cxnSp>
        <p:nvCxnSpPr>
          <p:cNvPr id="262" name="Google Shape;262;p21"/>
          <p:cNvCxnSpPr/>
          <p:nvPr/>
        </p:nvCxnSpPr>
        <p:spPr>
          <a:xfrm flipH="1">
            <a:off x="7239000" y="1752600"/>
            <a:ext cx="457200" cy="304800"/>
          </a:xfrm>
          <a:prstGeom prst="straightConnector1">
            <a:avLst/>
          </a:prstGeom>
          <a:noFill/>
          <a:ln cap="flat" cmpd="sng" w="9525">
            <a:solidFill>
              <a:schemeClr val="dk1"/>
            </a:solidFill>
            <a:prstDash val="solid"/>
            <a:round/>
            <a:headEnd len="med" w="med" type="none"/>
            <a:tailEnd len="med" w="med" type="none"/>
          </a:ln>
        </p:spPr>
      </p:cxnSp>
      <p:sp>
        <p:nvSpPr>
          <p:cNvPr id="263" name="Google Shape;263;p21"/>
          <p:cNvSpPr/>
          <p:nvPr/>
        </p:nvSpPr>
        <p:spPr>
          <a:xfrm>
            <a:off x="5943600" y="3200400"/>
            <a:ext cx="1905000" cy="1143000"/>
          </a:xfrm>
          <a:prstGeom prst="down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txBox="1"/>
          <p:nvPr/>
        </p:nvSpPr>
        <p:spPr>
          <a:xfrm rot="5400000">
            <a:off x="6396038" y="3224213"/>
            <a:ext cx="1000125" cy="952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65" name="Google Shape;265;p21"/>
          <p:cNvCxnSpPr/>
          <p:nvPr/>
        </p:nvCxnSpPr>
        <p:spPr>
          <a:xfrm>
            <a:off x="5257800" y="2286000"/>
            <a:ext cx="1295400" cy="0"/>
          </a:xfrm>
          <a:prstGeom prst="straightConnector1">
            <a:avLst/>
          </a:prstGeom>
          <a:noFill/>
          <a:ln cap="flat" cmpd="sng" w="9525">
            <a:solidFill>
              <a:schemeClr val="dk1"/>
            </a:solidFill>
            <a:prstDash val="solid"/>
            <a:round/>
            <a:headEnd len="med" w="med" type="none"/>
            <a:tailEnd len="med" w="med" type="none"/>
          </a:ln>
        </p:spPr>
      </p:cxnSp>
      <p:cxnSp>
        <p:nvCxnSpPr>
          <p:cNvPr id="266" name="Google Shape;266;p21"/>
          <p:cNvCxnSpPr/>
          <p:nvPr/>
        </p:nvCxnSpPr>
        <p:spPr>
          <a:xfrm>
            <a:off x="5257800" y="2362200"/>
            <a:ext cx="1295400" cy="0"/>
          </a:xfrm>
          <a:prstGeom prst="straightConnector1">
            <a:avLst/>
          </a:prstGeom>
          <a:noFill/>
          <a:ln cap="flat" cmpd="sng" w="9525">
            <a:solidFill>
              <a:schemeClr val="dk1"/>
            </a:solidFill>
            <a:prstDash val="solid"/>
            <a:round/>
            <a:headEnd len="med" w="med" type="none"/>
            <a:tailEnd len="med" w="med" type="none"/>
          </a:ln>
        </p:spPr>
      </p:cxnSp>
      <p:cxnSp>
        <p:nvCxnSpPr>
          <p:cNvPr id="267" name="Google Shape;267;p21"/>
          <p:cNvCxnSpPr/>
          <p:nvPr/>
        </p:nvCxnSpPr>
        <p:spPr>
          <a:xfrm>
            <a:off x="7543800" y="1600200"/>
            <a:ext cx="685800" cy="0"/>
          </a:xfrm>
          <a:prstGeom prst="straightConnector1">
            <a:avLst/>
          </a:prstGeom>
          <a:noFill/>
          <a:ln cap="flat" cmpd="sng" w="9525">
            <a:solidFill>
              <a:schemeClr val="dk1"/>
            </a:solidFill>
            <a:prstDash val="dash"/>
            <a:round/>
            <a:headEnd len="med" w="med" type="none"/>
            <a:tailEnd len="med" w="med" type="none"/>
          </a:ln>
        </p:spPr>
      </p:cxnSp>
      <p:cxnSp>
        <p:nvCxnSpPr>
          <p:cNvPr id="268" name="Google Shape;268;p21"/>
          <p:cNvCxnSpPr/>
          <p:nvPr/>
        </p:nvCxnSpPr>
        <p:spPr>
          <a:xfrm>
            <a:off x="6477000" y="1447800"/>
            <a:ext cx="304800" cy="609600"/>
          </a:xfrm>
          <a:prstGeom prst="straightConnector1">
            <a:avLst/>
          </a:prstGeom>
          <a:noFill/>
          <a:ln cap="flat" cmpd="sng" w="9525">
            <a:solidFill>
              <a:schemeClr val="dk1"/>
            </a:solidFill>
            <a:prstDash val="solid"/>
            <a:round/>
            <a:headEnd len="med" w="med" type="none"/>
            <a:tailEnd len="med" w="med" type="none"/>
          </a:ln>
        </p:spPr>
      </p:cxnSp>
      <p:cxnSp>
        <p:nvCxnSpPr>
          <p:cNvPr id="269" name="Google Shape;269;p21"/>
          <p:cNvCxnSpPr/>
          <p:nvPr/>
        </p:nvCxnSpPr>
        <p:spPr>
          <a:xfrm rot="10800000">
            <a:off x="2590800" y="2286000"/>
            <a:ext cx="1143000" cy="0"/>
          </a:xfrm>
          <a:prstGeom prst="straightConnector1">
            <a:avLst/>
          </a:prstGeom>
          <a:noFill/>
          <a:ln cap="flat" cmpd="sng" w="9525">
            <a:solidFill>
              <a:schemeClr val="dk1"/>
            </a:solidFill>
            <a:prstDash val="solid"/>
            <a:round/>
            <a:headEnd len="med" w="med" type="none"/>
            <a:tailEnd len="sm" w="sm" type="none"/>
          </a:ln>
        </p:spPr>
      </p:cxnSp>
      <p:sp>
        <p:nvSpPr>
          <p:cNvPr id="270" name="Google Shape;270;p21"/>
          <p:cNvSpPr/>
          <p:nvPr/>
        </p:nvSpPr>
        <p:spPr>
          <a:xfrm>
            <a:off x="6629400" y="2133600"/>
            <a:ext cx="10668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21"/>
          <p:cNvSpPr txBox="1"/>
          <p:nvPr/>
        </p:nvSpPr>
        <p:spPr>
          <a:xfrm>
            <a:off x="6629400" y="2133600"/>
            <a:ext cx="1219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Children</a:t>
            </a:r>
            <a:endParaRPr/>
          </a:p>
        </p:txBody>
      </p:sp>
      <p:sp>
        <p:nvSpPr>
          <p:cNvPr id="272" name="Google Shape;272;p21"/>
          <p:cNvSpPr/>
          <p:nvPr/>
        </p:nvSpPr>
        <p:spPr>
          <a:xfrm>
            <a:off x="3886200" y="1981200"/>
            <a:ext cx="1371600" cy="609600"/>
          </a:xfrm>
          <a:prstGeom prst="flowChartDecision">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21"/>
          <p:cNvSpPr txBox="1"/>
          <p:nvPr/>
        </p:nvSpPr>
        <p:spPr>
          <a:xfrm>
            <a:off x="4191000" y="21336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owns</a:t>
            </a:r>
            <a:endParaRPr/>
          </a:p>
        </p:txBody>
      </p:sp>
      <p:sp>
        <p:nvSpPr>
          <p:cNvPr id="274" name="Google Shape;274;p21"/>
          <p:cNvSpPr txBox="1"/>
          <p:nvPr/>
        </p:nvSpPr>
        <p:spPr>
          <a:xfrm>
            <a:off x="381000" y="6172200"/>
            <a:ext cx="8305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Primary key of </a:t>
            </a:r>
            <a:r>
              <a:rPr i="1" lang="en-US" sz="1800">
                <a:solidFill>
                  <a:schemeClr val="dk1"/>
                </a:solidFill>
                <a:latin typeface="Arial"/>
                <a:ea typeface="Arial"/>
                <a:cs typeface="Arial"/>
                <a:sym typeface="Arial"/>
              </a:rPr>
              <a:t>Children</a:t>
            </a:r>
            <a:r>
              <a:rPr lang="en-US" sz="1800">
                <a:solidFill>
                  <a:schemeClr val="dk1"/>
                </a:solidFill>
                <a:latin typeface="Arial"/>
                <a:ea typeface="Arial"/>
                <a:cs typeface="Arial"/>
                <a:sym typeface="Arial"/>
              </a:rPr>
              <a:t> is </a:t>
            </a:r>
            <a:r>
              <a:rPr i="1" lang="en-US" sz="1800">
                <a:solidFill>
                  <a:schemeClr val="dk1"/>
                </a:solidFill>
                <a:latin typeface="Arial"/>
                <a:ea typeface="Arial"/>
                <a:cs typeface="Arial"/>
                <a:sym typeface="Arial"/>
              </a:rPr>
              <a:t>Parent_SID</a:t>
            </a:r>
            <a:r>
              <a:rPr lang="en-US" sz="1800">
                <a:solidFill>
                  <a:schemeClr val="dk1"/>
                </a:solidFill>
                <a:latin typeface="Arial"/>
                <a:ea typeface="Arial"/>
                <a:cs typeface="Arial"/>
                <a:sym typeface="Arial"/>
              </a:rPr>
              <a:t> + </a:t>
            </a:r>
            <a:r>
              <a:rPr i="1" lang="en-US" sz="1800">
                <a:solidFill>
                  <a:schemeClr val="dk1"/>
                </a:solidFill>
                <a:latin typeface="Arial"/>
                <a:ea typeface="Arial"/>
                <a:cs typeface="Arial"/>
                <a:sym typeface="Arial"/>
              </a:rPr>
              <a:t>Name</a:t>
            </a:r>
            <a:r>
              <a:rPr lang="en-US" sz="1800">
                <a:solidFill>
                  <a:schemeClr val="dk1"/>
                </a:solidFill>
                <a:latin typeface="Arial"/>
                <a:ea typeface="Arial"/>
                <a:cs typeface="Arial"/>
                <a:sym typeface="Arial"/>
              </a:rPr>
              <a:t> </a:t>
            </a:r>
            <a:endParaRPr/>
          </a:p>
        </p:txBody>
      </p:sp>
      <p:sp>
        <p:nvSpPr>
          <p:cNvPr id="275" name="Google Shape;275;p21"/>
          <p:cNvSpPr/>
          <p:nvPr/>
        </p:nvSpPr>
        <p:spPr>
          <a:xfrm>
            <a:off x="0" y="3886200"/>
            <a:ext cx="4572000" cy="1723549"/>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US" sz="1800" u="none" cap="none" strike="noStrike">
                <a:solidFill>
                  <a:schemeClr val="dk1"/>
                </a:solidFill>
                <a:latin typeface="Arial"/>
                <a:ea typeface="Arial"/>
                <a:cs typeface="Arial"/>
                <a:sym typeface="Arial"/>
              </a:rPr>
              <a:t>Mapping Rule</a:t>
            </a:r>
            <a:endParaRPr/>
          </a:p>
          <a:p>
            <a:pPr indent="0" lvl="1" marL="457200" marR="0" rtl="0" algn="l">
              <a:spcBef>
                <a:spcPts val="0"/>
              </a:spcBef>
              <a:spcAft>
                <a:spcPts val="0"/>
              </a:spcAft>
              <a:buNone/>
            </a:pPr>
            <a:r>
              <a:t/>
            </a:r>
            <a:endParaRPr b="1" i="0" sz="800" u="none" cap="none" strike="noStrike">
              <a:solidFill>
                <a:schemeClr val="dk1"/>
              </a:solidFill>
              <a:latin typeface="Arial"/>
              <a:ea typeface="Arial"/>
              <a:cs typeface="Arial"/>
              <a:sym typeface="Arial"/>
            </a:endParaRPr>
          </a:p>
          <a:p>
            <a:pPr indent="-114300" lvl="1" marL="4572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Construct a table with one column for each attribute in the weak entity</a:t>
            </a:r>
            <a:endParaRPr/>
          </a:p>
          <a:p>
            <a:pPr indent="0" lvl="1" marL="457200" marR="0" rtl="0" algn="l">
              <a:spcBef>
                <a:spcPts val="0"/>
              </a:spcBef>
              <a:spcAft>
                <a:spcPts val="0"/>
              </a:spcAft>
              <a:buClr>
                <a:schemeClr val="dk1"/>
              </a:buClr>
              <a:buSzPts val="800"/>
              <a:buFont typeface="Noto Sans Symbols"/>
              <a:buNone/>
            </a:pPr>
            <a:r>
              <a:t/>
            </a:r>
            <a:endParaRPr b="0" i="0" sz="800" u="none" cap="none" strike="noStrike">
              <a:solidFill>
                <a:schemeClr val="dk1"/>
              </a:solidFill>
              <a:latin typeface="Arial"/>
              <a:ea typeface="Arial"/>
              <a:cs typeface="Arial"/>
              <a:sym typeface="Arial"/>
            </a:endParaRPr>
          </a:p>
          <a:p>
            <a:pPr indent="-114300" lvl="1" marL="4572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Add primary key of the Owner Entity 	in the table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B5394"/>
              </a:buClr>
              <a:buSzPts val="2800"/>
              <a:buFont typeface="Century Schoolbook"/>
              <a:buNone/>
            </a:pPr>
            <a:r>
              <a:rPr b="1" lang="en-US" sz="2800">
                <a:solidFill>
                  <a:srgbClr val="0B5394"/>
                </a:solidFill>
              </a:rPr>
              <a:t>Mapping - Weak Entity Set</a:t>
            </a:r>
            <a:endParaRPr/>
          </a:p>
        </p:txBody>
      </p:sp>
      <p:pic>
        <p:nvPicPr>
          <p:cNvPr id="281" name="Google Shape;281;p22"/>
          <p:cNvPicPr preferRelativeResize="0"/>
          <p:nvPr/>
        </p:nvPicPr>
        <p:blipFill rotWithShape="1">
          <a:blip r:embed="rId3">
            <a:alphaModFix/>
          </a:blip>
          <a:srcRect b="28570" l="0" r="0" t="0"/>
          <a:stretch/>
        </p:blipFill>
        <p:spPr>
          <a:xfrm>
            <a:off x="685800" y="1600200"/>
            <a:ext cx="7419975" cy="3429000"/>
          </a:xfrm>
          <a:prstGeom prst="rect">
            <a:avLst/>
          </a:prstGeom>
          <a:noFill/>
          <a:ln>
            <a:noFill/>
          </a:ln>
        </p:spPr>
      </p:pic>
      <p:pic>
        <p:nvPicPr>
          <p:cNvPr id="282" name="Google Shape;282;p22"/>
          <p:cNvPicPr preferRelativeResize="0"/>
          <p:nvPr/>
        </p:nvPicPr>
        <p:blipFill rotWithShape="1">
          <a:blip r:embed="rId3">
            <a:alphaModFix/>
          </a:blip>
          <a:srcRect b="0" l="0" r="0" t="71429"/>
          <a:stretch/>
        </p:blipFill>
        <p:spPr>
          <a:xfrm>
            <a:off x="762000" y="5105400"/>
            <a:ext cx="7419975"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riel">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