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embeddedFontLst>
    <p:embeddedFont>
      <p:font typeface="Century Schoolbook" panose="02040604050505020304" pitchFamily="18" charset="0"/>
      <p:regular r:id="rId52"/>
      <p:bold r:id="rId53"/>
      <p:italic r:id="rId54"/>
      <p:boldItalic r:id="rId55"/>
    </p:embeddedFont>
    <p:embeddedFont>
      <p:font typeface="Noto Sans Symbols" panose="020B0502040504020204" pitchFamily="34" charset="0"/>
      <p:regular r:id="rId56"/>
      <p:bold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font" Target="fonts/font4.fntdata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font" Target="fonts/font3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font" Target="fonts/font2.fntdata" /><Relationship Id="rId58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font" Target="fonts/font6.fntdata" /><Relationship Id="rId61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font" Target="fonts/font1.fntdata" /><Relationship Id="rId6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font" Target="fonts/font5.fntdata" /><Relationship Id="rId8" Type="http://schemas.openxmlformats.org/officeDocument/2006/relationships/slide" Target="slides/slide7.xml" /><Relationship Id="rId51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some cases, we may want to </a:t>
            </a: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attributes of a relation or the relation name or both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when a query requires multiple operations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Necessary in some cases (see JOIN operation later)</a:t>
            </a: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47" name="Google Shape;24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88" name="Google Shape;28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06" name="Google Shape;3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22" name="Google Shape;32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" name="Google Shape;32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35" name="Google Shape;33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48" name="Google Shape;34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61" name="Google Shape;36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87" name="Google Shape;38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95" name="Google Shape;39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04" name="Google Shape;40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12" name="Google Shape;41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421" name="Google Shape;42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" name="Google Shape;42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431" name="Google Shape;43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2" name="Google Shape;43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446" name="Google Shape;44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7" name="Google Shape;44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454" name="Google Shape;45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5" name="Google Shape;45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462" name="Google Shape;46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Google Shape;46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ℱ</a:t>
            </a:r>
            <a:r>
              <a:rPr lang="en-US" sz="2200" baseline="-25000"/>
              <a:t>MAX Salary</a:t>
            </a:r>
            <a:r>
              <a:rPr lang="en-US" sz="2200"/>
              <a:t> (EMPLOYEE) retrieves the maximum salary value from the EMPLOYEE relation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ℱ</a:t>
            </a:r>
            <a:r>
              <a:rPr lang="en-US" sz="2200" baseline="-25000"/>
              <a:t>MIN Salary</a:t>
            </a:r>
            <a:r>
              <a:rPr lang="en-US" sz="2200"/>
              <a:t> (EMPLOYEE) retrieves the minimum Salary value from the EMPLOYEE relation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ℱ</a:t>
            </a:r>
            <a:r>
              <a:rPr lang="en-US" sz="2200" baseline="-25000"/>
              <a:t>SUM Salary</a:t>
            </a:r>
            <a:r>
              <a:rPr lang="en-US" sz="2200"/>
              <a:t> (EMPLOYEE) retrieves the sum of the Salary from the EMPLOYEE relation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ℱ</a:t>
            </a:r>
            <a:r>
              <a:rPr lang="en-US" sz="2200" baseline="-25000"/>
              <a:t>COUNT SSN, AVERAGE Salary</a:t>
            </a:r>
            <a:r>
              <a:rPr lang="en-US" sz="2200"/>
              <a:t> (EMPLOYEE) computes the number of employees and their average salary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Note: count just counts the number of rows, without removing duplicates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470" name="Google Shape;47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-US" sz="2100"/>
              <a:t>This operation groups employees by DNO and computes the count of employees and average salary per department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478" name="Google Shape;47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Google Shape;479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491" name="Google Shape;49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2" name="Google Shape;49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selection condition acts as a </a:t>
            </a: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Keeps only those tuples that satisfy the qualifying condition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tuples are discarded (filtered out)</a:t>
            </a: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selection condition is a Boolean (conditional) expression specified on the attributes of relation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505" name="Google Shape;50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Google Shape;50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516" name="Google Shape;51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7" name="Google Shape;517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527" name="Google Shape;52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8" name="Google Shape;52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535" name="Google Shape;53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6" name="Google Shape;53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552" name="Google Shape;55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621" name="Google Shape;62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2" name="Google Shape;622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629" name="Google Shape;62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0" name="Google Shape;63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643" name="Google Shape;64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4" name="Google Shape;644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tuples in the result of a SELECT is less than (or equal to) the number of tuples in the input relation R </a:t>
            </a:r>
            <a:endParaRPr/>
          </a:p>
        </p:txBody>
      </p:sp>
      <p:sp>
        <p:nvSpPr>
          <p:cNvPr id="180" name="Google Shape;18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creates a vertical partitioning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project operation </a:t>
            </a: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removes any duplicate tuples</a:t>
            </a: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because the result of the </a:t>
            </a: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operation must be a </a:t>
            </a: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of tuples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Mathematical sets </a:t>
            </a: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allow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duplicate elements.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list each employee’s first and last name and salary, the following is used: </a:t>
            </a: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π</a:t>
            </a:r>
            <a:r>
              <a:rPr lang="en-US" sz="12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LNAME, FNAME,SALARY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(EMPLOYEE)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BABECE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D4D6E0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D4D6E0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EBECF0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30" name="Google Shape;30;p2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BABECE">
                <a:alpha val="7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2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EBECF0">
                <a:alpha val="8274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32;p2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BABE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33;p2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BABECE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2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BABE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2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BABEC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2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BABECE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" name="Google Shape;42;p2"/>
          <p:cNvSpPr txBox="1">
            <a:spLocks noGrp="1"/>
          </p:cNvSpPr>
          <p:nvPr>
            <p:ph type="sldNum" idx="12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1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>
            <a:spLocks noGrp="1"/>
          </p:cNvSpPr>
          <p:nvPr>
            <p:ph type="title"/>
          </p:nvPr>
        </p:nvSpPr>
        <p:spPr>
          <a:xfrm rot="5400000">
            <a:off x="4541838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2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2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sz="3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lt2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dt" idx="10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ftr" idx="11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BABECE">
              <a:alpha val="5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D4D6E0">
              <a:alpha val="3568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D4D6E0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EBECF0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7" name="Google Shape;67;p6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BABECE">
                <a:alpha val="7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8" name="Google Shape;68;p6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EBECF0">
                <a:alpha val="82745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6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BABE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6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BABECE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" name="Google Shape;71;p6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BABEC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2" name="Google Shape;72;p6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BABECE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4" name="Google Shape;74;p6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5" name="Google Shape;75;p6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78" name="Google Shape;78;p6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BABEC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6"/>
          <p:cNvSpPr txBox="1">
            <a:spLocks noGrp="1"/>
          </p:cNvSpPr>
          <p:nvPr>
            <p:ph type="sldNum" idx="12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 txBox="1">
            <a:spLocks noGrp="1"/>
          </p:cNvSpPr>
          <p:nvPr>
            <p:ph type="body" idx="2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>
            <a:spLocks noGrp="1"/>
          </p:cNvSpPr>
          <p:nvPr>
            <p:ph type="body" idx="3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8"/>
          <p:cNvSpPr>
            <a:spLocks noGrp="1"/>
          </p:cNvSpPr>
          <p:nvPr>
            <p:ph type="body" idx="4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sz="2000" b="1">
                <a:solidFill>
                  <a:srgbClr val="FFFFFF"/>
                </a:solidFill>
              </a:defRPr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9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BABECE">
                <a:alpha val="9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1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00" name="Google Shape;100;p9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BABE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9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9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9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BABECE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4" name="Google Shape;104;p9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9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2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861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marL="1371600" lvl="2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marL="1828800" lvl="3" indent="-29718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marL="2286000" lvl="4" indent="-306323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10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BABEC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2" name="Google Shape;112;p10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0"/>
          <p:cNvSpPr>
            <a:spLocks noGrp="1"/>
          </p:cNvSpPr>
          <p:nvPr>
            <p:ph type="pic" idx="2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15" name="Google Shape;115;p10"/>
          <p:cNvSpPr txBox="1">
            <a:spLocks noGrp="1"/>
          </p:cNvSpPr>
          <p:nvPr>
            <p:ph type="body" idx="1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marL="914400" lvl="1" indent="-28956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marL="1371600" lvl="2" indent="-2667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marL="1828800" lvl="3" indent="-262889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marL="2286000" lvl="4" indent="-267461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6" name="Google Shape;116;p10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BAB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8" name="Google Shape;118;p10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9" name="Google Shape;119;p10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BABE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0" name="Google Shape;120;p10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1" name="Google Shape;121;p10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0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0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w="38100" cap="flat" cmpd="sng">
            <a:solidFill>
              <a:srgbClr val="BABECE">
                <a:alpha val="92941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528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528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297180" algn="l" rtl="0">
              <a:spcBef>
                <a:spcPts val="360"/>
              </a:spcBef>
              <a:spcAft>
                <a:spcPts val="0"/>
              </a:spcAft>
              <a:buClr>
                <a:srgbClr val="646C8F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297180" algn="l" rtl="0">
              <a:spcBef>
                <a:spcPts val="360"/>
              </a:spcBef>
              <a:spcAft>
                <a:spcPts val="0"/>
              </a:spcAft>
              <a:buClr>
                <a:srgbClr val="BABECE"/>
              </a:buClr>
              <a:buSzPts val="108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297688" algn="l" rtl="0">
              <a:spcBef>
                <a:spcPts val="320"/>
              </a:spcBef>
              <a:spcAft>
                <a:spcPts val="0"/>
              </a:spcAft>
              <a:buClr>
                <a:srgbClr val="CCD8E3"/>
              </a:buClr>
              <a:buSzPts val="1088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sz="16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281939" algn="l" rtl="0">
              <a:spcBef>
                <a:spcPts val="280"/>
              </a:spcBef>
              <a:spcAft>
                <a:spcPts val="0"/>
              </a:spcAft>
              <a:buClr>
                <a:srgbClr val="BABECE"/>
              </a:buClr>
              <a:buSzPts val="840"/>
              <a:buFont typeface="Noto Sans Symbols"/>
              <a:buChar char="⚪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sz="14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rgbClr val="646C8F"/>
              </a:buClr>
              <a:buSzPts val="1400"/>
              <a:buFont typeface="Century Schoolbook"/>
              <a:buChar char="•"/>
              <a:defRPr sz="14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BABEC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1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1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BABECE">
              <a:alpha val="86666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8" name="Google Shape;18;p1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.png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2.png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4.xml" 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4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3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9.xm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0.xml" /><Relationship Id="rId1" Type="http://schemas.openxmlformats.org/officeDocument/2006/relationships/slideLayout" Target="../slideLayouts/slideLayout4.xml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1.xml" /><Relationship Id="rId1" Type="http://schemas.openxmlformats.org/officeDocument/2006/relationships/slideLayout" Target="../slideLayouts/slideLayout4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 /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43.xml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png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 /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Relational Algebra</a:t>
            </a:r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6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Relational Algebra Expressions </a:t>
            </a:r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We may want to apply several relational algebra operations one after the other</a:t>
            </a:r>
            <a:endParaRPr/>
          </a:p>
          <a:p>
            <a:pPr marL="822960" lvl="1" indent="-457200" algn="l" rtl="0">
              <a:spcBef>
                <a:spcPts val="480"/>
              </a:spcBef>
              <a:spcAft>
                <a:spcPts val="0"/>
              </a:spcAft>
              <a:buSzPts val="1920"/>
              <a:buFont typeface="Century Schoolbook"/>
              <a:buAutoNum type="arabicPeriod"/>
            </a:pPr>
            <a:r>
              <a:rPr lang="en-US" sz="2400"/>
              <a:t>We can write the operations as a single </a:t>
            </a:r>
            <a:r>
              <a:rPr lang="en-US" sz="2400" b="1"/>
              <a:t>relational algebra expression</a:t>
            </a:r>
            <a:r>
              <a:rPr lang="en-US" sz="2400"/>
              <a:t> by nesting the operations, or</a:t>
            </a:r>
            <a:endParaRPr/>
          </a:p>
          <a:p>
            <a:pPr marL="822960" lvl="1" indent="-457200" algn="l" rtl="0">
              <a:spcBef>
                <a:spcPts val="480"/>
              </a:spcBef>
              <a:spcAft>
                <a:spcPts val="0"/>
              </a:spcAft>
              <a:buSzPts val="1920"/>
              <a:buFont typeface="Century Schoolbook"/>
              <a:buAutoNum type="arabicPeriod"/>
            </a:pPr>
            <a:r>
              <a:rPr lang="en-US" sz="2400"/>
              <a:t>We can apply one operation at a time and create </a:t>
            </a:r>
            <a:r>
              <a:rPr lang="en-US" sz="2400" b="1"/>
              <a:t>intermediate result relations</a:t>
            </a:r>
            <a:r>
              <a:rPr lang="en-US" sz="2400"/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Example: Sequence of Operations</a:t>
            </a:r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>
            <a:off x="304800" y="1600200"/>
            <a:ext cx="81534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 b="1" i="1"/>
              <a:t>To retrieve the first name, last name, and salary of all employees who work in Department 5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Result of sequence of operations:</a:t>
            </a:r>
            <a:endParaRPr/>
          </a:p>
          <a:p>
            <a:pPr marL="640080" lvl="1" indent="-274320" algn="l" rtl="0"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en-US" sz="2400" b="1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400" baseline="-25000"/>
              <a:t>FNAME, LNAME, SALARY</a:t>
            </a:r>
            <a:r>
              <a:rPr lang="en-US" sz="2400"/>
              <a:t>(</a:t>
            </a:r>
            <a:r>
              <a:rPr lang="en-US" sz="2400" b="1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400"/>
              <a:t> </a:t>
            </a:r>
            <a:r>
              <a:rPr lang="en-US" sz="2400" baseline="-25000"/>
              <a:t>DNO=5</a:t>
            </a:r>
            <a:r>
              <a:rPr lang="en-US" sz="2400"/>
              <a:t>(EMPLOYEE))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Using intermediate relation:</a:t>
            </a:r>
            <a:endParaRPr/>
          </a:p>
          <a:p>
            <a:pPr marL="640080" lvl="1" indent="-274320" algn="l" rtl="0"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D5 ← </a:t>
            </a:r>
            <a:r>
              <a:rPr lang="en-US" sz="2000" b="1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000"/>
              <a:t> </a:t>
            </a:r>
            <a:r>
              <a:rPr lang="en-US" sz="2000" baseline="-25000"/>
              <a:t>DNO=5</a:t>
            </a:r>
            <a:r>
              <a:rPr lang="en-US" sz="2000"/>
              <a:t>(EMPLOYEE)</a:t>
            </a:r>
            <a:endParaRPr/>
          </a:p>
          <a:p>
            <a:pPr marL="640080" lvl="1" indent="-274320" algn="l" rtl="0"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RESULT ← </a:t>
            </a:r>
            <a:r>
              <a:rPr lang="en-US" sz="2000" b="1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000"/>
              <a:t> </a:t>
            </a:r>
            <a:r>
              <a:rPr lang="en-US" sz="2000" baseline="-25000"/>
              <a:t>FNAME, LNAME, SALARY</a:t>
            </a:r>
            <a:r>
              <a:rPr lang="en-US" sz="2000"/>
              <a:t> (D5)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890"/>
              <a:buChar char="🞆"/>
            </a:pPr>
            <a:r>
              <a:rPr lang="en-US" sz="2700"/>
              <a:t>Renaming of attributes</a:t>
            </a:r>
            <a:endParaRPr/>
          </a:p>
          <a:p>
            <a:pPr marL="640080" lvl="1" indent="-274320" algn="l" rtl="0"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D5 ← </a:t>
            </a:r>
            <a:r>
              <a:rPr lang="en-US" sz="2000" b="1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000"/>
              <a:t> </a:t>
            </a:r>
            <a:r>
              <a:rPr lang="en-US" sz="2000" baseline="-25000"/>
              <a:t>DNO=5</a:t>
            </a:r>
            <a:r>
              <a:rPr lang="en-US" sz="2000"/>
              <a:t>(EMPLOYEE)</a:t>
            </a:r>
            <a:endParaRPr/>
          </a:p>
          <a:p>
            <a:pPr marL="640080" lvl="1" indent="-274320" algn="l" rtl="0">
              <a:spcBef>
                <a:spcPts val="42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R (FirstName,LastName,Salary) ← </a:t>
            </a:r>
            <a:r>
              <a:rPr lang="en-US" sz="2000" b="1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000"/>
              <a:t> </a:t>
            </a:r>
            <a:r>
              <a:rPr lang="en-US" sz="2000" baseline="-25000"/>
              <a:t>FNAME, LNAME, SALARY</a:t>
            </a:r>
            <a:r>
              <a:rPr lang="en-US" sz="2000"/>
              <a:t> (D5)</a:t>
            </a:r>
            <a:r>
              <a:rPr lang="en-US"/>
              <a:t>	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entury Schoolbook"/>
              <a:buNone/>
            </a:pPr>
            <a:r>
              <a:rPr lang="en-US" sz="2800"/>
              <a:t>Example of applying multiple operations and RENAME</a:t>
            </a:r>
            <a:endParaRPr/>
          </a:p>
        </p:txBody>
      </p:sp>
      <p:pic>
        <p:nvPicPr>
          <p:cNvPr id="220" name="Google Shape;220;p24" descr="fig06_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600200"/>
            <a:ext cx="8001000" cy="464343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4"/>
          <p:cNvSpPr/>
          <p:nvPr/>
        </p:nvSpPr>
        <p:spPr>
          <a:xfrm>
            <a:off x="2590800" y="1752600"/>
            <a:ext cx="7315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FNAME, LNAME, SALARY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lang="en-US" sz="2000" b="1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DNO=5</a:t>
            </a: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(EMPLOYEE))</a:t>
            </a:r>
            <a:endParaRPr/>
          </a:p>
        </p:txBody>
      </p:sp>
      <p:sp>
        <p:nvSpPr>
          <p:cNvPr id="222" name="Google Shape;222;p24"/>
          <p:cNvSpPr/>
          <p:nvPr/>
        </p:nvSpPr>
        <p:spPr>
          <a:xfrm>
            <a:off x="2133600" y="2532580"/>
            <a:ext cx="7620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D5 ← </a:t>
            </a:r>
            <a:r>
              <a:rPr lang="en-US" sz="1800" b="1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DNO=5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(EMPLOYEE)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 (First_name,Last_name,Salary) ← </a:t>
            </a:r>
            <a:r>
              <a:rPr lang="en-US" sz="1800" b="1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800" b="0" i="0" u="none" strike="noStrike" cap="none" baseline="-25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Fname, Lname, Salary</a:t>
            </a:r>
            <a:r>
              <a:rPr lang="en-US"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(D5)</a:t>
            </a:r>
            <a:endParaRPr sz="16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entury Schoolbook"/>
              <a:buNone/>
            </a:pPr>
            <a:r>
              <a:rPr lang="en-US" sz="2800"/>
              <a:t>RENAME OPEARATION</a:t>
            </a:r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Rename operator is denoted by ρ (rho)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Rename operation ρ can be expressed as:</a:t>
            </a:r>
            <a:endParaRPr/>
          </a:p>
          <a:p>
            <a:pPr marL="640080" lvl="1" indent="-274320" algn="l" rtl="0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ρ</a:t>
            </a:r>
            <a:r>
              <a:rPr lang="en-US" baseline="-25000"/>
              <a:t>S</a:t>
            </a:r>
            <a:r>
              <a:rPr lang="en-US"/>
              <a:t>(R) rename the </a:t>
            </a:r>
            <a:r>
              <a:rPr lang="en-US" i="1"/>
              <a:t>relation </a:t>
            </a:r>
            <a:r>
              <a:rPr lang="en-US"/>
              <a:t>to S</a:t>
            </a:r>
            <a:endParaRPr/>
          </a:p>
          <a:p>
            <a:pPr marL="640080" lvl="1" indent="-274320" algn="l" rtl="0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ρ</a:t>
            </a:r>
            <a:r>
              <a:rPr lang="en-US" baseline="-25000"/>
              <a:t>(B1, B2, …, Bn )</a:t>
            </a:r>
            <a:r>
              <a:rPr lang="en-US"/>
              <a:t>(R) rename the </a:t>
            </a:r>
            <a:r>
              <a:rPr lang="en-US" i="1"/>
              <a:t>attributes </a:t>
            </a:r>
            <a:r>
              <a:rPr lang="en-US"/>
              <a:t>to </a:t>
            </a:r>
            <a:r>
              <a:rPr lang="en-US" sz="1800"/>
              <a:t>B1, B2, …..Bn</a:t>
            </a:r>
            <a:endParaRPr/>
          </a:p>
          <a:p>
            <a:pPr marL="640080" lvl="1" indent="-274320" algn="l" rtl="0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ρ</a:t>
            </a:r>
            <a:r>
              <a:rPr lang="en-US" baseline="-25000"/>
              <a:t>S (B1, B2, …, Bn )</a:t>
            </a:r>
            <a:r>
              <a:rPr lang="en-US"/>
              <a:t>(R) rename both relation to S, </a:t>
            </a:r>
            <a:r>
              <a:rPr lang="en-US" i="1"/>
              <a:t>and </a:t>
            </a:r>
            <a:r>
              <a:rPr lang="en-US"/>
              <a:t>attributes to B1, B1, …..Bn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Example: </a:t>
            </a:r>
            <a:endParaRPr/>
          </a:p>
          <a:p>
            <a:pPr marL="640080" lvl="1" indent="-274320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</a:pPr>
            <a:r>
              <a:rPr lang="en-US" sz="1800"/>
              <a:t>ρ </a:t>
            </a:r>
            <a:r>
              <a:rPr lang="en-US" sz="1800" baseline="-25000"/>
              <a:t>RESULT (First_Name,Last_Name, DNO)</a:t>
            </a:r>
            <a:r>
              <a:rPr lang="en-US" sz="1800"/>
              <a:t>(D5)</a:t>
            </a:r>
            <a:endParaRPr/>
          </a:p>
          <a:p>
            <a:pPr marL="640080" lvl="1" indent="-167640" algn="l" rtl="0">
              <a:spcBef>
                <a:spcPts val="42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49860" algn="l" rtl="0">
              <a:spcBef>
                <a:spcPts val="600"/>
              </a:spcBef>
              <a:spcAft>
                <a:spcPts val="0"/>
              </a:spcAft>
              <a:buSzPts val="1960"/>
              <a:buNone/>
            </a:pPr>
            <a:endParaRPr sz="2800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Union (Binary Operation)</a:t>
            </a:r>
            <a:endParaRPr/>
          </a:p>
        </p:txBody>
      </p:sp>
      <p:sp>
        <p:nvSpPr>
          <p:cNvPr id="235" name="Google Shape;235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 result of R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/>
              <a:t> S, is a relation that includes all tuples that are either in R or in S or in both R and S</a:t>
            </a:r>
            <a:endParaRPr/>
          </a:p>
          <a:p>
            <a:pPr marL="274320" lvl="0" indent="-16764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Duplicate tuples are eliminated</a:t>
            </a:r>
            <a:endParaRPr/>
          </a:p>
          <a:p>
            <a:pPr marL="274320" lvl="0" indent="-2387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560"/>
              <a:buNone/>
            </a:pPr>
            <a:endParaRPr sz="800"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 two relations R and S must be “type compatible” (or Union compatible)</a:t>
            </a:r>
            <a:endParaRPr/>
          </a:p>
          <a:p>
            <a:pPr marL="914400" lvl="2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🞆"/>
            </a:pPr>
            <a:r>
              <a:rPr lang="en-US" sz="2000"/>
              <a:t>R and S must have same number of attributes</a:t>
            </a:r>
            <a:endParaRPr/>
          </a:p>
          <a:p>
            <a:pPr marL="914400" lvl="2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🞆"/>
            </a:pPr>
            <a:r>
              <a:rPr lang="en-US" sz="2000"/>
              <a:t>Each pair of corresponding attributes must have same or compatible domains</a:t>
            </a:r>
            <a:endParaRPr/>
          </a:p>
          <a:p>
            <a:pPr marL="914400" lvl="2" indent="-1066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b="1"/>
              <a:t>UNION Example</a:t>
            </a:r>
            <a:endParaRPr b="1"/>
          </a:p>
        </p:txBody>
      </p:sp>
      <p:pic>
        <p:nvPicPr>
          <p:cNvPr id="241" name="Google Shape;241;p27" descr="fig06_03"/>
          <p:cNvPicPr preferRelativeResize="0"/>
          <p:nvPr/>
        </p:nvPicPr>
        <p:blipFill rotWithShape="1">
          <a:blip r:embed="rId3">
            <a:alphaModFix/>
          </a:blip>
          <a:srcRect l="34033" r="22429" b="10278"/>
          <a:stretch/>
        </p:blipFill>
        <p:spPr>
          <a:xfrm>
            <a:off x="6172200" y="4114800"/>
            <a:ext cx="26543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7"/>
          <p:cNvSpPr txBox="1"/>
          <p:nvPr/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To retrieve the social security numbers of all employees who either work in department 5 or directly supervise an employee who works in department 5</a:t>
            </a:r>
            <a:endParaRPr/>
          </a:p>
          <a:p>
            <a:pPr marL="182880" marR="0" lvl="0" indent="-142240" algn="l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chemeClr val="accent1"/>
              </a:buClr>
              <a:buSzPts val="640"/>
              <a:buFont typeface="Noto Sans Symbols"/>
              <a:buNone/>
            </a:pPr>
            <a:endParaRPr sz="8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4320" marR="0" lvl="0" indent="-27432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DEP5_EMPS ← </a:t>
            </a:r>
            <a:r>
              <a:rPr lang="en-US" sz="20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DNO=5</a:t>
            </a: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(EMPLOYEE)</a:t>
            </a:r>
            <a:endParaRPr/>
          </a:p>
          <a:p>
            <a:pPr marL="274320" marR="0" lvl="0" indent="-27432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RESULT1 ← </a:t>
            </a:r>
            <a:r>
              <a:rPr lang="en-US" sz="20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SSN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(DEP5_EMPS)</a:t>
            </a:r>
            <a:endParaRPr/>
          </a:p>
          <a:p>
            <a:pPr marL="274320" marR="0" lvl="0" indent="-27432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RESULT2(SSN) ← </a:t>
            </a:r>
            <a:r>
              <a:rPr lang="en-US" sz="20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SUPERSSN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(DEP5_EMPS)</a:t>
            </a:r>
            <a:endParaRPr/>
          </a:p>
          <a:p>
            <a:pPr marL="274320" marR="0" lvl="0" indent="-27432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RESULT ← RESULT1 </a:t>
            </a:r>
            <a:r>
              <a:rPr lang="en-US" sz="2000" b="0" i="0" u="none" strike="noStrike" cap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RESULT2</a:t>
            </a:r>
            <a:endParaRPr/>
          </a:p>
        </p:txBody>
      </p:sp>
      <p:pic>
        <p:nvPicPr>
          <p:cNvPr id="243" name="Google Shape;243;p27" descr="fig05_06"/>
          <p:cNvPicPr preferRelativeResize="0"/>
          <p:nvPr/>
        </p:nvPicPr>
        <p:blipFill rotWithShape="1">
          <a:blip r:embed="rId4">
            <a:alphaModFix/>
          </a:blip>
          <a:srcRect t="4191" b="67960"/>
          <a:stretch/>
        </p:blipFill>
        <p:spPr>
          <a:xfrm>
            <a:off x="297873" y="4648200"/>
            <a:ext cx="5798127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7" descr="fig06_03"/>
          <p:cNvPicPr preferRelativeResize="0"/>
          <p:nvPr/>
        </p:nvPicPr>
        <p:blipFill rotWithShape="1">
          <a:blip r:embed="rId3">
            <a:alphaModFix/>
          </a:blip>
          <a:srcRect l="80210"/>
          <a:stretch/>
        </p:blipFill>
        <p:spPr>
          <a:xfrm>
            <a:off x="7467600" y="5125421"/>
            <a:ext cx="1295400" cy="1732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>
            <a:spLocks noGrp="1"/>
          </p:cNvSpPr>
          <p:nvPr>
            <p:ph type="sldNum" idx="4294967295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entury Schoolbook"/>
              <a:buNone/>
            </a:pPr>
            <a:r>
              <a:rPr lang="en-US" sz="2800"/>
              <a:t>INTERSECTION And SET DIFFERENCE (Binary Operations)</a:t>
            </a:r>
            <a:endParaRPr/>
          </a:p>
        </p:txBody>
      </p:sp>
      <p:sp>
        <p:nvSpPr>
          <p:cNvPr id="252" name="Google Shape;252;p28"/>
          <p:cNvSpPr txBox="1">
            <a:spLocks noGrp="1"/>
          </p:cNvSpPr>
          <p:nvPr>
            <p:ph type="body" idx="1"/>
          </p:nvPr>
        </p:nvSpPr>
        <p:spPr>
          <a:xfrm>
            <a:off x="239713" y="1600200"/>
            <a:ext cx="8523287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INTERSECTION  operation: </a:t>
            </a: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the result of R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 S, is a relation that includes all tuples that are in both R and S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SET DIFFERENCE operation: t</a:t>
            </a: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he result of R – S, is a relation that includes all tuples that are in R but not in S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Two relations R and S must be “type compatible”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entury Schoolbook"/>
              <a:buNone/>
            </a:pPr>
            <a:r>
              <a:rPr lang="en-US" sz="2800"/>
              <a:t>Relational Algebra Operations from Set Theory</a:t>
            </a:r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67640" algn="l" rtl="0"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Both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/>
              <a:t> and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lang="en-US"/>
              <a:t> are </a:t>
            </a:r>
            <a:r>
              <a:rPr lang="en-US" i="1"/>
              <a:t>commutative</a:t>
            </a:r>
            <a:r>
              <a:rPr lang="en-US"/>
              <a:t> operations</a:t>
            </a:r>
            <a:endParaRPr/>
          </a:p>
          <a:p>
            <a:pPr marL="640080" lvl="1" indent="-274320" algn="l" rtl="0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R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 sz="2200"/>
              <a:t> S = S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 sz="2200"/>
              <a:t> R, and R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lang="en-US" sz="2200"/>
              <a:t> S = S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lang="en-US" sz="2200"/>
              <a:t> R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Both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/>
              <a:t> and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lang="en-US"/>
              <a:t> can be treated as n-ary operations</a:t>
            </a:r>
            <a:endParaRPr/>
          </a:p>
          <a:p>
            <a:pPr marL="640080" lvl="1" indent="-274320" algn="l" rtl="0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R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 sz="2200"/>
              <a:t> (S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 sz="2200"/>
              <a:t> T) = (R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 sz="2200"/>
              <a:t> S)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 sz="2200"/>
              <a:t> T</a:t>
            </a:r>
            <a:endParaRPr/>
          </a:p>
          <a:p>
            <a:pPr marL="640080" lvl="1" indent="-274320" algn="l" rtl="0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(R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lang="en-US" sz="2200"/>
              <a:t> S)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lang="en-US" sz="2200"/>
              <a:t> T = R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lang="en-US" sz="2200"/>
              <a:t> (S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lang="en-US" sz="2200"/>
              <a:t> T)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Minus operation is not commutative </a:t>
            </a:r>
            <a:endParaRPr/>
          </a:p>
          <a:p>
            <a:pPr marL="640080" lvl="1" indent="-274320" algn="l" rtl="0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R – S ≠ S – R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entury Schoolbook"/>
              <a:buNone/>
            </a:pPr>
            <a:r>
              <a:rPr lang="en-US" sz="2800"/>
              <a:t>Example to illustrate the result of UNION, INTERSECT, and DIFFERENCE</a:t>
            </a:r>
            <a:endParaRPr/>
          </a:p>
        </p:txBody>
      </p:sp>
      <p:pic>
        <p:nvPicPr>
          <p:cNvPr id="264" name="Google Shape;264;p30" descr="fig06_04"/>
          <p:cNvPicPr preferRelativeResize="0"/>
          <p:nvPr/>
        </p:nvPicPr>
        <p:blipFill rotWithShape="1">
          <a:blip r:embed="rId3">
            <a:alphaModFix/>
          </a:blip>
          <a:srcRect b="46232"/>
          <a:stretch/>
        </p:blipFill>
        <p:spPr>
          <a:xfrm>
            <a:off x="1833563" y="1576388"/>
            <a:ext cx="5486400" cy="2553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 descr="fig06_04"/>
          <p:cNvPicPr preferRelativeResize="0"/>
          <p:nvPr/>
        </p:nvPicPr>
        <p:blipFill rotWithShape="1">
          <a:blip r:embed="rId3">
            <a:alphaModFix/>
          </a:blip>
          <a:srcRect t="57480"/>
          <a:stretch/>
        </p:blipFill>
        <p:spPr>
          <a:xfrm>
            <a:off x="1985963" y="4458984"/>
            <a:ext cx="5486400" cy="2019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entury Schoolbook"/>
              <a:buNone/>
            </a:pPr>
            <a:r>
              <a:rPr lang="en-US" sz="2800"/>
              <a:t>CARTESIAN PRODUCT</a:t>
            </a:r>
            <a:endParaRPr/>
          </a:p>
        </p:txBody>
      </p:sp>
      <p:sp>
        <p:nvSpPr>
          <p:cNvPr id="271" name="Google Shape;271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962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 result of Cartesian product of two relations   </a:t>
            </a:r>
            <a:r>
              <a:rPr lang="en-US" sz="2200"/>
              <a:t>R(A1, A2, . . ., An) x S(B1, B2, . . ., Bm)</a:t>
            </a:r>
            <a:r>
              <a:rPr lang="en-US"/>
              <a:t> is given as: </a:t>
            </a:r>
            <a:endParaRPr/>
          </a:p>
          <a:p>
            <a:pPr marL="274320" lvl="0" indent="-274320" algn="ctr" rtl="0">
              <a:spcBef>
                <a:spcPts val="600"/>
              </a:spcBef>
              <a:spcAft>
                <a:spcPts val="0"/>
              </a:spcAft>
              <a:buSzPts val="1540"/>
              <a:buNone/>
            </a:pPr>
            <a:r>
              <a:rPr lang="en-US" sz="2200" b="1"/>
              <a:t>Result(A1, A2, . . ., An, B1, B2, . . ., Bm)</a:t>
            </a:r>
            <a:endParaRPr/>
          </a:p>
          <a:p>
            <a:pPr marL="274320" lvl="0" indent="-227647" algn="l" rtl="0">
              <a:spcBef>
                <a:spcPts val="600"/>
              </a:spcBef>
              <a:spcAft>
                <a:spcPts val="0"/>
              </a:spcAft>
              <a:buSzPts val="735"/>
              <a:buNone/>
            </a:pPr>
            <a:endParaRPr sz="105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Let |R| = n</a:t>
            </a:r>
            <a:r>
              <a:rPr lang="en-US" baseline="-25000"/>
              <a:t>R</a:t>
            </a:r>
            <a:r>
              <a:rPr lang="en-US"/>
              <a:t> and |S| = n</a:t>
            </a:r>
            <a:r>
              <a:rPr lang="en-US" baseline="-25000"/>
              <a:t>S</a:t>
            </a:r>
            <a:r>
              <a:rPr lang="en-US"/>
              <a:t> , then |R x S|= n</a:t>
            </a:r>
            <a:r>
              <a:rPr lang="en-US" baseline="-25000"/>
              <a:t>R</a:t>
            </a:r>
            <a:r>
              <a:rPr lang="en-US"/>
              <a:t> * n</a:t>
            </a:r>
            <a:r>
              <a:rPr lang="en-US" baseline="-25000"/>
              <a:t>S</a:t>
            </a:r>
            <a:endParaRPr/>
          </a:p>
          <a:p>
            <a:pPr marL="274320" lvl="0" indent="-252095" algn="l" rtl="0">
              <a:spcBef>
                <a:spcPts val="600"/>
              </a:spcBef>
              <a:spcAft>
                <a:spcPts val="0"/>
              </a:spcAft>
              <a:buSzPts val="350"/>
              <a:buNone/>
            </a:pPr>
            <a:endParaRPr sz="5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R and S may NOT  be "type compatible”</a:t>
            </a:r>
            <a:endParaRPr/>
          </a:p>
          <a:p>
            <a:pPr marL="274320" lvl="0" indent="-16764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 i="1"/>
              <a:t>Cross Product is a meaningful operation only if it is followed by other operations</a:t>
            </a:r>
            <a:endParaRPr/>
          </a:p>
          <a:p>
            <a:pPr marL="274320" lvl="0" indent="-163195" algn="l" rtl="0">
              <a:spcBef>
                <a:spcPts val="600"/>
              </a:spcBef>
              <a:spcAft>
                <a:spcPts val="0"/>
              </a:spcAft>
              <a:buSzPts val="1750"/>
              <a:buNone/>
            </a:pPr>
            <a:endParaRPr sz="2500"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b="1"/>
              <a:t>Relational Algebra</a:t>
            </a:r>
            <a:endParaRPr b="1"/>
          </a:p>
        </p:txBody>
      </p:sp>
      <p:sp>
        <p:nvSpPr>
          <p:cNvPr id="147" name="Google Shape;14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There are two types of operations in RDBMS</a:t>
            </a:r>
            <a:endParaRPr/>
          </a:p>
          <a:p>
            <a:pPr marL="640080" lvl="1" indent="-274320" algn="l" rtl="0"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Retrieval</a:t>
            </a:r>
            <a:endParaRPr/>
          </a:p>
          <a:p>
            <a:pPr marL="640080" lvl="1" indent="-274320" algn="l" rtl="0">
              <a:spcBef>
                <a:spcPts val="480"/>
              </a:spcBef>
              <a:spcAft>
                <a:spcPts val="0"/>
              </a:spcAft>
              <a:buSzPts val="1920"/>
              <a:buChar char="⚫"/>
            </a:pPr>
            <a:r>
              <a:rPr lang="en-US" sz="2400"/>
              <a:t>Update</a:t>
            </a:r>
            <a:endParaRPr/>
          </a:p>
          <a:p>
            <a:pPr marL="274320" lvl="0" indent="-194310" algn="l" rtl="0">
              <a:spcBef>
                <a:spcPts val="600"/>
              </a:spcBef>
              <a:spcAft>
                <a:spcPts val="0"/>
              </a:spcAft>
              <a:buSzPts val="1260"/>
              <a:buNone/>
            </a:pPr>
            <a:endParaRPr sz="18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 set of operations for specifying </a:t>
            </a:r>
            <a:r>
              <a:rPr lang="en-US" b="1"/>
              <a:t>retrieval requests</a:t>
            </a:r>
            <a:r>
              <a:rPr lang="en-US"/>
              <a:t> (or </a:t>
            </a:r>
            <a:r>
              <a:rPr lang="en-US" b="1"/>
              <a:t>queries</a:t>
            </a:r>
            <a:r>
              <a:rPr lang="en-US"/>
              <a:t>) in relational model is called Relational Algebra. </a:t>
            </a:r>
            <a:endParaRPr/>
          </a:p>
          <a:p>
            <a:pPr marL="274320" lvl="0" indent="-18542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A sequence of relational algebra operations forms a </a:t>
            </a:r>
            <a:r>
              <a:rPr lang="en-US" b="1"/>
              <a:t>relational algebra expression</a:t>
            </a:r>
            <a:r>
              <a:rPr lang="en-US"/>
              <a:t>. 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2" descr="fig06_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304800"/>
            <a:ext cx="4631782" cy="60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2"/>
          <p:cNvSpPr txBox="1"/>
          <p:nvPr/>
        </p:nvSpPr>
        <p:spPr>
          <a:xfrm>
            <a:off x="228600" y="228600"/>
            <a:ext cx="3728906" cy="1671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(not meaningful):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 ← </a:t>
            </a:r>
            <a:r>
              <a:rPr lang="en-US" sz="1800" b="1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800" baseline="-25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SEX=’F’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(EMPLOYEE)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 ← </a:t>
            </a:r>
            <a:r>
              <a:rPr lang="en-US" sz="1800" b="1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800" baseline="-25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FNAME, LNAME, SSN 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(F)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E_DP ← EN x DEPENDENT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8" name="Google Shape;278;p32"/>
          <p:cNvSpPr/>
          <p:nvPr/>
        </p:nvSpPr>
        <p:spPr>
          <a:xfrm>
            <a:off x="152400" y="2895600"/>
            <a:ext cx="4800600" cy="11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(meaningful):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A_DP ← </a:t>
            </a:r>
            <a:r>
              <a:rPr lang="en-US" sz="1800" b="1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800" baseline="-25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SSN=ESSN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lang="en-US" sz="1800" b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E_DP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 ← </a:t>
            </a:r>
            <a:r>
              <a:rPr lang="en-US" sz="1800" b="1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800" baseline="-25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FNAME, LNAME, DEPENDENT_NAME</a:t>
            </a:r>
            <a:r>
              <a:rPr lang="en-US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(A_DP)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9" name="Google Shape;279;p32"/>
          <p:cNvSpPr txBox="1"/>
          <p:nvPr/>
        </p:nvSpPr>
        <p:spPr>
          <a:xfrm>
            <a:off x="228599" y="1752600"/>
            <a:ext cx="3810001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Problem: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Retrieve a list of each female employee’s dependents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0" name="Google Shape;280;p32"/>
          <p:cNvSpPr txBox="1"/>
          <p:nvPr/>
        </p:nvSpPr>
        <p:spPr>
          <a:xfrm rot="-964231">
            <a:off x="4304348" y="574017"/>
            <a:ext cx="279019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1" name="Google Shape;281;p32"/>
          <p:cNvSpPr txBox="1"/>
          <p:nvPr/>
        </p:nvSpPr>
        <p:spPr>
          <a:xfrm rot="-964231">
            <a:off x="4224598" y="1353154"/>
            <a:ext cx="460715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2" name="Google Shape;282;p32"/>
          <p:cNvSpPr txBox="1"/>
          <p:nvPr/>
        </p:nvSpPr>
        <p:spPr>
          <a:xfrm rot="-964231">
            <a:off x="6276275" y="2003293"/>
            <a:ext cx="753604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E_DP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3" name="Google Shape;283;p32"/>
          <p:cNvSpPr txBox="1"/>
          <p:nvPr/>
        </p:nvSpPr>
        <p:spPr>
          <a:xfrm rot="-964231">
            <a:off x="4408233" y="6204806"/>
            <a:ext cx="279019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4" name="Google Shape;284;p32"/>
          <p:cNvSpPr txBox="1"/>
          <p:nvPr/>
        </p:nvSpPr>
        <p:spPr>
          <a:xfrm rot="-964231">
            <a:off x="7724075" y="5889493"/>
            <a:ext cx="753604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A_DP</a:t>
            </a:r>
            <a:endParaRPr sz="1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85" name="Google Shape;285;p32" descr="fig05_06"/>
          <p:cNvPicPr preferRelativeResize="0"/>
          <p:nvPr/>
        </p:nvPicPr>
        <p:blipFill rotWithShape="1">
          <a:blip r:embed="rId4">
            <a:alphaModFix/>
          </a:blip>
          <a:srcRect l="31883" t="74866"/>
          <a:stretch/>
        </p:blipFill>
        <p:spPr>
          <a:xfrm>
            <a:off x="47163" y="4262708"/>
            <a:ext cx="4323922" cy="2032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JOIN(Binary Operation)</a:t>
            </a:r>
            <a:endParaRPr/>
          </a:p>
        </p:txBody>
      </p:sp>
      <p:sp>
        <p:nvSpPr>
          <p:cNvPr id="292" name="Google Shape;292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7653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40"/>
              <a:buNone/>
            </a:pPr>
            <a:endParaRPr sz="2200"/>
          </a:p>
          <a:p>
            <a:pPr marL="274320" lvl="0" indent="-27432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40"/>
              <a:buChar char="🞆"/>
            </a:pPr>
            <a:r>
              <a:rPr lang="en-US" sz="2200"/>
              <a:t>JOIN denoted by     </a:t>
            </a:r>
            <a:r>
              <a:rPr lang="en-US" sz="2200" i="1"/>
              <a:t>combine related tuples</a:t>
            </a:r>
            <a:r>
              <a:rPr lang="en-US" sz="2200"/>
              <a:t> from various relations </a:t>
            </a:r>
            <a:endParaRPr/>
          </a:p>
          <a:p>
            <a:pPr marL="274320" lvl="0" indent="-17653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</a:pPr>
            <a:endParaRPr sz="2200"/>
          </a:p>
          <a:p>
            <a:pPr marL="274320" lvl="0" indent="-27432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40"/>
              <a:buChar char="🞆"/>
            </a:pPr>
            <a:r>
              <a:rPr lang="en-US" sz="2200"/>
              <a:t>JOIN combines CARTESIAN PRODECT and SELECT into a single operation</a:t>
            </a:r>
            <a:endParaRPr/>
          </a:p>
          <a:p>
            <a:pPr marL="274320" lvl="0" indent="-17653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40"/>
              <a:buNone/>
            </a:pPr>
            <a:endParaRPr sz="2200"/>
          </a:p>
          <a:p>
            <a:pPr marL="274320" lvl="0" indent="-27432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540"/>
              <a:buChar char="🞆"/>
            </a:pPr>
            <a:r>
              <a:rPr lang="en-US" sz="2200"/>
              <a:t>General form of a join operation on two relations R(A1, A2, . . ., An) and S(B1, B2, . . ., Bm) is:</a:t>
            </a:r>
            <a:endParaRPr/>
          </a:p>
          <a:p>
            <a:pPr marL="640080" lvl="1" indent="-167640" algn="l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640080" lvl="1" indent="-27432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SzPts val="1760"/>
              <a:buFont typeface="Noto Sans Symbols"/>
              <a:buNone/>
            </a:pPr>
            <a:r>
              <a:rPr lang="en-US" sz="2200"/>
              <a:t>R     </a:t>
            </a:r>
            <a:r>
              <a:rPr lang="en-US" sz="2200" baseline="-25000"/>
              <a:t>&lt;join condition&gt;</a:t>
            </a:r>
            <a:r>
              <a:rPr lang="en-US" sz="2200"/>
              <a:t>S</a:t>
            </a:r>
            <a:endParaRPr/>
          </a:p>
          <a:p>
            <a:pPr marL="274320" lvl="0" indent="-16764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sz="2400"/>
          </a:p>
        </p:txBody>
      </p:sp>
      <p:sp>
        <p:nvSpPr>
          <p:cNvPr id="293" name="Google Shape;293;p33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pSp>
        <p:nvGrpSpPr>
          <p:cNvPr id="294" name="Google Shape;294;p33"/>
          <p:cNvGrpSpPr/>
          <p:nvPr/>
        </p:nvGrpSpPr>
        <p:grpSpPr>
          <a:xfrm>
            <a:off x="3124200" y="1970087"/>
            <a:ext cx="219075" cy="174625"/>
            <a:chOff x="377" y="2904"/>
            <a:chExt cx="154" cy="110"/>
          </a:xfrm>
        </p:grpSpPr>
        <p:cxnSp>
          <p:nvCxnSpPr>
            <p:cNvPr id="295" name="Google Shape;295;p33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33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33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33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9" name="Google Shape;299;p33"/>
          <p:cNvGrpSpPr/>
          <p:nvPr/>
        </p:nvGrpSpPr>
        <p:grpSpPr>
          <a:xfrm>
            <a:off x="4161913" y="4724400"/>
            <a:ext cx="244475" cy="174625"/>
            <a:chOff x="377" y="2904"/>
            <a:chExt cx="154" cy="110"/>
          </a:xfrm>
        </p:grpSpPr>
        <p:cxnSp>
          <p:nvCxnSpPr>
            <p:cNvPr id="300" name="Google Shape;300;p33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33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33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33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Example of JOIN operation</a:t>
            </a:r>
            <a:endParaRPr/>
          </a:p>
        </p:txBody>
      </p:sp>
      <p:sp>
        <p:nvSpPr>
          <p:cNvPr id="310" name="Google Shape;310;p34"/>
          <p:cNvSpPr txBox="1">
            <a:spLocks noGrp="1"/>
          </p:cNvSpPr>
          <p:nvPr>
            <p:ph type="body" idx="1"/>
          </p:nvPr>
        </p:nvSpPr>
        <p:spPr>
          <a:xfrm>
            <a:off x="239713" y="1600200"/>
            <a:ext cx="8447087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Retrieve the name of the manager of each department.</a:t>
            </a:r>
            <a:endParaRPr/>
          </a:p>
          <a:p>
            <a:pPr marL="640080" lvl="1" indent="-17272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640080" lvl="1" indent="-17272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640080" lvl="1" indent="-27432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640080" lvl="1" indent="-27432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640080" lvl="1" indent="-27432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640080" lvl="1" indent="-27432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</a:pPr>
            <a:r>
              <a:rPr lang="en-US" sz="2000"/>
              <a:t>DEPT_MGR ← DEPARTMENT   </a:t>
            </a:r>
            <a:r>
              <a:rPr lang="en-US" sz="2000" baseline="-25000"/>
              <a:t>MGRSSN=SSN </a:t>
            </a:r>
            <a:r>
              <a:rPr lang="en-US" sz="2000"/>
              <a:t>EMPLOYEE</a:t>
            </a:r>
            <a:endParaRPr/>
          </a:p>
          <a:p>
            <a:pPr marL="274320" lvl="0" indent="-27432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 join condition can also be specified as </a:t>
            </a:r>
            <a:r>
              <a:rPr lang="en-US" sz="2000"/>
              <a:t>DEPARTMENT.MGRSSN= EMPLOYEE.SSN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endParaRPr sz="2400"/>
          </a:p>
          <a:p>
            <a:pPr marL="274320" lvl="0" indent="-16764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sz="2400"/>
          </a:p>
        </p:txBody>
      </p:sp>
      <p:sp>
        <p:nvSpPr>
          <p:cNvPr id="311" name="Google Shape;311;p34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grpSp>
        <p:nvGrpSpPr>
          <p:cNvPr id="312" name="Google Shape;312;p34"/>
          <p:cNvGrpSpPr/>
          <p:nvPr/>
        </p:nvGrpSpPr>
        <p:grpSpPr>
          <a:xfrm>
            <a:off x="4876800" y="4038600"/>
            <a:ext cx="381000" cy="195263"/>
            <a:chOff x="377" y="2904"/>
            <a:chExt cx="154" cy="110"/>
          </a:xfrm>
        </p:grpSpPr>
        <p:cxnSp>
          <p:nvCxnSpPr>
            <p:cNvPr id="313" name="Google Shape;313;p34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34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34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34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17" name="Google Shape;317;p34" descr="fig06_06"/>
          <p:cNvPicPr preferRelativeResize="0"/>
          <p:nvPr/>
        </p:nvPicPr>
        <p:blipFill rotWithShape="1">
          <a:blip r:embed="rId3">
            <a:alphaModFix/>
          </a:blip>
          <a:srcRect b="33388"/>
          <a:stretch/>
        </p:blipFill>
        <p:spPr>
          <a:xfrm>
            <a:off x="990600" y="5438237"/>
            <a:ext cx="6858000" cy="1089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4" descr="fig05_06"/>
          <p:cNvPicPr preferRelativeResize="0"/>
          <p:nvPr/>
        </p:nvPicPr>
        <p:blipFill rotWithShape="1">
          <a:blip r:embed="rId4">
            <a:alphaModFix/>
          </a:blip>
          <a:srcRect t="4191" b="67960"/>
          <a:stretch/>
        </p:blipFill>
        <p:spPr>
          <a:xfrm>
            <a:off x="304800" y="2057400"/>
            <a:ext cx="5368636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4" descr="fig05_06"/>
          <p:cNvPicPr preferRelativeResize="0"/>
          <p:nvPr/>
        </p:nvPicPr>
        <p:blipFill rotWithShape="1">
          <a:blip r:embed="rId4">
            <a:alphaModFix/>
          </a:blip>
          <a:srcRect t="32686" r="35855" b="48437"/>
          <a:stretch/>
        </p:blipFill>
        <p:spPr>
          <a:xfrm>
            <a:off x="5715000" y="2590800"/>
            <a:ext cx="3022501" cy="1133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Complete Set of Relational Operations</a:t>
            </a:r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 set of operations including </a:t>
            </a:r>
            <a:endParaRPr/>
          </a:p>
          <a:p>
            <a:pPr marL="640080" lvl="1" indent="-274320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</a:pPr>
            <a:r>
              <a:rPr lang="en-US" sz="1800"/>
              <a:t>SELECT </a:t>
            </a: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1800"/>
              <a:t>, </a:t>
            </a:r>
            <a:endParaRPr/>
          </a:p>
          <a:p>
            <a:pPr marL="640080" lvl="1" indent="-274320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</a:pPr>
            <a:r>
              <a:rPr lang="en-US" sz="1800"/>
              <a:t>PROJECT </a:t>
            </a: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1800"/>
              <a:t> ,</a:t>
            </a:r>
            <a:endParaRPr/>
          </a:p>
          <a:p>
            <a:pPr marL="640080" lvl="1" indent="-274320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</a:pPr>
            <a:r>
              <a:rPr lang="en-US" sz="1800"/>
              <a:t>UNION </a:t>
            </a: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 sz="1800"/>
              <a:t>, </a:t>
            </a:r>
            <a:endParaRPr/>
          </a:p>
          <a:p>
            <a:pPr marL="640080" lvl="1" indent="-274320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</a:pPr>
            <a:r>
              <a:rPr lang="en-US" sz="1800"/>
              <a:t>DIFFERENCE </a:t>
            </a: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800"/>
              <a:t> , </a:t>
            </a:r>
            <a:endParaRPr/>
          </a:p>
          <a:p>
            <a:pPr marL="640080" lvl="1" indent="-274320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</a:pPr>
            <a:r>
              <a:rPr lang="en-US" sz="1800"/>
              <a:t>RENAME ρ, and </a:t>
            </a:r>
            <a:endParaRPr/>
          </a:p>
          <a:p>
            <a:pPr marL="640080" lvl="1" indent="-274320" algn="l" rtl="0">
              <a:spcBef>
                <a:spcPts val="360"/>
              </a:spcBef>
              <a:spcAft>
                <a:spcPts val="0"/>
              </a:spcAft>
              <a:buSzPts val="1440"/>
              <a:buChar char="⚫"/>
            </a:pPr>
            <a:r>
              <a:rPr lang="en-US" sz="1800"/>
              <a:t>CARTESIAN PRODUCT X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/>
              <a:t>     is called a </a:t>
            </a:r>
            <a:r>
              <a:rPr lang="en-US" i="1"/>
              <a:t>complete set</a:t>
            </a:r>
            <a:r>
              <a:rPr lang="en-US"/>
              <a:t> because any relational         algebra expression can be expressed using these.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For example: </a:t>
            </a:r>
            <a:endParaRPr/>
          </a:p>
          <a:p>
            <a:pPr marL="640080" lvl="1" indent="-274320" algn="l" rtl="0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R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lang="en-US"/>
              <a:t> S = (R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/>
              <a:t> S ) – ((R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/>
              <a:t> S)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/>
              <a:t> (S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/>
              <a:t> R))</a:t>
            </a:r>
            <a:endParaRPr/>
          </a:p>
          <a:p>
            <a:pPr marL="640080" lvl="1" indent="-274320" algn="l" rtl="0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R       </a:t>
            </a:r>
            <a:r>
              <a:rPr lang="en-US" baseline="-25000"/>
              <a:t>&lt;join condition&gt;</a:t>
            </a:r>
            <a:r>
              <a:rPr lang="en-US"/>
              <a:t>S =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/>
              <a:t> </a:t>
            </a:r>
            <a:r>
              <a:rPr lang="en-US" baseline="-25000"/>
              <a:t>&lt;join condition&gt;</a:t>
            </a:r>
            <a:r>
              <a:rPr lang="en-US"/>
              <a:t> (R X S)</a:t>
            </a:r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grpSp>
        <p:nvGrpSpPr>
          <p:cNvPr id="328" name="Google Shape;328;p35"/>
          <p:cNvGrpSpPr/>
          <p:nvPr/>
        </p:nvGrpSpPr>
        <p:grpSpPr>
          <a:xfrm>
            <a:off x="2168471" y="5715000"/>
            <a:ext cx="457200" cy="152400"/>
            <a:chOff x="377" y="2904"/>
            <a:chExt cx="154" cy="110"/>
          </a:xfrm>
        </p:grpSpPr>
        <p:cxnSp>
          <p:nvCxnSpPr>
            <p:cNvPr id="329" name="Google Shape;329;p35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w="222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35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w="222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35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w="222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35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w="222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Some properties of JOIN</a:t>
            </a:r>
            <a:endParaRPr/>
          </a:p>
        </p:txBody>
      </p:sp>
      <p:sp>
        <p:nvSpPr>
          <p:cNvPr id="339" name="Google Shape;339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 sz="2400"/>
              <a:t>Consider the following JOIN operation:</a:t>
            </a:r>
            <a:endParaRPr/>
          </a:p>
          <a:p>
            <a:pPr marL="640080" lvl="1" indent="-274320" algn="l" rtl="0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R(A1, A2, . . ., An)                   S(B1, B2, . . ., Bm)</a:t>
            </a:r>
            <a:endParaRPr/>
          </a:p>
          <a:p>
            <a:pPr marL="914400" lvl="2" indent="-182880" algn="l" rtl="0">
              <a:spcBef>
                <a:spcPts val="400"/>
              </a:spcBef>
              <a:spcAft>
                <a:spcPts val="0"/>
              </a:spcAft>
              <a:buSzPts val="1200"/>
              <a:buFont typeface="Noto Sans Symbols"/>
              <a:buNone/>
            </a:pPr>
            <a:r>
              <a:rPr lang="en-US" sz="2000"/>
              <a:t>                                   R.Ai=S.Bj</a:t>
            </a:r>
            <a:endParaRPr sz="2000"/>
          </a:p>
          <a:p>
            <a:pPr marL="640080" lvl="1" indent="-274320" algn="l" rtl="0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Result is a relation Q with degree n + m attributes:</a:t>
            </a:r>
            <a:endParaRPr/>
          </a:p>
          <a:p>
            <a:pPr marL="914400" lvl="2" indent="-182880" algn="l" rtl="0">
              <a:spcBef>
                <a:spcPts val="400"/>
              </a:spcBef>
              <a:spcAft>
                <a:spcPts val="0"/>
              </a:spcAft>
              <a:buSzPts val="1200"/>
              <a:buChar char="🞆"/>
            </a:pPr>
            <a:r>
              <a:rPr lang="en-US" sz="2000"/>
              <a:t>Q(A1, A2, . . ., An, B1, B2, . . ., Bm), in that order.</a:t>
            </a:r>
            <a:endParaRPr/>
          </a:p>
          <a:p>
            <a:pPr marL="640080" lvl="1" indent="-162560" algn="l" rtl="0">
              <a:spcBef>
                <a:spcPts val="440"/>
              </a:spcBef>
              <a:spcAft>
                <a:spcPts val="0"/>
              </a:spcAft>
              <a:buSzPts val="1760"/>
              <a:buNone/>
            </a:pPr>
            <a:endParaRPr sz="2200"/>
          </a:p>
          <a:p>
            <a:pPr marL="640080" lvl="1" indent="-274320" algn="l" rtl="0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Relation Q has one tuple for each combination of tuples—r from R and s from S, but </a:t>
            </a:r>
            <a:r>
              <a:rPr lang="en-US" sz="2200" i="1"/>
              <a:t>only if they satisfy the join condition</a:t>
            </a:r>
            <a:r>
              <a:rPr lang="en-US" sz="2200"/>
              <a:t> r[Ai]=s[Bj]</a:t>
            </a:r>
            <a:endParaRPr/>
          </a:p>
          <a:p>
            <a:pPr marL="640080" lvl="1" indent="-162560" algn="l" rtl="0">
              <a:spcBef>
                <a:spcPts val="440"/>
              </a:spcBef>
              <a:spcAft>
                <a:spcPts val="0"/>
              </a:spcAft>
              <a:buSzPts val="1760"/>
              <a:buNone/>
            </a:pPr>
            <a:endParaRPr sz="2200"/>
          </a:p>
          <a:p>
            <a:pPr marL="640080" lvl="1" indent="-274320" algn="l" rtl="0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If R has n</a:t>
            </a:r>
            <a:r>
              <a:rPr lang="en-US" sz="2200" baseline="-25000"/>
              <a:t>R</a:t>
            </a:r>
            <a:r>
              <a:rPr lang="en-US" sz="2200"/>
              <a:t> tuples, and S has n</a:t>
            </a:r>
            <a:r>
              <a:rPr lang="en-US" sz="2200" baseline="-25000"/>
              <a:t>S</a:t>
            </a:r>
            <a:r>
              <a:rPr lang="en-US" sz="2200"/>
              <a:t> tuples, then no of tuples in join result </a:t>
            </a:r>
            <a:r>
              <a:rPr lang="en-US" sz="2200" i="1"/>
              <a:t>&lt; </a:t>
            </a:r>
            <a:r>
              <a:rPr lang="en-US" sz="2200"/>
              <a:t>n</a:t>
            </a:r>
            <a:r>
              <a:rPr lang="en-US" sz="2200" baseline="-25000"/>
              <a:t>R</a:t>
            </a:r>
            <a:r>
              <a:rPr lang="en-US" sz="2200"/>
              <a:t> * n</a:t>
            </a:r>
            <a:r>
              <a:rPr lang="en-US" sz="2200" baseline="-25000"/>
              <a:t>S</a:t>
            </a:r>
            <a:r>
              <a:rPr lang="en-US" sz="2200"/>
              <a:t> .</a:t>
            </a:r>
            <a:endParaRPr/>
          </a:p>
        </p:txBody>
      </p:sp>
      <p:sp>
        <p:nvSpPr>
          <p:cNvPr id="340" name="Google Shape;340;p36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grpSp>
        <p:nvGrpSpPr>
          <p:cNvPr id="341" name="Google Shape;341;p36"/>
          <p:cNvGrpSpPr/>
          <p:nvPr/>
        </p:nvGrpSpPr>
        <p:grpSpPr>
          <a:xfrm>
            <a:off x="3825875" y="2057400"/>
            <a:ext cx="441325" cy="347663"/>
            <a:chOff x="377" y="2904"/>
            <a:chExt cx="154" cy="110"/>
          </a:xfrm>
        </p:grpSpPr>
        <p:cxnSp>
          <p:nvCxnSpPr>
            <p:cNvPr id="342" name="Google Shape;342;p36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36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36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36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Theta-join</a:t>
            </a:r>
            <a:endParaRPr/>
          </a:p>
        </p:txBody>
      </p:sp>
      <p:sp>
        <p:nvSpPr>
          <p:cNvPr id="352" name="Google Shape;352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 general case of JOIN operation is called a Theta-join: R        S</a:t>
            </a:r>
            <a:endParaRPr/>
          </a:p>
          <a:p>
            <a:pPr marL="914400" lvl="2" indent="-182880" algn="l" rtl="0">
              <a:spcBef>
                <a:spcPts val="360"/>
              </a:spcBef>
              <a:spcAft>
                <a:spcPts val="0"/>
              </a:spcAft>
              <a:buSzPts val="1080"/>
              <a:buFont typeface="Noto Sans Symbols"/>
              <a:buNone/>
            </a:pPr>
            <a:r>
              <a:rPr lang="en-US"/>
              <a:t>                        </a:t>
            </a:r>
            <a:r>
              <a:rPr lang="en-US" i="1"/>
              <a:t>theta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 i="1"/>
              <a:t>Theta</a:t>
            </a:r>
            <a:r>
              <a:rPr lang="en-US"/>
              <a:t> is a boolean expression on the attributes of R and S; for example:</a:t>
            </a:r>
            <a:endParaRPr/>
          </a:p>
          <a:p>
            <a:pPr marL="640080" lvl="1" indent="-274320" algn="l" rtl="0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R.Ai&lt;S.Bj AND (R.Ak=S.Bl OR R.Ap&lt;S.Bq)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Theta can have any comparison operators </a:t>
            </a: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{=,≠,&lt;,≤,&gt;,≥,}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endParaRPr/>
          </a:p>
        </p:txBody>
      </p:sp>
      <p:sp>
        <p:nvSpPr>
          <p:cNvPr id="353" name="Google Shape;353;p37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grpSp>
        <p:nvGrpSpPr>
          <p:cNvPr id="354" name="Google Shape;354;p37"/>
          <p:cNvGrpSpPr/>
          <p:nvPr/>
        </p:nvGrpSpPr>
        <p:grpSpPr>
          <a:xfrm>
            <a:off x="2819400" y="1981200"/>
            <a:ext cx="381000" cy="271463"/>
            <a:chOff x="377" y="2904"/>
            <a:chExt cx="154" cy="110"/>
          </a:xfrm>
        </p:grpSpPr>
        <p:cxnSp>
          <p:nvCxnSpPr>
            <p:cNvPr id="355" name="Google Shape;355;p37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37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7" name="Google Shape;357;p37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" name="Google Shape;358;p37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Equi-Join</a:t>
            </a:r>
            <a:endParaRPr/>
          </a:p>
        </p:txBody>
      </p:sp>
      <p:sp>
        <p:nvSpPr>
          <p:cNvPr id="365" name="Google Shape;365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010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540"/>
              <a:buChar char="🞆"/>
            </a:pPr>
            <a:r>
              <a:rPr lang="en-US" sz="2200"/>
              <a:t>EQUIJOIN is a join condition that involves only equality operator = .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b="1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 b="1"/>
              <a:t>Example:</a:t>
            </a:r>
            <a:endParaRPr/>
          </a:p>
          <a:p>
            <a:pPr marL="640080" lvl="1" indent="-274320" algn="l" rtl="0"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DEPT_MGR ← DEPARTMENT   </a:t>
            </a:r>
            <a:r>
              <a:rPr lang="en-US" sz="2000" baseline="-25000"/>
              <a:t>MGRSSN=SSN </a:t>
            </a:r>
            <a:r>
              <a:rPr lang="en-US" sz="2000"/>
              <a:t>EMPLOYEE</a:t>
            </a:r>
            <a:endParaRPr/>
          </a:p>
          <a:p>
            <a:pPr marL="640080" lvl="1" indent="-274320" algn="l" rtl="0"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Retrieve a list of each female employee’s dependents</a:t>
            </a:r>
            <a:endParaRPr/>
          </a:p>
          <a:p>
            <a:pPr marL="1188720" lvl="3" indent="-18288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F ← </a:t>
            </a:r>
            <a:r>
              <a:rPr lang="en-US" b="1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/>
              <a:t> </a:t>
            </a:r>
            <a:r>
              <a:rPr lang="en-US" baseline="-25000"/>
              <a:t>SEX=’F’</a:t>
            </a:r>
            <a:r>
              <a:rPr lang="en-US"/>
              <a:t>(EMPLOYEE)</a:t>
            </a:r>
            <a:endParaRPr/>
          </a:p>
          <a:p>
            <a:pPr marL="1188720" lvl="3" indent="-18288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EN ← </a:t>
            </a:r>
            <a:r>
              <a:rPr lang="en-US" b="1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/>
              <a:t> </a:t>
            </a:r>
            <a:r>
              <a:rPr lang="en-US" baseline="-25000"/>
              <a:t>FNAME, LNAME, SSN </a:t>
            </a:r>
            <a:r>
              <a:rPr lang="en-US"/>
              <a:t>(F)</a:t>
            </a:r>
            <a:endParaRPr/>
          </a:p>
          <a:p>
            <a:pPr marL="1188720" lvl="3" indent="-18288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/>
              <a:t>E_DP ← EN         DEPENDENT</a:t>
            </a:r>
            <a:endParaRPr/>
          </a:p>
          <a:p>
            <a:pPr marL="1188720" lvl="3" indent="-18288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r>
              <a:rPr lang="en-US" baseline="-25000"/>
              <a:t>		</a:t>
            </a:r>
            <a:r>
              <a:rPr lang="en-US"/>
              <a:t>      </a:t>
            </a:r>
            <a:r>
              <a:rPr lang="en-US" baseline="-25000"/>
              <a:t>SSN=ESSN</a:t>
            </a:r>
            <a:endParaRPr/>
          </a:p>
          <a:p>
            <a:pPr marL="640080" lvl="1" indent="-187960" algn="l" rtl="0">
              <a:spcBef>
                <a:spcPts val="340"/>
              </a:spcBef>
              <a:spcAft>
                <a:spcPts val="0"/>
              </a:spcAft>
              <a:buSzPts val="1360"/>
              <a:buNone/>
            </a:pPr>
            <a:endParaRPr sz="1700"/>
          </a:p>
          <a:p>
            <a:pPr marL="640080" lvl="1" indent="-172720" algn="l" rtl="0">
              <a:spcBef>
                <a:spcPts val="4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640080" lvl="1" indent="-172720" algn="l" rtl="0">
              <a:spcBef>
                <a:spcPts val="4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640080" lvl="1" indent="-167640" algn="l" rtl="0">
              <a:spcBef>
                <a:spcPts val="42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sp>
        <p:nvSpPr>
          <p:cNvPr id="366" name="Google Shape;366;p38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grpSp>
        <p:nvGrpSpPr>
          <p:cNvPr id="367" name="Google Shape;367;p38"/>
          <p:cNvGrpSpPr/>
          <p:nvPr/>
        </p:nvGrpSpPr>
        <p:grpSpPr>
          <a:xfrm>
            <a:off x="2971800" y="4648200"/>
            <a:ext cx="381000" cy="195263"/>
            <a:chOff x="377" y="2904"/>
            <a:chExt cx="154" cy="110"/>
          </a:xfrm>
        </p:grpSpPr>
        <p:cxnSp>
          <p:nvCxnSpPr>
            <p:cNvPr id="368" name="Google Shape;368;p38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38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0" name="Google Shape;370;p38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38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2" name="Google Shape;372;p38"/>
          <p:cNvGrpSpPr/>
          <p:nvPr/>
        </p:nvGrpSpPr>
        <p:grpSpPr>
          <a:xfrm>
            <a:off x="5466608" y="3124200"/>
            <a:ext cx="381000" cy="195263"/>
            <a:chOff x="377" y="2904"/>
            <a:chExt cx="154" cy="110"/>
          </a:xfrm>
        </p:grpSpPr>
        <p:cxnSp>
          <p:nvCxnSpPr>
            <p:cNvPr id="373" name="Google Shape;373;p38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38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38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38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Issue with Equijoin Operation</a:t>
            </a:r>
            <a:endParaRPr/>
          </a:p>
        </p:txBody>
      </p:sp>
      <p:sp>
        <p:nvSpPr>
          <p:cNvPr id="383" name="Google Shape;383;p39"/>
          <p:cNvSpPr txBox="1">
            <a:spLocks noGrp="1"/>
          </p:cNvSpPr>
          <p:nvPr>
            <p:ph type="body" idx="1"/>
          </p:nvPr>
        </p:nvSpPr>
        <p:spPr>
          <a:xfrm>
            <a:off x="457200" y="3657600"/>
            <a:ext cx="7467600" cy="281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2" indent="-27432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🞆"/>
            </a:pPr>
            <a:r>
              <a:rPr lang="en-US" sz="2000"/>
              <a:t>Superfluous column</a:t>
            </a:r>
            <a:endParaRPr/>
          </a:p>
          <a:p>
            <a:pPr marL="274320" lvl="2" indent="-1854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endParaRPr sz="2000"/>
          </a:p>
          <a:p>
            <a:pPr marL="274320" lvl="2" indent="-27432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🞆"/>
            </a:pPr>
            <a:r>
              <a:rPr lang="en-US" sz="2000"/>
              <a:t>Result of EQUIJOIN always have one or more pairs of attributes that have identical values in every tuple. </a:t>
            </a:r>
            <a:endParaRPr/>
          </a:p>
          <a:p>
            <a:pPr marL="0" lvl="2" indent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US" sz="2000"/>
              <a:t> 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pic>
        <p:nvPicPr>
          <p:cNvPr id="384" name="Google Shape;384;p39" descr="fig06_06"/>
          <p:cNvPicPr preferRelativeResize="0"/>
          <p:nvPr/>
        </p:nvPicPr>
        <p:blipFill rotWithShape="1">
          <a:blip r:embed="rId3">
            <a:alphaModFix/>
          </a:blip>
          <a:srcRect b="33388"/>
          <a:stretch/>
        </p:blipFill>
        <p:spPr>
          <a:xfrm>
            <a:off x="381000" y="1676400"/>
            <a:ext cx="81534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NATURAL JOIN Operation</a:t>
            </a:r>
            <a:endParaRPr/>
          </a:p>
        </p:txBody>
      </p:sp>
      <p:sp>
        <p:nvSpPr>
          <p:cNvPr id="391" name="Google Shape;391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153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NATURAL JOIN operation (denoted by *) is created to get rid of the superfluous attribute in an EQUIJOIN condition.</a:t>
            </a:r>
            <a:endParaRPr/>
          </a:p>
          <a:p>
            <a:pPr marL="274320" lvl="0" indent="-163195" algn="l" rtl="0">
              <a:spcBef>
                <a:spcPts val="600"/>
              </a:spcBef>
              <a:spcAft>
                <a:spcPts val="0"/>
              </a:spcAft>
              <a:buSzPts val="1750"/>
              <a:buNone/>
            </a:pPr>
            <a:endParaRPr sz="25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 two join attributes, or each pair of corresponding join attributes must </a:t>
            </a:r>
            <a:r>
              <a:rPr lang="en-US" i="1"/>
              <a:t>have the same name</a:t>
            </a:r>
            <a:r>
              <a:rPr lang="en-US"/>
              <a:t> in both relations</a:t>
            </a:r>
            <a:endParaRPr/>
          </a:p>
          <a:p>
            <a:pPr marL="640080" lvl="1" indent="-274320" algn="l" rtl="0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If this is not the case, a renaming operation is applied first.	</a:t>
            </a:r>
            <a:endParaRPr sz="1600"/>
          </a:p>
        </p:txBody>
      </p:sp>
      <p:sp>
        <p:nvSpPr>
          <p:cNvPr id="392" name="Google Shape;392;p40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NATURAL JOIN Operation</a:t>
            </a:r>
            <a:endParaRPr/>
          </a:p>
        </p:txBody>
      </p:sp>
      <p:sp>
        <p:nvSpPr>
          <p:cNvPr id="399" name="Google Shape;399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153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30"/>
              <a:buChar char="🞆"/>
            </a:pPr>
            <a:r>
              <a:rPr lang="en-US" sz="1900" b="1"/>
              <a:t>Example:</a:t>
            </a:r>
            <a:r>
              <a:rPr lang="en-US" sz="1900"/>
              <a:t> To apply a natural join on the DNUMBER attributes of DEPARTMENT and DEPT_LOCATIONS, it is sufficient to write:  </a:t>
            </a:r>
            <a:endParaRPr/>
          </a:p>
          <a:p>
            <a:pPr marL="640080" lvl="1" indent="-19304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</a:pPr>
            <a:endParaRPr sz="1600"/>
          </a:p>
          <a:p>
            <a:pPr marL="640080" lvl="1" indent="-27432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pPr>
            <a:r>
              <a:rPr lang="en-US" sz="1800"/>
              <a:t>DEPT_LOCS ← DEPARTMENT * DEPT_LOCATIONS</a:t>
            </a:r>
            <a:endParaRPr/>
          </a:p>
          <a:p>
            <a:pPr marL="274320" lvl="0" indent="-27432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30"/>
              <a:buChar char="🞆"/>
            </a:pPr>
            <a:r>
              <a:rPr lang="en-US" sz="1900"/>
              <a:t>Only attribute with the same name is DNUMBER</a:t>
            </a:r>
            <a:endParaRPr/>
          </a:p>
          <a:p>
            <a:pPr marL="274320" lvl="0" indent="-27432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330"/>
              <a:buChar char="🞆"/>
            </a:pPr>
            <a:r>
              <a:rPr lang="en-US" sz="1900"/>
              <a:t>An implicit join condition is created based on this attribute:</a:t>
            </a:r>
            <a:endParaRPr/>
          </a:p>
          <a:p>
            <a:pPr marL="640080" lvl="1" indent="-274320" algn="l" rtl="0">
              <a:lnSpc>
                <a:spcPct val="120000"/>
              </a:lnSpc>
              <a:spcBef>
                <a:spcPts val="380"/>
              </a:spcBef>
              <a:spcAft>
                <a:spcPts val="0"/>
              </a:spcAft>
              <a:buSzPts val="1520"/>
              <a:buNone/>
            </a:pPr>
            <a:r>
              <a:rPr lang="en-US" sz="1900"/>
              <a:t>DEPARTMENT.DNUMBER=DEPT_LOCATIONS.DNUMBER</a:t>
            </a:r>
            <a:endParaRPr sz="2000"/>
          </a:p>
        </p:txBody>
      </p:sp>
      <p:sp>
        <p:nvSpPr>
          <p:cNvPr id="400" name="Google Shape;400;p41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401" name="Google Shape;401;p41" descr="fig05_06"/>
          <p:cNvPicPr preferRelativeResize="0"/>
          <p:nvPr/>
        </p:nvPicPr>
        <p:blipFill rotWithShape="1">
          <a:blip r:embed="rId3">
            <a:alphaModFix/>
          </a:blip>
          <a:srcRect t="32781" b="47881"/>
          <a:stretch/>
        </p:blipFill>
        <p:spPr>
          <a:xfrm>
            <a:off x="1371600" y="4876800"/>
            <a:ext cx="6804212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5" descr="fig05_07"/>
          <p:cNvPicPr preferRelativeResize="0"/>
          <p:nvPr/>
        </p:nvPicPr>
        <p:blipFill rotWithShape="1">
          <a:blip r:embed="rId3">
            <a:alphaModFix/>
          </a:blip>
          <a:srcRect t="7852"/>
          <a:stretch/>
        </p:blipFill>
        <p:spPr>
          <a:xfrm>
            <a:off x="690863" y="1143000"/>
            <a:ext cx="7843538" cy="53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/>
        </p:nvSpPr>
        <p:spPr>
          <a:xfrm>
            <a:off x="457200" y="3048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Company Database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 sz="3000" b="0" i="0" u="none" strike="noStrike" cap="small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Considered in Examples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Schoolbook"/>
              <a:buNone/>
            </a:pPr>
            <a:endParaRPr sz="3000" b="0" i="0" u="none" strike="noStrike" cap="small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Example: Natural Join</a:t>
            </a:r>
            <a:endParaRPr/>
          </a:p>
        </p:txBody>
      </p:sp>
      <p:sp>
        <p:nvSpPr>
          <p:cNvPr id="408" name="Google Shape;408;p42"/>
          <p:cNvSpPr txBox="1">
            <a:spLocks noGrp="1"/>
          </p:cNvSpPr>
          <p:nvPr>
            <p:ph type="body" idx="1"/>
          </p:nvPr>
        </p:nvSpPr>
        <p:spPr>
          <a:xfrm>
            <a:off x="239713" y="1600200"/>
            <a:ext cx="8294687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40080" lvl="1" indent="-1727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🞆"/>
            </a:pPr>
            <a:r>
              <a:rPr lang="en-US" sz="2000"/>
              <a:t>Another example: Q ← R(A,B,C,D) * S(C,D,E)</a:t>
            </a:r>
            <a:endParaRPr/>
          </a:p>
          <a:p>
            <a:pPr marL="640080" lvl="1" indent="-27432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The implicit join condition includes </a:t>
            </a:r>
            <a:r>
              <a:rPr lang="en-US" sz="2000" i="1"/>
              <a:t>each pair</a:t>
            </a:r>
            <a:r>
              <a:rPr lang="en-US" sz="2000"/>
              <a:t> of attributes with the same name, “AND” together:</a:t>
            </a:r>
            <a:endParaRPr/>
          </a:p>
          <a:p>
            <a:pPr marL="914400" lvl="2" indent="-18288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en-US" sz="1800"/>
              <a:t>R.C=S.C AND R.D=.S.D</a:t>
            </a:r>
            <a:endParaRPr/>
          </a:p>
          <a:p>
            <a:pPr marL="640080" lvl="1" indent="-27432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Result keeps only one attribute of each such pair:</a:t>
            </a:r>
            <a:endParaRPr/>
          </a:p>
          <a:p>
            <a:pPr marL="914400" lvl="2" indent="-18288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en-US" sz="1800"/>
              <a:t>Q(A,B,C,D,E)</a:t>
            </a:r>
            <a:endParaRPr/>
          </a:p>
        </p:txBody>
      </p:sp>
      <p:sp>
        <p:nvSpPr>
          <p:cNvPr id="409" name="Google Shape;409;p42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Example of NATURAL JOIN operation</a:t>
            </a:r>
            <a:endParaRPr/>
          </a:p>
        </p:txBody>
      </p:sp>
      <p:sp>
        <p:nvSpPr>
          <p:cNvPr id="416" name="Google Shape;416;p43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17" name="Google Shape;417;p43"/>
          <p:cNvSpPr/>
          <p:nvPr/>
        </p:nvSpPr>
        <p:spPr>
          <a:xfrm>
            <a:off x="1833563" y="13096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18" name="Google Shape;418;p43" descr="fig06_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598613"/>
            <a:ext cx="7086600" cy="4802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DIVISION (Binary Operation)</a:t>
            </a:r>
            <a:endParaRPr/>
          </a:p>
        </p:txBody>
      </p:sp>
      <p:sp>
        <p:nvSpPr>
          <p:cNvPr id="425" name="Google Shape;425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40080" lvl="1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The division operation is applied to two relations </a:t>
            </a:r>
            <a:endParaRPr/>
          </a:p>
          <a:p>
            <a:pPr marL="365760" lvl="1" indent="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760"/>
              <a:buNone/>
            </a:pPr>
            <a:r>
              <a:rPr lang="en-US" sz="2200"/>
              <a:t>		R(Z) </a:t>
            </a:r>
            <a:r>
              <a:rPr lang="en-US" sz="2200">
                <a:latin typeface="Noto Sans Symbols"/>
                <a:ea typeface="Noto Sans Symbols"/>
                <a:cs typeface="Noto Sans Symbols"/>
                <a:sym typeface="Noto Sans Symbols"/>
              </a:rPr>
              <a:t>÷</a:t>
            </a:r>
            <a:r>
              <a:rPr lang="en-US" sz="2200"/>
              <a:t> S(X), where X ⊂ Z. </a:t>
            </a:r>
            <a:endParaRPr/>
          </a:p>
          <a:p>
            <a:pPr marL="640080" lvl="1" indent="-27432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Let Y = Z – X</a:t>
            </a:r>
            <a:endParaRPr/>
          </a:p>
          <a:p>
            <a:pPr marL="914400" lvl="2" indent="-18288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140"/>
              <a:buChar char="🞆"/>
            </a:pPr>
            <a:r>
              <a:rPr lang="en-US" sz="1900"/>
              <a:t>We have Z = X </a:t>
            </a:r>
            <a:r>
              <a:rPr lang="en-US" sz="1900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 sz="1900"/>
              <a:t> Y and Y is a set of attributes of R that are not the attributes of S. </a:t>
            </a:r>
            <a:r>
              <a:rPr lang="en-US" sz="2200"/>
              <a:t>			</a:t>
            </a:r>
            <a:endParaRPr/>
          </a:p>
        </p:txBody>
      </p:sp>
      <p:sp>
        <p:nvSpPr>
          <p:cNvPr id="426" name="Google Shape;426;p44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pic>
        <p:nvPicPr>
          <p:cNvPr id="427" name="Google Shape;427;p44" descr="fig06_08"/>
          <p:cNvPicPr preferRelativeResize="0"/>
          <p:nvPr/>
        </p:nvPicPr>
        <p:blipFill rotWithShape="1">
          <a:blip r:embed="rId3">
            <a:alphaModFix/>
          </a:blip>
          <a:srcRect l="70238" t="3550" b="25719"/>
          <a:stretch/>
        </p:blipFill>
        <p:spPr>
          <a:xfrm>
            <a:off x="6705600" y="3160776"/>
            <a:ext cx="2057400" cy="3621024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44"/>
          <p:cNvSpPr txBox="1"/>
          <p:nvPr/>
        </p:nvSpPr>
        <p:spPr>
          <a:xfrm>
            <a:off x="533400" y="3429000"/>
            <a:ext cx="6248400" cy="319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40080" marR="0" lvl="1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  <a:p>
            <a:pPr marL="640080" marR="0" lvl="1" indent="-27432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result of DIVISION is a relation T(Y)</a:t>
            </a:r>
            <a:endParaRPr/>
          </a:p>
          <a:p>
            <a:pPr marL="640080" marR="0" lvl="1" indent="-27432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 a tuple t to appear in the result T of the DIVISION, the values in t must appear in R in combination with </a:t>
            </a:r>
            <a:r>
              <a:rPr lang="en-US" sz="2000" b="0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every</a:t>
            </a: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tuple in S.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	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Example of DIVISION</a:t>
            </a:r>
            <a:endParaRPr/>
          </a:p>
        </p:txBody>
      </p:sp>
      <p:sp>
        <p:nvSpPr>
          <p:cNvPr id="435" name="Google Shape;435;p45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436" name="Google Shape;436;p45" descr="fig06_08"/>
          <p:cNvPicPr preferRelativeResize="0"/>
          <p:nvPr/>
        </p:nvPicPr>
        <p:blipFill rotWithShape="1">
          <a:blip r:embed="rId3">
            <a:alphaModFix/>
          </a:blip>
          <a:srcRect l="10220" t="3215" r="44516" b="8371"/>
          <a:stretch/>
        </p:blipFill>
        <p:spPr>
          <a:xfrm>
            <a:off x="5941886" y="2286000"/>
            <a:ext cx="2897314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5"/>
          <p:cNvSpPr txBox="1"/>
          <p:nvPr/>
        </p:nvSpPr>
        <p:spPr>
          <a:xfrm>
            <a:off x="152400" y="2438400"/>
            <a:ext cx="6248399" cy="418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40080" marR="0" lvl="1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  <a:p>
            <a:pPr marL="182880" marR="0" lvl="0" indent="-812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Smith 🡨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 </a:t>
            </a:r>
            <a:r>
              <a:rPr lang="en-US" sz="2000" baseline="-25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fname=‘John’ and lname=‘Smith’</a:t>
            </a: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(Employee)</a:t>
            </a:r>
            <a:endParaRPr/>
          </a:p>
          <a:p>
            <a:pPr marL="182880" marR="0" lvl="0" indent="-812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Smith_Pnos 🡨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 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Pno</a:t>
            </a: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(Works_on 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essn=ssn</a:t>
            </a: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Smith)</a:t>
            </a:r>
            <a:endParaRPr/>
          </a:p>
          <a:p>
            <a:pPr marL="182880" marR="0" lvl="0" indent="-812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Ssn_Pnos 🡨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 </a:t>
            </a:r>
            <a:r>
              <a:rPr lang="en-US" sz="2000" baseline="-25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Essn,Pno</a:t>
            </a:r>
            <a:r>
              <a:rPr lang="en-US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(Works_on)</a:t>
            </a:r>
            <a:endParaRPr/>
          </a:p>
          <a:p>
            <a:pPr marL="182880" marR="0" lvl="0" indent="-8127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182880" marR="0" lvl="0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SSNS(ssn)🡨 Ssn_Pnos </a:t>
            </a:r>
            <a:r>
              <a:rPr lang="en-US" sz="2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÷</a:t>
            </a:r>
            <a:r>
              <a:rPr lang="en-U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Smith_Pnos</a:t>
            </a:r>
            <a:endParaRPr sz="2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640080" marR="0" lvl="1" indent="-17272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640080" marR="0" lvl="1" indent="-16256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438" name="Google Shape;438;p45"/>
          <p:cNvGrpSpPr/>
          <p:nvPr/>
        </p:nvGrpSpPr>
        <p:grpSpPr>
          <a:xfrm>
            <a:off x="4303985" y="3733800"/>
            <a:ext cx="457200" cy="152400"/>
            <a:chOff x="377" y="2904"/>
            <a:chExt cx="154" cy="110"/>
          </a:xfrm>
        </p:grpSpPr>
        <p:cxnSp>
          <p:nvCxnSpPr>
            <p:cNvPr id="439" name="Google Shape;439;p45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w="222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45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w="222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45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w="222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45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w="222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43" name="Google Shape;443;p45"/>
          <p:cNvSpPr/>
          <p:nvPr/>
        </p:nvSpPr>
        <p:spPr>
          <a:xfrm>
            <a:off x="381000" y="1598170"/>
            <a:ext cx="7543800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Retrieve all employees who work on all the project that </a:t>
            </a:r>
            <a:r>
              <a:rPr lang="en-US" sz="2400" i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John Smith </a:t>
            </a: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works 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Recap of Relational Algebra Operations</a:t>
            </a:r>
            <a:endParaRPr/>
          </a:p>
        </p:txBody>
      </p:sp>
      <p:sp>
        <p:nvSpPr>
          <p:cNvPr id="450" name="Google Shape;450;p46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451" name="Google Shape;451;p46" descr="tbl06_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60020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Aggregate Functions</a:t>
            </a:r>
            <a:endParaRPr/>
          </a:p>
        </p:txBody>
      </p:sp>
      <p:sp>
        <p:nvSpPr>
          <p:cNvPr id="458" name="Google Shape;458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540"/>
              <a:buChar char="🞆"/>
            </a:pPr>
            <a:r>
              <a:rPr lang="en-US" sz="2200"/>
              <a:t>Now we specify mathematical </a:t>
            </a:r>
            <a:r>
              <a:rPr lang="en-US" sz="2200" b="1"/>
              <a:t>aggregate functions</a:t>
            </a:r>
            <a:r>
              <a:rPr lang="en-US" sz="2200"/>
              <a:t> on collections of values from the database. </a:t>
            </a:r>
            <a:endParaRPr/>
          </a:p>
          <a:p>
            <a:pPr marL="274320" lvl="0" indent="-176530" algn="l" rtl="0">
              <a:spcBef>
                <a:spcPts val="600"/>
              </a:spcBef>
              <a:spcAft>
                <a:spcPts val="0"/>
              </a:spcAft>
              <a:buSzPts val="1540"/>
              <a:buNone/>
            </a:pPr>
            <a:endParaRPr sz="2200" b="1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540"/>
              <a:buChar char="🞆"/>
            </a:pPr>
            <a:r>
              <a:rPr lang="en-US" sz="2200" b="1"/>
              <a:t>Examples:</a:t>
            </a:r>
            <a:endParaRPr/>
          </a:p>
          <a:p>
            <a:pPr marL="640080" lvl="1" indent="-274320" algn="l" rtl="0">
              <a:spcBef>
                <a:spcPts val="380"/>
              </a:spcBef>
              <a:spcAft>
                <a:spcPts val="0"/>
              </a:spcAft>
              <a:buSzPts val="1520"/>
              <a:buChar char="⚫"/>
            </a:pPr>
            <a:r>
              <a:rPr lang="en-US" sz="1900"/>
              <a:t>Retrieve the average or total salary of all employees </a:t>
            </a:r>
            <a:endParaRPr/>
          </a:p>
          <a:p>
            <a:pPr marL="640080" lvl="1" indent="-274320" algn="l" rtl="0">
              <a:spcBef>
                <a:spcPts val="380"/>
              </a:spcBef>
              <a:spcAft>
                <a:spcPts val="0"/>
              </a:spcAft>
              <a:buSzPts val="1520"/>
              <a:buChar char="⚫"/>
            </a:pPr>
            <a:r>
              <a:rPr lang="en-US" sz="1900"/>
              <a:t>Retrieve total number of employee tuples </a:t>
            </a:r>
            <a:endParaRPr sz="1900"/>
          </a:p>
          <a:p>
            <a:pPr marL="274320" lvl="0" indent="-176530" algn="l" rtl="0">
              <a:spcBef>
                <a:spcPts val="600"/>
              </a:spcBef>
              <a:spcAft>
                <a:spcPts val="0"/>
              </a:spcAft>
              <a:buSzPts val="1540"/>
              <a:buNone/>
            </a:pPr>
            <a:endParaRPr sz="22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540"/>
              <a:buChar char="🞆"/>
            </a:pPr>
            <a:r>
              <a:rPr lang="en-US" sz="2200"/>
              <a:t>Functions applied to collections of numeric values include</a:t>
            </a:r>
            <a:endParaRPr/>
          </a:p>
          <a:p>
            <a:pPr marL="640080" lvl="1" indent="-274320" algn="l" rtl="0"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SUM, AVERAGE, MAXIMUM, and MINIMUM.</a:t>
            </a:r>
            <a:endParaRPr/>
          </a:p>
          <a:p>
            <a:pPr marL="640080" lvl="1" indent="-274320" algn="l" rtl="0">
              <a:spcBef>
                <a:spcPts val="380"/>
              </a:spcBef>
              <a:spcAft>
                <a:spcPts val="0"/>
              </a:spcAft>
              <a:buSzPts val="1520"/>
              <a:buChar char="⚫"/>
            </a:pPr>
            <a:r>
              <a:rPr lang="en-US" sz="1900"/>
              <a:t>COUNT function is used for counting tuples or values.</a:t>
            </a:r>
            <a:endParaRPr/>
          </a:p>
        </p:txBody>
      </p:sp>
      <p:sp>
        <p:nvSpPr>
          <p:cNvPr id="459" name="Google Shape;459;p47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Aggregate Function Operation</a:t>
            </a:r>
            <a:endParaRPr/>
          </a:p>
        </p:txBody>
      </p:sp>
      <p:sp>
        <p:nvSpPr>
          <p:cNvPr id="466" name="Google Shape;466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 sz="2400"/>
              <a:t>Use of the Aggregate Functional operation ℱ</a:t>
            </a:r>
            <a:endParaRPr/>
          </a:p>
          <a:p>
            <a:pPr marL="640080" lvl="1" indent="-274320" algn="l" rtl="0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ℱ</a:t>
            </a:r>
            <a:r>
              <a:rPr lang="en-US" sz="2200" baseline="-25000"/>
              <a:t>MAX Salary</a:t>
            </a:r>
            <a:r>
              <a:rPr lang="en-US" sz="2200"/>
              <a:t> (EMPLOYEE) </a:t>
            </a:r>
            <a:endParaRPr/>
          </a:p>
          <a:p>
            <a:pPr marL="640080" lvl="1" indent="-274320" algn="l" rtl="0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ℱ</a:t>
            </a:r>
            <a:r>
              <a:rPr lang="en-US" sz="2200" baseline="-25000"/>
              <a:t>MIN Salary</a:t>
            </a:r>
            <a:r>
              <a:rPr lang="en-US" sz="2200"/>
              <a:t> (EMPLOYEE) </a:t>
            </a:r>
            <a:endParaRPr/>
          </a:p>
          <a:p>
            <a:pPr marL="640080" lvl="1" indent="-274320" algn="l" rtl="0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ℱ</a:t>
            </a:r>
            <a:r>
              <a:rPr lang="en-US" sz="2200" baseline="-25000"/>
              <a:t>SUM Salary</a:t>
            </a:r>
            <a:r>
              <a:rPr lang="en-US" sz="2200"/>
              <a:t> (EMPLOYEE) </a:t>
            </a:r>
            <a:endParaRPr/>
          </a:p>
          <a:p>
            <a:pPr marL="640080" lvl="1" indent="-274320" algn="l" rtl="0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ℱ</a:t>
            </a:r>
            <a:r>
              <a:rPr lang="en-US" sz="2200" baseline="-25000"/>
              <a:t>COUNT SSN, AVERAGE Salary</a:t>
            </a:r>
            <a:r>
              <a:rPr lang="en-US" sz="2200"/>
              <a:t> (EMPLOYEE) </a:t>
            </a:r>
            <a:endParaRPr/>
          </a:p>
          <a:p>
            <a:pPr marL="914400" lvl="2" indent="-182880" algn="l" rtl="0">
              <a:spcBef>
                <a:spcPts val="380"/>
              </a:spcBef>
              <a:spcAft>
                <a:spcPts val="0"/>
              </a:spcAft>
              <a:buSzPts val="1140"/>
              <a:buChar char="🞆"/>
            </a:pPr>
            <a:r>
              <a:rPr lang="en-US" sz="1900"/>
              <a:t>computes no of employees and their average salary</a:t>
            </a:r>
            <a:endParaRPr/>
          </a:p>
          <a:p>
            <a:pPr marL="914400" lvl="2" indent="-182880" algn="l" rtl="0">
              <a:spcBef>
                <a:spcPts val="400"/>
              </a:spcBef>
              <a:spcAft>
                <a:spcPts val="0"/>
              </a:spcAft>
              <a:buSzPts val="1200"/>
              <a:buChar char="🞆"/>
            </a:pPr>
            <a:r>
              <a:rPr lang="en-US" sz="2000"/>
              <a:t>Note: count just counts the number of rows, without removing duplicates</a:t>
            </a:r>
            <a:endParaRPr/>
          </a:p>
        </p:txBody>
      </p:sp>
      <p:sp>
        <p:nvSpPr>
          <p:cNvPr id="467" name="Google Shape;467;p48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Using Grouping with Aggregation</a:t>
            </a:r>
            <a:endParaRPr/>
          </a:p>
        </p:txBody>
      </p:sp>
      <p:sp>
        <p:nvSpPr>
          <p:cNvPr id="474" name="Google Shape;474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010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 sz="2400"/>
              <a:t>Grouping can be combined with Aggregate Functions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sz="2400" b="1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 sz="2400" b="1"/>
              <a:t>Example:</a:t>
            </a:r>
            <a:r>
              <a:rPr lang="en-US" sz="2400"/>
              <a:t> </a:t>
            </a:r>
            <a:endParaRPr/>
          </a:p>
          <a:p>
            <a:pPr marL="640080" lvl="1" indent="-274320" algn="l" rtl="0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 sz="2100"/>
              <a:t>For each department, retrieve the DNO, COUNT SSN, and AVERAGE SALARY</a:t>
            </a:r>
            <a:endParaRPr sz="2400"/>
          </a:p>
          <a:p>
            <a:pPr marL="640080" lvl="1" indent="-274320" algn="l" rtl="0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 baseline="-25000"/>
              <a:t>DNO</a:t>
            </a:r>
            <a:r>
              <a:rPr lang="en-US" sz="2200"/>
              <a:t> ℱ</a:t>
            </a:r>
            <a:r>
              <a:rPr lang="en-US" sz="2200" baseline="-25000"/>
              <a:t>COUNT SSN, AVERAGE Salary</a:t>
            </a:r>
            <a:r>
              <a:rPr lang="en-US" sz="2200"/>
              <a:t> (EMPLOYEE)</a:t>
            </a:r>
            <a:endParaRPr/>
          </a:p>
          <a:p>
            <a:pPr marL="640080" lvl="1" indent="-167640" algn="l" rtl="0">
              <a:spcBef>
                <a:spcPts val="420"/>
              </a:spcBef>
              <a:spcAft>
                <a:spcPts val="0"/>
              </a:spcAft>
              <a:buSzPts val="1680"/>
              <a:buNone/>
            </a:pPr>
            <a:endParaRPr sz="2100"/>
          </a:p>
        </p:txBody>
      </p:sp>
      <p:sp>
        <p:nvSpPr>
          <p:cNvPr id="475" name="Google Shape;475;p49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0"/>
          <p:cNvSpPr txBox="1">
            <a:spLocks noGrp="1"/>
          </p:cNvSpPr>
          <p:nvPr>
            <p:ph type="title"/>
          </p:nvPr>
        </p:nvSpPr>
        <p:spPr>
          <a:xfrm>
            <a:off x="152400" y="274638"/>
            <a:ext cx="8686800" cy="715962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entury Schoolbook"/>
              <a:buNone/>
            </a:pPr>
            <a:r>
              <a:rPr lang="en-US" sz="2800"/>
              <a:t>Example: aggregate functions and grouping</a:t>
            </a:r>
            <a:endParaRPr/>
          </a:p>
        </p:txBody>
      </p:sp>
      <p:sp>
        <p:nvSpPr>
          <p:cNvPr id="482" name="Google Shape;482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2" indent="-114300" algn="l" rtl="0">
              <a:spcBef>
                <a:spcPts val="0"/>
              </a:spcBef>
              <a:spcAft>
                <a:spcPts val="0"/>
              </a:spcAft>
              <a:buSzPts val="1080"/>
              <a:buNone/>
            </a:pPr>
            <a:endParaRPr/>
          </a:p>
          <a:p>
            <a:pPr marL="914400" lvl="2" indent="-114300" algn="l" rtl="0"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/>
          </a:p>
        </p:txBody>
      </p:sp>
      <p:sp>
        <p:nvSpPr>
          <p:cNvPr id="483" name="Google Shape;483;p50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pic>
        <p:nvPicPr>
          <p:cNvPr id="484" name="Google Shape;484;p50" descr="fig06_10"/>
          <p:cNvPicPr preferRelativeResize="0"/>
          <p:nvPr/>
        </p:nvPicPr>
        <p:blipFill rotWithShape="1">
          <a:blip r:embed="rId3">
            <a:alphaModFix/>
          </a:blip>
          <a:srcRect t="5239" r="33640" b="69808"/>
          <a:stretch/>
        </p:blipFill>
        <p:spPr>
          <a:xfrm>
            <a:off x="304799" y="3261852"/>
            <a:ext cx="8046604" cy="12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50" descr="fig05_06"/>
          <p:cNvPicPr preferRelativeResize="0"/>
          <p:nvPr/>
        </p:nvPicPr>
        <p:blipFill rotWithShape="1">
          <a:blip r:embed="rId4">
            <a:alphaModFix/>
          </a:blip>
          <a:srcRect t="4191" b="67960"/>
          <a:stretch/>
        </p:blipFill>
        <p:spPr>
          <a:xfrm>
            <a:off x="2057400" y="990600"/>
            <a:ext cx="6400800" cy="227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50" descr="fig06_10"/>
          <p:cNvPicPr preferRelativeResize="0"/>
          <p:nvPr/>
        </p:nvPicPr>
        <p:blipFill rotWithShape="1">
          <a:blip r:embed="rId3">
            <a:alphaModFix/>
          </a:blip>
          <a:srcRect t="79050" r="56963"/>
          <a:stretch/>
        </p:blipFill>
        <p:spPr>
          <a:xfrm>
            <a:off x="272527" y="5791200"/>
            <a:ext cx="3569746" cy="74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50" descr="fig06_10"/>
          <p:cNvPicPr preferRelativeResize="0"/>
          <p:nvPr/>
        </p:nvPicPr>
        <p:blipFill rotWithShape="1">
          <a:blip r:embed="rId3">
            <a:alphaModFix/>
          </a:blip>
          <a:srcRect l="52353" t="38529" b="26782"/>
          <a:stretch/>
        </p:blipFill>
        <p:spPr>
          <a:xfrm>
            <a:off x="4419600" y="5022028"/>
            <a:ext cx="3952184" cy="1226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50" descr="fig06_10"/>
          <p:cNvPicPr preferRelativeResize="0"/>
          <p:nvPr/>
        </p:nvPicPr>
        <p:blipFill rotWithShape="1">
          <a:blip r:embed="rId3">
            <a:alphaModFix/>
          </a:blip>
          <a:srcRect t="34094" r="50000" b="26529"/>
          <a:stretch/>
        </p:blipFill>
        <p:spPr>
          <a:xfrm>
            <a:off x="152400" y="4551452"/>
            <a:ext cx="4147344" cy="1392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Examples of Queries in Relational Algebra </a:t>
            </a:r>
            <a:endParaRPr/>
          </a:p>
        </p:txBody>
      </p:sp>
      <p:sp>
        <p:nvSpPr>
          <p:cNvPr id="495" name="Google Shape;495;p51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496" name="Google Shape;496;p51"/>
          <p:cNvSpPr/>
          <p:nvPr/>
        </p:nvSpPr>
        <p:spPr>
          <a:xfrm>
            <a:off x="228600" y="1652588"/>
            <a:ext cx="8547100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Q1: Retrieve the name and address of all employees who work for the ‘Research’ department.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80"/>
              <a:buFont typeface="Noto Sans Symbols"/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RESEARCH_DEPT ← </a:t>
            </a:r>
            <a:r>
              <a:rPr lang="en-US" sz="2000" b="1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DNAME=’Research’ 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(DEPARTMENT)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ts val="1080"/>
              <a:buFont typeface="Noto Sans Symbols"/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RESEARCH_EMPS ← (RESEARCH_DEPT        </a:t>
            </a:r>
            <a:r>
              <a:rPr lang="en-US" sz="1200" baseline="-2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DNUMBER= DNO 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EMPLOYEE)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ts val="1080"/>
              <a:buFont typeface="Noto Sans Symbols"/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RESULT ← </a:t>
            </a:r>
            <a:r>
              <a:rPr lang="en-US" sz="18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FNAME, LNAME, ADDRESS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(RESEARCH_EMPS)</a:t>
            </a:r>
            <a:endParaRPr/>
          </a:p>
          <a:p>
            <a:pPr marL="342900" marR="0" lvl="0" indent="-342900" algn="l" rtl="0">
              <a:spcBef>
                <a:spcPts val="180"/>
              </a:spcBef>
              <a:spcAft>
                <a:spcPts val="0"/>
              </a:spcAft>
              <a:buClr>
                <a:srgbClr val="990033"/>
              </a:buClr>
              <a:buSzPts val="540"/>
              <a:buFont typeface="Noto Sans Symbols"/>
              <a:buNone/>
            </a:pPr>
            <a:endParaRPr sz="9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97" name="Google Shape;497;p51"/>
          <p:cNvGrpSpPr/>
          <p:nvPr/>
        </p:nvGrpSpPr>
        <p:grpSpPr>
          <a:xfrm>
            <a:off x="4883150" y="2720975"/>
            <a:ext cx="374650" cy="174625"/>
            <a:chOff x="377" y="2904"/>
            <a:chExt cx="154" cy="110"/>
          </a:xfrm>
        </p:grpSpPr>
        <p:cxnSp>
          <p:nvCxnSpPr>
            <p:cNvPr id="498" name="Google Shape;498;p51"/>
            <p:cNvCxnSpPr/>
            <p:nvPr/>
          </p:nvCxnSpPr>
          <p:spPr>
            <a:xfrm>
              <a:off x="381" y="2904"/>
              <a:ext cx="0" cy="11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51"/>
            <p:cNvCxnSpPr/>
            <p:nvPr/>
          </p:nvCxnSpPr>
          <p:spPr>
            <a:xfrm>
              <a:off x="527" y="2904"/>
              <a:ext cx="0" cy="11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51"/>
            <p:cNvCxnSpPr/>
            <p:nvPr/>
          </p:nvCxnSpPr>
          <p:spPr>
            <a:xfrm>
              <a:off x="385" y="2904"/>
              <a:ext cx="138" cy="11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51"/>
            <p:cNvCxnSpPr/>
            <p:nvPr/>
          </p:nvCxnSpPr>
          <p:spPr>
            <a:xfrm flipH="1">
              <a:off x="377" y="2904"/>
              <a:ext cx="154" cy="110"/>
            </a:xfrm>
            <a:prstGeom prst="straightConnector1">
              <a:avLst/>
            </a:prstGeom>
            <a:noFill/>
            <a:ln w="158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02" name="Google Shape;502;p51" descr="fig05_06"/>
          <p:cNvPicPr preferRelativeResize="0"/>
          <p:nvPr/>
        </p:nvPicPr>
        <p:blipFill rotWithShape="1">
          <a:blip r:embed="rId3">
            <a:alphaModFix/>
          </a:blip>
          <a:srcRect t="4345" b="47881"/>
          <a:stretch/>
        </p:blipFill>
        <p:spPr>
          <a:xfrm>
            <a:off x="1143000" y="3352800"/>
            <a:ext cx="66294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Select Operation(unary operation)</a:t>
            </a:r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9600" cy="4721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This operation selects a subset of tuples from a relation that satisfy a selection condition.</a:t>
            </a:r>
            <a:endParaRPr/>
          </a:p>
          <a:p>
            <a:pPr marL="274320" lvl="1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Char char="🞆"/>
            </a:pPr>
            <a:r>
              <a:rPr lang="en-US" sz="2400"/>
              <a:t>Select is denoted by :</a:t>
            </a:r>
            <a:r>
              <a:rPr lang="en-US" sz="2800" b="1">
                <a:latin typeface="Noto Sans Symbols"/>
                <a:ea typeface="Noto Sans Symbols"/>
                <a:cs typeface="Noto Sans Symbols"/>
                <a:sym typeface="Noto Sans Symbols"/>
              </a:rPr>
              <a:t>  σ</a:t>
            </a:r>
            <a:r>
              <a:rPr lang="en-US" sz="2000"/>
              <a:t> </a:t>
            </a:r>
            <a:r>
              <a:rPr lang="en-US" sz="2000" baseline="-25000"/>
              <a:t>&lt;selection condition&gt;</a:t>
            </a:r>
            <a:r>
              <a:rPr lang="en-US" sz="2000"/>
              <a:t>(R)</a:t>
            </a:r>
            <a:endParaRPr/>
          </a:p>
          <a:p>
            <a:pPr marL="274320" lvl="1" indent="-252095" algn="l" rtl="0">
              <a:spcBef>
                <a:spcPts val="600"/>
              </a:spcBef>
              <a:spcAft>
                <a:spcPts val="0"/>
              </a:spcAft>
              <a:buSzPts val="350"/>
              <a:buFont typeface="Noto Sans Symbols"/>
              <a:buNone/>
            </a:pPr>
            <a:endParaRPr sz="500"/>
          </a:p>
          <a:p>
            <a:pPr marL="274320" lvl="1" indent="-16764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endParaRPr sz="2400"/>
          </a:p>
          <a:p>
            <a:pPr marL="274320" lvl="0" indent="-18542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/>
          </a:p>
        </p:txBody>
      </p:sp>
      <p:pic>
        <p:nvPicPr>
          <p:cNvPr id="161" name="Google Shape;161;p16" descr="fig05_06"/>
          <p:cNvPicPr preferRelativeResize="0"/>
          <p:nvPr/>
        </p:nvPicPr>
        <p:blipFill rotWithShape="1">
          <a:blip r:embed="rId3">
            <a:alphaModFix/>
          </a:blip>
          <a:srcRect t="4191" b="48437"/>
          <a:stretch/>
        </p:blipFill>
        <p:spPr>
          <a:xfrm>
            <a:off x="1295400" y="3057672"/>
            <a:ext cx="6296176" cy="3800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Examples of Queries in Relational Algebra </a:t>
            </a:r>
            <a:endParaRPr/>
          </a:p>
        </p:txBody>
      </p:sp>
      <p:sp>
        <p:nvSpPr>
          <p:cNvPr id="509" name="Google Shape;509;p52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510" name="Google Shape;510;p52"/>
          <p:cNvSpPr/>
          <p:nvPr/>
        </p:nvSpPr>
        <p:spPr>
          <a:xfrm>
            <a:off x="228600" y="1652588"/>
            <a:ext cx="8547100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endParaRPr sz="2800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11" name="Google Shape;511;p52"/>
          <p:cNvSpPr/>
          <p:nvPr/>
        </p:nvSpPr>
        <p:spPr>
          <a:xfrm>
            <a:off x="381000" y="1804988"/>
            <a:ext cx="8547100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Q6: Retrieve the names of employees who have no dependents.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ts val="960"/>
              <a:buFont typeface="Noto Sans Symbols"/>
              <a:buNone/>
            </a:pPr>
            <a:r>
              <a:rPr lang="en-US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ALL_EMPS ←</a:t>
            </a:r>
            <a:r>
              <a:rPr lang="en-US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SSN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(EMPLOYEE)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80"/>
              <a:buFont typeface="Noto Sans Symbols"/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EMPS_WITH_DEPS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SSN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←</a:t>
            </a:r>
            <a:r>
              <a:rPr lang="en-US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ESSN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EMPS_WITHOUT_DEPS ← (ALL_EMPS </a:t>
            </a:r>
            <a:r>
              <a:rPr lang="en-US" sz="18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EMPS_WITH_DEPS)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← </a:t>
            </a:r>
            <a:r>
              <a:rPr lang="en-US" sz="18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LNAME, FNAME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(EMPS_WITHOUT_DEPS * EMPLOYEE)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2" name="Google Shape;512;p52" descr="fig05_06"/>
          <p:cNvPicPr preferRelativeResize="0"/>
          <p:nvPr/>
        </p:nvPicPr>
        <p:blipFill rotWithShape="1">
          <a:blip r:embed="rId3">
            <a:alphaModFix/>
          </a:blip>
          <a:srcRect t="4550" b="67219"/>
          <a:stretch/>
        </p:blipFill>
        <p:spPr>
          <a:xfrm>
            <a:off x="152400" y="3631915"/>
            <a:ext cx="6858000" cy="1891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52" descr="fig05_06"/>
          <p:cNvPicPr preferRelativeResize="0"/>
          <p:nvPr/>
        </p:nvPicPr>
        <p:blipFill rotWithShape="1">
          <a:blip r:embed="rId3">
            <a:alphaModFix/>
          </a:blip>
          <a:srcRect l="33333" t="74866"/>
          <a:stretch/>
        </p:blipFill>
        <p:spPr>
          <a:xfrm>
            <a:off x="3067547" y="4953001"/>
            <a:ext cx="5708153" cy="1880214"/>
          </a:xfrm>
          <a:prstGeom prst="rect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Examples of Queries in Relational Algebra </a:t>
            </a:r>
            <a:endParaRPr/>
          </a:p>
        </p:txBody>
      </p:sp>
      <p:sp>
        <p:nvSpPr>
          <p:cNvPr id="520" name="Google Shape;520;p53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521" name="Google Shape;521;p53"/>
          <p:cNvSpPr/>
          <p:nvPr/>
        </p:nvSpPr>
        <p:spPr>
          <a:xfrm>
            <a:off x="228600" y="1652588"/>
            <a:ext cx="8547100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endParaRPr sz="2800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2" name="Google Shape;522;p53"/>
          <p:cNvSpPr/>
          <p:nvPr/>
        </p:nvSpPr>
        <p:spPr>
          <a:xfrm>
            <a:off x="381000" y="1804988"/>
            <a:ext cx="8547100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lang="en-US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Q5: Retrieve the names of all employees with two or more dependents.</a:t>
            </a:r>
            <a:endParaRPr/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ts val="960"/>
              <a:buFont typeface="Noto Sans Symbols"/>
              <a:buNone/>
            </a:pPr>
            <a:r>
              <a:rPr lang="en-US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T1(Ssn, No_of_dependents) 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←</a:t>
            </a:r>
            <a:r>
              <a:rPr lang="en-US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Essn  </a:t>
            </a:r>
            <a:r>
              <a:rPr lang="en-US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ℱ </a:t>
            </a:r>
            <a:r>
              <a:rPr lang="en-US" sz="1600" baseline="-2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 Dependent_name </a:t>
            </a:r>
            <a:r>
              <a:rPr lang="en-US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DEPENDENT)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80"/>
              <a:buFont typeface="Noto Sans Symbols"/>
              <a:buNone/>
            </a:pP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T2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←</a:t>
            </a:r>
            <a:r>
              <a:rPr lang="en-US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aseline="-2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No_of_dependents &gt;1</a:t>
            </a: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(T1)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None/>
            </a:pPr>
            <a:r>
              <a:rPr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ESULT ← </a:t>
            </a:r>
            <a:r>
              <a:rPr lang="en-US" sz="1800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aseline="-2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LNAME, FNAME</a:t>
            </a:r>
            <a:r>
              <a:rPr lang="en-US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(T2 * EMPLOYEE)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23" name="Google Shape;523;p53" descr="fig05_06"/>
          <p:cNvPicPr preferRelativeResize="0"/>
          <p:nvPr/>
        </p:nvPicPr>
        <p:blipFill rotWithShape="1">
          <a:blip r:embed="rId3">
            <a:alphaModFix/>
          </a:blip>
          <a:srcRect t="4550" b="67219"/>
          <a:stretch/>
        </p:blipFill>
        <p:spPr>
          <a:xfrm>
            <a:off x="152400" y="3200400"/>
            <a:ext cx="6934200" cy="1891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53" descr="fig05_06"/>
          <p:cNvPicPr preferRelativeResize="0"/>
          <p:nvPr/>
        </p:nvPicPr>
        <p:blipFill rotWithShape="1">
          <a:blip r:embed="rId3">
            <a:alphaModFix/>
          </a:blip>
          <a:srcRect l="33333" t="74866"/>
          <a:stretch/>
        </p:blipFill>
        <p:spPr>
          <a:xfrm>
            <a:off x="2687072" y="4724400"/>
            <a:ext cx="6088628" cy="1977871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Outer Join Operation</a:t>
            </a:r>
            <a:endParaRPr/>
          </a:p>
        </p:txBody>
      </p:sp>
      <p:sp>
        <p:nvSpPr>
          <p:cNvPr id="531" name="Google Shape;531;p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750"/>
              <a:buChar char="🞆"/>
            </a:pPr>
            <a:r>
              <a:rPr lang="en-US" sz="2500"/>
              <a:t>In INNER JOIN, tuples without a </a:t>
            </a:r>
            <a:r>
              <a:rPr lang="en-US" sz="2500" i="1"/>
              <a:t>matching</a:t>
            </a:r>
            <a:r>
              <a:rPr lang="en-US" sz="2500"/>
              <a:t> are eliminated from the join result</a:t>
            </a:r>
            <a:endParaRPr/>
          </a:p>
          <a:p>
            <a:pPr marL="640080" lvl="1" indent="-274320" algn="l" rtl="0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Tuples with null are also eliminated</a:t>
            </a:r>
            <a:endParaRPr/>
          </a:p>
          <a:p>
            <a:pPr marL="640080" lvl="1" indent="-274320" algn="l" rtl="0">
              <a:spcBef>
                <a:spcPts val="46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This amounts to loss of information</a:t>
            </a:r>
            <a:r>
              <a:rPr lang="en-US" sz="2300"/>
              <a:t>.</a:t>
            </a:r>
            <a:endParaRPr/>
          </a:p>
          <a:p>
            <a:pPr marL="274320" lvl="0" indent="-163195" algn="l" rtl="0">
              <a:spcBef>
                <a:spcPts val="600"/>
              </a:spcBef>
              <a:spcAft>
                <a:spcPts val="0"/>
              </a:spcAft>
              <a:buSzPts val="1750"/>
              <a:buNone/>
            </a:pPr>
            <a:endParaRPr sz="25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750"/>
              <a:buChar char="🞆"/>
            </a:pPr>
            <a:r>
              <a:rPr lang="en-US" sz="2500"/>
              <a:t>OUTER joins operations are used when we want to keep  </a:t>
            </a:r>
            <a:endParaRPr/>
          </a:p>
          <a:p>
            <a:pPr marL="640080" lvl="1" indent="-274320" algn="l" rtl="0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all the tuples in R in the join result , or </a:t>
            </a:r>
            <a:endParaRPr/>
          </a:p>
          <a:p>
            <a:pPr marL="640080" lvl="1" indent="-274320" algn="l" rtl="0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all tuples in S in the join result, or </a:t>
            </a:r>
            <a:endParaRPr/>
          </a:p>
          <a:p>
            <a:pPr marL="640080" lvl="1" indent="-274320" algn="l" rtl="0">
              <a:spcBef>
                <a:spcPts val="440"/>
              </a:spcBef>
              <a:spcAft>
                <a:spcPts val="0"/>
              </a:spcAft>
              <a:buSzPts val="1760"/>
              <a:buChar char="⚫"/>
            </a:pPr>
            <a:r>
              <a:rPr lang="en-US" sz="2200"/>
              <a:t>all tuples in both relations R and S in the join result </a:t>
            </a:r>
            <a:endParaRPr/>
          </a:p>
        </p:txBody>
      </p:sp>
      <p:sp>
        <p:nvSpPr>
          <p:cNvPr id="532" name="Google Shape;532;p54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Left Outer Join</a:t>
            </a:r>
            <a:endParaRPr/>
          </a:p>
        </p:txBody>
      </p:sp>
      <p:sp>
        <p:nvSpPr>
          <p:cNvPr id="539" name="Google Shape;539;p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400"/>
              <a:buChar char="🞆"/>
            </a:pPr>
            <a:r>
              <a:rPr lang="en-US" sz="2000"/>
              <a:t>List the employees name and the department name that they manage. If they don’t manage one,  then indicate this with a null value.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400"/>
              <a:buChar char="🞆"/>
            </a:pPr>
            <a:r>
              <a:rPr lang="en-US" sz="2000"/>
              <a:t>Temp  🡨 (Employee </a:t>
            </a:r>
            <a:r>
              <a:rPr lang="en-US" sz="2000" baseline="-25000"/>
              <a:t>Ssn=Mgr_Ssn</a:t>
            </a:r>
            <a:r>
              <a:rPr lang="en-US" sz="2000"/>
              <a:t> Department)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400"/>
              <a:buChar char="🞆"/>
            </a:pPr>
            <a:r>
              <a:rPr lang="en-US" sz="2000"/>
              <a:t> Result 🡨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 π</a:t>
            </a:r>
            <a:r>
              <a:rPr lang="en-US" sz="2000"/>
              <a:t> </a:t>
            </a:r>
            <a:r>
              <a:rPr lang="en-US" sz="2000" baseline="-25000"/>
              <a:t>Fname, Minit, Lname, Dname</a:t>
            </a:r>
            <a:r>
              <a:rPr lang="en-US" sz="2000"/>
              <a:t>(Temp)</a:t>
            </a:r>
            <a:endParaRPr sz="2000"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1188720" lvl="3" indent="-114300" algn="l" rtl="0"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/>
          </a:p>
          <a:p>
            <a:pPr marL="1188720" lvl="3" indent="-114300" algn="l" rtl="0"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/>
          </a:p>
        </p:txBody>
      </p:sp>
      <p:sp>
        <p:nvSpPr>
          <p:cNvPr id="540" name="Google Shape;540;p55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pic>
        <p:nvPicPr>
          <p:cNvPr id="541" name="Google Shape;541;p55" descr="fig06_12"/>
          <p:cNvPicPr preferRelativeResize="0"/>
          <p:nvPr/>
        </p:nvPicPr>
        <p:blipFill rotWithShape="1">
          <a:blip r:embed="rId3">
            <a:alphaModFix/>
          </a:blip>
          <a:srcRect r="34331"/>
          <a:stretch/>
        </p:blipFill>
        <p:spPr>
          <a:xfrm>
            <a:off x="1371600" y="3473813"/>
            <a:ext cx="4703736" cy="32317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2" name="Google Shape;542;p55"/>
          <p:cNvGrpSpPr/>
          <p:nvPr/>
        </p:nvGrpSpPr>
        <p:grpSpPr>
          <a:xfrm>
            <a:off x="3505200" y="2514600"/>
            <a:ext cx="393700" cy="266700"/>
            <a:chOff x="2672" y="1534"/>
            <a:chExt cx="1670" cy="666"/>
          </a:xfrm>
        </p:grpSpPr>
        <p:grpSp>
          <p:nvGrpSpPr>
            <p:cNvPr id="543" name="Google Shape;543;p55"/>
            <p:cNvGrpSpPr/>
            <p:nvPr/>
          </p:nvGrpSpPr>
          <p:grpSpPr>
            <a:xfrm>
              <a:off x="3112" y="1534"/>
              <a:ext cx="1230" cy="666"/>
              <a:chOff x="377" y="2904"/>
              <a:chExt cx="154" cy="110"/>
            </a:xfrm>
          </p:grpSpPr>
          <p:cxnSp>
            <p:nvCxnSpPr>
              <p:cNvPr id="544" name="Google Shape;544;p55"/>
              <p:cNvCxnSpPr/>
              <p:nvPr/>
            </p:nvCxnSpPr>
            <p:spPr>
              <a:xfrm>
                <a:off x="381" y="2904"/>
                <a:ext cx="0" cy="1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5" name="Google Shape;545;p55"/>
              <p:cNvCxnSpPr/>
              <p:nvPr/>
            </p:nvCxnSpPr>
            <p:spPr>
              <a:xfrm>
                <a:off x="527" y="2904"/>
                <a:ext cx="0" cy="1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55"/>
              <p:cNvCxnSpPr/>
              <p:nvPr/>
            </p:nvCxnSpPr>
            <p:spPr>
              <a:xfrm>
                <a:off x="385" y="2904"/>
                <a:ext cx="138" cy="1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55"/>
              <p:cNvCxnSpPr/>
              <p:nvPr/>
            </p:nvCxnSpPr>
            <p:spPr>
              <a:xfrm flipH="1">
                <a:off x="377" y="2904"/>
                <a:ext cx="154" cy="1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48" name="Google Shape;548;p55"/>
            <p:cNvCxnSpPr/>
            <p:nvPr/>
          </p:nvCxnSpPr>
          <p:spPr>
            <a:xfrm rot="10800000">
              <a:off x="2672" y="2200"/>
              <a:ext cx="44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49" name="Google Shape;549;p55"/>
            <p:cNvCxnSpPr/>
            <p:nvPr/>
          </p:nvCxnSpPr>
          <p:spPr>
            <a:xfrm rot="10800000">
              <a:off x="2672" y="1534"/>
              <a:ext cx="44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Outer Join Operation</a:t>
            </a:r>
            <a:endParaRPr/>
          </a:p>
        </p:txBody>
      </p:sp>
      <p:sp>
        <p:nvSpPr>
          <p:cNvPr id="556" name="Google Shape;556;p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 b="1"/>
              <a:t>Left outer join</a:t>
            </a:r>
            <a:r>
              <a:rPr lang="en-US"/>
              <a:t>: keeps every tuple in R, denoted as R      S</a:t>
            </a:r>
            <a:endParaRPr/>
          </a:p>
          <a:p>
            <a:pPr marL="640080" lvl="1" indent="-274320" algn="l" rtl="0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 if no matching tuple is found in S, then the attributes of S in the join result are filled with null values.</a:t>
            </a:r>
            <a:endParaRPr/>
          </a:p>
          <a:p>
            <a:pPr marL="274320" lvl="0" indent="-16764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b="1"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 b="1"/>
              <a:t>Right outer join: </a:t>
            </a:r>
            <a:r>
              <a:rPr lang="en-US"/>
              <a:t>keeps every tuple in S in the result of R       S.</a:t>
            </a:r>
            <a:endParaRPr/>
          </a:p>
          <a:p>
            <a:pPr marL="274320" lvl="0" indent="-16764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 b="1"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 b="1"/>
              <a:t>Full outer join:</a:t>
            </a:r>
            <a:r>
              <a:rPr lang="en-US"/>
              <a:t> keeps all tuples </a:t>
            </a:r>
            <a:r>
              <a:rPr lang="en-US" u="sng"/>
              <a:t>in both the left and the right relations.</a:t>
            </a:r>
            <a:r>
              <a:rPr lang="en-US"/>
              <a:t> It is denoted by </a:t>
            </a:r>
            <a:endParaRPr/>
          </a:p>
        </p:txBody>
      </p:sp>
      <p:sp>
        <p:nvSpPr>
          <p:cNvPr id="557" name="Google Shape;557;p56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grpSp>
        <p:nvGrpSpPr>
          <p:cNvPr id="558" name="Google Shape;558;p56"/>
          <p:cNvGrpSpPr/>
          <p:nvPr/>
        </p:nvGrpSpPr>
        <p:grpSpPr>
          <a:xfrm>
            <a:off x="1447800" y="1981200"/>
            <a:ext cx="393700" cy="266700"/>
            <a:chOff x="2672" y="1534"/>
            <a:chExt cx="1670" cy="666"/>
          </a:xfrm>
        </p:grpSpPr>
        <p:grpSp>
          <p:nvGrpSpPr>
            <p:cNvPr id="559" name="Google Shape;559;p56"/>
            <p:cNvGrpSpPr/>
            <p:nvPr/>
          </p:nvGrpSpPr>
          <p:grpSpPr>
            <a:xfrm>
              <a:off x="3112" y="1534"/>
              <a:ext cx="1230" cy="666"/>
              <a:chOff x="377" y="2904"/>
              <a:chExt cx="154" cy="110"/>
            </a:xfrm>
          </p:grpSpPr>
          <p:cxnSp>
            <p:nvCxnSpPr>
              <p:cNvPr id="560" name="Google Shape;560;p56"/>
              <p:cNvCxnSpPr/>
              <p:nvPr/>
            </p:nvCxnSpPr>
            <p:spPr>
              <a:xfrm>
                <a:off x="381" y="2904"/>
                <a:ext cx="0" cy="1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56"/>
              <p:cNvCxnSpPr/>
              <p:nvPr/>
            </p:nvCxnSpPr>
            <p:spPr>
              <a:xfrm>
                <a:off x="527" y="2904"/>
                <a:ext cx="0" cy="1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56"/>
              <p:cNvCxnSpPr/>
              <p:nvPr/>
            </p:nvCxnSpPr>
            <p:spPr>
              <a:xfrm>
                <a:off x="385" y="2904"/>
                <a:ext cx="138" cy="1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" name="Google Shape;563;p56"/>
              <p:cNvCxnSpPr/>
              <p:nvPr/>
            </p:nvCxnSpPr>
            <p:spPr>
              <a:xfrm flipH="1">
                <a:off x="377" y="2904"/>
                <a:ext cx="154" cy="1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64" name="Google Shape;564;p56"/>
            <p:cNvCxnSpPr/>
            <p:nvPr/>
          </p:nvCxnSpPr>
          <p:spPr>
            <a:xfrm rot="10800000">
              <a:off x="2672" y="2200"/>
              <a:ext cx="44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65" name="Google Shape;565;p56"/>
            <p:cNvCxnSpPr/>
            <p:nvPr/>
          </p:nvCxnSpPr>
          <p:spPr>
            <a:xfrm rot="10800000">
              <a:off x="2672" y="1534"/>
              <a:ext cx="44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66" name="Google Shape;566;p56"/>
          <p:cNvGrpSpPr/>
          <p:nvPr/>
        </p:nvGrpSpPr>
        <p:grpSpPr>
          <a:xfrm>
            <a:off x="2362200" y="4038600"/>
            <a:ext cx="493713" cy="266700"/>
            <a:chOff x="2537" y="3040"/>
            <a:chExt cx="311" cy="168"/>
          </a:xfrm>
        </p:grpSpPr>
        <p:grpSp>
          <p:nvGrpSpPr>
            <p:cNvPr id="567" name="Google Shape;567;p56"/>
            <p:cNvGrpSpPr/>
            <p:nvPr/>
          </p:nvGrpSpPr>
          <p:grpSpPr>
            <a:xfrm>
              <a:off x="2537" y="3040"/>
              <a:ext cx="183" cy="168"/>
              <a:chOff x="377" y="2904"/>
              <a:chExt cx="154" cy="110"/>
            </a:xfrm>
          </p:grpSpPr>
          <p:cxnSp>
            <p:nvCxnSpPr>
              <p:cNvPr id="568" name="Google Shape;568;p56"/>
              <p:cNvCxnSpPr/>
              <p:nvPr/>
            </p:nvCxnSpPr>
            <p:spPr>
              <a:xfrm>
                <a:off x="381" y="2904"/>
                <a:ext cx="0" cy="1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56"/>
              <p:cNvCxnSpPr/>
              <p:nvPr/>
            </p:nvCxnSpPr>
            <p:spPr>
              <a:xfrm>
                <a:off x="527" y="2904"/>
                <a:ext cx="0" cy="1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56"/>
              <p:cNvCxnSpPr/>
              <p:nvPr/>
            </p:nvCxnSpPr>
            <p:spPr>
              <a:xfrm>
                <a:off x="385" y="2904"/>
                <a:ext cx="138" cy="1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56"/>
              <p:cNvCxnSpPr/>
              <p:nvPr/>
            </p:nvCxnSpPr>
            <p:spPr>
              <a:xfrm flipH="1">
                <a:off x="377" y="2904"/>
                <a:ext cx="154" cy="1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72" name="Google Shape;572;p56"/>
            <p:cNvCxnSpPr/>
            <p:nvPr/>
          </p:nvCxnSpPr>
          <p:spPr>
            <a:xfrm>
              <a:off x="2720" y="3040"/>
              <a:ext cx="128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73" name="Google Shape;573;p56"/>
            <p:cNvCxnSpPr/>
            <p:nvPr/>
          </p:nvCxnSpPr>
          <p:spPr>
            <a:xfrm>
              <a:off x="2720" y="3208"/>
              <a:ext cx="128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574" name="Google Shape;574;p56"/>
          <p:cNvGrpSpPr/>
          <p:nvPr/>
        </p:nvGrpSpPr>
        <p:grpSpPr>
          <a:xfrm>
            <a:off x="6465887" y="5257800"/>
            <a:ext cx="620713" cy="152400"/>
            <a:chOff x="7696200" y="4572000"/>
            <a:chExt cx="696913" cy="266700"/>
          </a:xfrm>
        </p:grpSpPr>
        <p:grpSp>
          <p:nvGrpSpPr>
            <p:cNvPr id="575" name="Google Shape;575;p56"/>
            <p:cNvGrpSpPr/>
            <p:nvPr/>
          </p:nvGrpSpPr>
          <p:grpSpPr>
            <a:xfrm>
              <a:off x="7913688" y="4572000"/>
              <a:ext cx="290512" cy="266700"/>
              <a:chOff x="377" y="2904"/>
              <a:chExt cx="154" cy="110"/>
            </a:xfrm>
          </p:grpSpPr>
          <p:cxnSp>
            <p:nvCxnSpPr>
              <p:cNvPr id="576" name="Google Shape;576;p56"/>
              <p:cNvCxnSpPr/>
              <p:nvPr/>
            </p:nvCxnSpPr>
            <p:spPr>
              <a:xfrm>
                <a:off x="381" y="2904"/>
                <a:ext cx="0" cy="1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56"/>
              <p:cNvCxnSpPr/>
              <p:nvPr/>
            </p:nvCxnSpPr>
            <p:spPr>
              <a:xfrm>
                <a:off x="527" y="2904"/>
                <a:ext cx="0" cy="1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56"/>
              <p:cNvCxnSpPr/>
              <p:nvPr/>
            </p:nvCxnSpPr>
            <p:spPr>
              <a:xfrm>
                <a:off x="385" y="2904"/>
                <a:ext cx="138" cy="1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56"/>
              <p:cNvCxnSpPr/>
              <p:nvPr/>
            </p:nvCxnSpPr>
            <p:spPr>
              <a:xfrm flipH="1">
                <a:off x="377" y="2904"/>
                <a:ext cx="154" cy="1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80" name="Google Shape;580;p56"/>
            <p:cNvCxnSpPr/>
            <p:nvPr/>
          </p:nvCxnSpPr>
          <p:spPr>
            <a:xfrm>
              <a:off x="8189913" y="4572000"/>
              <a:ext cx="20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81" name="Google Shape;581;p56"/>
            <p:cNvCxnSpPr/>
            <p:nvPr/>
          </p:nvCxnSpPr>
          <p:spPr>
            <a:xfrm>
              <a:off x="8189913" y="4838700"/>
              <a:ext cx="20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82" name="Google Shape;582;p56"/>
            <p:cNvCxnSpPr/>
            <p:nvPr/>
          </p:nvCxnSpPr>
          <p:spPr>
            <a:xfrm>
              <a:off x="7696200" y="4584700"/>
              <a:ext cx="20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83" name="Google Shape;583;p56"/>
            <p:cNvCxnSpPr/>
            <p:nvPr/>
          </p:nvCxnSpPr>
          <p:spPr>
            <a:xfrm>
              <a:off x="7696200" y="4838700"/>
              <a:ext cx="20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Full Outer Join vs Cartesian Product</a:t>
            </a:r>
            <a:endParaRPr/>
          </a:p>
        </p:txBody>
      </p:sp>
      <p:pic>
        <p:nvPicPr>
          <p:cNvPr id="589" name="Google Shape;589;p57" descr="fig05_06"/>
          <p:cNvPicPr preferRelativeResize="0"/>
          <p:nvPr/>
        </p:nvPicPr>
        <p:blipFill rotWithShape="1">
          <a:blip r:embed="rId3">
            <a:alphaModFix/>
          </a:blip>
          <a:srcRect t="4345" b="47881"/>
          <a:stretch/>
        </p:blipFill>
        <p:spPr>
          <a:xfrm>
            <a:off x="533399" y="1676400"/>
            <a:ext cx="5758543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p57" descr="fig06_12"/>
          <p:cNvPicPr preferRelativeResize="0"/>
          <p:nvPr/>
        </p:nvPicPr>
        <p:blipFill rotWithShape="1">
          <a:blip r:embed="rId4">
            <a:alphaModFix/>
          </a:blip>
          <a:srcRect r="34331"/>
          <a:stretch/>
        </p:blipFill>
        <p:spPr>
          <a:xfrm>
            <a:off x="4344734" y="3797062"/>
            <a:ext cx="3124200" cy="2146538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57"/>
          <p:cNvSpPr/>
          <p:nvPr/>
        </p:nvSpPr>
        <p:spPr>
          <a:xfrm>
            <a:off x="5684920" y="3623846"/>
            <a:ext cx="327044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Employee </a:t>
            </a:r>
            <a:r>
              <a:rPr lang="en-US" sz="1600" baseline="-25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Ssn=Mgr_Ssn</a:t>
            </a:r>
            <a:r>
              <a:rPr lang="en-US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Department</a:t>
            </a:r>
            <a:endParaRPr sz="16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592" name="Google Shape;592;p57"/>
          <p:cNvGrpSpPr/>
          <p:nvPr/>
        </p:nvGrpSpPr>
        <p:grpSpPr>
          <a:xfrm>
            <a:off x="6858000" y="3467100"/>
            <a:ext cx="300528" cy="266700"/>
            <a:chOff x="2672" y="1534"/>
            <a:chExt cx="1670" cy="666"/>
          </a:xfrm>
        </p:grpSpPr>
        <p:grpSp>
          <p:nvGrpSpPr>
            <p:cNvPr id="593" name="Google Shape;593;p57"/>
            <p:cNvGrpSpPr/>
            <p:nvPr/>
          </p:nvGrpSpPr>
          <p:grpSpPr>
            <a:xfrm>
              <a:off x="3112" y="1534"/>
              <a:ext cx="1230" cy="666"/>
              <a:chOff x="377" y="2904"/>
              <a:chExt cx="154" cy="110"/>
            </a:xfrm>
          </p:grpSpPr>
          <p:cxnSp>
            <p:nvCxnSpPr>
              <p:cNvPr id="594" name="Google Shape;594;p57"/>
              <p:cNvCxnSpPr/>
              <p:nvPr/>
            </p:nvCxnSpPr>
            <p:spPr>
              <a:xfrm>
                <a:off x="381" y="2904"/>
                <a:ext cx="0" cy="1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57"/>
              <p:cNvCxnSpPr/>
              <p:nvPr/>
            </p:nvCxnSpPr>
            <p:spPr>
              <a:xfrm>
                <a:off x="527" y="2904"/>
                <a:ext cx="0" cy="1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57"/>
              <p:cNvCxnSpPr/>
              <p:nvPr/>
            </p:nvCxnSpPr>
            <p:spPr>
              <a:xfrm>
                <a:off x="385" y="2904"/>
                <a:ext cx="138" cy="1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57"/>
              <p:cNvCxnSpPr/>
              <p:nvPr/>
            </p:nvCxnSpPr>
            <p:spPr>
              <a:xfrm flipH="1">
                <a:off x="377" y="2904"/>
                <a:ext cx="154" cy="1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598" name="Google Shape;598;p57"/>
            <p:cNvCxnSpPr/>
            <p:nvPr/>
          </p:nvCxnSpPr>
          <p:spPr>
            <a:xfrm rot="10800000">
              <a:off x="2672" y="2200"/>
              <a:ext cx="44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599" name="Google Shape;599;p57"/>
            <p:cNvCxnSpPr/>
            <p:nvPr/>
          </p:nvCxnSpPr>
          <p:spPr>
            <a:xfrm rot="10800000">
              <a:off x="2672" y="1534"/>
              <a:ext cx="44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600" name="Google Shape;600;p57"/>
          <p:cNvGrpSpPr/>
          <p:nvPr/>
        </p:nvGrpSpPr>
        <p:grpSpPr>
          <a:xfrm>
            <a:off x="541555" y="5745718"/>
            <a:ext cx="620713" cy="152400"/>
            <a:chOff x="7696200" y="4572000"/>
            <a:chExt cx="696913" cy="266700"/>
          </a:xfrm>
        </p:grpSpPr>
        <p:grpSp>
          <p:nvGrpSpPr>
            <p:cNvPr id="601" name="Google Shape;601;p57"/>
            <p:cNvGrpSpPr/>
            <p:nvPr/>
          </p:nvGrpSpPr>
          <p:grpSpPr>
            <a:xfrm>
              <a:off x="7913688" y="4572000"/>
              <a:ext cx="290512" cy="266700"/>
              <a:chOff x="377" y="2904"/>
              <a:chExt cx="154" cy="110"/>
            </a:xfrm>
          </p:grpSpPr>
          <p:cxnSp>
            <p:nvCxnSpPr>
              <p:cNvPr id="602" name="Google Shape;602;p57"/>
              <p:cNvCxnSpPr/>
              <p:nvPr/>
            </p:nvCxnSpPr>
            <p:spPr>
              <a:xfrm>
                <a:off x="381" y="2904"/>
                <a:ext cx="0" cy="1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57"/>
              <p:cNvCxnSpPr/>
              <p:nvPr/>
            </p:nvCxnSpPr>
            <p:spPr>
              <a:xfrm>
                <a:off x="527" y="2904"/>
                <a:ext cx="0" cy="1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57"/>
              <p:cNvCxnSpPr/>
              <p:nvPr/>
            </p:nvCxnSpPr>
            <p:spPr>
              <a:xfrm>
                <a:off x="385" y="2904"/>
                <a:ext cx="138" cy="1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57"/>
              <p:cNvCxnSpPr/>
              <p:nvPr/>
            </p:nvCxnSpPr>
            <p:spPr>
              <a:xfrm flipH="1">
                <a:off x="377" y="2904"/>
                <a:ext cx="154" cy="1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06" name="Google Shape;606;p57"/>
            <p:cNvCxnSpPr/>
            <p:nvPr/>
          </p:nvCxnSpPr>
          <p:spPr>
            <a:xfrm>
              <a:off x="8189913" y="4572000"/>
              <a:ext cx="20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07" name="Google Shape;607;p57"/>
            <p:cNvCxnSpPr/>
            <p:nvPr/>
          </p:nvCxnSpPr>
          <p:spPr>
            <a:xfrm>
              <a:off x="8189913" y="4838700"/>
              <a:ext cx="20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08" name="Google Shape;608;p57"/>
            <p:cNvCxnSpPr/>
            <p:nvPr/>
          </p:nvCxnSpPr>
          <p:spPr>
            <a:xfrm>
              <a:off x="7696200" y="4584700"/>
              <a:ext cx="20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09" name="Google Shape;609;p57"/>
            <p:cNvCxnSpPr/>
            <p:nvPr/>
          </p:nvCxnSpPr>
          <p:spPr>
            <a:xfrm>
              <a:off x="7696200" y="4838700"/>
              <a:ext cx="20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610" name="Google Shape;610;p57"/>
          <p:cNvGrpSpPr/>
          <p:nvPr/>
        </p:nvGrpSpPr>
        <p:grpSpPr>
          <a:xfrm>
            <a:off x="578064" y="5181600"/>
            <a:ext cx="493713" cy="266700"/>
            <a:chOff x="2537" y="3040"/>
            <a:chExt cx="311" cy="168"/>
          </a:xfrm>
        </p:grpSpPr>
        <p:grpSp>
          <p:nvGrpSpPr>
            <p:cNvPr id="611" name="Google Shape;611;p57"/>
            <p:cNvGrpSpPr/>
            <p:nvPr/>
          </p:nvGrpSpPr>
          <p:grpSpPr>
            <a:xfrm>
              <a:off x="2537" y="3040"/>
              <a:ext cx="183" cy="168"/>
              <a:chOff x="377" y="2904"/>
              <a:chExt cx="154" cy="110"/>
            </a:xfrm>
          </p:grpSpPr>
          <p:cxnSp>
            <p:nvCxnSpPr>
              <p:cNvPr id="612" name="Google Shape;612;p57"/>
              <p:cNvCxnSpPr/>
              <p:nvPr/>
            </p:nvCxnSpPr>
            <p:spPr>
              <a:xfrm>
                <a:off x="381" y="2904"/>
                <a:ext cx="0" cy="1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57"/>
              <p:cNvCxnSpPr/>
              <p:nvPr/>
            </p:nvCxnSpPr>
            <p:spPr>
              <a:xfrm>
                <a:off x="527" y="2904"/>
                <a:ext cx="0" cy="1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4" name="Google Shape;614;p57"/>
              <p:cNvCxnSpPr/>
              <p:nvPr/>
            </p:nvCxnSpPr>
            <p:spPr>
              <a:xfrm>
                <a:off x="385" y="2904"/>
                <a:ext cx="138" cy="1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5" name="Google Shape;615;p57"/>
              <p:cNvCxnSpPr/>
              <p:nvPr/>
            </p:nvCxnSpPr>
            <p:spPr>
              <a:xfrm flipH="1">
                <a:off x="377" y="2904"/>
                <a:ext cx="154" cy="1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16" name="Google Shape;616;p57"/>
            <p:cNvCxnSpPr/>
            <p:nvPr/>
          </p:nvCxnSpPr>
          <p:spPr>
            <a:xfrm>
              <a:off x="2720" y="3040"/>
              <a:ext cx="128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617" name="Google Shape;617;p57"/>
            <p:cNvCxnSpPr/>
            <p:nvPr/>
          </p:nvCxnSpPr>
          <p:spPr>
            <a:xfrm>
              <a:off x="2720" y="3208"/>
              <a:ext cx="128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618" name="Google Shape;618;p57"/>
          <p:cNvSpPr txBox="1"/>
          <p:nvPr/>
        </p:nvSpPr>
        <p:spPr>
          <a:xfrm>
            <a:off x="1371600" y="5314950"/>
            <a:ext cx="3898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??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OUTER UNION Operations</a:t>
            </a:r>
            <a:endParaRPr/>
          </a:p>
        </p:txBody>
      </p:sp>
      <p:sp>
        <p:nvSpPr>
          <p:cNvPr id="625" name="Google Shape;625;p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6764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The outer union operation take the union of tuples in two relations R(X, Y) and S(X, Z) that are </a:t>
            </a:r>
            <a:r>
              <a:rPr lang="en-US" b="1"/>
              <a:t>partially compatible</a:t>
            </a:r>
            <a:r>
              <a:rPr lang="en-US"/>
              <a:t>,</a:t>
            </a:r>
            <a:endParaRPr/>
          </a:p>
          <a:p>
            <a:pPr marL="640080" lvl="1" indent="-167640" algn="l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640080" lvl="1" indent="-274320" algn="l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Only some of their attributes, say X, are type compatible. </a:t>
            </a:r>
            <a:endParaRPr/>
          </a:p>
          <a:p>
            <a:pPr marL="640080" lvl="1" indent="-167640" algn="l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640080" lvl="1" indent="-274320" algn="l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The attributes that are type compatible are represented only once in the result</a:t>
            </a:r>
            <a:endParaRPr/>
          </a:p>
          <a:p>
            <a:pPr marL="640080" lvl="1" indent="-167640" algn="l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640080" lvl="1" indent="-274320" algn="l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The attributes that are not type compatible from either relation are also kept in the result relation T(X, Y, Z).</a:t>
            </a:r>
            <a:endParaRPr/>
          </a:p>
        </p:txBody>
      </p:sp>
      <p:sp>
        <p:nvSpPr>
          <p:cNvPr id="626" name="Google Shape;626;p58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Outer Join Example</a:t>
            </a:r>
            <a:endParaRPr/>
          </a:p>
        </p:txBody>
      </p:sp>
      <p:sp>
        <p:nvSpPr>
          <p:cNvPr id="633" name="Google Shape;633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9248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400"/>
              <a:buChar char="🞆"/>
            </a:pPr>
            <a:r>
              <a:rPr lang="en-US" sz="2000"/>
              <a:t>An outer union can be applied to two relations </a:t>
            </a:r>
            <a:r>
              <a:rPr lang="en-US" sz="2000" b="1"/>
              <a:t>STUDENT</a:t>
            </a:r>
            <a:r>
              <a:rPr lang="en-US" sz="2000"/>
              <a:t>(Name, SSN, Department, Advisor) and </a:t>
            </a:r>
            <a:r>
              <a:rPr lang="en-US" sz="2000" b="1"/>
              <a:t>INSTRUCTOR</a:t>
            </a:r>
            <a:r>
              <a:rPr lang="en-US" sz="2000"/>
              <a:t>(Name, SSN, Department, Rank).</a:t>
            </a:r>
            <a:endParaRPr/>
          </a:p>
          <a:p>
            <a:pPr marL="640080" lvl="1" indent="-172720" algn="l" rtl="0">
              <a:spcBef>
                <a:spcPts val="400"/>
              </a:spcBef>
              <a:spcAft>
                <a:spcPts val="0"/>
              </a:spcAft>
              <a:buSzPts val="1600"/>
              <a:buNone/>
            </a:pPr>
            <a:endParaRPr sz="2000"/>
          </a:p>
          <a:p>
            <a:pPr marL="640080" lvl="1" indent="-274320" algn="l" rtl="0"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Tuples are matched based on having the same combination of values of the shared attributes— Name, SSN, Department.</a:t>
            </a:r>
            <a:endParaRPr/>
          </a:p>
          <a:p>
            <a:pPr marL="640080" lvl="1" indent="-274320" algn="l" rtl="0"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If a student is also an instructor, both Advisor and Rank will have a value; otherwise, one of these two attributes will be null.</a:t>
            </a:r>
            <a:endParaRPr/>
          </a:p>
          <a:p>
            <a:pPr marL="640080" lvl="1" indent="-274320" algn="l" rtl="0"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Result relation: </a:t>
            </a:r>
            <a:endParaRPr sz="2400" b="1"/>
          </a:p>
          <a:p>
            <a:pPr marL="274320" lvl="0" indent="-27432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60"/>
              <a:buFont typeface="Noto Sans Symbols"/>
              <a:buNone/>
            </a:pPr>
            <a:r>
              <a:rPr lang="en-US" sz="1800" b="1"/>
              <a:t>		STUDENT_OR_INSTRUCTOR (Name, SSN, Department, 						Advisor, Rank) </a:t>
            </a:r>
            <a:endParaRPr/>
          </a:p>
        </p:txBody>
      </p:sp>
      <p:sp>
        <p:nvSpPr>
          <p:cNvPr id="634" name="Google Shape;634;p59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entury Schoolbook"/>
              <a:buNone/>
            </a:pPr>
            <a:r>
              <a:rPr lang="en-US" sz="2800"/>
              <a:t>Relational Algebra Operators</a:t>
            </a:r>
            <a:endParaRPr/>
          </a:p>
        </p:txBody>
      </p:sp>
      <p:sp>
        <p:nvSpPr>
          <p:cNvPr id="640" name="Google Shape;640;p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🞆"/>
            </a:pPr>
            <a:r>
              <a:rPr lang="en-US" sz="2000"/>
              <a:t>Relational Algebra consists of several groups of operations</a:t>
            </a:r>
            <a:endParaRPr/>
          </a:p>
          <a:p>
            <a:pPr marL="640080" lvl="1" indent="-27432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 b="1"/>
              <a:t>Unary Relational Operations</a:t>
            </a:r>
            <a:endParaRPr/>
          </a:p>
          <a:p>
            <a:pPr marL="914400" lvl="2" indent="-18288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en-US"/>
              <a:t>SELECT (symbol: </a:t>
            </a:r>
            <a:r>
              <a:rPr lang="en-US" b="1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/>
              <a:t> (sigma))</a:t>
            </a:r>
            <a:endParaRPr/>
          </a:p>
          <a:p>
            <a:pPr marL="914400" lvl="2" indent="-18288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en-US"/>
              <a:t>PROJECT (symbol: </a:t>
            </a:r>
            <a:r>
              <a:rPr lang="en-US" b="1">
                <a:latin typeface="Noto Sans Symbols"/>
                <a:ea typeface="Noto Sans Symbols"/>
                <a:cs typeface="Noto Sans Symbols"/>
                <a:sym typeface="Noto Sans Symbols"/>
              </a:rPr>
              <a:t>π </a:t>
            </a:r>
            <a:r>
              <a:rPr lang="en-US"/>
              <a:t>(pi))</a:t>
            </a:r>
            <a:endParaRPr/>
          </a:p>
          <a:p>
            <a:pPr marL="914400" lvl="2" indent="-18288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en-US"/>
              <a:t>RENAME (symbol: </a:t>
            </a:r>
            <a:r>
              <a:rPr lang="en-US" b="1"/>
              <a:t>ρ</a:t>
            </a:r>
            <a:r>
              <a:rPr lang="en-US"/>
              <a:t> (rho))</a:t>
            </a:r>
            <a:endParaRPr/>
          </a:p>
          <a:p>
            <a:pPr marL="640080" lvl="1" indent="-27432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 b="1"/>
              <a:t>Relational Algebra Operations From Set Theory</a:t>
            </a:r>
            <a:endParaRPr/>
          </a:p>
          <a:p>
            <a:pPr marL="914400" lvl="2" indent="-18288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en-US"/>
              <a:t>UNION ( </a:t>
            </a:r>
            <a:r>
              <a:rPr lang="en-US" b="1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/>
              <a:t> ), INTERSECTION ( </a:t>
            </a:r>
            <a:r>
              <a:rPr lang="en-US" b="1">
                <a:latin typeface="Noto Sans Symbols"/>
                <a:ea typeface="Noto Sans Symbols"/>
                <a:cs typeface="Noto Sans Symbols"/>
                <a:sym typeface="Noto Sans Symbols"/>
              </a:rPr>
              <a:t>∩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/>
              <a:t>), DIFFERENCE (</a:t>
            </a:r>
            <a:r>
              <a:rPr lang="en-US" b="1"/>
              <a:t>–</a:t>
            </a:r>
            <a:r>
              <a:rPr lang="en-US"/>
              <a:t>)</a:t>
            </a:r>
            <a:endParaRPr/>
          </a:p>
          <a:p>
            <a:pPr marL="914400" lvl="2" indent="-18288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en-US"/>
              <a:t>CARTESIAN PRODUCT ( </a:t>
            </a:r>
            <a:r>
              <a:rPr lang="en-US" b="1"/>
              <a:t>x</a:t>
            </a:r>
            <a:r>
              <a:rPr lang="en-US"/>
              <a:t> )</a:t>
            </a:r>
            <a:endParaRPr/>
          </a:p>
          <a:p>
            <a:pPr marL="640080" lvl="1" indent="-27432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 b="1"/>
              <a:t>Binary Relational Operations</a:t>
            </a:r>
            <a:endParaRPr/>
          </a:p>
          <a:p>
            <a:pPr marL="914400" lvl="2" indent="-18288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en-US"/>
              <a:t>JOIN (several variations of JOIN exist)</a:t>
            </a:r>
            <a:endParaRPr/>
          </a:p>
          <a:p>
            <a:pPr marL="914400" lvl="2" indent="-18288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en-US"/>
              <a:t>DIVISION</a:t>
            </a:r>
            <a:endParaRPr/>
          </a:p>
          <a:p>
            <a:pPr marL="640080" lvl="1" indent="-27432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 b="1"/>
              <a:t>Additional Relational Operations</a:t>
            </a:r>
            <a:endParaRPr/>
          </a:p>
          <a:p>
            <a:pPr marL="914400" lvl="2" indent="-18288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en-US"/>
              <a:t>OUTER JOINS, OUTER UNION</a:t>
            </a:r>
            <a:endParaRPr/>
          </a:p>
          <a:p>
            <a:pPr marL="914400" lvl="2" indent="-18288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🞆"/>
            </a:pPr>
            <a:r>
              <a:rPr lang="en-US"/>
              <a:t>AGGREGATE FUNCTIONS (These compute summary of information: for example, SUM, COUNT, AVG, MIN, MAX)</a:t>
            </a: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lang="en-US" sz="3200"/>
              <a:t>Chapter Summary</a:t>
            </a:r>
            <a:endParaRPr/>
          </a:p>
        </p:txBody>
      </p:sp>
      <p:sp>
        <p:nvSpPr>
          <p:cNvPr id="647" name="Google Shape;647;p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en-US"/>
              <a:t>Relational Algebra</a:t>
            </a:r>
            <a:endParaRPr/>
          </a:p>
          <a:p>
            <a:pPr marL="640080" lvl="1" indent="-274320" algn="l" rtl="0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Unary Relational Operations </a:t>
            </a:r>
            <a:endParaRPr/>
          </a:p>
          <a:p>
            <a:pPr marL="640080" lvl="1" indent="-274320" algn="l" rtl="0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Relational Algebra Operations From Set Theory</a:t>
            </a:r>
            <a:endParaRPr/>
          </a:p>
          <a:p>
            <a:pPr marL="640080" lvl="1" indent="-274320" algn="l" rtl="0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Binary Relational Operations</a:t>
            </a:r>
            <a:endParaRPr/>
          </a:p>
          <a:p>
            <a:pPr marL="640080" lvl="1" indent="-274320" algn="l" rtl="0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Additional Relational Operations</a:t>
            </a:r>
            <a:endParaRPr/>
          </a:p>
          <a:p>
            <a:pPr marL="640080" lvl="1" indent="-274320" algn="l" rtl="0">
              <a:spcBef>
                <a:spcPts val="420"/>
              </a:spcBef>
              <a:spcAft>
                <a:spcPts val="0"/>
              </a:spcAft>
              <a:buSzPts val="1680"/>
              <a:buChar char="⚫"/>
            </a:pPr>
            <a:r>
              <a:rPr lang="en-US"/>
              <a:t>Examples of Queries in Relational Algebra</a:t>
            </a:r>
            <a:endParaRPr/>
          </a:p>
        </p:txBody>
      </p:sp>
      <p:sp>
        <p:nvSpPr>
          <p:cNvPr id="648" name="Google Shape;648;p61"/>
          <p:cNvSpPr txBox="1">
            <a:spLocks noGrp="1"/>
          </p:cNvSpPr>
          <p:nvPr>
            <p:ph type="sldNum" idx="12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Examples : Select Operation</a:t>
            </a:r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7848600" cy="434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7208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10"/>
              <a:buNone/>
            </a:pPr>
            <a:endParaRPr sz="2300"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10"/>
              <a:buChar char="🞆"/>
            </a:pPr>
            <a:r>
              <a:rPr lang="en-US" sz="2300"/>
              <a:t>Select the employees whose department number is 4:</a:t>
            </a:r>
            <a:endParaRPr/>
          </a:p>
          <a:p>
            <a:pPr marL="274320" lvl="0" indent="-27432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rPr lang="en-US" b="1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000"/>
              <a:t> </a:t>
            </a:r>
            <a:r>
              <a:rPr lang="en-US" sz="2000" baseline="-25000"/>
              <a:t>DNO = 4</a:t>
            </a:r>
            <a:r>
              <a:rPr lang="en-US" sz="2000"/>
              <a:t> (EMPLOYEE)</a:t>
            </a:r>
            <a:endParaRPr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10"/>
              <a:buChar char="🞆"/>
            </a:pPr>
            <a:r>
              <a:rPr lang="en-US" sz="2300"/>
              <a:t>Select all the projects in department 5</a:t>
            </a:r>
            <a:endParaRPr/>
          </a:p>
          <a:p>
            <a:pPr marL="274320" lvl="0" indent="-17208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</a:pPr>
            <a:endParaRPr sz="2300"/>
          </a:p>
          <a:p>
            <a:pPr marL="274320" lvl="0" indent="-27432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10"/>
              <a:buChar char="🞆"/>
            </a:pPr>
            <a:r>
              <a:rPr lang="en-US" sz="2300"/>
              <a:t>Select the employees whose salary is greater than $35,000</a:t>
            </a:r>
            <a:endParaRPr/>
          </a:p>
          <a:p>
            <a:pPr marL="274320" lvl="0" indent="-17208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</a:pPr>
            <a:endParaRPr sz="2300"/>
          </a:p>
          <a:p>
            <a:pPr marL="274320" lvl="0" indent="-27432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/>
          </a:p>
          <a:p>
            <a:pPr marL="274320" lvl="0" indent="-27432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sldNum" idx="1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Slide 5- </a:t>
            </a:r>
            <a:fld id="{00000000-1234-1234-1234-123412341234}" type="slidenum">
              <a:rPr lang="en-US" sz="1200" b="0" i="0" u="none" strike="noStrike" cap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</a:t>
            </a:fld>
            <a:endParaRPr sz="1200" b="0" i="0" u="none" strike="noStrike" cap="none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1833563" y="130968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2667000" y="228600"/>
            <a:ext cx="477838" cy="336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5.6</a:t>
            </a:r>
            <a:endParaRPr/>
          </a:p>
        </p:txBody>
      </p:sp>
      <p:pic>
        <p:nvPicPr>
          <p:cNvPr id="176" name="Google Shape;176;p18" descr="fig05_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89886"/>
            <a:ext cx="5257800" cy="6699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Select Operation</a:t>
            </a:r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8229600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🞆"/>
            </a:pPr>
            <a:r>
              <a:rPr lang="en-US" sz="2000"/>
              <a:t>Selection condition is a Boolean expression specified on the attributes of relation R</a:t>
            </a:r>
            <a:endParaRPr/>
          </a:p>
          <a:p>
            <a:pPr marL="640080" lvl="1" indent="-274320" algn="l" rtl="0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360"/>
              <a:buChar char="⚫"/>
            </a:pPr>
            <a:r>
              <a:rPr lang="en-US" sz="1700"/>
              <a:t>It  can include boolean operators AND, OR, NOT applied on relational operators &lt;, &gt; &lt;=,&gt;=, !=, =</a:t>
            </a:r>
            <a:endParaRPr/>
          </a:p>
          <a:p>
            <a:pPr marL="274320" lvl="0" indent="-25654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"/>
              <a:buNone/>
            </a:pPr>
            <a:endParaRPr sz="400"/>
          </a:p>
          <a:p>
            <a:pPr marL="274320" lvl="0" indent="-27432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Char char="🞆"/>
            </a:pPr>
            <a:r>
              <a:rPr lang="en-US" sz="2000"/>
              <a:t>Select 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2000"/>
              <a:t> is commutative: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       σ</a:t>
            </a:r>
            <a:r>
              <a:rPr lang="en-US" sz="1800"/>
              <a:t> </a:t>
            </a:r>
            <a:r>
              <a:rPr lang="en-US" sz="2000" baseline="-25000"/>
              <a:t>&lt;condition1&gt;</a:t>
            </a:r>
            <a:r>
              <a:rPr lang="en-US" sz="1800"/>
              <a:t>(</a:t>
            </a: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1800"/>
              <a:t> </a:t>
            </a:r>
            <a:r>
              <a:rPr lang="en-US" sz="2000" baseline="-25000"/>
              <a:t>&lt; condition2&gt;</a:t>
            </a:r>
            <a:r>
              <a:rPr lang="en-US" sz="1800"/>
              <a:t> (R)) = </a:t>
            </a: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1800"/>
              <a:t> </a:t>
            </a:r>
            <a:r>
              <a:rPr lang="en-US" sz="2000" baseline="-25000"/>
              <a:t>&lt;condition2&gt;</a:t>
            </a:r>
            <a:r>
              <a:rPr lang="en-US" sz="1800"/>
              <a:t> (</a:t>
            </a: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1800"/>
              <a:t> </a:t>
            </a:r>
            <a:r>
              <a:rPr lang="en-US" sz="2000" baseline="-25000"/>
              <a:t>&lt; condition1&gt;</a:t>
            </a:r>
            <a:r>
              <a:rPr lang="en-US" sz="1800"/>
              <a:t> (R))</a:t>
            </a:r>
            <a:endParaRPr/>
          </a:p>
          <a:p>
            <a:pPr marL="914400" lvl="2" indent="-156210" algn="l" rtl="0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SzPts val="420"/>
              <a:buNone/>
            </a:pPr>
            <a:endParaRPr sz="700"/>
          </a:p>
          <a:p>
            <a:pPr marL="274320" lvl="0" indent="-27432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00"/>
              <a:buChar char="🞆"/>
            </a:pPr>
            <a:r>
              <a:rPr lang="en-US" sz="2000"/>
              <a:t>Cascade of Select operations</a:t>
            </a:r>
            <a:endParaRPr/>
          </a:p>
          <a:p>
            <a:pPr marL="640080" lvl="1" indent="-27432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1800" baseline="-25000"/>
              <a:t>&lt;cond1&gt;</a:t>
            </a:r>
            <a:r>
              <a:rPr lang="en-US" sz="1800"/>
              <a:t>(</a:t>
            </a: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1800" baseline="-25000"/>
              <a:t>&lt; cond2&gt;</a:t>
            </a:r>
            <a:r>
              <a:rPr lang="en-US" sz="1800"/>
              <a:t> (</a:t>
            </a: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1800" baseline="-25000"/>
              <a:t>&lt;cond3&gt;</a:t>
            </a:r>
            <a:r>
              <a:rPr lang="en-US" sz="1800"/>
              <a:t>(R)) = </a:t>
            </a:r>
            <a:r>
              <a:rPr lang="en-US" sz="18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lang="en-US" sz="1800" baseline="-25000"/>
              <a:t> &lt;cond1&gt; AND &lt; cond2&gt; AND &lt; cond3&gt;</a:t>
            </a:r>
            <a:r>
              <a:rPr lang="en-US" sz="1800"/>
              <a:t>(R)))</a:t>
            </a:r>
            <a:endParaRPr/>
          </a:p>
          <a:p>
            <a:pPr marL="274320" lvl="0" indent="-18542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endParaRPr sz="2000"/>
          </a:p>
        </p:txBody>
      </p:sp>
      <p:grpSp>
        <p:nvGrpSpPr>
          <p:cNvPr id="184" name="Google Shape;184;p19"/>
          <p:cNvGrpSpPr/>
          <p:nvPr/>
        </p:nvGrpSpPr>
        <p:grpSpPr>
          <a:xfrm>
            <a:off x="533400" y="4488574"/>
            <a:ext cx="7589783" cy="1455026"/>
            <a:chOff x="609600" y="3962400"/>
            <a:chExt cx="7589783" cy="1455026"/>
          </a:xfrm>
        </p:grpSpPr>
        <p:pic>
          <p:nvPicPr>
            <p:cNvPr id="185" name="Google Shape;185;p19" descr="fig06_01"/>
            <p:cNvPicPr preferRelativeResize="0"/>
            <p:nvPr/>
          </p:nvPicPr>
          <p:blipFill rotWithShape="1">
            <a:blip r:embed="rId3">
              <a:alphaModFix/>
            </a:blip>
            <a:srcRect l="45283" t="3296" b="91761"/>
            <a:stretch/>
          </p:blipFill>
          <p:spPr>
            <a:xfrm>
              <a:off x="990600" y="3962400"/>
              <a:ext cx="7086600" cy="3665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9" descr="fig06_01"/>
            <p:cNvPicPr preferRelativeResize="0"/>
            <p:nvPr/>
          </p:nvPicPr>
          <p:blipFill rotWithShape="1">
            <a:blip r:embed="rId3">
              <a:alphaModFix/>
            </a:blip>
            <a:srcRect t="21421" b="53862"/>
            <a:stretch/>
          </p:blipFill>
          <p:spPr>
            <a:xfrm>
              <a:off x="609600" y="4343400"/>
              <a:ext cx="7589783" cy="10740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Project Operation (unary operation)</a:t>
            </a:r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077200" cy="456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470"/>
              <a:buChar char="🞆"/>
            </a:pPr>
            <a:r>
              <a:rPr lang="en-US" sz="2100"/>
              <a:t>This operation  selects a subset of columns from the existing relation.  </a:t>
            </a:r>
            <a:endParaRPr/>
          </a:p>
          <a:p>
            <a:pPr marL="274320" lvl="0" indent="-27432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70"/>
              <a:buChar char="🞆"/>
            </a:pPr>
            <a:r>
              <a:rPr lang="en-US" sz="2100"/>
              <a:t>P</a:t>
            </a:r>
            <a:r>
              <a:rPr lang="en-US" sz="2100" i="1"/>
              <a:t>roject</a:t>
            </a:r>
            <a:r>
              <a:rPr lang="en-US" sz="2100"/>
              <a:t> operation is denoted by  </a:t>
            </a:r>
            <a:r>
              <a:rPr lang="en-US" sz="2100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100" baseline="-25000"/>
              <a:t>&lt;attribute list&gt;</a:t>
            </a:r>
            <a:r>
              <a:rPr lang="en-US" sz="2100"/>
              <a:t>R</a:t>
            </a:r>
            <a:endParaRPr sz="800"/>
          </a:p>
          <a:p>
            <a:pPr marL="274320" lvl="0" indent="-27432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70"/>
              <a:buChar char="🞆"/>
            </a:pPr>
            <a:r>
              <a:rPr lang="en-US" sz="2100"/>
              <a:t>It </a:t>
            </a:r>
            <a:r>
              <a:rPr lang="en-US" sz="2100" i="1"/>
              <a:t>removes duplicate tuples, the </a:t>
            </a:r>
            <a:r>
              <a:rPr lang="en-US" sz="1800" i="1"/>
              <a:t>result of project is set of tuples</a:t>
            </a:r>
            <a:endParaRPr/>
          </a:p>
          <a:p>
            <a:pPr marL="274320" lvl="1" indent="-27432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470"/>
              <a:buFont typeface="Noto Sans Symbols"/>
              <a:buChar char="🞆"/>
            </a:pPr>
            <a:r>
              <a:rPr lang="en-US" b="1"/>
              <a:t>Example:</a:t>
            </a:r>
            <a:r>
              <a:rPr lang="en-US"/>
              <a:t> </a:t>
            </a:r>
            <a:endParaRPr/>
          </a:p>
          <a:p>
            <a:pPr marL="548640" lvl="2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60"/>
              <a:buChar char="🞆"/>
            </a:pPr>
            <a:r>
              <a:rPr lang="en-US"/>
              <a:t> RESULT← </a:t>
            </a:r>
            <a:r>
              <a:rPr lang="en-US" b="1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/>
              <a:t> </a:t>
            </a:r>
            <a:r>
              <a:rPr lang="en-US" baseline="-25000"/>
              <a:t>LNAME, FNAME, SALARY</a:t>
            </a:r>
            <a:r>
              <a:rPr lang="en-US"/>
              <a:t> (EMPLOYEE)</a:t>
            </a:r>
            <a:endParaRPr/>
          </a:p>
          <a:p>
            <a:pPr marL="548640" lvl="2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60"/>
              <a:buChar char="🞆"/>
            </a:pPr>
            <a:r>
              <a:rPr lang="en-US"/>
              <a:t> DN← </a:t>
            </a:r>
            <a:r>
              <a:rPr lang="en-US" b="1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/>
              <a:t> </a:t>
            </a:r>
            <a:r>
              <a:rPr lang="en-US" baseline="-25000"/>
              <a:t>DNAME, DNUMBER</a:t>
            </a:r>
            <a:r>
              <a:rPr lang="en-US"/>
              <a:t> (DEPARTMENT)</a:t>
            </a:r>
            <a:endParaRPr/>
          </a:p>
          <a:p>
            <a:pPr marL="548640" lvl="2" indent="-182880" algn="ct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</a:pPr>
            <a:endParaRPr/>
          </a:p>
          <a:p>
            <a:pPr marL="274320" lvl="0" indent="-16764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  <p:pic>
        <p:nvPicPr>
          <p:cNvPr id="194" name="Google Shape;194;p20" descr="fig06_01"/>
          <p:cNvPicPr preferRelativeResize="0"/>
          <p:nvPr/>
        </p:nvPicPr>
        <p:blipFill rotWithShape="1">
          <a:blip r:embed="rId3">
            <a:alphaModFix/>
          </a:blip>
          <a:srcRect t="52729" r="71698"/>
          <a:stretch/>
        </p:blipFill>
        <p:spPr>
          <a:xfrm>
            <a:off x="5943600" y="4367212"/>
            <a:ext cx="2286000" cy="2185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 descr="fig05_06"/>
          <p:cNvPicPr preferRelativeResize="0"/>
          <p:nvPr/>
        </p:nvPicPr>
        <p:blipFill rotWithShape="1">
          <a:blip r:embed="rId4">
            <a:alphaModFix/>
          </a:blip>
          <a:srcRect t="4191" b="67960"/>
          <a:stretch/>
        </p:blipFill>
        <p:spPr>
          <a:xfrm>
            <a:off x="304800" y="4495800"/>
            <a:ext cx="5368636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 w="9525" cap="flat" cmpd="sng">
            <a:solidFill>
              <a:srgbClr val="ABB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en-US"/>
              <a:t>Project Operation</a:t>
            </a:r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77200" cy="4873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48640" lvl="2" indent="-18288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540"/>
              <a:buChar char="🞆"/>
            </a:pPr>
            <a:r>
              <a:rPr lang="en-US" sz="2200"/>
              <a:t>Project operation is </a:t>
            </a:r>
            <a:r>
              <a:rPr lang="en-US" sz="2200" i="1"/>
              <a:t>not</a:t>
            </a:r>
            <a:r>
              <a:rPr lang="en-US" sz="2200"/>
              <a:t> commutative</a:t>
            </a:r>
            <a:endParaRPr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470"/>
              <a:buChar char="🞆"/>
            </a:pPr>
            <a:r>
              <a:rPr lang="en-US" sz="2100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100"/>
              <a:t> </a:t>
            </a:r>
            <a:r>
              <a:rPr lang="en-US" sz="2100" baseline="-25000"/>
              <a:t>&lt;list1&gt;</a:t>
            </a:r>
            <a:r>
              <a:rPr lang="en-US" sz="2100"/>
              <a:t> (</a:t>
            </a:r>
            <a:r>
              <a:rPr lang="en-US" sz="2100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100"/>
              <a:t> </a:t>
            </a:r>
            <a:r>
              <a:rPr lang="en-US" sz="2100" baseline="-25000"/>
              <a:t>&lt;list2&gt;</a:t>
            </a:r>
            <a:r>
              <a:rPr lang="en-US" sz="2100"/>
              <a:t> (R) ) = </a:t>
            </a:r>
            <a:r>
              <a:rPr lang="en-US" sz="2100"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lang="en-US" sz="2100"/>
              <a:t> </a:t>
            </a:r>
            <a:r>
              <a:rPr lang="en-US" sz="2100" baseline="-25000"/>
              <a:t>&lt;list1&gt;</a:t>
            </a:r>
            <a:r>
              <a:rPr lang="en-US" sz="2100"/>
              <a:t> (R) as long as &lt;list2&gt; contains the attributes in &lt;list1&gt; </a:t>
            </a:r>
            <a:endParaRPr/>
          </a:p>
          <a:p>
            <a:pPr marL="274320" lvl="0" indent="-180975" algn="l" rtl="0">
              <a:spcBef>
                <a:spcPts val="600"/>
              </a:spcBef>
              <a:spcAft>
                <a:spcPts val="0"/>
              </a:spcAft>
              <a:buSzPts val="1470"/>
              <a:buNone/>
            </a:pPr>
            <a:endParaRPr sz="21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540"/>
              <a:buChar char="🞆"/>
            </a:pPr>
            <a:r>
              <a:rPr lang="en-US" sz="2200"/>
              <a:t>No of Tuples in the result of projection </a:t>
            </a:r>
            <a:r>
              <a:rPr lang="en-US" sz="2200" b="1"/>
              <a:t>π</a:t>
            </a:r>
            <a:r>
              <a:rPr lang="en-US" sz="2200" baseline="-25000"/>
              <a:t> &lt;list&gt;</a:t>
            </a:r>
            <a:r>
              <a:rPr lang="en-US" sz="2200"/>
              <a:t>(R) </a:t>
            </a:r>
            <a:endParaRPr sz="2200"/>
          </a:p>
          <a:p>
            <a:pPr marL="640080" lvl="1" indent="-274320" algn="l" rtl="0"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less or equal to the number of tuples in R</a:t>
            </a:r>
            <a:endParaRPr/>
          </a:p>
          <a:p>
            <a:pPr marL="640080" lvl="1" indent="-274320" algn="l" rtl="0">
              <a:spcBef>
                <a:spcPts val="400"/>
              </a:spcBef>
              <a:spcAft>
                <a:spcPts val="0"/>
              </a:spcAft>
              <a:buSzPts val="1600"/>
              <a:buChar char="⚫"/>
            </a:pPr>
            <a:r>
              <a:rPr lang="en-US" sz="2000"/>
              <a:t>If the list of attributes includes a </a:t>
            </a:r>
            <a:r>
              <a:rPr lang="en-US" sz="2000" i="1"/>
              <a:t>key</a:t>
            </a:r>
            <a:r>
              <a:rPr lang="en-US" sz="2000"/>
              <a:t> of R, then the no of is </a:t>
            </a:r>
            <a:r>
              <a:rPr lang="en-US" sz="2000" i="1"/>
              <a:t>equal</a:t>
            </a:r>
            <a:r>
              <a:rPr lang="en-US" sz="2000"/>
              <a:t> to the no of tuples in R</a:t>
            </a:r>
            <a:endParaRPr/>
          </a:p>
          <a:p>
            <a:pPr marL="640080" lvl="1" indent="-182880" algn="l" rtl="0">
              <a:spcBef>
                <a:spcPts val="360"/>
              </a:spcBef>
              <a:spcAft>
                <a:spcPts val="0"/>
              </a:spcAft>
              <a:buSzPts val="1440"/>
              <a:buNone/>
            </a:pPr>
            <a:endParaRPr sz="1800"/>
          </a:p>
          <a:p>
            <a:pPr marL="274320" lvl="0" indent="-16764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  <a:p>
            <a:pPr marL="274320" lvl="0" indent="-167640" algn="l" rtl="0">
              <a:spcBef>
                <a:spcPts val="600"/>
              </a:spcBef>
              <a:spcAft>
                <a:spcPts val="0"/>
              </a:spcAft>
              <a:buSzPts val="168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iel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49</Slides>
  <Notes>49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Oriel</vt:lpstr>
      <vt:lpstr>Relational Algebra</vt:lpstr>
      <vt:lpstr>Relational Algebra</vt:lpstr>
      <vt:lpstr>PowerPoint Presentation</vt:lpstr>
      <vt:lpstr>Select Operation(unary operation)</vt:lpstr>
      <vt:lpstr>Examples : Select Operation</vt:lpstr>
      <vt:lpstr>PowerPoint Presentation</vt:lpstr>
      <vt:lpstr>Select Operation</vt:lpstr>
      <vt:lpstr>Project Operation (unary operation)</vt:lpstr>
      <vt:lpstr>Project Operation</vt:lpstr>
      <vt:lpstr>Relational Algebra Expressions </vt:lpstr>
      <vt:lpstr>Example: Sequence of Operations</vt:lpstr>
      <vt:lpstr>Example of applying multiple operations and RENAME</vt:lpstr>
      <vt:lpstr>RENAME OPEARATION</vt:lpstr>
      <vt:lpstr>Union (Binary Operation)</vt:lpstr>
      <vt:lpstr>UNION Example</vt:lpstr>
      <vt:lpstr>INTERSECTION And SET DIFFERENCE (Binary Operations)</vt:lpstr>
      <vt:lpstr>Relational Algebra Operations from Set Theory</vt:lpstr>
      <vt:lpstr>Example to illustrate the result of UNION, INTERSECT, and DIFFERENCE</vt:lpstr>
      <vt:lpstr>CARTESIAN PRODUCT</vt:lpstr>
      <vt:lpstr>PowerPoint Presentation</vt:lpstr>
      <vt:lpstr>JOIN(Binary Operation)</vt:lpstr>
      <vt:lpstr>Example of JOIN operation</vt:lpstr>
      <vt:lpstr>Complete Set of Relational Operations</vt:lpstr>
      <vt:lpstr>Some properties of JOIN</vt:lpstr>
      <vt:lpstr>Theta-join</vt:lpstr>
      <vt:lpstr>Equi-Join</vt:lpstr>
      <vt:lpstr>Issue with Equijoin Operation</vt:lpstr>
      <vt:lpstr>NATURAL JOIN Operation</vt:lpstr>
      <vt:lpstr>NATURAL JOIN Operation</vt:lpstr>
      <vt:lpstr>Example: Natural Join</vt:lpstr>
      <vt:lpstr>Example of NATURAL JOIN operation</vt:lpstr>
      <vt:lpstr>DIVISION (Binary Operation)</vt:lpstr>
      <vt:lpstr>Example of DIVISION</vt:lpstr>
      <vt:lpstr>Recap of Relational Algebra Operations</vt:lpstr>
      <vt:lpstr>Aggregate Functions</vt:lpstr>
      <vt:lpstr>Aggregate Function Operation</vt:lpstr>
      <vt:lpstr>Using Grouping with Aggregation</vt:lpstr>
      <vt:lpstr>Example: aggregate functions and grouping</vt:lpstr>
      <vt:lpstr>Examples of Queries in Relational Algebra </vt:lpstr>
      <vt:lpstr>Examples of Queries in Relational Algebra </vt:lpstr>
      <vt:lpstr>Examples of Queries in Relational Algebra </vt:lpstr>
      <vt:lpstr>Outer Join Operation</vt:lpstr>
      <vt:lpstr>Left Outer Join</vt:lpstr>
      <vt:lpstr>Outer Join Operation</vt:lpstr>
      <vt:lpstr>Full Outer Join vs Cartesian Product</vt:lpstr>
      <vt:lpstr>OUTER UNION Operations</vt:lpstr>
      <vt:lpstr>Outer Join Example</vt:lpstr>
      <vt:lpstr>Relational Algebra Operators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Algebra</dc:title>
  <cp:lastModifiedBy>Guest User</cp:lastModifiedBy>
  <cp:revision>1</cp:revision>
  <dcterms:modified xsi:type="dcterms:W3CDTF">2023-12-17T20:06:23Z</dcterms:modified>
</cp:coreProperties>
</file>