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57E3-879E-8A63-6B56-89CB36C7D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63E21-251A-669F-D6BD-BF9F03CA4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EB9F-86C6-9E6A-310D-083529F9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2FD7-5AF5-4398-B97C-890E7455323A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385D8-A041-6CCB-2449-F8C4370C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8E715-7019-1B05-9FC6-B10D93BA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FD09-E6A1-4540-A22E-5D78C0EB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7438-239D-459F-129D-5A5CA9C5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22B04-44B5-B7CE-72AE-08E1D1047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8CBE7-958A-045B-43C4-ECB561E2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2FD7-5AF5-4398-B97C-890E7455323A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7CA35-B558-4FD3-F773-19576768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5263C-9391-B380-0EAE-9DC81E76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FD09-E6A1-4540-A22E-5D78C0EB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5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C7420-E8F1-B6C2-595B-C35645569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25F12-8941-BCE2-0777-1E4E1A2D4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9D332-7A13-8D44-2132-ED5CC1E2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2FD7-5AF5-4398-B97C-890E7455323A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0308-BA13-BFA9-0ECC-05CF87F3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A16CE-7127-4606-B352-203602DB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FD09-E6A1-4540-A22E-5D78C0EB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648C-7F33-9316-96AC-A4F997FC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AAB6-8F4B-4743-CF48-AA6B9F90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2DDD2-3E3F-2872-98D2-E2F2B1D3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2FD7-5AF5-4398-B97C-890E7455323A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949FE-6926-8E2B-5D70-90EA8F5A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2ED37-1117-168E-B9D4-1100E53B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FD09-E6A1-4540-A22E-5D78C0EB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3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750F-8008-61DF-86EE-EA414E91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D6C6B-3EB0-8667-E7C1-D402C917C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6E387-C9F3-3B45-B9B8-C950E66F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2FD7-5AF5-4398-B97C-890E7455323A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8C2A8-5C3B-BF75-F2E0-B9B787E2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39831-A4D3-0F89-D088-FD4D2250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FD09-E6A1-4540-A22E-5D78C0EB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32BB-0B1D-DFBF-42EE-B901AF0F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59C4-3F10-E978-3BE7-6C6308C70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27C35-FF2B-B97C-E280-E5B069FCE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A2ED3-6159-ADBF-5C1D-C42597D7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2FD7-5AF5-4398-B97C-890E7455323A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9970F-5E2D-1D36-87F9-8FDBA10E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97D79-3909-AC60-8513-37F26D93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FD09-E6A1-4540-A22E-5D78C0EB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7DE6-4E7E-2544-0367-8BDFE2E5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F92B3-B718-4DAC-F13B-E8E475FD3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C117F-13DA-A1AB-B53C-AD1B0A680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F6B32-5B8B-8700-B992-82F80B92C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DD9BE-B45E-0611-E5FC-5AE740153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74F87-A909-D661-4023-3E1D6C03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2FD7-5AF5-4398-B97C-890E7455323A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87B28-207E-F2A5-7C1A-61447074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276C0-CB81-9DA1-B350-DE2F0F67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FD09-E6A1-4540-A22E-5D78C0EB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2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46E5-1FD8-A54E-B7C9-0C09735C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D5996-2036-B957-65EE-CC65E118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2FD7-5AF5-4398-B97C-890E7455323A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72E83-4E9D-69A4-890F-9F1D41DC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0418A-AE73-50DC-E7D8-52D50C69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FD09-E6A1-4540-A22E-5D78C0EB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F5850-FB93-5956-0F54-31F44951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2FD7-5AF5-4398-B97C-890E7455323A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41B1F-B481-98DD-17B3-D2A08D04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F3803-8F76-F1E0-6C1C-3EDF96F7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FD09-E6A1-4540-A22E-5D78C0EB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C8D-53AB-C354-A556-107A8D4C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8CA2E-5922-D37B-439A-F90EFE622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8866C-0FEA-F4D6-013A-D9F605FA3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50E33-D3DE-7709-36F6-923CE968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2FD7-5AF5-4398-B97C-890E7455323A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250EA-2602-48EA-DED5-4381B5C2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A34D2-A4CB-8E96-0E51-D42EBABE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FD09-E6A1-4540-A22E-5D78C0EB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1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0507-4C0A-D01A-3100-B26D27B6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51F473-C4ED-D6A7-6D09-645715301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7701B-4338-87D5-4B5F-2A8F717C8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2B51C-A9FB-3279-7052-EBB602F0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82FD7-5AF5-4398-B97C-890E7455323A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44ADF-56A9-AB7A-6DD8-AF3A922B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829A0-35B6-BD85-3389-55BE6747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FD09-E6A1-4540-A22E-5D78C0EB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0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15859-672D-D66E-A817-0556AB96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C6E4-7CC6-27D4-6E10-504B55205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5BD23-5871-4677-617C-5A7086DCC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82FD7-5AF5-4398-B97C-890E7455323A}" type="datetimeFigureOut">
              <a:rPr lang="en-US" smtClean="0"/>
              <a:t>11-Dec-23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0870-0F97-845E-CBE0-886454D68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51A59-9DA2-DA8F-B348-18CB9671E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FD09-E6A1-4540-A22E-5D78C0EB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Metrics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297093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LK Metrics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Class size (CS)</a:t>
            </a:r>
          </a:p>
          <a:p>
            <a:pPr lvl="1" algn="just"/>
            <a:r>
              <a:rPr lang="en-US" dirty="0"/>
              <a:t>The total number of </a:t>
            </a:r>
            <a:r>
              <a:rPr lang="en-US" b="1" dirty="0"/>
              <a:t>methods</a:t>
            </a:r>
            <a:r>
              <a:rPr lang="en-US" dirty="0"/>
              <a:t> (both inherited and local) plus the total number of </a:t>
            </a:r>
            <a:r>
              <a:rPr lang="en-US" b="1" dirty="0"/>
              <a:t>attributes</a:t>
            </a:r>
            <a:r>
              <a:rPr lang="en-US" dirty="0"/>
              <a:t> (both inherited and local) encapsulated by a given class.</a:t>
            </a:r>
          </a:p>
          <a:p>
            <a:pPr lvl="1" algn="just"/>
            <a:r>
              <a:rPr lang="en-US" dirty="0"/>
              <a:t>Inherited members should be weighted more heavily than local members.</a:t>
            </a:r>
          </a:p>
          <a:p>
            <a:pPr lvl="1" algn="just"/>
            <a:r>
              <a:rPr lang="en-US" dirty="0"/>
              <a:t>Large values of CS could indicate that the class is too large, that it encapsulates too much behavior, structure, and responsibility.</a:t>
            </a:r>
          </a:p>
          <a:p>
            <a:pPr lvl="1" algn="just"/>
            <a:r>
              <a:rPr lang="en-US" dirty="0"/>
              <a:t>High CS values may also indicate lower reusability.</a:t>
            </a:r>
          </a:p>
        </p:txBody>
      </p:sp>
    </p:spTree>
    <p:extLst>
      <p:ext uri="{BB962C8B-B14F-4D97-AF65-F5344CB8AC3E}">
        <p14:creationId xmlns:p14="http://schemas.microsoft.com/office/powerpoint/2010/main" val="149364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LK Metrics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Number of operations overridden by a subclass (NOO)</a:t>
            </a:r>
          </a:p>
          <a:p>
            <a:pPr lvl="1" algn="just"/>
            <a:r>
              <a:rPr lang="en-US" dirty="0"/>
              <a:t>A count of the methods in subclasses that have been redefined.</a:t>
            </a:r>
          </a:p>
          <a:p>
            <a:pPr lvl="1" algn="just"/>
            <a:r>
              <a:rPr lang="en-US" dirty="0"/>
              <a:t>Large NOO values could indicate a design problem, since the model of the class seems to be violated.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</a:rPr>
              <a:t>Since a subclass should be a specialization of its super classes, it should primarily extend the services [operations] of the super classes. This should result in unique new method names.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8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LK Metrics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Number of operations added by a subclass (NOA)</a:t>
            </a:r>
          </a:p>
          <a:p>
            <a:pPr lvl="1" algn="just"/>
            <a:r>
              <a:rPr lang="en-US" dirty="0"/>
              <a:t>A count of the new methods appearing in subclasses.</a:t>
            </a:r>
          </a:p>
          <a:p>
            <a:pPr lvl="1" algn="just"/>
            <a:r>
              <a:rPr lang="en-US" dirty="0"/>
              <a:t>A large NOA value could indicate a design abstraction violation.</a:t>
            </a:r>
          </a:p>
          <a:p>
            <a:pPr lvl="1" algn="just"/>
            <a:r>
              <a:rPr lang="en-US" dirty="0"/>
              <a:t>As CK DIT increases, NOA should decrease.</a:t>
            </a:r>
          </a:p>
        </p:txBody>
      </p:sp>
    </p:spTree>
    <p:extLst>
      <p:ext uri="{BB962C8B-B14F-4D97-AF65-F5344CB8AC3E}">
        <p14:creationId xmlns:p14="http://schemas.microsoft.com/office/powerpoint/2010/main" val="63578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LK Metrics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Specialization index (SI)</a:t>
            </a:r>
          </a:p>
          <a:p>
            <a:pPr lvl="1" algn="just"/>
            <a:r>
              <a:rPr lang="en-US" dirty="0"/>
              <a:t>The degree to which subclasses are differentiated from super classes.</a:t>
            </a:r>
          </a:p>
          <a:p>
            <a:pPr lvl="1" algn="just"/>
            <a:r>
              <a:rPr lang="en-US" dirty="0"/>
              <a:t>SI is computed as NOO multiplied by the level at which the class resides in the inheritance hierarchy divided by the total number of methods defined by the class.</a:t>
            </a:r>
          </a:p>
          <a:p>
            <a:pPr marL="457200" lvl="1" indent="0" algn="ctr">
              <a:buNone/>
            </a:pPr>
            <a:r>
              <a:rPr lang="en-US" b="1" i="0" u="none" strike="noStrike" baseline="0" dirty="0"/>
              <a:t>SI = (NOO * depth) / (total number of class methods)</a:t>
            </a:r>
            <a:endParaRPr lang="en-US" b="1" dirty="0"/>
          </a:p>
          <a:p>
            <a:pPr lvl="1" algn="just"/>
            <a:r>
              <a:rPr lang="en-US" dirty="0"/>
              <a:t>A high SI could indicate a lack of conformance to superclass abstractions.</a:t>
            </a:r>
          </a:p>
        </p:txBody>
      </p:sp>
    </p:spTree>
    <p:extLst>
      <p:ext uri="{BB962C8B-B14F-4D97-AF65-F5344CB8AC3E}">
        <p14:creationId xmlns:p14="http://schemas.microsoft.com/office/powerpoint/2010/main" val="2583276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LK Metrics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b="1" dirty="0"/>
              <a:t>Average operation size (</a:t>
            </a:r>
            <a:r>
              <a:rPr lang="en-US" sz="2400" b="1" dirty="0" err="1"/>
              <a:t>OS</a:t>
            </a:r>
            <a:r>
              <a:rPr lang="en-US" sz="2400" b="1" baseline="-25000" dirty="0" err="1"/>
              <a:t>avg</a:t>
            </a:r>
            <a:r>
              <a:rPr lang="en-US" sz="2400" b="1" dirty="0"/>
              <a:t>)</a:t>
            </a:r>
          </a:p>
          <a:p>
            <a:pPr lvl="1" algn="just"/>
            <a:r>
              <a:rPr lang="en-US" dirty="0"/>
              <a:t>Average Operation Size (</a:t>
            </a:r>
            <a:r>
              <a:rPr lang="en-US" dirty="0" err="1"/>
              <a:t>OS</a:t>
            </a:r>
            <a:r>
              <a:rPr lang="en-US" baseline="-25000" dirty="0" err="1"/>
              <a:t>avg</a:t>
            </a:r>
            <a:r>
              <a:rPr lang="en-US" dirty="0"/>
              <a:t>) is a metric used to measure the </a:t>
            </a:r>
            <a:r>
              <a:rPr lang="en-US" b="1" dirty="0"/>
              <a:t>size</a:t>
            </a:r>
            <a:r>
              <a:rPr lang="en-US" dirty="0"/>
              <a:t> or </a:t>
            </a:r>
            <a:r>
              <a:rPr lang="en-US" b="1" dirty="0"/>
              <a:t>complexity</a:t>
            </a:r>
            <a:r>
              <a:rPr lang="en-US" dirty="0"/>
              <a:t> of operations (methods/functions) within a class. </a:t>
            </a:r>
          </a:p>
          <a:p>
            <a:pPr lvl="1" algn="just"/>
            <a:r>
              <a:rPr lang="en-US" dirty="0"/>
              <a:t>It quantifies the average number of </a:t>
            </a:r>
            <a:r>
              <a:rPr lang="en-US" b="1" dirty="0"/>
              <a:t>messages sent </a:t>
            </a:r>
            <a:r>
              <a:rPr lang="en-US" dirty="0"/>
              <a:t>by methods within a specific class.</a:t>
            </a:r>
          </a:p>
          <a:p>
            <a:pPr lvl="1" algn="just"/>
            <a:r>
              <a:rPr lang="en-US" dirty="0"/>
              <a:t>When a method within a class sends out a high number of messages, it means that the method is interacting with various other methods, classes, or components. </a:t>
            </a:r>
          </a:p>
          <a:p>
            <a:pPr lvl="1" algn="just"/>
            <a:r>
              <a:rPr lang="en-US" dirty="0"/>
              <a:t>A high </a:t>
            </a:r>
            <a:r>
              <a:rPr lang="en-US" dirty="0" err="1"/>
              <a:t>OS</a:t>
            </a:r>
            <a:r>
              <a:rPr lang="en-US" baseline="-25000" dirty="0" err="1"/>
              <a:t>avg</a:t>
            </a:r>
            <a:r>
              <a:rPr lang="en-US" dirty="0"/>
              <a:t> value suggests that the methods within a class are doing a lot of work by interacting with many other parts of the system.</a:t>
            </a:r>
          </a:p>
          <a:p>
            <a:pPr lvl="1" algn="just"/>
            <a:r>
              <a:rPr lang="en-US" dirty="0"/>
              <a:t>A high </a:t>
            </a:r>
            <a:r>
              <a:rPr lang="en-US" dirty="0" err="1"/>
              <a:t>OS</a:t>
            </a:r>
            <a:r>
              <a:rPr lang="en-US" baseline="-25000" dirty="0" err="1"/>
              <a:t>avg</a:t>
            </a:r>
            <a:r>
              <a:rPr lang="en-US" dirty="0"/>
              <a:t> value can indicate a poor allocation of responsibility within the class.</a:t>
            </a:r>
          </a:p>
        </p:txBody>
      </p:sp>
    </p:spTree>
    <p:extLst>
      <p:ext uri="{BB962C8B-B14F-4D97-AF65-F5344CB8AC3E}">
        <p14:creationId xmlns:p14="http://schemas.microsoft.com/office/powerpoint/2010/main" val="442227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LK Metrics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Operation complexity (OC)</a:t>
            </a:r>
          </a:p>
          <a:p>
            <a:pPr lvl="1" algn="just"/>
            <a:r>
              <a:rPr lang="en-US" dirty="0"/>
              <a:t>Operation Complexity (OC) is a metric used to evaluate the </a:t>
            </a:r>
            <a:r>
              <a:rPr lang="en-US" b="1" dirty="0"/>
              <a:t>complexity of methods or operations </a:t>
            </a:r>
            <a:r>
              <a:rPr lang="en-US" dirty="0"/>
              <a:t>within a class. </a:t>
            </a:r>
          </a:p>
          <a:p>
            <a:pPr lvl="1" algn="just"/>
            <a:r>
              <a:rPr lang="en-US" dirty="0"/>
              <a:t>It often measures aspects like cyclomatic complexity, which assesses the number of independent paths within a method.</a:t>
            </a:r>
          </a:p>
          <a:p>
            <a:pPr lvl="1" algn="just"/>
            <a:r>
              <a:rPr lang="en-US" dirty="0"/>
              <a:t>OC should be kept as low as possible.</a:t>
            </a:r>
          </a:p>
        </p:txBody>
      </p:sp>
    </p:spTree>
    <p:extLst>
      <p:ext uri="{BB962C8B-B14F-4D97-AF65-F5344CB8AC3E}">
        <p14:creationId xmlns:p14="http://schemas.microsoft.com/office/powerpoint/2010/main" val="1730075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LK Metrics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Average number of parameters per operation (</a:t>
            </a:r>
            <a:r>
              <a:rPr lang="en-US" sz="2400" b="1" dirty="0" err="1"/>
              <a:t>NP</a:t>
            </a:r>
            <a:r>
              <a:rPr lang="en-US" sz="2400" b="1" baseline="-25000" dirty="0" err="1"/>
              <a:t>avg</a:t>
            </a:r>
            <a:r>
              <a:rPr lang="en-US" sz="2400" b="1" dirty="0"/>
              <a:t>)</a:t>
            </a:r>
          </a:p>
          <a:p>
            <a:pPr lvl="1" algn="just"/>
            <a:r>
              <a:rPr lang="en-US" dirty="0"/>
              <a:t>The Average number of parameters per operation (</a:t>
            </a:r>
            <a:r>
              <a:rPr lang="en-US" sz="2400" dirty="0" err="1"/>
              <a:t>NP</a:t>
            </a:r>
            <a:r>
              <a:rPr lang="en-US" sz="2400" baseline="-25000" dirty="0" err="1"/>
              <a:t>avg</a:t>
            </a:r>
            <a:r>
              <a:rPr lang="en-US" dirty="0"/>
              <a:t>) is a metric that measures the average size of parameter lists in methods or functions within a class or system. </a:t>
            </a:r>
          </a:p>
          <a:p>
            <a:pPr lvl="1" algn="just"/>
            <a:r>
              <a:rPr lang="en-US" dirty="0"/>
              <a:t>Should be kept low</a:t>
            </a:r>
          </a:p>
        </p:txBody>
      </p:sp>
    </p:spTree>
    <p:extLst>
      <p:ext uri="{BB962C8B-B14F-4D97-AF65-F5344CB8AC3E}">
        <p14:creationId xmlns:p14="http://schemas.microsoft.com/office/powerpoint/2010/main" val="147213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1E0C-092D-BE8A-CCFC-454EA90F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1611-8547-702B-ABE4-7ABB880B9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Software Engineering: Theory and Practice, Shari Lawrence </a:t>
            </a: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Pfleeger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and Joanne M. Atlee, 4</a:t>
            </a:r>
            <a:r>
              <a:rPr lang="en-US" sz="2000" baseline="30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Edition, Pearson, 2009.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1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Metrics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CK Metrics</a:t>
            </a:r>
          </a:p>
          <a:p>
            <a:pPr lvl="1"/>
            <a:r>
              <a:rPr lang="en-US" dirty="0"/>
              <a:t>Proposed by </a:t>
            </a:r>
            <a:r>
              <a:rPr lang="en-US" dirty="0" err="1"/>
              <a:t>Chidamber</a:t>
            </a:r>
            <a:r>
              <a:rPr lang="en-US" dirty="0"/>
              <a:t> and </a:t>
            </a:r>
            <a:r>
              <a:rPr lang="en-US" dirty="0" err="1"/>
              <a:t>Kemerer</a:t>
            </a:r>
            <a:endParaRPr lang="en-US" dirty="0"/>
          </a:p>
          <a:p>
            <a:pPr lvl="1"/>
            <a:r>
              <a:rPr lang="en-US" dirty="0"/>
              <a:t>Class-based metrics</a:t>
            </a:r>
          </a:p>
          <a:p>
            <a:r>
              <a:rPr lang="en-US" dirty="0"/>
              <a:t>LK Metrics</a:t>
            </a:r>
          </a:p>
          <a:p>
            <a:pPr lvl="1"/>
            <a:r>
              <a:rPr lang="en-US" dirty="0"/>
              <a:t>Proposed by Lorenz and Kidd</a:t>
            </a:r>
          </a:p>
          <a:p>
            <a:pPr lvl="1"/>
            <a:r>
              <a:rPr lang="en-US" dirty="0"/>
              <a:t>Class-based and operation-based</a:t>
            </a:r>
          </a:p>
          <a:p>
            <a:r>
              <a:rPr lang="en-US" dirty="0"/>
              <a:t>MOOD Metrics</a:t>
            </a:r>
          </a:p>
          <a:p>
            <a:pPr lvl="1"/>
            <a:r>
              <a:rPr lang="en-US" dirty="0"/>
              <a:t>Proposed by Harrison, </a:t>
            </a:r>
            <a:r>
              <a:rPr lang="en-US" dirty="0" err="1"/>
              <a:t>Counsell</a:t>
            </a:r>
            <a:r>
              <a:rPr lang="en-US" dirty="0"/>
              <a:t>, and Nithi</a:t>
            </a:r>
          </a:p>
          <a:p>
            <a:pPr lvl="1"/>
            <a:r>
              <a:rPr lang="en-US" dirty="0"/>
              <a:t>Class-based</a:t>
            </a:r>
          </a:p>
        </p:txBody>
      </p:sp>
    </p:spTree>
    <p:extLst>
      <p:ext uri="{BB962C8B-B14F-4D97-AF65-F5344CB8AC3E}">
        <p14:creationId xmlns:p14="http://schemas.microsoft.com/office/powerpoint/2010/main" val="8151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CK Metrics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b="1" dirty="0"/>
              <a:t>Weighted methods per class (WMC)</a:t>
            </a:r>
          </a:p>
          <a:p>
            <a:pPr lvl="1" algn="just"/>
            <a:r>
              <a:rPr lang="en-US" b="1" i="0" dirty="0">
                <a:solidFill>
                  <a:srgbClr val="000066"/>
                </a:solidFill>
                <a:effectLst/>
              </a:rPr>
              <a:t>WMC = number of methods defined in class</a:t>
            </a:r>
          </a:p>
          <a:p>
            <a:pPr lvl="1" algn="just"/>
            <a:r>
              <a:rPr lang="en-US" dirty="0"/>
              <a:t>The sum of the complexity values for all the methods of a given class.</a:t>
            </a:r>
          </a:p>
          <a:p>
            <a:pPr lvl="1" algn="just"/>
            <a:r>
              <a:rPr lang="en-US" dirty="0"/>
              <a:t>They do not specify the specific complexity metric to use (e.g., cyclomatic complexity).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</a:rPr>
              <a:t>A high WMC has been found to lead to more faults. </a:t>
            </a:r>
            <a:r>
              <a:rPr lang="en-US" dirty="0"/>
              <a:t>WMC should be kept </a:t>
            </a:r>
            <a:r>
              <a:rPr lang="en-US" b="1" dirty="0"/>
              <a:t>low</a:t>
            </a:r>
            <a:r>
              <a:rPr lang="en-US" dirty="0"/>
              <a:t>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</a:rPr>
              <a:t>Classes with many methods are likely to be more application specific, limiting the possibility of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reuse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</a:rPr>
              <a:t>WMC is a predictor of how much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time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and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effort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is required to develop and maintain the class. </a:t>
            </a:r>
            <a:r>
              <a:rPr lang="en-US" dirty="0"/>
              <a:t>The higher the value, the more effort required.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857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CK Metrics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Weighted methods per class (WMC)</a:t>
            </a:r>
          </a:p>
          <a:p>
            <a:pPr lvl="1" algn="just"/>
            <a:r>
              <a:rPr lang="en-US" dirty="0"/>
              <a:t>A possible indication of </a:t>
            </a:r>
            <a:r>
              <a:rPr lang="en-US" b="1" dirty="0"/>
              <a:t>reusability</a:t>
            </a:r>
            <a:r>
              <a:rPr lang="en-US" dirty="0"/>
              <a:t>.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</a:rPr>
              <a:t>A large number of methods also means a greater potential impact on derived classes, since the derived classes inherit (some of) the methods of the base class. 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</a:rPr>
              <a:t>Search for high WMC values to spot classes that could be restructured into several smaller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4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CK Metrics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Depth of inheritance tree (DIT)</a:t>
            </a:r>
          </a:p>
          <a:p>
            <a:pPr lvl="1" algn="just"/>
            <a:r>
              <a:rPr lang="en-US" b="1" i="0" dirty="0">
                <a:solidFill>
                  <a:srgbClr val="000066"/>
                </a:solidFill>
                <a:effectLst/>
              </a:rPr>
              <a:t>DIT = maximum inheritance path from the class to the root class</a:t>
            </a:r>
          </a:p>
          <a:p>
            <a:pPr lvl="1" algn="just"/>
            <a:r>
              <a:rPr lang="en-US" dirty="0"/>
              <a:t>The length of the longest path from the root of the inheritance hierarchy to a leaf class.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1" algn="just"/>
            <a:r>
              <a:rPr lang="en-US" dirty="0"/>
              <a:t>As DIT </a:t>
            </a:r>
            <a:r>
              <a:rPr lang="en-US" b="1" dirty="0"/>
              <a:t>increases</a:t>
            </a:r>
            <a:r>
              <a:rPr lang="en-US" dirty="0"/>
              <a:t>, the lower classes in the hierarchy inherit a greater number of data and methods, thus making their </a:t>
            </a:r>
            <a:r>
              <a:rPr lang="en-US" b="1" dirty="0"/>
              <a:t>behavior</a:t>
            </a:r>
            <a:r>
              <a:rPr lang="en-US" dirty="0"/>
              <a:t> more difficult to understand and causing </a:t>
            </a:r>
            <a:r>
              <a:rPr lang="en-US" b="1" dirty="0"/>
              <a:t>testing</a:t>
            </a:r>
            <a:r>
              <a:rPr lang="en-US" dirty="0"/>
              <a:t> to require more effort.</a:t>
            </a:r>
          </a:p>
          <a:p>
            <a:pPr lvl="1" algn="just"/>
            <a:r>
              <a:rPr lang="en-US" dirty="0"/>
              <a:t>A large DIT value implies greater </a:t>
            </a:r>
            <a:r>
              <a:rPr lang="en-US" b="1" dirty="0"/>
              <a:t>design complexity</a:t>
            </a:r>
            <a:r>
              <a:rPr lang="en-US" dirty="0"/>
              <a:t>, but also greater </a:t>
            </a:r>
            <a:r>
              <a:rPr lang="en-US" b="1" dirty="0"/>
              <a:t>reuse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07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CK Metrics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79148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Number of children (NOC)</a:t>
            </a:r>
          </a:p>
          <a:p>
            <a:pPr lvl="1" algn="just"/>
            <a:r>
              <a:rPr lang="en-US" b="1" i="0" dirty="0">
                <a:solidFill>
                  <a:srgbClr val="000066"/>
                </a:solidFill>
                <a:effectLst/>
              </a:rPr>
              <a:t>NOC = number of immediate sub-classes of a class</a:t>
            </a:r>
            <a:endParaRPr lang="en-US" dirty="0"/>
          </a:p>
          <a:p>
            <a:pPr lvl="1" algn="just"/>
            <a:r>
              <a:rPr lang="en-US" dirty="0"/>
              <a:t>A count of the number of classes immediately subordinate to a given class in the hierarchy.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A high NOC, a large number of child classes, can indicate several things: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High reuse of base class. Inheritance is a form of reuse.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Base class may require more testing.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Improper abstraction of the parent class (too generic or too specific).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Misuse of sub-classing. In such a case, it may be necessary to group related classes and introduce another level of inheritance.</a:t>
            </a:r>
          </a:p>
        </p:txBody>
      </p:sp>
    </p:spTree>
    <p:extLst>
      <p:ext uri="{BB962C8B-B14F-4D97-AF65-F5344CB8AC3E}">
        <p14:creationId xmlns:p14="http://schemas.microsoft.com/office/powerpoint/2010/main" val="74831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CK Metrics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Coupling between classes (CBO)</a:t>
            </a:r>
          </a:p>
          <a:p>
            <a:pPr lvl="1" algn="just"/>
            <a:r>
              <a:rPr lang="en-US" b="1" i="0" dirty="0">
                <a:solidFill>
                  <a:srgbClr val="000066"/>
                </a:solidFill>
                <a:effectLst/>
              </a:rPr>
              <a:t>CBO = number of classes to which a class is coupled</a:t>
            </a:r>
            <a:endParaRPr lang="en-US" dirty="0"/>
          </a:p>
          <a:p>
            <a:pPr lvl="1" algn="just"/>
            <a:r>
              <a:rPr lang="en-US" dirty="0"/>
              <a:t>The amount of collaboration and interaction between a given class and the other classes in the system.</a:t>
            </a:r>
          </a:p>
          <a:p>
            <a:pPr lvl="1" algn="just"/>
            <a:r>
              <a:rPr lang="en-US" dirty="0"/>
              <a:t>As the CBO value increases, reusability decreases.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</a:rPr>
              <a:t>The more independent a class is, the easier it is to reuse it in another application. </a:t>
            </a:r>
            <a:endParaRPr lang="en-US" dirty="0"/>
          </a:p>
          <a:p>
            <a:pPr lvl="1" algn="just"/>
            <a:r>
              <a:rPr lang="en-US" dirty="0"/>
              <a:t>Also, a high CBO indicates potential difficulty in modifying the class and the subsequent testing of the modifications.</a:t>
            </a:r>
          </a:p>
          <a:p>
            <a:pPr lvl="1" algn="just"/>
            <a:r>
              <a:rPr lang="en-US" dirty="0"/>
              <a:t>CBO should be kept low.</a:t>
            </a:r>
          </a:p>
        </p:txBody>
      </p:sp>
    </p:spTree>
    <p:extLst>
      <p:ext uri="{BB962C8B-B14F-4D97-AF65-F5344CB8AC3E}">
        <p14:creationId xmlns:p14="http://schemas.microsoft.com/office/powerpoint/2010/main" val="292025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CK Metrics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Response for a class (RFC)</a:t>
            </a:r>
          </a:p>
          <a:p>
            <a:pPr lvl="1" algn="just"/>
            <a:r>
              <a:rPr lang="en-US" dirty="0"/>
              <a:t>The number of methods that can potentially be executed in response to a message received by an object of a given class.</a:t>
            </a:r>
            <a:endParaRPr lang="en-US" b="1" dirty="0"/>
          </a:p>
          <a:p>
            <a:pPr lvl="1" algn="just"/>
            <a:r>
              <a:rPr lang="en-US" b="1" i="0" dirty="0">
                <a:solidFill>
                  <a:srgbClr val="000066"/>
                </a:solidFill>
                <a:effectLst/>
              </a:rPr>
              <a:t>RFC = M + R </a:t>
            </a:r>
          </a:p>
          <a:p>
            <a:pPr lvl="1" algn="just"/>
            <a:r>
              <a:rPr lang="en-US" b="1" i="0" dirty="0">
                <a:solidFill>
                  <a:srgbClr val="000066"/>
                </a:solidFill>
                <a:effectLst/>
              </a:rPr>
              <a:t>M = number of methods in the class</a:t>
            </a:r>
          </a:p>
          <a:p>
            <a:pPr lvl="1" algn="just"/>
            <a:r>
              <a:rPr lang="en-US" b="1" i="0" dirty="0">
                <a:solidFill>
                  <a:srgbClr val="000066"/>
                </a:solidFill>
                <a:effectLst/>
              </a:rPr>
              <a:t>R = number of remote methods directly called by methods of the class</a:t>
            </a:r>
            <a:endParaRPr lang="en-US" dirty="0"/>
          </a:p>
          <a:p>
            <a:pPr lvl="1" algn="just"/>
            <a:r>
              <a:rPr lang="en-US" dirty="0"/>
              <a:t>As the RFC value increases, testing effort and design complexity also increase.</a:t>
            </a:r>
          </a:p>
          <a:p>
            <a:pPr lvl="1" algn="just"/>
            <a:r>
              <a:rPr lang="en-US" dirty="0"/>
              <a:t>RFC should be kept low.</a:t>
            </a:r>
          </a:p>
        </p:txBody>
      </p:sp>
    </p:spTree>
    <p:extLst>
      <p:ext uri="{BB962C8B-B14F-4D97-AF65-F5344CB8AC3E}">
        <p14:creationId xmlns:p14="http://schemas.microsoft.com/office/powerpoint/2010/main" val="261845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CK Metrics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b="1" dirty="0"/>
              <a:t>Lack of cohesion in methods (LCOM)</a:t>
            </a:r>
          </a:p>
          <a:p>
            <a:pPr lvl="1" algn="just"/>
            <a:r>
              <a:rPr lang="en-US" dirty="0"/>
              <a:t>The number of methods in a given class that access one or more of the same instance variables.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</a:rPr>
              <a:t>If no methods access the same attributes, then LCOM = 0. 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</a:rPr>
              <a:t>To illustrate the case where LCOM ≠ 0, consider a class with six methods. Four of the methods have one or more attributes in common (i.e., they access common attributes). Therefore, LCOM = 4. 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</a:rPr>
              <a:t>If LCOM is high, methods may be coupled to one another via attributes.</a:t>
            </a:r>
            <a:endParaRPr lang="en-US" dirty="0"/>
          </a:p>
          <a:p>
            <a:pPr lvl="1" algn="just"/>
            <a:r>
              <a:rPr lang="en-US" dirty="0"/>
              <a:t>The higher the LCOM value, the lower the cohesion of methods, and greater the coupling.</a:t>
            </a:r>
          </a:p>
          <a:p>
            <a:pPr lvl="1" algn="just"/>
            <a:r>
              <a:rPr lang="en-US" dirty="0"/>
              <a:t>A high LCOM value could indicate the need to break the class apart into multiple classes.</a:t>
            </a:r>
          </a:p>
        </p:txBody>
      </p:sp>
    </p:spTree>
    <p:extLst>
      <p:ext uri="{BB962C8B-B14F-4D97-AF65-F5344CB8AC3E}">
        <p14:creationId xmlns:p14="http://schemas.microsoft.com/office/powerpoint/2010/main" val="213373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1241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Wingdings</vt:lpstr>
      <vt:lpstr>Office Theme</vt:lpstr>
      <vt:lpstr>Object-Oriented Metrics</vt:lpstr>
      <vt:lpstr>Object-Oriented Metrics</vt:lpstr>
      <vt:lpstr>CK Metrics</vt:lpstr>
      <vt:lpstr>CK Metrics</vt:lpstr>
      <vt:lpstr>CK Metrics</vt:lpstr>
      <vt:lpstr>CK Metrics</vt:lpstr>
      <vt:lpstr>CK Metrics</vt:lpstr>
      <vt:lpstr>CK Metrics</vt:lpstr>
      <vt:lpstr>CK Metrics</vt:lpstr>
      <vt:lpstr>LK Metrics</vt:lpstr>
      <vt:lpstr>LK Metrics</vt:lpstr>
      <vt:lpstr>LK Metrics</vt:lpstr>
      <vt:lpstr>LK Metrics</vt:lpstr>
      <vt:lpstr>LK Metrics</vt:lpstr>
      <vt:lpstr>LK Metrics</vt:lpstr>
      <vt:lpstr>LK Metrics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Metrics</dc:title>
  <dc:creator>lehmia.kiran</dc:creator>
  <cp:lastModifiedBy>Mehroze Khan</cp:lastModifiedBy>
  <cp:revision>18</cp:revision>
  <dcterms:created xsi:type="dcterms:W3CDTF">2023-12-07T10:54:41Z</dcterms:created>
  <dcterms:modified xsi:type="dcterms:W3CDTF">2023-12-11T07:57:58Z</dcterms:modified>
</cp:coreProperties>
</file>