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56" r:id="rId11"/>
    <p:sldId id="257" r:id="rId12"/>
    <p:sldId id="258" r:id="rId13"/>
    <p:sldId id="268" r:id="rId14"/>
    <p:sldId id="265" r:id="rId15"/>
    <p:sldId id="267" r:id="rId16"/>
    <p:sldId id="266" r:id="rId17"/>
    <p:sldId id="260" r:id="rId18"/>
    <p:sldId id="278" r:id="rId19"/>
    <p:sldId id="263" r:id="rId2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CDC"/>
    <a:srgbClr val="C7FDDF"/>
    <a:srgbClr val="EC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51" d="100"/>
          <a:sy n="51" d="100"/>
        </p:scale>
        <p:origin x="123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Line 2"/>
          <p:cNvSpPr>
            <a:spLocks noChangeShapeType="1"/>
          </p:cNvSpPr>
          <p:nvPr/>
        </p:nvSpPr>
        <p:spPr bwMode="auto">
          <a:xfrm>
            <a:off x="7315200" y="10668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1177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1177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77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ED82C327-E7A9-418E-9F79-AA5C3DB902E7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17768" name="Group 8"/>
          <p:cNvGrpSpPr>
            <a:grpSpLocks/>
          </p:cNvGrpSpPr>
          <p:nvPr/>
        </p:nvGrpSpPr>
        <p:grpSpPr bwMode="auto">
          <a:xfrm>
            <a:off x="7493000" y="2992438"/>
            <a:ext cx="1338263" cy="2189162"/>
            <a:chOff x="4704" y="1885"/>
            <a:chExt cx="843" cy="1379"/>
          </a:xfrm>
        </p:grpSpPr>
        <p:sp>
          <p:nvSpPr>
            <p:cNvPr id="117769" name="Oval 9"/>
            <p:cNvSpPr>
              <a:spLocks noChangeArrowheads="1"/>
            </p:cNvSpPr>
            <p:nvPr/>
          </p:nvSpPr>
          <p:spPr bwMode="auto">
            <a:xfrm>
              <a:off x="4704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0" name="Oval 10"/>
            <p:cNvSpPr>
              <a:spLocks noChangeArrowheads="1"/>
            </p:cNvSpPr>
            <p:nvPr/>
          </p:nvSpPr>
          <p:spPr bwMode="auto">
            <a:xfrm>
              <a:off x="4883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1" name="Oval 11"/>
            <p:cNvSpPr>
              <a:spLocks noChangeArrowheads="1"/>
            </p:cNvSpPr>
            <p:nvPr/>
          </p:nvSpPr>
          <p:spPr bwMode="auto">
            <a:xfrm>
              <a:off x="5062" y="1885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2" name="Oval 12"/>
            <p:cNvSpPr>
              <a:spLocks noChangeArrowheads="1"/>
            </p:cNvSpPr>
            <p:nvPr/>
          </p:nvSpPr>
          <p:spPr bwMode="auto">
            <a:xfrm>
              <a:off x="4704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3" name="Oval 13"/>
            <p:cNvSpPr>
              <a:spLocks noChangeArrowheads="1"/>
            </p:cNvSpPr>
            <p:nvPr/>
          </p:nvSpPr>
          <p:spPr bwMode="auto">
            <a:xfrm>
              <a:off x="4883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4" name="Oval 14"/>
            <p:cNvSpPr>
              <a:spLocks noChangeArrowheads="1"/>
            </p:cNvSpPr>
            <p:nvPr/>
          </p:nvSpPr>
          <p:spPr bwMode="auto">
            <a:xfrm>
              <a:off x="5062" y="2064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5" name="Oval 15"/>
            <p:cNvSpPr>
              <a:spLocks noChangeArrowheads="1"/>
            </p:cNvSpPr>
            <p:nvPr/>
          </p:nvSpPr>
          <p:spPr bwMode="auto">
            <a:xfrm>
              <a:off x="5241" y="2064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6" name="Oval 16"/>
            <p:cNvSpPr>
              <a:spLocks noChangeArrowheads="1"/>
            </p:cNvSpPr>
            <p:nvPr/>
          </p:nvSpPr>
          <p:spPr bwMode="auto">
            <a:xfrm>
              <a:off x="4704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7" name="Oval 17"/>
            <p:cNvSpPr>
              <a:spLocks noChangeArrowheads="1"/>
            </p:cNvSpPr>
            <p:nvPr/>
          </p:nvSpPr>
          <p:spPr bwMode="auto">
            <a:xfrm>
              <a:off x="4883" y="2243"/>
              <a:ext cx="127" cy="127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8" name="Oval 18"/>
            <p:cNvSpPr>
              <a:spLocks noChangeArrowheads="1"/>
            </p:cNvSpPr>
            <p:nvPr/>
          </p:nvSpPr>
          <p:spPr bwMode="auto">
            <a:xfrm>
              <a:off x="5062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79" name="Oval 19"/>
            <p:cNvSpPr>
              <a:spLocks noChangeArrowheads="1"/>
            </p:cNvSpPr>
            <p:nvPr/>
          </p:nvSpPr>
          <p:spPr bwMode="auto">
            <a:xfrm>
              <a:off x="5241" y="2243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Oval 20"/>
            <p:cNvSpPr>
              <a:spLocks noChangeArrowheads="1"/>
            </p:cNvSpPr>
            <p:nvPr/>
          </p:nvSpPr>
          <p:spPr bwMode="auto">
            <a:xfrm>
              <a:off x="5420" y="2243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1" name="Oval 21"/>
            <p:cNvSpPr>
              <a:spLocks noChangeArrowheads="1"/>
            </p:cNvSpPr>
            <p:nvPr/>
          </p:nvSpPr>
          <p:spPr bwMode="auto">
            <a:xfrm>
              <a:off x="4704" y="2421"/>
              <a:ext cx="127" cy="128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2" name="Oval 22"/>
            <p:cNvSpPr>
              <a:spLocks noChangeArrowheads="1"/>
            </p:cNvSpPr>
            <p:nvPr/>
          </p:nvSpPr>
          <p:spPr bwMode="auto">
            <a:xfrm>
              <a:off x="4883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3" name="Oval 23"/>
            <p:cNvSpPr>
              <a:spLocks noChangeArrowheads="1"/>
            </p:cNvSpPr>
            <p:nvPr/>
          </p:nvSpPr>
          <p:spPr bwMode="auto">
            <a:xfrm>
              <a:off x="5062" y="2421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Oval 24"/>
            <p:cNvSpPr>
              <a:spLocks noChangeArrowheads="1"/>
            </p:cNvSpPr>
            <p:nvPr/>
          </p:nvSpPr>
          <p:spPr bwMode="auto">
            <a:xfrm>
              <a:off x="5241" y="2421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5" name="Oval 25"/>
            <p:cNvSpPr>
              <a:spLocks noChangeArrowheads="1"/>
            </p:cNvSpPr>
            <p:nvPr/>
          </p:nvSpPr>
          <p:spPr bwMode="auto">
            <a:xfrm>
              <a:off x="4704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Oval 26"/>
            <p:cNvSpPr>
              <a:spLocks noChangeArrowheads="1"/>
            </p:cNvSpPr>
            <p:nvPr/>
          </p:nvSpPr>
          <p:spPr bwMode="auto">
            <a:xfrm>
              <a:off x="4883" y="2600"/>
              <a:ext cx="127" cy="128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7" name="Oval 27"/>
            <p:cNvSpPr>
              <a:spLocks noChangeArrowheads="1"/>
            </p:cNvSpPr>
            <p:nvPr/>
          </p:nvSpPr>
          <p:spPr bwMode="auto">
            <a:xfrm>
              <a:off x="5062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Oval 28"/>
            <p:cNvSpPr>
              <a:spLocks noChangeArrowheads="1"/>
            </p:cNvSpPr>
            <p:nvPr/>
          </p:nvSpPr>
          <p:spPr bwMode="auto">
            <a:xfrm>
              <a:off x="5241" y="2600"/>
              <a:ext cx="127" cy="128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9" name="Oval 29"/>
            <p:cNvSpPr>
              <a:spLocks noChangeArrowheads="1"/>
            </p:cNvSpPr>
            <p:nvPr/>
          </p:nvSpPr>
          <p:spPr bwMode="auto">
            <a:xfrm>
              <a:off x="5420" y="2600"/>
              <a:ext cx="127" cy="128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Oval 30"/>
            <p:cNvSpPr>
              <a:spLocks noChangeArrowheads="1"/>
            </p:cNvSpPr>
            <p:nvPr/>
          </p:nvSpPr>
          <p:spPr bwMode="auto">
            <a:xfrm>
              <a:off x="4704" y="2779"/>
              <a:ext cx="127" cy="127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1" name="Oval 31"/>
            <p:cNvSpPr>
              <a:spLocks noChangeArrowheads="1"/>
            </p:cNvSpPr>
            <p:nvPr/>
          </p:nvSpPr>
          <p:spPr bwMode="auto">
            <a:xfrm>
              <a:off x="4883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Oval 32"/>
            <p:cNvSpPr>
              <a:spLocks noChangeArrowheads="1"/>
            </p:cNvSpPr>
            <p:nvPr/>
          </p:nvSpPr>
          <p:spPr bwMode="auto">
            <a:xfrm>
              <a:off x="5062" y="2779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3" name="Oval 33"/>
            <p:cNvSpPr>
              <a:spLocks noChangeArrowheads="1"/>
            </p:cNvSpPr>
            <p:nvPr/>
          </p:nvSpPr>
          <p:spPr bwMode="auto">
            <a:xfrm>
              <a:off x="5241" y="2779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4" name="Oval 34"/>
            <p:cNvSpPr>
              <a:spLocks noChangeArrowheads="1"/>
            </p:cNvSpPr>
            <p:nvPr/>
          </p:nvSpPr>
          <p:spPr bwMode="auto">
            <a:xfrm>
              <a:off x="4704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5" name="Oval 35"/>
            <p:cNvSpPr>
              <a:spLocks noChangeArrowheads="1"/>
            </p:cNvSpPr>
            <p:nvPr/>
          </p:nvSpPr>
          <p:spPr bwMode="auto">
            <a:xfrm>
              <a:off x="4883" y="2958"/>
              <a:ext cx="127" cy="12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6" name="Oval 36"/>
            <p:cNvSpPr>
              <a:spLocks noChangeArrowheads="1"/>
            </p:cNvSpPr>
            <p:nvPr/>
          </p:nvSpPr>
          <p:spPr bwMode="auto">
            <a:xfrm>
              <a:off x="5062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7" name="Oval 37"/>
            <p:cNvSpPr>
              <a:spLocks noChangeArrowheads="1"/>
            </p:cNvSpPr>
            <p:nvPr/>
          </p:nvSpPr>
          <p:spPr bwMode="auto">
            <a:xfrm>
              <a:off x="5241" y="2958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8" name="Oval 38"/>
            <p:cNvSpPr>
              <a:spLocks noChangeArrowheads="1"/>
            </p:cNvSpPr>
            <p:nvPr/>
          </p:nvSpPr>
          <p:spPr bwMode="auto">
            <a:xfrm>
              <a:off x="4883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9" name="Oval 39"/>
            <p:cNvSpPr>
              <a:spLocks noChangeArrowheads="1"/>
            </p:cNvSpPr>
            <p:nvPr/>
          </p:nvSpPr>
          <p:spPr bwMode="auto">
            <a:xfrm>
              <a:off x="5241" y="3137"/>
              <a:ext cx="127" cy="127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7800" name="Line 40"/>
          <p:cNvSpPr>
            <a:spLocks noChangeShapeType="1"/>
          </p:cNvSpPr>
          <p:nvPr/>
        </p:nvSpPr>
        <p:spPr bwMode="auto">
          <a:xfrm>
            <a:off x="304800" y="2819400"/>
            <a:ext cx="82296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F124E7-F708-4175-9C33-D91BD201E6F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ED57C1-A222-4D9A-8C57-D1392EE7231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EFFF26-C7BC-4469-B111-317B031F1C7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EE4E28-7ECC-4E9A-8E10-7C0D25BD9B9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1636DE-15D7-4BA9-8228-1252BE5DF7A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0A6ADFD-8C38-4376-98FA-EAA97A19D68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DD94D4-8491-4030-A454-F0CE186E1C4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3DA3A0-817F-417A-98BF-05C9C351028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963384-8182-4E0A-8DD4-07DC9BD629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22DEA8-E674-439F-8F9F-78D52C4E8E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Line 2"/>
          <p:cNvSpPr>
            <a:spLocks noChangeShapeType="1"/>
          </p:cNvSpPr>
          <p:nvPr/>
        </p:nvSpPr>
        <p:spPr bwMode="auto">
          <a:xfrm>
            <a:off x="7962900" y="152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167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167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 altLang="en-US"/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 alt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0CCADEFF-A86B-47F2-A164-0DB766242F10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16744" name="Group 8"/>
          <p:cNvGrpSpPr>
            <a:grpSpLocks/>
          </p:cNvGrpSpPr>
          <p:nvPr/>
        </p:nvGrpSpPr>
        <p:grpSpPr bwMode="auto">
          <a:xfrm>
            <a:off x="8153400" y="152400"/>
            <a:ext cx="792163" cy="1295400"/>
            <a:chOff x="5136" y="960"/>
            <a:chExt cx="528" cy="864"/>
          </a:xfrm>
        </p:grpSpPr>
        <p:sp>
          <p:nvSpPr>
            <p:cNvPr id="1167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fontAlgn="base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Composite Pattern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STATE Pattern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04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General Description</a:t>
            </a:r>
          </a:p>
        </p:txBody>
      </p:sp>
      <p:sp>
        <p:nvSpPr>
          <p:cNvPr id="118805" name="Rectangle 2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type of Behavioral pattern.</a:t>
            </a:r>
          </a:p>
          <a:p>
            <a:endParaRPr lang="en-US"/>
          </a:p>
          <a:p>
            <a:r>
              <a:rPr lang="en-US"/>
              <a:t>Allows an object to alter its behavior when its internal state changes. The object will appear to change its class.</a:t>
            </a:r>
          </a:p>
          <a:p>
            <a:endParaRPr lang="en-US"/>
          </a:p>
          <a:p>
            <a:r>
              <a:rPr lang="en-US"/>
              <a:t>Uses Polymorphism to define different behaviors for different states of an object.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2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use STATE pattern ?</a:t>
            </a:r>
          </a:p>
        </p:txBody>
      </p:sp>
      <p:sp>
        <p:nvSpPr>
          <p:cNvPr id="141323" name="Rectangle 11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/>
              <a:t>State pattern is useful when there is an object that can be in one of several states, with different behavior in each state.</a:t>
            </a:r>
          </a:p>
          <a:p>
            <a:pPr>
              <a:lnSpc>
                <a:spcPct val="80000"/>
              </a:lnSpc>
            </a:pPr>
            <a:endParaRPr lang="en-US" sz="2200"/>
          </a:p>
          <a:p>
            <a:pPr>
              <a:lnSpc>
                <a:spcPct val="80000"/>
              </a:lnSpc>
            </a:pPr>
            <a:r>
              <a:rPr lang="en-US" sz="2200"/>
              <a:t>To simplify operations that have large conditional statements that depend on the object’s state.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200"/>
          </a:p>
        </p:txBody>
      </p:sp>
      <p:sp>
        <p:nvSpPr>
          <p:cNvPr id="141324" name="Rectangle 12"/>
          <p:cNvSpPr>
            <a:spLocks noGrp="1" noChangeArrowheads="1"/>
          </p:cNvSpPr>
          <p:nvPr>
            <p:ph type="body" sz="half" idx="2"/>
          </p:nvPr>
        </p:nvSpPr>
        <p:spPr>
          <a:solidFill>
            <a:srgbClr val="ECF9FE"/>
          </a:solidFill>
          <a:ln/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if (myself = happy) then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{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eatIceCream();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….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else if (myself = sad)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{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goToPub();	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….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 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else if (myself = ecstatic) then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….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2000" i="1"/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</a:t>
            </a:r>
            <a:endParaRPr lang="en-US" dirty="0"/>
          </a:p>
        </p:txBody>
      </p:sp>
      <p:pic>
        <p:nvPicPr>
          <p:cNvPr id="5" name="Content Placeholder 4" descr="State-1.png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57200" y="2133600"/>
            <a:ext cx="8458200" cy="3810000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07" name="Rectangle 11"/>
          <p:cNvSpPr>
            <a:spLocks noChangeArrowheads="1"/>
          </p:cNvSpPr>
          <p:nvPr/>
        </p:nvSpPr>
        <p:spPr bwMode="auto">
          <a:xfrm>
            <a:off x="2286000" y="4267200"/>
            <a:ext cx="18288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08" name="Rectangle 12"/>
          <p:cNvSpPr>
            <a:spLocks noChangeArrowheads="1"/>
          </p:cNvSpPr>
          <p:nvPr/>
        </p:nvSpPr>
        <p:spPr bwMode="auto">
          <a:xfrm>
            <a:off x="7162800" y="4267200"/>
            <a:ext cx="17526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09" name="Rectangle 13"/>
          <p:cNvSpPr>
            <a:spLocks noChangeArrowheads="1"/>
          </p:cNvSpPr>
          <p:nvPr/>
        </p:nvSpPr>
        <p:spPr bwMode="auto">
          <a:xfrm>
            <a:off x="4648200" y="4267200"/>
            <a:ext cx="18288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10" name="Rectangle 14"/>
          <p:cNvSpPr>
            <a:spLocks noChangeArrowheads="1"/>
          </p:cNvSpPr>
          <p:nvPr/>
        </p:nvSpPr>
        <p:spPr bwMode="auto">
          <a:xfrm>
            <a:off x="533400" y="1828800"/>
            <a:ext cx="1600200" cy="25146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11" name="Rectangle 15"/>
          <p:cNvSpPr>
            <a:spLocks noGrp="1" noChangeArrowheads="1"/>
          </p:cNvSpPr>
          <p:nvPr>
            <p:ph type="title" sz="quarter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I</a:t>
            </a:r>
          </a:p>
        </p:txBody>
      </p:sp>
      <p:sp>
        <p:nvSpPr>
          <p:cNvPr id="157716" name="Line 20"/>
          <p:cNvSpPr>
            <a:spLocks noChangeShapeType="1"/>
          </p:cNvSpPr>
          <p:nvPr/>
        </p:nvSpPr>
        <p:spPr bwMode="auto">
          <a:xfrm>
            <a:off x="533400" y="2438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17" name="Text Box 21"/>
          <p:cNvSpPr txBox="1">
            <a:spLocks noChangeArrowheads="1"/>
          </p:cNvSpPr>
          <p:nvPr/>
        </p:nvSpPr>
        <p:spPr bwMode="auto">
          <a:xfrm>
            <a:off x="381000" y="1905000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water</a:t>
            </a:r>
          </a:p>
        </p:txBody>
      </p:sp>
      <p:sp>
        <p:nvSpPr>
          <p:cNvPr id="157718" name="Rectangle 22"/>
          <p:cNvSpPr>
            <a:spLocks noChangeArrowheads="1"/>
          </p:cNvSpPr>
          <p:nvPr/>
        </p:nvSpPr>
        <p:spPr bwMode="auto">
          <a:xfrm>
            <a:off x="4648200" y="1828800"/>
            <a:ext cx="1981200" cy="15240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19" name="Line 23"/>
          <p:cNvSpPr>
            <a:spLocks noChangeShapeType="1"/>
          </p:cNvSpPr>
          <p:nvPr/>
        </p:nvSpPr>
        <p:spPr bwMode="auto">
          <a:xfrm>
            <a:off x="4648200" y="236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20" name="Text Box 24"/>
          <p:cNvSpPr txBox="1">
            <a:spLocks noChangeArrowheads="1"/>
          </p:cNvSpPr>
          <p:nvPr/>
        </p:nvSpPr>
        <p:spPr bwMode="auto">
          <a:xfrm>
            <a:off x="4800600" y="1981200"/>
            <a:ext cx="156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StateOfWater</a:t>
            </a:r>
          </a:p>
        </p:txBody>
      </p:sp>
      <p:sp>
        <p:nvSpPr>
          <p:cNvPr id="157722" name="Line 26"/>
          <p:cNvSpPr>
            <a:spLocks noChangeShapeType="1"/>
          </p:cNvSpPr>
          <p:nvPr/>
        </p:nvSpPr>
        <p:spPr bwMode="auto">
          <a:xfrm>
            <a:off x="2286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23" name="Line 27"/>
          <p:cNvSpPr>
            <a:spLocks noChangeShapeType="1"/>
          </p:cNvSpPr>
          <p:nvPr/>
        </p:nvSpPr>
        <p:spPr bwMode="auto">
          <a:xfrm>
            <a:off x="46482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24" name="Line 28"/>
          <p:cNvSpPr>
            <a:spLocks noChangeShapeType="1"/>
          </p:cNvSpPr>
          <p:nvPr/>
        </p:nvSpPr>
        <p:spPr bwMode="auto">
          <a:xfrm>
            <a:off x="71628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25" name="Text Box 29"/>
          <p:cNvSpPr txBox="1">
            <a:spLocks noChangeArrowheads="1"/>
          </p:cNvSpPr>
          <p:nvPr/>
        </p:nvSpPr>
        <p:spPr bwMode="auto">
          <a:xfrm>
            <a:off x="2438400" y="4343400"/>
            <a:ext cx="14033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WaterVapor</a:t>
            </a:r>
          </a:p>
        </p:txBody>
      </p:sp>
      <p:sp>
        <p:nvSpPr>
          <p:cNvPr id="157726" name="Text Box 30"/>
          <p:cNvSpPr txBox="1">
            <a:spLocks noChangeArrowheads="1"/>
          </p:cNvSpPr>
          <p:nvPr/>
        </p:nvSpPr>
        <p:spPr bwMode="auto">
          <a:xfrm>
            <a:off x="4724400" y="43434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  LiquidWater</a:t>
            </a:r>
          </a:p>
        </p:txBody>
      </p:sp>
      <p:sp>
        <p:nvSpPr>
          <p:cNvPr id="157727" name="Text Box 31"/>
          <p:cNvSpPr txBox="1">
            <a:spLocks noChangeArrowheads="1"/>
          </p:cNvSpPr>
          <p:nvPr/>
        </p:nvSpPr>
        <p:spPr bwMode="auto">
          <a:xfrm>
            <a:off x="7848600" y="4343400"/>
            <a:ext cx="488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Ice</a:t>
            </a:r>
          </a:p>
        </p:txBody>
      </p:sp>
      <p:sp>
        <p:nvSpPr>
          <p:cNvPr id="157728" name="Text Box 32"/>
          <p:cNvSpPr txBox="1">
            <a:spLocks noChangeArrowheads="1"/>
          </p:cNvSpPr>
          <p:nvPr/>
        </p:nvSpPr>
        <p:spPr bwMode="auto">
          <a:xfrm>
            <a:off x="2286000" y="4876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increaseTemp()</a:t>
            </a:r>
          </a:p>
          <a:p>
            <a:r>
              <a:rPr lang="en-US" sz="1600"/>
              <a:t>decreaseTemp()</a:t>
            </a:r>
          </a:p>
        </p:txBody>
      </p:sp>
      <p:sp>
        <p:nvSpPr>
          <p:cNvPr id="157731" name="Line 35"/>
          <p:cNvSpPr>
            <a:spLocks noChangeShapeType="1"/>
          </p:cNvSpPr>
          <p:nvPr/>
        </p:nvSpPr>
        <p:spPr bwMode="auto">
          <a:xfrm>
            <a:off x="5334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2" name="Text Box 36"/>
          <p:cNvSpPr txBox="1">
            <a:spLocks noChangeArrowheads="1"/>
          </p:cNvSpPr>
          <p:nvPr/>
        </p:nvSpPr>
        <p:spPr bwMode="auto">
          <a:xfrm>
            <a:off x="517525" y="2398713"/>
            <a:ext cx="15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 variable</a:t>
            </a:r>
          </a:p>
        </p:txBody>
      </p:sp>
      <p:sp>
        <p:nvSpPr>
          <p:cNvPr id="157733" name="AutoShape 37"/>
          <p:cNvSpPr>
            <a:spLocks noChangeArrowheads="1"/>
          </p:cNvSpPr>
          <p:nvPr/>
        </p:nvSpPr>
        <p:spPr bwMode="auto">
          <a:xfrm>
            <a:off x="2133600" y="2514600"/>
            <a:ext cx="381000" cy="228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4" name="Line 38"/>
          <p:cNvSpPr>
            <a:spLocks noChangeShapeType="1"/>
          </p:cNvSpPr>
          <p:nvPr/>
        </p:nvSpPr>
        <p:spPr bwMode="auto">
          <a:xfrm>
            <a:off x="25146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5" name="Line 39"/>
          <p:cNvSpPr>
            <a:spLocks noChangeShapeType="1"/>
          </p:cNvSpPr>
          <p:nvPr/>
        </p:nvSpPr>
        <p:spPr bwMode="auto">
          <a:xfrm>
            <a:off x="3124200" y="3886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6" name="Line 40"/>
          <p:cNvSpPr>
            <a:spLocks noChangeShapeType="1"/>
          </p:cNvSpPr>
          <p:nvPr/>
        </p:nvSpPr>
        <p:spPr bwMode="auto">
          <a:xfrm flipV="1">
            <a:off x="3124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7" name="Line 41"/>
          <p:cNvSpPr>
            <a:spLocks noChangeShapeType="1"/>
          </p:cNvSpPr>
          <p:nvPr/>
        </p:nvSpPr>
        <p:spPr bwMode="auto">
          <a:xfrm flipV="1">
            <a:off x="8077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38" name="AutoShape 42"/>
          <p:cNvSpPr>
            <a:spLocks noChangeArrowheads="1"/>
          </p:cNvSpPr>
          <p:nvPr/>
        </p:nvSpPr>
        <p:spPr bwMode="auto">
          <a:xfrm rot="8110936">
            <a:off x="5410200" y="3581400"/>
            <a:ext cx="304800" cy="3048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7739" name="Line 43"/>
          <p:cNvSpPr>
            <a:spLocks noChangeShapeType="1"/>
          </p:cNvSpPr>
          <p:nvPr/>
        </p:nvSpPr>
        <p:spPr bwMode="auto">
          <a:xfrm flipV="1">
            <a:off x="55626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40" name="Line 44"/>
          <p:cNvSpPr>
            <a:spLocks noChangeShapeType="1"/>
          </p:cNvSpPr>
          <p:nvPr/>
        </p:nvSpPr>
        <p:spPr bwMode="auto">
          <a:xfrm flipV="1">
            <a:off x="55626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41" name="Rectangle 45"/>
          <p:cNvSpPr>
            <a:spLocks noChangeArrowheads="1"/>
          </p:cNvSpPr>
          <p:nvPr/>
        </p:nvSpPr>
        <p:spPr bwMode="auto">
          <a:xfrm>
            <a:off x="228600" y="4724400"/>
            <a:ext cx="1828800" cy="1066800"/>
          </a:xfrm>
          <a:prstGeom prst="rect">
            <a:avLst/>
          </a:prstGeom>
          <a:solidFill>
            <a:srgbClr val="FEF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7742" name="Text Box 46"/>
          <p:cNvSpPr txBox="1">
            <a:spLocks noChangeArrowheads="1"/>
          </p:cNvSpPr>
          <p:nvPr/>
        </p:nvSpPr>
        <p:spPr bwMode="auto">
          <a:xfrm>
            <a:off x="228600" y="4837113"/>
            <a:ext cx="1768475" cy="611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     Client</a:t>
            </a:r>
          </a:p>
          <a:p>
            <a:r>
              <a:rPr lang="en-US" sz="1600"/>
              <a:t>increaseTemp()</a:t>
            </a:r>
          </a:p>
        </p:txBody>
      </p:sp>
      <p:sp>
        <p:nvSpPr>
          <p:cNvPr id="157744" name="Text Box 48"/>
          <p:cNvSpPr txBox="1">
            <a:spLocks noChangeArrowheads="1"/>
          </p:cNvSpPr>
          <p:nvPr/>
        </p:nvSpPr>
        <p:spPr bwMode="auto">
          <a:xfrm>
            <a:off x="7162800" y="4876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increaseTemp()</a:t>
            </a:r>
          </a:p>
          <a:p>
            <a:r>
              <a:rPr lang="en-US" sz="1600"/>
              <a:t>decreaseTemp()</a:t>
            </a:r>
          </a:p>
        </p:txBody>
      </p:sp>
      <p:sp>
        <p:nvSpPr>
          <p:cNvPr id="157745" name="Text Box 49"/>
          <p:cNvSpPr txBox="1">
            <a:spLocks noChangeArrowheads="1"/>
          </p:cNvSpPr>
          <p:nvPr/>
        </p:nvSpPr>
        <p:spPr bwMode="auto">
          <a:xfrm>
            <a:off x="4648200" y="4876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increaseTemp()</a:t>
            </a:r>
          </a:p>
          <a:p>
            <a:r>
              <a:rPr lang="en-US" sz="1600"/>
              <a:t>decreaseTemp()</a:t>
            </a:r>
          </a:p>
        </p:txBody>
      </p:sp>
      <p:sp>
        <p:nvSpPr>
          <p:cNvPr id="157746" name="Text Box 50"/>
          <p:cNvSpPr txBox="1">
            <a:spLocks noChangeArrowheads="1"/>
          </p:cNvSpPr>
          <p:nvPr/>
        </p:nvSpPr>
        <p:spPr bwMode="auto">
          <a:xfrm>
            <a:off x="533400" y="2895600"/>
            <a:ext cx="17526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increaseTemp()</a:t>
            </a:r>
          </a:p>
          <a:p>
            <a:endParaRPr lang="en-US" sz="1600"/>
          </a:p>
          <a:p>
            <a:r>
              <a:rPr lang="en-US" sz="1600"/>
              <a:t>decreaseTemp()</a:t>
            </a:r>
          </a:p>
        </p:txBody>
      </p:sp>
      <p:sp>
        <p:nvSpPr>
          <p:cNvPr id="157747" name="Line 51"/>
          <p:cNvSpPr>
            <a:spLocks noChangeShapeType="1"/>
          </p:cNvSpPr>
          <p:nvPr/>
        </p:nvSpPr>
        <p:spPr bwMode="auto">
          <a:xfrm flipV="1">
            <a:off x="381000" y="31242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48" name="Line 52"/>
          <p:cNvSpPr>
            <a:spLocks noChangeShapeType="1"/>
          </p:cNvSpPr>
          <p:nvPr/>
        </p:nvSpPr>
        <p:spPr bwMode="auto">
          <a:xfrm>
            <a:off x="381000" y="31242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7749" name="Text Box 53"/>
          <p:cNvSpPr txBox="1">
            <a:spLocks noChangeArrowheads="1"/>
          </p:cNvSpPr>
          <p:nvPr/>
        </p:nvSpPr>
        <p:spPr bwMode="auto">
          <a:xfrm>
            <a:off x="4800600" y="25146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600"/>
              <a:t>increaseTemp()</a:t>
            </a:r>
          </a:p>
          <a:p>
            <a:r>
              <a:rPr lang="en-US" sz="1600"/>
              <a:t>decreaseTemp()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r>
              <a:rPr lang="en-US" sz="3900" b="1">
                <a:solidFill>
                  <a:schemeClr val="tx2"/>
                </a:solidFill>
              </a:rPr>
              <a:t>How is STATE pattern implemented ?</a:t>
            </a:r>
          </a:p>
        </p:txBody>
      </p:sp>
      <p:sp>
        <p:nvSpPr>
          <p:cNvPr id="160771" name="Text Box 3"/>
          <p:cNvSpPr txBox="1">
            <a:spLocks noChangeArrowheads="1"/>
          </p:cNvSpPr>
          <p:nvPr/>
        </p:nvSpPr>
        <p:spPr bwMode="auto">
          <a:xfrm>
            <a:off x="609600" y="1524000"/>
            <a:ext cx="7467600" cy="5094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2400"/>
              <a:t>“Context” class: </a:t>
            </a:r>
          </a:p>
          <a:p>
            <a:pPr lvl="1"/>
            <a:r>
              <a:rPr lang="en-US" sz="2400"/>
              <a:t>	Represents the interface to the outside world.</a:t>
            </a:r>
          </a:p>
          <a:p>
            <a:pPr>
              <a:buFontTx/>
              <a:buChar char="•"/>
            </a:pPr>
            <a:r>
              <a:rPr lang="en-US" sz="2400"/>
              <a:t>“State” abstract class: </a:t>
            </a:r>
          </a:p>
          <a:p>
            <a:r>
              <a:rPr lang="en-US" sz="2400"/>
              <a:t>	Base class which defines the different states of 	the “state machine”.</a:t>
            </a:r>
          </a:p>
          <a:p>
            <a:pPr>
              <a:buFontTx/>
              <a:buChar char="•"/>
            </a:pPr>
            <a:r>
              <a:rPr lang="en-US" sz="2400"/>
              <a:t>“Derived” classes from the State class:  </a:t>
            </a:r>
          </a:p>
          <a:p>
            <a:pPr lvl="1"/>
            <a:r>
              <a:rPr lang="en-US" sz="2400"/>
              <a:t>	Defines the true nature of the state that the 	state machine can be in. </a:t>
            </a:r>
          </a:p>
          <a:p>
            <a:pPr lvl="1"/>
            <a:endParaRPr lang="en-US" sz="2400"/>
          </a:p>
          <a:p>
            <a:pPr>
              <a:spcBef>
                <a:spcPct val="20000"/>
              </a:spcBef>
            </a:pPr>
            <a:r>
              <a:rPr lang="en-US" sz="2400"/>
              <a:t>Context class maintains a pointer to the current state. To change the state of the state machine, the pointer needs to be changed.</a:t>
            </a:r>
          </a:p>
          <a:p>
            <a:pPr>
              <a:spcBef>
                <a:spcPct val="50000"/>
              </a:spcBef>
            </a:pPr>
            <a:endParaRPr lang="en-US" sz="2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8" name="Rectangle 4"/>
          <p:cNvSpPr>
            <a:spLocks noChangeArrowheads="1"/>
          </p:cNvSpPr>
          <p:nvPr/>
        </p:nvSpPr>
        <p:spPr bwMode="auto">
          <a:xfrm>
            <a:off x="2286000" y="4267200"/>
            <a:ext cx="18288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49" name="Rectangle 5"/>
          <p:cNvSpPr>
            <a:spLocks noChangeArrowheads="1"/>
          </p:cNvSpPr>
          <p:nvPr/>
        </p:nvSpPr>
        <p:spPr bwMode="auto">
          <a:xfrm>
            <a:off x="7162800" y="4267200"/>
            <a:ext cx="17526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50" name="Rectangle 6"/>
          <p:cNvSpPr>
            <a:spLocks noChangeArrowheads="1"/>
          </p:cNvSpPr>
          <p:nvPr/>
        </p:nvSpPr>
        <p:spPr bwMode="auto">
          <a:xfrm>
            <a:off x="4648200" y="4267200"/>
            <a:ext cx="1828800" cy="22098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51" name="Rectangle 7"/>
          <p:cNvSpPr>
            <a:spLocks noChangeArrowheads="1"/>
          </p:cNvSpPr>
          <p:nvPr/>
        </p:nvSpPr>
        <p:spPr bwMode="auto">
          <a:xfrm>
            <a:off x="533400" y="1828800"/>
            <a:ext cx="1600200" cy="25146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52" name="Rectangle 8"/>
          <p:cNvSpPr>
            <a:spLocks noGrp="1" noChangeArrowheads="1"/>
          </p:cNvSpPr>
          <p:nvPr>
            <p:ph type="title" sz="quarter"/>
          </p:nvPr>
        </p:nvSpPr>
        <p:spPr>
          <a:noFill/>
          <a:ln/>
        </p:spPr>
        <p:txBody>
          <a:bodyPr/>
          <a:lstStyle/>
          <a:p>
            <a:r>
              <a:rPr lang="en-US"/>
              <a:t>Example II</a:t>
            </a:r>
          </a:p>
        </p:txBody>
      </p:sp>
      <p:pic>
        <p:nvPicPr>
          <p:cNvPr id="159753" name="Picture 9" descr="j030452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0" y="4876800"/>
            <a:ext cx="9175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4" name="Picture 10" descr="j03045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67000" y="4953000"/>
            <a:ext cx="912813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5" name="Picture 11" descr="j0304529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29200" y="4953000"/>
            <a:ext cx="914400" cy="901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9756" name="Picture 12" descr="PE01851_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4400" y="2971800"/>
            <a:ext cx="877888" cy="1066800"/>
          </a:xfrm>
          <a:prstGeom prst="rect">
            <a:avLst/>
          </a:prstGeom>
          <a:noFill/>
        </p:spPr>
      </p:pic>
      <p:sp>
        <p:nvSpPr>
          <p:cNvPr id="159757" name="Line 13"/>
          <p:cNvSpPr>
            <a:spLocks noChangeShapeType="1"/>
          </p:cNvSpPr>
          <p:nvPr/>
        </p:nvSpPr>
        <p:spPr bwMode="auto">
          <a:xfrm>
            <a:off x="533400" y="24384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58" name="Text Box 14"/>
          <p:cNvSpPr txBox="1">
            <a:spLocks noChangeArrowheads="1"/>
          </p:cNvSpPr>
          <p:nvPr/>
        </p:nvSpPr>
        <p:spPr bwMode="auto">
          <a:xfrm>
            <a:off x="457200" y="1981200"/>
            <a:ext cx="18065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MyMood</a:t>
            </a:r>
          </a:p>
        </p:txBody>
      </p:sp>
      <p:sp>
        <p:nvSpPr>
          <p:cNvPr id="159759" name="Rectangle 15"/>
          <p:cNvSpPr>
            <a:spLocks noChangeArrowheads="1"/>
          </p:cNvSpPr>
          <p:nvPr/>
        </p:nvSpPr>
        <p:spPr bwMode="auto">
          <a:xfrm>
            <a:off x="4648200" y="1828800"/>
            <a:ext cx="1981200" cy="1524000"/>
          </a:xfrm>
          <a:prstGeom prst="rect">
            <a:avLst/>
          </a:prstGeom>
          <a:solidFill>
            <a:srgbClr val="C7FDD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60" name="Line 16"/>
          <p:cNvSpPr>
            <a:spLocks noChangeShapeType="1"/>
          </p:cNvSpPr>
          <p:nvPr/>
        </p:nvSpPr>
        <p:spPr bwMode="auto">
          <a:xfrm>
            <a:off x="4648200" y="2362200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61" name="Text Box 17"/>
          <p:cNvSpPr txBox="1">
            <a:spLocks noChangeArrowheads="1"/>
          </p:cNvSpPr>
          <p:nvPr/>
        </p:nvSpPr>
        <p:spPr bwMode="auto">
          <a:xfrm>
            <a:off x="4953000" y="1981200"/>
            <a:ext cx="1289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MoodState</a:t>
            </a:r>
          </a:p>
        </p:txBody>
      </p:sp>
      <p:sp>
        <p:nvSpPr>
          <p:cNvPr id="159762" name="Text Box 18"/>
          <p:cNvSpPr txBox="1">
            <a:spLocks noChangeArrowheads="1"/>
          </p:cNvSpPr>
          <p:nvPr/>
        </p:nvSpPr>
        <p:spPr bwMode="auto">
          <a:xfrm>
            <a:off x="4876800" y="2743200"/>
            <a:ext cx="1516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63" name="Line 19"/>
          <p:cNvSpPr>
            <a:spLocks noChangeShapeType="1"/>
          </p:cNvSpPr>
          <p:nvPr/>
        </p:nvSpPr>
        <p:spPr bwMode="auto">
          <a:xfrm>
            <a:off x="22860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64" name="Line 20"/>
          <p:cNvSpPr>
            <a:spLocks noChangeShapeType="1"/>
          </p:cNvSpPr>
          <p:nvPr/>
        </p:nvSpPr>
        <p:spPr bwMode="auto">
          <a:xfrm>
            <a:off x="4648200" y="48006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65" name="Line 21"/>
          <p:cNvSpPr>
            <a:spLocks noChangeShapeType="1"/>
          </p:cNvSpPr>
          <p:nvPr/>
        </p:nvSpPr>
        <p:spPr bwMode="auto">
          <a:xfrm>
            <a:off x="7162800" y="48006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66" name="Text Box 22"/>
          <p:cNvSpPr txBox="1">
            <a:spLocks noChangeArrowheads="1"/>
          </p:cNvSpPr>
          <p:nvPr/>
        </p:nvSpPr>
        <p:spPr bwMode="auto">
          <a:xfrm>
            <a:off x="2819400" y="43434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mad</a:t>
            </a:r>
          </a:p>
        </p:txBody>
      </p:sp>
      <p:sp>
        <p:nvSpPr>
          <p:cNvPr id="159767" name="Text Box 23"/>
          <p:cNvSpPr txBox="1">
            <a:spLocks noChangeArrowheads="1"/>
          </p:cNvSpPr>
          <p:nvPr/>
        </p:nvSpPr>
        <p:spPr bwMode="auto">
          <a:xfrm>
            <a:off x="5181600" y="4343400"/>
            <a:ext cx="1066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angry</a:t>
            </a:r>
          </a:p>
        </p:txBody>
      </p:sp>
      <p:sp>
        <p:nvSpPr>
          <p:cNvPr id="159768" name="Text Box 24"/>
          <p:cNvSpPr txBox="1">
            <a:spLocks noChangeArrowheads="1"/>
          </p:cNvSpPr>
          <p:nvPr/>
        </p:nvSpPr>
        <p:spPr bwMode="auto">
          <a:xfrm>
            <a:off x="7620000" y="4343400"/>
            <a:ext cx="806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happy</a:t>
            </a:r>
          </a:p>
        </p:txBody>
      </p:sp>
      <p:sp>
        <p:nvSpPr>
          <p:cNvPr id="159769" name="Text Box 25"/>
          <p:cNvSpPr txBox="1">
            <a:spLocks noChangeArrowheads="1"/>
          </p:cNvSpPr>
          <p:nvPr/>
        </p:nvSpPr>
        <p:spPr bwMode="auto">
          <a:xfrm>
            <a:off x="2362200" y="6019800"/>
            <a:ext cx="1516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70" name="Text Box 26"/>
          <p:cNvSpPr txBox="1">
            <a:spLocks noChangeArrowheads="1"/>
          </p:cNvSpPr>
          <p:nvPr/>
        </p:nvSpPr>
        <p:spPr bwMode="auto">
          <a:xfrm>
            <a:off x="4800600" y="6019800"/>
            <a:ext cx="1516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71" name="Text Box 27"/>
          <p:cNvSpPr txBox="1">
            <a:spLocks noChangeArrowheads="1"/>
          </p:cNvSpPr>
          <p:nvPr/>
        </p:nvSpPr>
        <p:spPr bwMode="auto">
          <a:xfrm>
            <a:off x="7239000" y="6019800"/>
            <a:ext cx="15160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/>
              <a:t>doSomething()</a:t>
            </a:r>
          </a:p>
        </p:txBody>
      </p:sp>
      <p:sp>
        <p:nvSpPr>
          <p:cNvPr id="159772" name="Line 28"/>
          <p:cNvSpPr>
            <a:spLocks noChangeShapeType="1"/>
          </p:cNvSpPr>
          <p:nvPr/>
        </p:nvSpPr>
        <p:spPr bwMode="auto">
          <a:xfrm>
            <a:off x="533400" y="2743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73" name="Text Box 29"/>
          <p:cNvSpPr txBox="1">
            <a:spLocks noChangeArrowheads="1"/>
          </p:cNvSpPr>
          <p:nvPr/>
        </p:nvSpPr>
        <p:spPr bwMode="auto">
          <a:xfrm>
            <a:off x="517525" y="2398713"/>
            <a:ext cx="1543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state variable</a:t>
            </a:r>
          </a:p>
        </p:txBody>
      </p:sp>
      <p:sp>
        <p:nvSpPr>
          <p:cNvPr id="159774" name="AutoShape 30"/>
          <p:cNvSpPr>
            <a:spLocks noChangeArrowheads="1"/>
          </p:cNvSpPr>
          <p:nvPr/>
        </p:nvSpPr>
        <p:spPr bwMode="auto">
          <a:xfrm>
            <a:off x="2133600" y="2514600"/>
            <a:ext cx="381000" cy="228600"/>
          </a:xfrm>
          <a:prstGeom prst="diamond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75" name="Line 31"/>
          <p:cNvSpPr>
            <a:spLocks noChangeShapeType="1"/>
          </p:cNvSpPr>
          <p:nvPr/>
        </p:nvSpPr>
        <p:spPr bwMode="auto">
          <a:xfrm>
            <a:off x="2514600" y="2667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76" name="Line 32"/>
          <p:cNvSpPr>
            <a:spLocks noChangeShapeType="1"/>
          </p:cNvSpPr>
          <p:nvPr/>
        </p:nvSpPr>
        <p:spPr bwMode="auto">
          <a:xfrm>
            <a:off x="3124200" y="3886200"/>
            <a:ext cx="495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77" name="Line 33"/>
          <p:cNvSpPr>
            <a:spLocks noChangeShapeType="1"/>
          </p:cNvSpPr>
          <p:nvPr/>
        </p:nvSpPr>
        <p:spPr bwMode="auto">
          <a:xfrm flipV="1">
            <a:off x="3124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78" name="Line 34"/>
          <p:cNvSpPr>
            <a:spLocks noChangeShapeType="1"/>
          </p:cNvSpPr>
          <p:nvPr/>
        </p:nvSpPr>
        <p:spPr bwMode="auto">
          <a:xfrm flipV="1">
            <a:off x="8077200" y="3886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79" name="AutoShape 35"/>
          <p:cNvSpPr>
            <a:spLocks noChangeArrowheads="1"/>
          </p:cNvSpPr>
          <p:nvPr/>
        </p:nvSpPr>
        <p:spPr bwMode="auto">
          <a:xfrm rot="8110936">
            <a:off x="5410200" y="3581400"/>
            <a:ext cx="304800" cy="304800"/>
          </a:xfrm>
          <a:prstGeom prst="rtTriangl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9780" name="Line 36"/>
          <p:cNvSpPr>
            <a:spLocks noChangeShapeType="1"/>
          </p:cNvSpPr>
          <p:nvPr/>
        </p:nvSpPr>
        <p:spPr bwMode="auto">
          <a:xfrm flipV="1">
            <a:off x="55626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81" name="Line 37"/>
          <p:cNvSpPr>
            <a:spLocks noChangeShapeType="1"/>
          </p:cNvSpPr>
          <p:nvPr/>
        </p:nvSpPr>
        <p:spPr bwMode="auto">
          <a:xfrm flipV="1">
            <a:off x="5562600" y="3352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9782" name="Rectangle 38"/>
          <p:cNvSpPr>
            <a:spLocks noChangeArrowheads="1"/>
          </p:cNvSpPr>
          <p:nvPr/>
        </p:nvSpPr>
        <p:spPr bwMode="auto">
          <a:xfrm>
            <a:off x="457200" y="4724400"/>
            <a:ext cx="1752600" cy="838200"/>
          </a:xfrm>
          <a:prstGeom prst="rect">
            <a:avLst/>
          </a:prstGeom>
          <a:solidFill>
            <a:srgbClr val="FEFCD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59783" name="Text Box 39"/>
          <p:cNvSpPr txBox="1">
            <a:spLocks noChangeArrowheads="1"/>
          </p:cNvSpPr>
          <p:nvPr/>
        </p:nvSpPr>
        <p:spPr bwMode="auto">
          <a:xfrm>
            <a:off x="593725" y="4837113"/>
            <a:ext cx="1516063" cy="855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     Client</a:t>
            </a:r>
          </a:p>
          <a:p>
            <a:r>
              <a:rPr lang="en-US" sz="1600"/>
              <a:t>doSomething()</a:t>
            </a:r>
          </a:p>
          <a:p>
            <a:endParaRPr lang="en-US" sz="1600"/>
          </a:p>
        </p:txBody>
      </p:sp>
      <p:sp>
        <p:nvSpPr>
          <p:cNvPr id="159784" name="Line 40"/>
          <p:cNvSpPr>
            <a:spLocks noChangeShapeType="1"/>
          </p:cNvSpPr>
          <p:nvPr/>
        </p:nvSpPr>
        <p:spPr bwMode="auto">
          <a:xfrm flipV="1">
            <a:off x="12954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22238"/>
            <a:ext cx="8229600" cy="1295400"/>
          </a:xfrm>
        </p:spPr>
        <p:txBody>
          <a:bodyPr/>
          <a:lstStyle/>
          <a:p>
            <a:r>
              <a:rPr lang="en-US"/>
              <a:t>Benefits of using STATE pattern</a:t>
            </a: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1" dirty="0"/>
              <a:t>Localizes all behavior associated with a particular state into one object.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New state and transitions can be added easily by defining new subclasses.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Simplifies maintenance.</a:t>
            </a:r>
          </a:p>
          <a:p>
            <a:endParaRPr lang="en-US" sz="1800" b="1" dirty="0"/>
          </a:p>
          <a:p>
            <a:r>
              <a:rPr lang="en-US" sz="1800" b="1" dirty="0"/>
              <a:t>It makes state transitions explicit.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Separate objects for separate states makes transition explicit rather than using internal data values to define transitions in one combined object.</a:t>
            </a:r>
          </a:p>
          <a:p>
            <a:pPr lvl="1"/>
            <a:endParaRPr lang="en-US" sz="1800" dirty="0"/>
          </a:p>
          <a:p>
            <a:r>
              <a:rPr lang="en-US" sz="1800" b="1" dirty="0"/>
              <a:t>State objects can be shared.</a:t>
            </a:r>
          </a:p>
          <a:p>
            <a:pPr lvl="1">
              <a:buFont typeface="Wingdings" pitchFamily="2" charset="2"/>
              <a:buChar char="Ø"/>
            </a:pPr>
            <a:r>
              <a:rPr lang="en-US" sz="1800" dirty="0"/>
              <a:t>Context can share State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Understand the implementation of the “Composite and State” pattern using following link:</a:t>
            </a:r>
          </a:p>
          <a:p>
            <a:r>
              <a:rPr lang="en-US" dirty="0" smtClean="0"/>
              <a:t>1. Composite Pattern:</a:t>
            </a:r>
          </a:p>
          <a:p>
            <a:r>
              <a:rPr lang="en-US" dirty="0" smtClean="0"/>
              <a:t>https://sourcemaking.com/design_patterns/composite</a:t>
            </a:r>
          </a:p>
          <a:p>
            <a:r>
              <a:rPr lang="en-US" dirty="0" smtClean="0"/>
              <a:t>2.State Pattern:</a:t>
            </a:r>
          </a:p>
          <a:p>
            <a:r>
              <a:rPr lang="en-US" smtClean="0"/>
              <a:t>https://sourcemaking.com/design_patterns/state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8" name="Rectangle 4"/>
          <p:cNvSpPr>
            <a:spLocks noChangeArrowheads="1"/>
          </p:cNvSpPr>
          <p:nvPr/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/>
            <a:endParaRPr lang="en-US" sz="3900" b="1">
              <a:solidFill>
                <a:schemeClr val="tx2"/>
              </a:solidFill>
            </a:endParaRPr>
          </a:p>
        </p:txBody>
      </p:sp>
      <p:pic>
        <p:nvPicPr>
          <p:cNvPr id="154629" name="Picture 5" descr="j00786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0" y="1905000"/>
            <a:ext cx="1857375" cy="399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Intent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Compose </a:t>
            </a:r>
            <a:r>
              <a:rPr lang="en-US" dirty="0"/>
              <a:t>objects into tree structures to represent whole-part hierarchies. Composite lets clients treat individual objects and compositions of objects uniformly.</a:t>
            </a:r>
          </a:p>
          <a:p>
            <a:r>
              <a:rPr lang="en-US" dirty="0"/>
              <a:t>Recursive composition</a:t>
            </a:r>
          </a:p>
          <a:p>
            <a:r>
              <a:rPr lang="en-US" dirty="0" smtClean="0"/>
              <a:t>1-to-many </a:t>
            </a:r>
            <a:r>
              <a:rPr lang="en-US" dirty="0"/>
              <a:t>"has a" up the "is a" hierarchy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Problem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/>
              <a:t>Application needs to manipulate a hierarchical collection of "primitive" and "composite" objects. Processing of a primitive object is handled one way, and processing of a composite object is handled differently. Having to query the "type" of each object before attempting to process it is not </a:t>
            </a:r>
            <a:r>
              <a:rPr lang="en-US" dirty="0" smtClean="0"/>
              <a:t>desirable.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1"/>
            <a:ext cx="8229600" cy="1143000"/>
          </a:xfrm>
        </p:spPr>
        <p:txBody>
          <a:bodyPr/>
          <a:lstStyle/>
          <a:p>
            <a:r>
              <a:rPr lang="en-US" dirty="0"/>
              <a:t>Menus that contain menu items, each of which could be a menu.</a:t>
            </a:r>
          </a:p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667000"/>
            <a:ext cx="46767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600200"/>
            <a:ext cx="8763000" cy="3505200"/>
          </a:xfrm>
        </p:spPr>
        <p:txBody>
          <a:bodyPr>
            <a:normAutofit fontScale="32500" lnSpcReduction="20000"/>
          </a:bodyPr>
          <a:lstStyle/>
          <a:p>
            <a:pPr algn="just"/>
            <a:r>
              <a:rPr lang="en-US" sz="12300" dirty="0" smtClean="0"/>
              <a:t>A GUI system has window objects  which can contain various GUI components (widgets) such as,  buttons and text areas. A window can also contain widget  container objects which can hold other widgets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#3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Directories that contain files, each of which could be a directory.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#4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rithmetic </a:t>
            </a:r>
            <a:r>
              <a:rPr lang="en-US" dirty="0"/>
              <a:t>expressions are Composites. An arithmetic expression consists of an operand, an operator (+ - * /), and another operand. The operand can be a number, or another arithmetic expression. Thus, 2 + 3 and (2 + 3) + (4 * 6) are both valid expressions.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 of the Pattern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810832"/>
            <a:ext cx="7315200" cy="42851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 bwMode="auto">
          <a:xfrm>
            <a:off x="381000" y="1524000"/>
            <a:ext cx="7924801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etwork">
  <a:themeElements>
    <a:clrScheme name="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Network</Template>
  <TotalTime>498</TotalTime>
  <Words>503</Words>
  <Application>Microsoft Office PowerPoint</Application>
  <PresentationFormat>On-screen Show (4:3)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Wingdings</vt:lpstr>
      <vt:lpstr>Network</vt:lpstr>
      <vt:lpstr>Composite Pattern</vt:lpstr>
      <vt:lpstr>Intent </vt:lpstr>
      <vt:lpstr>Problem </vt:lpstr>
      <vt:lpstr>Example #1</vt:lpstr>
      <vt:lpstr>Example #2</vt:lpstr>
      <vt:lpstr>Example #3</vt:lpstr>
      <vt:lpstr>Example #4</vt:lpstr>
      <vt:lpstr>Structure of the Pattern</vt:lpstr>
      <vt:lpstr>Structure</vt:lpstr>
      <vt:lpstr>STATE Pattern</vt:lpstr>
      <vt:lpstr>General Description</vt:lpstr>
      <vt:lpstr>When to use STATE pattern ?</vt:lpstr>
      <vt:lpstr>UML Diagram</vt:lpstr>
      <vt:lpstr>Example I</vt:lpstr>
      <vt:lpstr>PowerPoint Presentation</vt:lpstr>
      <vt:lpstr>Example II</vt:lpstr>
      <vt:lpstr>Benefits of using STATE pattern</vt:lpstr>
      <vt:lpstr>Home Work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 Pattern</dc:title>
  <dc:creator>Atri Chatterjee</dc:creator>
  <cp:lastModifiedBy>lehmia.kiran</cp:lastModifiedBy>
  <cp:revision>31</cp:revision>
  <dcterms:created xsi:type="dcterms:W3CDTF">2002-02-03T22:14:46Z</dcterms:created>
  <dcterms:modified xsi:type="dcterms:W3CDTF">2021-12-06T07:13:03Z</dcterms:modified>
</cp:coreProperties>
</file>