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28"/>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82" r:id="rId19"/>
    <p:sldId id="283" r:id="rId20"/>
    <p:sldId id="274" r:id="rId21"/>
    <p:sldId id="275" r:id="rId22"/>
    <p:sldId id="276" r:id="rId23"/>
    <p:sldId id="277" r:id="rId24"/>
    <p:sldId id="278" r:id="rId25"/>
    <p:sldId id="279" r:id="rId26"/>
    <p:sldId id="281"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82258" autoAdjust="0"/>
  </p:normalViewPr>
  <p:slideViewPr>
    <p:cSldViewPr>
      <p:cViewPr varScale="1">
        <p:scale>
          <a:sx n="45" d="100"/>
          <a:sy n="45" d="100"/>
        </p:scale>
        <p:origin x="-1224" y="-77"/>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2C551CC-1ECB-48B0-AF7B-A06FCEF89AD1}" type="datetimeFigureOut">
              <a:rPr lang="en-US" smtClean="0"/>
              <a:pPr/>
              <a:t>11/23/2021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B22C8-B030-430B-9D25-5F3EF21D767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031"/>
          <p:cNvSpPr>
            <a:spLocks noGrp="1" noChangeArrowheads="1"/>
          </p:cNvSpPr>
          <p:nvPr>
            <p:ph type="sldNum" sz="quarter" idx="5"/>
          </p:nvPr>
        </p:nvSpPr>
        <p:spPr>
          <a:ln/>
        </p:spPr>
        <p:txBody>
          <a:bodyPr/>
          <a:lstStyle/>
          <a:p>
            <a:fld id="{BF1DBB7E-ABEF-46ED-907A-5C1A085F83A3}" type="slidenum">
              <a:rPr lang="en-US"/>
              <a:pPr/>
              <a:t>2</a:t>
            </a:fld>
            <a:endParaRPr lang="en-US"/>
          </a:p>
        </p:txBody>
      </p:sp>
      <p:sp>
        <p:nvSpPr>
          <p:cNvPr id="1026" name="Rectangle 2"/>
          <p:cNvSpPr>
            <a:spLocks noGrp="1" noRot="1" noChangeAspect="1" noChangeArrowheads="1" noTextEdit="1"/>
          </p:cNvSpPr>
          <p:nvPr>
            <p:ph type="sldImg"/>
          </p:nvPr>
        </p:nvSpPr>
        <p:spPr>
          <a:ln/>
        </p:spPr>
      </p:sp>
      <p:sp>
        <p:nvSpPr>
          <p:cNvPr id="102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19517577-907E-425F-B345-B8CB7E630535}" type="slidenum">
              <a:rPr lang="en-US"/>
              <a:pPr/>
              <a:t>24</a:t>
            </a:fld>
            <a:endParaRPr lang="en-US"/>
          </a:p>
        </p:txBody>
      </p:sp>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p:txBody>
          <a:bodyPr/>
          <a:lstStyle/>
          <a:p>
            <a:r>
              <a:rPr lang="en-US" b="1" dirty="0"/>
              <a:t>Attach():</a:t>
            </a:r>
            <a:r>
              <a:rPr lang="en-US" dirty="0"/>
              <a:t> Observer registers itself as a dependent of subject.</a:t>
            </a:r>
          </a:p>
          <a:p>
            <a:r>
              <a:rPr lang="en-US" b="1" dirty="0"/>
              <a:t>Detach():</a:t>
            </a:r>
            <a:r>
              <a:rPr lang="en-US" dirty="0"/>
              <a:t> Observer Unregisters itself as a dependent of subject.</a:t>
            </a:r>
          </a:p>
          <a:p>
            <a:r>
              <a:rPr lang="en-US" b="1" dirty="0"/>
              <a:t>Notify():</a:t>
            </a:r>
            <a:r>
              <a:rPr lang="en-US" dirty="0"/>
              <a:t> Object notifies dependents when information changes by sending itself a #changed message.</a:t>
            </a:r>
          </a:p>
          <a:p>
            <a:r>
              <a:rPr lang="en-US" b="1" dirty="0"/>
              <a:t>Update():</a:t>
            </a:r>
            <a:r>
              <a:rPr lang="en-US" dirty="0"/>
              <a:t> Dependent can define what it does in response to changes by defining the update method.</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333531A-27A9-4F64-9944-41BDB0B46966}" type="slidenum">
              <a:rPr lang="en-US"/>
              <a:pPr/>
              <a:t>25</a:t>
            </a:fld>
            <a:endParaRPr lang="en-US"/>
          </a:p>
        </p:txBody>
      </p:sp>
      <p:sp>
        <p:nvSpPr>
          <p:cNvPr id="48130" name="Rectangle 2"/>
          <p:cNvSpPr>
            <a:spLocks noGrp="1" noRot="1" noChangeAspect="1" noChangeArrowheads="1" noTextEdit="1"/>
          </p:cNvSpPr>
          <p:nvPr>
            <p:ph type="sldImg"/>
          </p:nvPr>
        </p:nvSpPr>
        <p:spPr>
          <a:ln/>
        </p:spPr>
      </p:sp>
      <p:sp>
        <p:nvSpPr>
          <p:cNvPr id="48131" name="Rectangle 3"/>
          <p:cNvSpPr>
            <a:spLocks noGrp="1" noChangeArrowheads="1"/>
          </p:cNvSpPr>
          <p:nvPr>
            <p:ph type="body" idx="1"/>
          </p:nvPr>
        </p:nvSpPr>
        <p:spPr/>
        <p:txBody>
          <a:bodyPr/>
          <a:lstStyle/>
          <a:p>
            <a:r>
              <a:rPr lang="en-US" b="1" dirty="0"/>
              <a:t>Related Patters:</a:t>
            </a:r>
          </a:p>
          <a:p>
            <a:r>
              <a:rPr lang="en-US" dirty="0"/>
              <a:t>Mediator – an object in the middle intercepts all update requests and broadcasts them to other objects</a:t>
            </a:r>
          </a:p>
          <a:p>
            <a:r>
              <a:rPr lang="en-US" dirty="0"/>
              <a:t>Singleton – A “single” subject object instance can be implemented with a Singleton</a:t>
            </a:r>
          </a:p>
          <a:p>
            <a:r>
              <a:rPr lang="en-US" dirty="0"/>
              <a:t>Decorator – an intermediate observer can be viewed as a subject’s decorator</a:t>
            </a:r>
          </a:p>
          <a:p>
            <a:r>
              <a:rPr lang="en-US" dirty="0"/>
              <a:t>Proxy – observer do not interact directly with subject and can hide the way the subject is acceded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12681CB-302F-4D2B-BD20-1059658E4A87}" type="slidenum">
              <a:rPr lang="en-US"/>
              <a:pPr/>
              <a:t>26</a:t>
            </a:fld>
            <a:endParaRPr lang="en-US"/>
          </a:p>
        </p:txBody>
      </p:sp>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p:txBody>
          <a:bodyPr/>
          <a:lstStyle/>
          <a:p>
            <a:r>
              <a:rPr lang="en-US" sz="1300" b="1" dirty="0"/>
              <a:t>Abstract coupling – Subject is not aware of who the observers are.</a:t>
            </a:r>
          </a:p>
          <a:p>
            <a:endParaRPr lang="en-US" sz="1300" b="1" dirty="0"/>
          </a:p>
          <a:p>
            <a:r>
              <a:rPr lang="en-US" sz="1300" b="1" dirty="0"/>
              <a:t>Some Safeguards:</a:t>
            </a:r>
          </a:p>
          <a:p>
            <a:r>
              <a:rPr lang="en-US" sz="1300" dirty="0"/>
              <a:t>Mapping subjects to observers (subjects store references)</a:t>
            </a:r>
          </a:p>
          <a:p>
            <a:r>
              <a:rPr lang="en-US" sz="1300" dirty="0"/>
              <a:t>Have state-setting operations of notifications of updates</a:t>
            </a:r>
          </a:p>
          <a:p>
            <a:pPr lvl="1"/>
            <a:r>
              <a:rPr lang="en-US" dirty="0"/>
              <a:t>- May be expensive and inefficient</a:t>
            </a:r>
          </a:p>
          <a:p>
            <a:r>
              <a:rPr lang="en-US" sz="1300" dirty="0"/>
              <a:t>Make clients notify of changes at the right time</a:t>
            </a:r>
          </a:p>
          <a:p>
            <a:pPr lvl="1"/>
            <a:r>
              <a:rPr lang="en-US" dirty="0"/>
              <a:t>- Clients have an added responsibility and forget</a:t>
            </a:r>
          </a:p>
          <a:p>
            <a:r>
              <a:rPr lang="en-US" sz="1300" dirty="0"/>
              <a:t>Dangling references to deleted subjects should be avoided</a:t>
            </a:r>
          </a:p>
          <a:p>
            <a:r>
              <a:rPr lang="en-US" sz="1300" dirty="0"/>
              <a:t>Subject state should be self-consistent before notification</a:t>
            </a:r>
          </a:p>
          <a:p>
            <a:r>
              <a:rPr lang="en-US" sz="1300" dirty="0"/>
              <a:t>Avoid observer-specific update protocols</a:t>
            </a:r>
          </a:p>
          <a:p>
            <a:pPr lvl="1"/>
            <a:r>
              <a:rPr lang="en-US" dirty="0"/>
              <a:t>Push – subject sends observers detail at will</a:t>
            </a:r>
          </a:p>
          <a:p>
            <a:pPr lvl="1"/>
            <a:r>
              <a:rPr lang="en-US" dirty="0"/>
              <a:t>Pull – observers ask for detail after notification is sent</a:t>
            </a:r>
          </a:p>
          <a:p>
            <a:r>
              <a:rPr lang="en-US" sz="1300" dirty="0"/>
              <a:t>Specify modifications of interest explicitly</a:t>
            </a:r>
          </a:p>
          <a:p>
            <a:r>
              <a:rPr lang="en-US" sz="1300" dirty="0"/>
              <a:t>Encapsulate complex update semantics</a:t>
            </a:r>
          </a:p>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p:txBody>
          <a:bodyPr/>
          <a:lstStyle/>
          <a:p>
            <a:fld id="{4AE0B1BE-7E3C-4303-BA80-468D23B71027}" type="datetimeFigureOut">
              <a:rPr lang="en-US" smtClean="0"/>
              <a:pPr/>
              <a:t>11/23/2021</a:t>
            </a:fld>
            <a:endParaRPr lang="en-US"/>
          </a:p>
        </p:txBody>
      </p:sp>
      <p:sp>
        <p:nvSpPr>
          <p:cNvPr id="17" name="Footer Placeholder 16"/>
          <p:cNvSpPr>
            <a:spLocks noGrp="1"/>
          </p:cNvSpPr>
          <p:nvPr>
            <p:ph type="ftr" sz="quarter" idx="11"/>
          </p:nvPr>
        </p:nvSpPr>
        <p:spPr/>
        <p:txBody>
          <a:bodyPr/>
          <a:lstStyle/>
          <a:p>
            <a:endParaRPr lang="en-US"/>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C62454D-7DB4-46B3-9EF9-54D4430006F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E0B1BE-7E3C-4303-BA80-468D23B71027}"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62454D-7DB4-46B3-9EF9-54D4430006F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DC62454D-7DB4-46B3-9EF9-54D4430006F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4AE0B1BE-7E3C-4303-BA80-468D23B71027}"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2" name="Vertical Title 1"/>
          <p:cNvSpPr>
            <a:spLocks noGrp="1"/>
          </p:cNvSpPr>
          <p:nvPr>
            <p:ph type="title" orient="vert"/>
          </p:nvPr>
        </p:nvSpPr>
        <p:spPr>
          <a:xfrm>
            <a:off x="7391400" y="304801"/>
            <a:ext cx="1447800" cy="5851525"/>
          </a:xfrm>
        </p:spPr>
        <p:txBody>
          <a:bodyPr vert="eaVert"/>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smtClean="0"/>
              <a:t>Click to edit Master title style</a:t>
            </a:r>
            <a:endParaRPr kumimoji="0" lang="en-US"/>
          </a:p>
        </p:txBody>
      </p:sp>
      <p:sp>
        <p:nvSpPr>
          <p:cNvPr id="4" name="Date Placeholder 3"/>
          <p:cNvSpPr>
            <a:spLocks noGrp="1"/>
          </p:cNvSpPr>
          <p:nvPr>
            <p:ph type="dt" sz="half" idx="10"/>
          </p:nvPr>
        </p:nvSpPr>
        <p:spPr/>
        <p:txBody>
          <a:bodyPr/>
          <a:lstStyle/>
          <a:p>
            <a:fld id="{4AE0B1BE-7E3C-4303-BA80-468D23B71027}" type="datetimeFigureOut">
              <a:rPr lang="en-US" smtClean="0"/>
              <a:pPr/>
              <a:t>11/23/2021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4361688" y="1026372"/>
            <a:ext cx="457200" cy="441325"/>
          </a:xfrm>
        </p:spPr>
        <p:txBody>
          <a:bodyPr/>
          <a:lstStyle/>
          <a:p>
            <a:fld id="{DC62454D-7DB4-46B3-9EF9-54D4430006F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endParaRPr lang="en-US"/>
          </a:p>
        </p:txBody>
      </p:sp>
      <p:sp>
        <p:nvSpPr>
          <p:cNvPr id="4" name="Date Placeholder 3"/>
          <p:cNvSpPr>
            <a:spLocks noGrp="1"/>
          </p:cNvSpPr>
          <p:nvPr>
            <p:ph type="dt" sz="half" idx="10"/>
          </p:nvPr>
        </p:nvSpPr>
        <p:spPr/>
        <p:txBody>
          <a:bodyPr/>
          <a:lstStyle/>
          <a:p>
            <a:fld id="{4AE0B1BE-7E3C-4303-BA80-468D23B71027}" type="datetimeFigureOut">
              <a:rPr lang="en-US" smtClean="0"/>
              <a:pPr/>
              <a:t>11/23/2021</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DC62454D-7DB4-46B3-9EF9-54D4430006F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a:xfrm>
            <a:off x="5791200" y="6409944"/>
            <a:ext cx="3044952" cy="365760"/>
          </a:xfrm>
        </p:spPr>
        <p:txBody>
          <a:bodyPr/>
          <a:lstStyle/>
          <a:p>
            <a:fld id="{4AE0B1BE-7E3C-4303-BA80-468D23B71027}" type="datetimeFigureOut">
              <a:rPr lang="en-US" smtClean="0"/>
              <a:pPr/>
              <a:t>11/23/2021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62454D-7DB4-46B3-9EF9-54D4430006F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7" name="Date Placeholder 6"/>
          <p:cNvSpPr>
            <a:spLocks noGrp="1"/>
          </p:cNvSpPr>
          <p:nvPr>
            <p:ph type="dt" sz="half" idx="10"/>
          </p:nvPr>
        </p:nvSpPr>
        <p:spPr/>
        <p:txBody>
          <a:bodyPr/>
          <a:lstStyle/>
          <a:p>
            <a:fld id="{4AE0B1BE-7E3C-4303-BA80-468D23B71027}" type="datetimeFigureOut">
              <a:rPr lang="en-US" smtClean="0"/>
              <a:pPr/>
              <a:t>11/23/2021</a:t>
            </a:fld>
            <a:endParaRPr lang="en-US"/>
          </a:p>
        </p:txBody>
      </p:sp>
      <p:sp>
        <p:nvSpPr>
          <p:cNvPr id="8" name="Footer Placeholder 7"/>
          <p:cNvSpPr>
            <a:spLocks noGrp="1"/>
          </p:cNvSpPr>
          <p:nvPr>
            <p:ph type="ftr" sz="quarter" idx="11"/>
          </p:nvPr>
        </p:nvSpPr>
        <p:spPr>
          <a:xfrm>
            <a:off x="304800" y="6409944"/>
            <a:ext cx="3581400" cy="365760"/>
          </a:xfrm>
        </p:spPr>
        <p:txBody>
          <a:bodyPr/>
          <a:lstStyle/>
          <a:p>
            <a:endParaRPr lang="en-US"/>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DC62454D-7DB4-46B3-9EF9-54D4430006F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smtClean="0"/>
              <a:t>Click to edit Master title style</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4AE0B1BE-7E3C-4303-BA80-468D23B71027}" type="datetimeFigureOut">
              <a:rPr lang="en-US" smtClean="0"/>
              <a:pPr/>
              <a:t>11/23/2021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a:xfrm>
            <a:off x="4343400" y="1036020"/>
            <a:ext cx="457200" cy="441325"/>
          </a:xfrm>
        </p:spPr>
        <p:txBody>
          <a:bodyPr/>
          <a:lstStyle/>
          <a:p>
            <a:fld id="{DC62454D-7DB4-46B3-9EF9-54D4430006F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4AE0B1BE-7E3C-4303-BA80-468D23B71027}" type="datetimeFigureOut">
              <a:rPr lang="en-US" smtClean="0"/>
              <a:pPr/>
              <a:t>11/23/2021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DC62454D-7DB4-46B3-9EF9-54D4430006F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DC62454D-7DB4-46B3-9EF9-54D4430006F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4AE0B1BE-7E3C-4303-BA80-468D23B71027}" type="datetimeFigureOut">
              <a:rPr lang="en-US" smtClean="0"/>
              <a:pPr/>
              <a:t>11/23/2021</a:t>
            </a:fld>
            <a:endParaRPr lang="en-US"/>
          </a:p>
        </p:txBody>
      </p:sp>
      <p:sp>
        <p:nvSpPr>
          <p:cNvPr id="6" name="Footer Placeholder 5"/>
          <p:cNvSpPr>
            <a:spLocks noGrp="1"/>
          </p:cNvSpPr>
          <p:nvPr>
            <p:ph type="ftr" sz="quarter" idx="11"/>
          </p:nvPr>
        </p:nvSpPr>
        <p:spPr>
          <a:xfrm>
            <a:off x="301752" y="6410848"/>
            <a:ext cx="3383280" cy="365760"/>
          </a:xfrm>
        </p:spPr>
        <p:txBody>
          <a:bodyPr/>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DC62454D-7DB4-46B3-9EF9-54D4430006F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4AE0B1BE-7E3C-4303-BA80-468D23B71027}" type="datetimeFigureOut">
              <a:rPr lang="en-US" smtClean="0"/>
              <a:pPr/>
              <a:t>11/23/2021</a:t>
            </a:fld>
            <a:endParaRPr lang="en-US"/>
          </a:p>
        </p:txBody>
      </p:sp>
      <p:sp>
        <p:nvSpPr>
          <p:cNvPr id="6" name="Footer Placeholder 5"/>
          <p:cNvSpPr>
            <a:spLocks noGrp="1"/>
          </p:cNvSpPr>
          <p:nvPr>
            <p:ph type="ftr" sz="quarter" idx="11"/>
          </p:nvPr>
        </p:nvSpPr>
        <p:spPr>
          <a:xfrm>
            <a:off x="301752" y="6410848"/>
            <a:ext cx="3584448" cy="365760"/>
          </a:xfrm>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AE0B1BE-7E3C-4303-BA80-468D23B71027}" type="datetimeFigureOut">
              <a:rPr lang="en-US" smtClean="0"/>
              <a:pPr/>
              <a:t>11/23/2021</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endParaRPr lang="en-US"/>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DC62454D-7DB4-46B3-9EF9-54D4430006F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12.jpe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p:txBody>
          <a:bodyPr/>
          <a:lstStyle/>
          <a:p>
            <a:endParaRPr lang="en-US" dirty="0"/>
          </a:p>
        </p:txBody>
      </p:sp>
      <p:sp>
        <p:nvSpPr>
          <p:cNvPr id="2" name="Title 1"/>
          <p:cNvSpPr>
            <a:spLocks noGrp="1"/>
          </p:cNvSpPr>
          <p:nvPr>
            <p:ph type="ctrTitle"/>
          </p:nvPr>
        </p:nvSpPr>
        <p:spPr/>
        <p:txBody>
          <a:bodyPr/>
          <a:lstStyle/>
          <a:p>
            <a:r>
              <a:rPr lang="en-US" dirty="0" smtClean="0"/>
              <a:t>Design Patterns</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973" name="Rectangle 5"/>
          <p:cNvSpPr>
            <a:spLocks noGrp="1" noChangeArrowheads="1"/>
          </p:cNvSpPr>
          <p:nvPr>
            <p:ph type="title"/>
          </p:nvPr>
        </p:nvSpPr>
        <p:spPr/>
        <p:txBody>
          <a:bodyPr/>
          <a:lstStyle/>
          <a:p>
            <a:r>
              <a:rPr lang="en-US"/>
              <a:t>Components of a Pattern</a:t>
            </a:r>
          </a:p>
        </p:txBody>
      </p:sp>
      <p:sp>
        <p:nvSpPr>
          <p:cNvPr id="6" name="Slide Number Placeholder 5"/>
          <p:cNvSpPr>
            <a:spLocks noGrp="1"/>
          </p:cNvSpPr>
          <p:nvPr>
            <p:ph type="sldNum" sz="quarter" idx="12"/>
          </p:nvPr>
        </p:nvSpPr>
        <p:spPr/>
        <p:txBody>
          <a:bodyPr/>
          <a:lstStyle/>
          <a:p>
            <a:fld id="{6648846F-F725-4971-B0A0-0725E1701A02}" type="slidenum">
              <a:rPr lang="en-US"/>
              <a:pPr/>
              <a:t>10</a:t>
            </a:fld>
            <a:endParaRPr lang="en-US"/>
          </a:p>
        </p:txBody>
      </p:sp>
      <p:sp>
        <p:nvSpPr>
          <p:cNvPr id="211974" name="Rectangle 6"/>
          <p:cNvSpPr>
            <a:spLocks noGrp="1" noChangeArrowheads="1"/>
          </p:cNvSpPr>
          <p:nvPr>
            <p:ph sz="quarter" idx="1"/>
          </p:nvPr>
        </p:nvSpPr>
        <p:spPr/>
        <p:txBody>
          <a:bodyPr/>
          <a:lstStyle/>
          <a:p>
            <a:r>
              <a:rPr lang="en-US" dirty="0"/>
              <a:t>Pattern name</a:t>
            </a:r>
          </a:p>
          <a:p>
            <a:pPr lvl="1"/>
            <a:r>
              <a:rPr lang="en-US" dirty="0"/>
              <a:t>identify this pattern; distinguish from other patterns</a:t>
            </a:r>
          </a:p>
          <a:p>
            <a:pPr lvl="1"/>
            <a:r>
              <a:rPr lang="en-US" dirty="0"/>
              <a:t>define terminology</a:t>
            </a:r>
          </a:p>
          <a:p>
            <a:r>
              <a:rPr lang="en-US" dirty="0"/>
              <a:t>Pattern alias – “</a:t>
            </a:r>
            <a:r>
              <a:rPr lang="en-US" i="1" dirty="0"/>
              <a:t>also known as”</a:t>
            </a:r>
          </a:p>
          <a:p>
            <a:r>
              <a:rPr lang="en-US" dirty="0"/>
              <a:t>Real-world example</a:t>
            </a:r>
          </a:p>
          <a:p>
            <a:r>
              <a:rPr lang="en-US" dirty="0"/>
              <a:t>Context</a:t>
            </a:r>
          </a:p>
          <a:p>
            <a:r>
              <a:rPr lang="en-US" dirty="0"/>
              <a:t>Problem</a:t>
            </a:r>
          </a:p>
        </p:txBody>
      </p:sp>
      <p:sp>
        <p:nvSpPr>
          <p:cNvPr id="211970" name="Rectangle 2"/>
          <p:cNvSpPr>
            <a:spLocks noChangeArrowheads="1"/>
          </p:cNvSpPr>
          <p:nvPr/>
        </p:nvSpPr>
        <p:spPr bwMode="auto">
          <a:xfrm>
            <a:off x="185738" y="515938"/>
            <a:ext cx="8851900" cy="912812"/>
          </a:xfrm>
          <a:prstGeom prst="rect">
            <a:avLst/>
          </a:prstGeom>
          <a:noFill/>
          <a:ln w="9525">
            <a:noFill/>
            <a:miter lim="800000"/>
            <a:headEnd/>
            <a:tailEnd/>
          </a:ln>
          <a:effectLst/>
        </p:spPr>
        <p:txBody>
          <a:bodyPr lIns="92075" tIns="46038" rIns="92075" bIns="46038">
            <a:spAutoFit/>
          </a:bodyPr>
          <a:lstStyle/>
          <a:p>
            <a:pPr>
              <a:spcBef>
                <a:spcPct val="25000"/>
              </a:spcBef>
            </a:pPr>
            <a:endParaRPr lang="en-US" sz="3100">
              <a:latin typeface="Times New Roman" pitchFamily="18" charset="0"/>
            </a:endParaRPr>
          </a:p>
          <a:p>
            <a:pPr lvl="1">
              <a:lnSpc>
                <a:spcPct val="70000"/>
              </a:lnSpc>
              <a:spcBef>
                <a:spcPct val="25000"/>
              </a:spcBef>
            </a:pPr>
            <a:endParaRPr lang="en-US" u="sng">
              <a:latin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7" name="Rectangle 5"/>
          <p:cNvSpPr>
            <a:spLocks noGrp="1" noChangeArrowheads="1"/>
          </p:cNvSpPr>
          <p:nvPr>
            <p:ph type="title"/>
          </p:nvPr>
        </p:nvSpPr>
        <p:spPr/>
        <p:txBody>
          <a:bodyPr>
            <a:normAutofit/>
          </a:bodyPr>
          <a:lstStyle/>
          <a:p>
            <a:r>
              <a:rPr lang="en-US"/>
              <a:t>Components of a Pattern (cont’d)</a:t>
            </a:r>
          </a:p>
        </p:txBody>
      </p:sp>
      <p:sp>
        <p:nvSpPr>
          <p:cNvPr id="6" name="Slide Number Placeholder 5"/>
          <p:cNvSpPr>
            <a:spLocks noGrp="1"/>
          </p:cNvSpPr>
          <p:nvPr>
            <p:ph type="sldNum" sz="quarter" idx="12"/>
          </p:nvPr>
        </p:nvSpPr>
        <p:spPr/>
        <p:txBody>
          <a:bodyPr/>
          <a:lstStyle/>
          <a:p>
            <a:fld id="{D4AF5655-A75F-4F00-9C35-548E68A962D5}" type="slidenum">
              <a:rPr lang="en-US"/>
              <a:pPr/>
              <a:t>11</a:t>
            </a:fld>
            <a:endParaRPr lang="en-US"/>
          </a:p>
        </p:txBody>
      </p:sp>
      <p:sp>
        <p:nvSpPr>
          <p:cNvPr id="212998" name="Rectangle 6"/>
          <p:cNvSpPr>
            <a:spLocks noGrp="1" noChangeArrowheads="1"/>
          </p:cNvSpPr>
          <p:nvPr>
            <p:ph sz="quarter" idx="1"/>
          </p:nvPr>
        </p:nvSpPr>
        <p:spPr/>
        <p:txBody>
          <a:bodyPr/>
          <a:lstStyle/>
          <a:p>
            <a:r>
              <a:rPr lang="en-US" dirty="0"/>
              <a:t>Solution</a:t>
            </a:r>
          </a:p>
          <a:p>
            <a:pPr lvl="1"/>
            <a:r>
              <a:rPr lang="en-US" dirty="0"/>
              <a:t>typically natural language notation</a:t>
            </a:r>
          </a:p>
          <a:p>
            <a:r>
              <a:rPr lang="en-US" dirty="0"/>
              <a:t>Structure</a:t>
            </a:r>
          </a:p>
          <a:p>
            <a:pPr lvl="1"/>
            <a:r>
              <a:rPr lang="en-US" dirty="0"/>
              <a:t> class (and possibly object) diagram in solution</a:t>
            </a:r>
          </a:p>
          <a:p>
            <a:r>
              <a:rPr lang="en-US" dirty="0"/>
              <a:t>Interaction diagram (optional)</a:t>
            </a:r>
          </a:p>
          <a:p>
            <a:r>
              <a:rPr lang="en-US" dirty="0"/>
              <a:t>Consequences</a:t>
            </a:r>
          </a:p>
          <a:p>
            <a:pPr lvl="1"/>
            <a:r>
              <a:rPr lang="en-US" dirty="0"/>
              <a:t> advantages and disadvantages of pattern</a:t>
            </a:r>
          </a:p>
          <a:p>
            <a:pPr lvl="1"/>
            <a:r>
              <a:rPr lang="en-US" dirty="0"/>
              <a:t> ways to address residual design decisions</a:t>
            </a:r>
          </a:p>
        </p:txBody>
      </p:sp>
      <p:sp>
        <p:nvSpPr>
          <p:cNvPr id="212994" name="Rectangle 2"/>
          <p:cNvSpPr>
            <a:spLocks noChangeArrowheads="1"/>
          </p:cNvSpPr>
          <p:nvPr/>
        </p:nvSpPr>
        <p:spPr bwMode="auto">
          <a:xfrm>
            <a:off x="84138" y="458788"/>
            <a:ext cx="8851900" cy="1223962"/>
          </a:xfrm>
          <a:prstGeom prst="rect">
            <a:avLst/>
          </a:prstGeom>
          <a:noFill/>
          <a:ln w="9525">
            <a:noFill/>
            <a:miter lim="800000"/>
            <a:headEnd/>
            <a:tailEnd/>
          </a:ln>
          <a:effectLst/>
        </p:spPr>
        <p:txBody>
          <a:bodyPr lIns="92075" tIns="46038" rIns="92075" bIns="46038">
            <a:spAutoFit/>
          </a:bodyPr>
          <a:lstStyle/>
          <a:p>
            <a:pPr>
              <a:spcBef>
                <a:spcPct val="25000"/>
              </a:spcBef>
            </a:pPr>
            <a:endParaRPr lang="en-US" sz="3100">
              <a:latin typeface="Times New Roman" pitchFamily="18" charset="0"/>
            </a:endParaRPr>
          </a:p>
          <a:p>
            <a:pPr lvl="1">
              <a:lnSpc>
                <a:spcPct val="70000"/>
              </a:lnSpc>
              <a:spcBef>
                <a:spcPct val="25000"/>
              </a:spcBef>
            </a:pPr>
            <a:endParaRPr lang="en-US" u="sng">
              <a:latin typeface="Times New Roman" pitchFamily="18" charset="0"/>
            </a:endParaRPr>
          </a:p>
          <a:p>
            <a:pPr>
              <a:lnSpc>
                <a:spcPct val="60000"/>
              </a:lnSpc>
              <a:spcBef>
                <a:spcPct val="25000"/>
              </a:spcBef>
            </a:pPr>
            <a:endParaRPr lang="en-US">
              <a:latin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20" name="Rectangle 4"/>
          <p:cNvSpPr>
            <a:spLocks noGrp="1" noChangeArrowheads="1"/>
          </p:cNvSpPr>
          <p:nvPr>
            <p:ph type="title"/>
          </p:nvPr>
        </p:nvSpPr>
        <p:spPr/>
        <p:txBody>
          <a:bodyPr>
            <a:normAutofit/>
          </a:bodyPr>
          <a:lstStyle/>
          <a:p>
            <a:r>
              <a:rPr lang="en-US"/>
              <a:t>Components of a Pattern (cont’d)</a:t>
            </a:r>
          </a:p>
        </p:txBody>
      </p:sp>
      <p:sp>
        <p:nvSpPr>
          <p:cNvPr id="5" name="Slide Number Placeholder 5"/>
          <p:cNvSpPr>
            <a:spLocks noGrp="1"/>
          </p:cNvSpPr>
          <p:nvPr>
            <p:ph type="sldNum" sz="quarter" idx="12"/>
          </p:nvPr>
        </p:nvSpPr>
        <p:spPr/>
        <p:txBody>
          <a:bodyPr/>
          <a:lstStyle/>
          <a:p>
            <a:fld id="{3D581C90-1BCA-47D3-A176-B3C739776BEF}" type="slidenum">
              <a:rPr lang="en-US"/>
              <a:pPr/>
              <a:t>12</a:t>
            </a:fld>
            <a:endParaRPr lang="en-US"/>
          </a:p>
        </p:txBody>
      </p:sp>
      <p:sp>
        <p:nvSpPr>
          <p:cNvPr id="214021" name="Rectangle 5"/>
          <p:cNvSpPr>
            <a:spLocks noGrp="1" noChangeArrowheads="1"/>
          </p:cNvSpPr>
          <p:nvPr>
            <p:ph sz="quarter" idx="1"/>
          </p:nvPr>
        </p:nvSpPr>
        <p:spPr/>
        <p:txBody>
          <a:bodyPr/>
          <a:lstStyle/>
          <a:p>
            <a:r>
              <a:rPr lang="en-US" dirty="0"/>
              <a:t>Implementation</a:t>
            </a:r>
          </a:p>
          <a:p>
            <a:pPr lvl="1"/>
            <a:r>
              <a:rPr lang="en-US" dirty="0"/>
              <a:t>critical portion of plausible code for pattern</a:t>
            </a:r>
          </a:p>
          <a:p>
            <a:r>
              <a:rPr lang="en-US" dirty="0"/>
              <a:t>Known uses</a:t>
            </a:r>
          </a:p>
          <a:p>
            <a:pPr lvl="1"/>
            <a:r>
              <a:rPr lang="en-US" dirty="0"/>
              <a:t> often systems that inspired pattern</a:t>
            </a:r>
          </a:p>
          <a:p>
            <a:r>
              <a:rPr lang="en-US" dirty="0"/>
              <a:t>References - See also</a:t>
            </a:r>
          </a:p>
          <a:p>
            <a:pPr lvl="1"/>
            <a:r>
              <a:rPr lang="en-US" dirty="0"/>
              <a:t> related patterns that may be applied in similar cases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40" name="Rectangle 4"/>
          <p:cNvSpPr>
            <a:spLocks noGrp="1" noChangeArrowheads="1"/>
          </p:cNvSpPr>
          <p:nvPr>
            <p:ph type="title"/>
          </p:nvPr>
        </p:nvSpPr>
        <p:spPr/>
        <p:txBody>
          <a:bodyPr/>
          <a:lstStyle/>
          <a:p>
            <a:r>
              <a:rPr lang="en-US"/>
              <a:t>Design patterns taxonomy</a:t>
            </a:r>
          </a:p>
        </p:txBody>
      </p:sp>
      <p:sp>
        <p:nvSpPr>
          <p:cNvPr id="5" name="Slide Number Placeholder 5"/>
          <p:cNvSpPr>
            <a:spLocks noGrp="1"/>
          </p:cNvSpPr>
          <p:nvPr>
            <p:ph type="sldNum" sz="quarter" idx="12"/>
          </p:nvPr>
        </p:nvSpPr>
        <p:spPr/>
        <p:txBody>
          <a:bodyPr/>
          <a:lstStyle/>
          <a:p>
            <a:fld id="{0B7AE88A-39BE-45B4-989A-6B7E0353A07C}" type="slidenum">
              <a:rPr lang="en-US"/>
              <a:pPr/>
              <a:t>13</a:t>
            </a:fld>
            <a:endParaRPr lang="en-US"/>
          </a:p>
        </p:txBody>
      </p:sp>
      <p:sp>
        <p:nvSpPr>
          <p:cNvPr id="219141" name="Rectangle 5"/>
          <p:cNvSpPr>
            <a:spLocks noGrp="1" noChangeArrowheads="1"/>
          </p:cNvSpPr>
          <p:nvPr>
            <p:ph sz="quarter" idx="1"/>
          </p:nvPr>
        </p:nvSpPr>
        <p:spPr/>
        <p:txBody>
          <a:bodyPr/>
          <a:lstStyle/>
          <a:p>
            <a:r>
              <a:rPr lang="en-US" dirty="0"/>
              <a:t>Creational patterns </a:t>
            </a:r>
          </a:p>
          <a:p>
            <a:pPr lvl="1"/>
            <a:r>
              <a:rPr lang="en-US" dirty="0"/>
              <a:t>concern the process of object creation</a:t>
            </a:r>
          </a:p>
          <a:p>
            <a:r>
              <a:rPr lang="en-US" dirty="0"/>
              <a:t>Structural patterns </a:t>
            </a:r>
          </a:p>
          <a:p>
            <a:pPr lvl="1"/>
            <a:r>
              <a:rPr lang="en-US" dirty="0"/>
              <a:t>deal with the composition of classes or objects</a:t>
            </a:r>
          </a:p>
          <a:p>
            <a:r>
              <a:rPr lang="en-US" dirty="0"/>
              <a:t>Behavioral patterns </a:t>
            </a:r>
          </a:p>
          <a:p>
            <a:pPr lvl="1"/>
            <a:r>
              <a:rPr lang="en-US" dirty="0"/>
              <a:t>characterize the ways in which classes or objects interact and distribute responsibility.</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4" name="Rectangle 1028"/>
          <p:cNvSpPr>
            <a:spLocks noGrp="1" noChangeArrowheads="1"/>
          </p:cNvSpPr>
          <p:nvPr>
            <p:ph type="title"/>
          </p:nvPr>
        </p:nvSpPr>
        <p:spPr/>
        <p:txBody>
          <a:bodyPr/>
          <a:lstStyle/>
          <a:p>
            <a:r>
              <a:rPr lang="en-US" dirty="0" smtClean="0"/>
              <a:t>Creational </a:t>
            </a:r>
            <a:r>
              <a:rPr lang="en-US" dirty="0"/>
              <a:t>patterns</a:t>
            </a:r>
          </a:p>
        </p:txBody>
      </p:sp>
      <p:sp>
        <p:nvSpPr>
          <p:cNvPr id="5" name="Slide Number Placeholder 5"/>
          <p:cNvSpPr>
            <a:spLocks noGrp="1"/>
          </p:cNvSpPr>
          <p:nvPr>
            <p:ph type="sldNum" sz="quarter" idx="12"/>
          </p:nvPr>
        </p:nvSpPr>
        <p:spPr/>
        <p:txBody>
          <a:bodyPr/>
          <a:lstStyle/>
          <a:p>
            <a:fld id="{C48DD744-9AB3-42D0-A48F-A29B75319DC9}" type="slidenum">
              <a:rPr lang="en-US"/>
              <a:pPr/>
              <a:t>14</a:t>
            </a:fld>
            <a:endParaRPr lang="en-US"/>
          </a:p>
        </p:txBody>
      </p:sp>
      <p:sp>
        <p:nvSpPr>
          <p:cNvPr id="220165" name="Rectangle 1029"/>
          <p:cNvSpPr>
            <a:spLocks noGrp="1" noChangeArrowheads="1"/>
          </p:cNvSpPr>
          <p:nvPr>
            <p:ph sz="quarter" idx="1"/>
          </p:nvPr>
        </p:nvSpPr>
        <p:spPr/>
        <p:txBody>
          <a:bodyPr>
            <a:normAutofit/>
          </a:bodyPr>
          <a:lstStyle/>
          <a:p>
            <a:pPr>
              <a:lnSpc>
                <a:spcPct val="90000"/>
              </a:lnSpc>
            </a:pPr>
            <a:r>
              <a:rPr lang="en-US" dirty="0"/>
              <a:t>Singleton</a:t>
            </a:r>
          </a:p>
          <a:p>
            <a:pPr lvl="1">
              <a:lnSpc>
                <a:spcPct val="90000"/>
              </a:lnSpc>
            </a:pPr>
            <a:r>
              <a:rPr lang="en-US" dirty="0"/>
              <a:t>Ensure a class only has one instance, and provide a global point of access to it.</a:t>
            </a:r>
          </a:p>
          <a:p>
            <a:pPr>
              <a:lnSpc>
                <a:spcPct val="90000"/>
              </a:lnSpc>
            </a:pPr>
            <a:r>
              <a:rPr lang="en-US" dirty="0" err="1"/>
              <a:t>Typesafe</a:t>
            </a:r>
            <a:r>
              <a:rPr lang="en-US" dirty="0"/>
              <a:t> </a:t>
            </a:r>
            <a:r>
              <a:rPr lang="en-US" dirty="0" err="1"/>
              <a:t>Enum</a:t>
            </a:r>
            <a:endParaRPr lang="en-US" dirty="0"/>
          </a:p>
          <a:p>
            <a:pPr lvl="1">
              <a:lnSpc>
                <a:spcPct val="90000"/>
              </a:lnSpc>
            </a:pPr>
            <a:r>
              <a:rPr lang="en-US" dirty="0"/>
              <a:t>Generalizes Singleton: ensures a class has a fixed number of unique instances.</a:t>
            </a:r>
          </a:p>
          <a:p>
            <a:pPr>
              <a:lnSpc>
                <a:spcPct val="90000"/>
              </a:lnSpc>
            </a:pPr>
            <a:r>
              <a:rPr lang="en-US" dirty="0"/>
              <a:t>Abstract Factory</a:t>
            </a:r>
          </a:p>
          <a:p>
            <a:pPr lvl="1">
              <a:lnSpc>
                <a:spcPct val="90000"/>
              </a:lnSpc>
            </a:pPr>
            <a:r>
              <a:rPr lang="en-US" dirty="0"/>
              <a:t>Provide an interface for creating families of related or dependent objects without specifying their concrete classes.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8" name="Rectangle 1028"/>
          <p:cNvSpPr>
            <a:spLocks noGrp="1" noChangeArrowheads="1"/>
          </p:cNvSpPr>
          <p:nvPr>
            <p:ph type="title"/>
          </p:nvPr>
        </p:nvSpPr>
        <p:spPr/>
        <p:txBody>
          <a:bodyPr/>
          <a:lstStyle/>
          <a:p>
            <a:r>
              <a:rPr lang="en-US"/>
              <a:t>Structural patterns</a:t>
            </a:r>
          </a:p>
        </p:txBody>
      </p:sp>
      <p:sp>
        <p:nvSpPr>
          <p:cNvPr id="5" name="Slide Number Placeholder 5"/>
          <p:cNvSpPr>
            <a:spLocks noGrp="1"/>
          </p:cNvSpPr>
          <p:nvPr>
            <p:ph type="sldNum" sz="quarter" idx="12"/>
          </p:nvPr>
        </p:nvSpPr>
        <p:spPr/>
        <p:txBody>
          <a:bodyPr/>
          <a:lstStyle/>
          <a:p>
            <a:fld id="{684C2572-1385-441F-8967-593658B1FFA5}" type="slidenum">
              <a:rPr lang="en-US"/>
              <a:pPr/>
              <a:t>15</a:t>
            </a:fld>
            <a:endParaRPr lang="en-US"/>
          </a:p>
        </p:txBody>
      </p:sp>
      <p:sp>
        <p:nvSpPr>
          <p:cNvPr id="221189" name="Rectangle 1029"/>
          <p:cNvSpPr>
            <a:spLocks noGrp="1" noChangeArrowheads="1"/>
          </p:cNvSpPr>
          <p:nvPr>
            <p:ph sz="quarter" idx="1"/>
          </p:nvPr>
        </p:nvSpPr>
        <p:spPr/>
        <p:txBody>
          <a:bodyPr>
            <a:normAutofit/>
          </a:bodyPr>
          <a:lstStyle/>
          <a:p>
            <a:pPr>
              <a:lnSpc>
                <a:spcPct val="90000"/>
              </a:lnSpc>
            </a:pPr>
            <a:r>
              <a:rPr lang="en-US" dirty="0"/>
              <a:t>Adapter </a:t>
            </a:r>
          </a:p>
          <a:p>
            <a:pPr lvl="1">
              <a:lnSpc>
                <a:spcPct val="90000"/>
              </a:lnSpc>
            </a:pPr>
            <a:r>
              <a:rPr lang="en-US" dirty="0"/>
              <a:t>Convert the interface of a class into another interface clients expect. Adapter lets classes work together that couldn't otherwise because of incompatible interfaces</a:t>
            </a:r>
          </a:p>
          <a:p>
            <a:pPr>
              <a:lnSpc>
                <a:spcPct val="90000"/>
              </a:lnSpc>
            </a:pPr>
            <a:r>
              <a:rPr lang="en-US" dirty="0"/>
              <a:t>Proxy</a:t>
            </a:r>
          </a:p>
          <a:p>
            <a:pPr lvl="1">
              <a:lnSpc>
                <a:spcPct val="90000"/>
              </a:lnSpc>
            </a:pPr>
            <a:r>
              <a:rPr lang="en-US" dirty="0"/>
              <a:t>Provide a surrogate or placeholder for another object to control access to it</a:t>
            </a:r>
          </a:p>
          <a:p>
            <a:pPr>
              <a:lnSpc>
                <a:spcPct val="90000"/>
              </a:lnSpc>
            </a:pPr>
            <a:r>
              <a:rPr lang="en-US" dirty="0"/>
              <a:t>Decorator</a:t>
            </a:r>
          </a:p>
          <a:p>
            <a:pPr lvl="1">
              <a:lnSpc>
                <a:spcPct val="90000"/>
              </a:lnSpc>
            </a:pPr>
            <a:r>
              <a:rPr lang="en-US" dirty="0"/>
              <a:t>Attach additional responsibilities to an object dynamically</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2" name="Rectangle 2052"/>
          <p:cNvSpPr>
            <a:spLocks noGrp="1" noChangeArrowheads="1"/>
          </p:cNvSpPr>
          <p:nvPr>
            <p:ph type="title"/>
          </p:nvPr>
        </p:nvSpPr>
        <p:spPr/>
        <p:txBody>
          <a:bodyPr/>
          <a:lstStyle/>
          <a:p>
            <a:r>
              <a:rPr lang="en-US"/>
              <a:t>Behavioral patterns</a:t>
            </a:r>
          </a:p>
        </p:txBody>
      </p:sp>
      <p:sp>
        <p:nvSpPr>
          <p:cNvPr id="5" name="Slide Number Placeholder 5"/>
          <p:cNvSpPr>
            <a:spLocks noGrp="1"/>
          </p:cNvSpPr>
          <p:nvPr>
            <p:ph type="sldNum" sz="quarter" idx="12"/>
          </p:nvPr>
        </p:nvSpPr>
        <p:spPr/>
        <p:txBody>
          <a:bodyPr/>
          <a:lstStyle/>
          <a:p>
            <a:fld id="{034DC676-7DF7-461B-A29B-6392CDEEF100}" type="slidenum">
              <a:rPr lang="en-US"/>
              <a:pPr/>
              <a:t>16</a:t>
            </a:fld>
            <a:endParaRPr lang="en-US"/>
          </a:p>
        </p:txBody>
      </p:sp>
      <p:sp>
        <p:nvSpPr>
          <p:cNvPr id="222213" name="Rectangle 2053"/>
          <p:cNvSpPr>
            <a:spLocks noGrp="1" noChangeArrowheads="1"/>
          </p:cNvSpPr>
          <p:nvPr>
            <p:ph sz="quarter" idx="1"/>
          </p:nvPr>
        </p:nvSpPr>
        <p:spPr/>
        <p:txBody>
          <a:bodyPr>
            <a:normAutofit/>
          </a:bodyPr>
          <a:lstStyle/>
          <a:p>
            <a:pPr>
              <a:lnSpc>
                <a:spcPct val="90000"/>
              </a:lnSpc>
            </a:pPr>
            <a:r>
              <a:rPr lang="en-US"/>
              <a:t>Template</a:t>
            </a:r>
          </a:p>
          <a:p>
            <a:pPr lvl="1">
              <a:lnSpc>
                <a:spcPct val="90000"/>
              </a:lnSpc>
            </a:pPr>
            <a:r>
              <a:rPr lang="en-US"/>
              <a:t>Define the skeleton of an algorithm in an operation, deferring some steps to subclasses</a:t>
            </a:r>
          </a:p>
          <a:p>
            <a:pPr>
              <a:lnSpc>
                <a:spcPct val="90000"/>
              </a:lnSpc>
            </a:pPr>
            <a:r>
              <a:rPr lang="en-US"/>
              <a:t>State</a:t>
            </a:r>
          </a:p>
          <a:p>
            <a:pPr lvl="1">
              <a:lnSpc>
                <a:spcPct val="90000"/>
              </a:lnSpc>
            </a:pPr>
            <a:r>
              <a:rPr lang="en-US"/>
              <a:t>Allow an object to alter its behavior when its internal state changes. The object will appear to change its class</a:t>
            </a:r>
          </a:p>
          <a:p>
            <a:pPr>
              <a:lnSpc>
                <a:spcPct val="90000"/>
              </a:lnSpc>
            </a:pPr>
            <a:r>
              <a:rPr lang="en-US"/>
              <a:t>Observer</a:t>
            </a:r>
          </a:p>
          <a:p>
            <a:pPr lvl="1">
              <a:lnSpc>
                <a:spcPct val="90000"/>
              </a:lnSpc>
            </a:pPr>
            <a:r>
              <a:rPr lang="en-US"/>
              <a:t>Define a one-to-many dependency between objects so that when one object changes state, all its dependents are notified and updated automatically</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xfrm>
            <a:off x="706438" y="430213"/>
            <a:ext cx="6970712" cy="808037"/>
          </a:xfrm>
          <a:noFill/>
          <a:ln/>
        </p:spPr>
        <p:txBody>
          <a:bodyPr lIns="90488" tIns="44450" rIns="90488" bIns="44450"/>
          <a:lstStyle/>
          <a:p>
            <a:pPr algn="ctr">
              <a:lnSpc>
                <a:spcPct val="85000"/>
              </a:lnSpc>
            </a:pPr>
            <a:r>
              <a:rPr lang="en-US" dirty="0"/>
              <a:t>Observer </a:t>
            </a:r>
            <a:r>
              <a:rPr lang="en-US" dirty="0" smtClean="0"/>
              <a:t>Pattern</a:t>
            </a:r>
            <a:endParaRPr lang="en-US" dirty="0"/>
          </a:p>
        </p:txBody>
      </p:sp>
      <p:sp>
        <p:nvSpPr>
          <p:cNvPr id="3075" name="Rectangle 3"/>
          <p:cNvSpPr>
            <a:spLocks noGrp="1" noChangeArrowheads="1"/>
          </p:cNvSpPr>
          <p:nvPr>
            <p:ph sz="quarter" idx="1"/>
          </p:nvPr>
        </p:nvSpPr>
        <p:spPr>
          <a:xfrm>
            <a:off x="609600" y="1900238"/>
            <a:ext cx="7788275" cy="4141787"/>
          </a:xfrm>
          <a:noFill/>
          <a:ln/>
        </p:spPr>
        <p:txBody>
          <a:bodyPr lIns="90488" tIns="44450" rIns="90488" bIns="44450">
            <a:normAutofit/>
          </a:bodyPr>
          <a:lstStyle/>
          <a:p>
            <a:r>
              <a:rPr lang="en-US" dirty="0"/>
              <a:t>Defines a “one-to-many” dependency between objects so that when one object changes state, all its dependents are notified and updated automatically</a:t>
            </a:r>
          </a:p>
          <a:p>
            <a:pPr lvl="1">
              <a:buFont typeface="Wingdings" pitchFamily="2" charset="2"/>
              <a:buNone/>
            </a:pPr>
            <a:endParaRPr lang="en-US" dirty="0"/>
          </a:p>
          <a:p>
            <a:r>
              <a:rPr lang="en-US" dirty="0" err="1"/>
              <a:t>a.k.a</a:t>
            </a:r>
            <a:r>
              <a:rPr lang="en-US" dirty="0"/>
              <a:t> Dependence mechanism / publish-subscribe / broadcast / change-update</a:t>
            </a:r>
          </a:p>
        </p:txBody>
      </p:sp>
    </p:spTree>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Observer Pattern</a:t>
            </a:r>
          </a:p>
        </p:txBody>
      </p:sp>
      <p:sp>
        <p:nvSpPr>
          <p:cNvPr id="3" name="Content Placeholder 2"/>
          <p:cNvSpPr>
            <a:spLocks noGrp="1"/>
          </p:cNvSpPr>
          <p:nvPr>
            <p:ph sz="quarter" idx="1"/>
          </p:nvPr>
        </p:nvSpPr>
        <p:spPr/>
        <p:txBody>
          <a:bodyPr>
            <a:normAutofit fontScale="92500" lnSpcReduction="10000"/>
          </a:bodyPr>
          <a:lstStyle/>
          <a:p>
            <a:pPr>
              <a:buNone/>
            </a:pPr>
            <a:r>
              <a:rPr lang="en-US" dirty="0" smtClean="0"/>
              <a:t> </a:t>
            </a:r>
          </a:p>
          <a:p>
            <a:pPr algn="just"/>
            <a:r>
              <a:rPr lang="en-US" dirty="0" smtClean="0"/>
              <a:t>Dependence/publish-subscribe mechanism in programming language o Smalltalk being the first pure Object Oriented language in which observer pattern was used in implementing its Model View Controller (MVC) pattern. It was a publish-subscribe mechanism in which views (GUIs) were linked with their models (containers of information) through controller objects. Therefore, whenever underlying data changes in the model objects, the controller would notify the view objects to refresh themselves and vice versa. </a:t>
            </a:r>
          </a:p>
          <a:p>
            <a:r>
              <a:rPr lang="en-US" dirty="0" smtClean="0"/>
              <a:t>MVC pattern was based on the observer pattern.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Observer pattern</a:t>
            </a:r>
            <a:endParaRPr lang="en-US"/>
          </a:p>
        </p:txBody>
      </p:sp>
      <p:sp>
        <p:nvSpPr>
          <p:cNvPr id="3" name="Content Placeholder 2"/>
          <p:cNvSpPr>
            <a:spLocks noGrp="1"/>
          </p:cNvSpPr>
          <p:nvPr>
            <p:ph sz="quarter" idx="1"/>
          </p:nvPr>
        </p:nvSpPr>
        <p:spPr/>
        <p:txBody>
          <a:bodyPr>
            <a:normAutofit fontScale="92500"/>
          </a:bodyPr>
          <a:lstStyle/>
          <a:p>
            <a:pPr algn="just"/>
            <a:r>
              <a:rPr lang="en-US" b="1" dirty="0" smtClean="0"/>
              <a:t>Motivation:</a:t>
            </a:r>
          </a:p>
          <a:p>
            <a:pPr algn="just">
              <a:buNone/>
            </a:pPr>
            <a:r>
              <a:rPr lang="en-US" dirty="0" smtClean="0"/>
              <a:t>	It provides a common side effect of partitioning a system into a collection of cooperating classes that are in the need to maintain consistency between related objects.</a:t>
            </a:r>
          </a:p>
          <a:p>
            <a:pPr algn="just"/>
            <a:r>
              <a:rPr lang="en-US" dirty="0" smtClean="0"/>
              <a:t> </a:t>
            </a:r>
            <a:r>
              <a:rPr lang="en-US" b="1" dirty="0" smtClean="0"/>
              <a:t>Description:</a:t>
            </a:r>
          </a:p>
          <a:p>
            <a:pPr algn="just">
              <a:buNone/>
            </a:pPr>
            <a:r>
              <a:rPr lang="en-US" dirty="0" smtClean="0"/>
              <a:t>	This can be used when multiple displays of state are needed.</a:t>
            </a:r>
          </a:p>
          <a:p>
            <a:pPr algn="just"/>
            <a:r>
              <a:rPr lang="en-US" dirty="0" smtClean="0"/>
              <a:t> </a:t>
            </a:r>
            <a:r>
              <a:rPr lang="en-US" b="1" dirty="0" smtClean="0"/>
              <a:t>Consequences :</a:t>
            </a:r>
          </a:p>
          <a:p>
            <a:pPr algn="just">
              <a:buNone/>
            </a:pPr>
            <a:r>
              <a:rPr lang="en-US" dirty="0" smtClean="0"/>
              <a:t>	 Optimizations to enhance display performance are   impractical.</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4"/>
          <p:cNvSpPr>
            <a:spLocks noGrp="1" noChangeArrowheads="1"/>
          </p:cNvSpPr>
          <p:nvPr>
            <p:ph type="title"/>
          </p:nvPr>
        </p:nvSpPr>
        <p:spPr/>
        <p:txBody>
          <a:bodyPr/>
          <a:lstStyle/>
          <a:p>
            <a:r>
              <a:rPr lang="en-US"/>
              <a:t>What is a pattern?</a:t>
            </a:r>
          </a:p>
        </p:txBody>
      </p:sp>
      <p:sp>
        <p:nvSpPr>
          <p:cNvPr id="5" name="Slide Number Placeholder 5"/>
          <p:cNvSpPr>
            <a:spLocks noGrp="1"/>
          </p:cNvSpPr>
          <p:nvPr>
            <p:ph type="sldNum" sz="quarter" idx="12"/>
          </p:nvPr>
        </p:nvSpPr>
        <p:spPr/>
        <p:txBody>
          <a:bodyPr/>
          <a:lstStyle/>
          <a:p>
            <a:fld id="{E5592DCC-8B4F-4E64-B91E-D0BD4EB1D67D}" type="slidenum">
              <a:rPr lang="en-US"/>
              <a:pPr/>
              <a:t>2</a:t>
            </a:fld>
            <a:endParaRPr lang="en-US"/>
          </a:p>
        </p:txBody>
      </p:sp>
      <p:sp>
        <p:nvSpPr>
          <p:cNvPr id="3077" name="Rectangle 5"/>
          <p:cNvSpPr>
            <a:spLocks noGrp="1" noChangeArrowheads="1"/>
          </p:cNvSpPr>
          <p:nvPr>
            <p:ph sz="quarter" idx="1"/>
          </p:nvPr>
        </p:nvSpPr>
        <p:spPr/>
        <p:txBody>
          <a:bodyPr/>
          <a:lstStyle/>
          <a:p>
            <a:r>
              <a:rPr lang="en-US" dirty="0"/>
              <a:t>Patterns = problem/solution pairs in context</a:t>
            </a:r>
          </a:p>
          <a:p>
            <a:r>
              <a:rPr lang="en-US" dirty="0"/>
              <a:t>Patterns facilitate reuse of successful software architectures and design</a:t>
            </a:r>
          </a:p>
          <a:p>
            <a:r>
              <a:rPr lang="en-US" dirty="0"/>
              <a:t>Not code reuse</a:t>
            </a:r>
          </a:p>
          <a:p>
            <a:pPr lvl="1"/>
            <a:r>
              <a:rPr lang="en-US" dirty="0"/>
              <a:t>Instead, solution/strategy reuse</a:t>
            </a:r>
          </a:p>
          <a:p>
            <a:pPr lvl="1"/>
            <a:r>
              <a:rPr lang="en-US" dirty="0"/>
              <a:t>Sometimes, interface reuse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xfrm>
            <a:off x="457200" y="533400"/>
            <a:ext cx="7543800" cy="808038"/>
          </a:xfrm>
        </p:spPr>
        <p:txBody>
          <a:bodyPr/>
          <a:lstStyle/>
          <a:p>
            <a:pPr algn="ctr"/>
            <a:r>
              <a:rPr lang="en-US"/>
              <a:t>Subject &amp; Observer</a:t>
            </a:r>
          </a:p>
        </p:txBody>
      </p:sp>
      <p:sp>
        <p:nvSpPr>
          <p:cNvPr id="43011" name="Rectangle 3"/>
          <p:cNvSpPr>
            <a:spLocks noGrp="1" noChangeArrowheads="1"/>
          </p:cNvSpPr>
          <p:nvPr>
            <p:ph sz="quarter" idx="1"/>
          </p:nvPr>
        </p:nvSpPr>
        <p:spPr/>
        <p:txBody>
          <a:bodyPr/>
          <a:lstStyle/>
          <a:p>
            <a:r>
              <a:rPr lang="en-US"/>
              <a:t>Subject</a:t>
            </a:r>
          </a:p>
          <a:p>
            <a:pPr lvl="1"/>
            <a:r>
              <a:rPr lang="en-US"/>
              <a:t>the object which will frequently change its state and upon which other objects depend</a:t>
            </a:r>
          </a:p>
          <a:p>
            <a:pPr lvl="1">
              <a:buFont typeface="Wingdings" pitchFamily="2" charset="2"/>
              <a:buNone/>
            </a:pPr>
            <a:endParaRPr lang="en-US"/>
          </a:p>
          <a:p>
            <a:r>
              <a:rPr lang="en-US"/>
              <a:t>Observer</a:t>
            </a:r>
          </a:p>
          <a:p>
            <a:pPr lvl="1"/>
            <a:r>
              <a:rPr lang="en-US"/>
              <a:t>the object which depends on a subject and updates according to its subject's state.</a:t>
            </a:r>
          </a:p>
          <a:p>
            <a:endParaRPr 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ChangeArrowheads="1"/>
          </p:cNvSpPr>
          <p:nvPr/>
        </p:nvSpPr>
        <p:spPr bwMode="auto">
          <a:xfrm>
            <a:off x="6019800" y="1600200"/>
            <a:ext cx="1676400" cy="1219200"/>
          </a:xfrm>
          <a:prstGeom prst="rect">
            <a:avLst/>
          </a:prstGeom>
          <a:solidFill>
            <a:srgbClr val="99CCFF"/>
          </a:solidFill>
          <a:ln w="12700">
            <a:solidFill>
              <a:schemeClr val="tx1"/>
            </a:solidFill>
            <a:miter lim="800000"/>
            <a:headEnd type="none" w="sm" len="sm"/>
            <a:tailEnd type="none" w="sm" len="sm"/>
          </a:ln>
          <a:effectLst/>
        </p:spPr>
        <p:txBody>
          <a:bodyPr wrap="none" anchor="ctr"/>
          <a:lstStyle/>
          <a:p>
            <a:endParaRPr lang="en-US"/>
          </a:p>
        </p:txBody>
      </p:sp>
      <p:sp>
        <p:nvSpPr>
          <p:cNvPr id="46083" name="Rectangle 3"/>
          <p:cNvSpPr>
            <a:spLocks noGrp="1" noChangeArrowheads="1"/>
          </p:cNvSpPr>
          <p:nvPr>
            <p:ph type="title"/>
          </p:nvPr>
        </p:nvSpPr>
        <p:spPr>
          <a:xfrm>
            <a:off x="457200" y="304800"/>
            <a:ext cx="7543800" cy="884238"/>
          </a:xfrm>
        </p:spPr>
        <p:txBody>
          <a:bodyPr>
            <a:normAutofit/>
          </a:bodyPr>
          <a:lstStyle/>
          <a:p>
            <a:pPr algn="ctr"/>
            <a:r>
              <a:rPr lang="en-US"/>
              <a:t>Observer Pattern - Example</a:t>
            </a:r>
          </a:p>
        </p:txBody>
      </p:sp>
      <p:sp>
        <p:nvSpPr>
          <p:cNvPr id="46084" name="Rectangle 4"/>
          <p:cNvSpPr>
            <a:spLocks noChangeArrowheads="1"/>
          </p:cNvSpPr>
          <p:nvPr/>
        </p:nvSpPr>
        <p:spPr bwMode="auto">
          <a:xfrm>
            <a:off x="1752600" y="1600200"/>
            <a:ext cx="1676400" cy="1219200"/>
          </a:xfrm>
          <a:prstGeom prst="rect">
            <a:avLst/>
          </a:prstGeom>
          <a:solidFill>
            <a:srgbClr val="3366FF"/>
          </a:solidFill>
          <a:ln w="28575">
            <a:solidFill>
              <a:schemeClr val="tx1"/>
            </a:solidFill>
            <a:miter lim="800000"/>
            <a:headEnd type="none" w="sm" len="sm"/>
            <a:tailEnd type="none" w="sm" len="sm"/>
          </a:ln>
          <a:effectLst/>
        </p:spPr>
        <p:txBody>
          <a:bodyPr wrap="none" anchor="ctr"/>
          <a:lstStyle/>
          <a:p>
            <a:endParaRPr lang="en-US"/>
          </a:p>
        </p:txBody>
      </p:sp>
      <p:grpSp>
        <p:nvGrpSpPr>
          <p:cNvPr id="2" name="Group 5"/>
          <p:cNvGrpSpPr>
            <a:grpSpLocks/>
          </p:cNvGrpSpPr>
          <p:nvPr/>
        </p:nvGrpSpPr>
        <p:grpSpPr bwMode="auto">
          <a:xfrm>
            <a:off x="1981200" y="1752600"/>
            <a:ext cx="1219200" cy="914400"/>
            <a:chOff x="1152" y="2448"/>
            <a:chExt cx="768" cy="576"/>
          </a:xfrm>
        </p:grpSpPr>
        <p:sp>
          <p:nvSpPr>
            <p:cNvPr id="46086" name="Rectangle 6"/>
            <p:cNvSpPr>
              <a:spLocks noChangeArrowheads="1"/>
            </p:cNvSpPr>
            <p:nvPr/>
          </p:nvSpPr>
          <p:spPr bwMode="auto">
            <a:xfrm>
              <a:off x="1152" y="2448"/>
              <a:ext cx="192" cy="144"/>
            </a:xfrm>
            <a:prstGeom prst="rect">
              <a:avLst/>
            </a:prstGeom>
            <a:solidFill>
              <a:srgbClr val="99CCFF"/>
            </a:solidFill>
            <a:ln w="12700">
              <a:solidFill>
                <a:schemeClr val="tx1"/>
              </a:solidFill>
              <a:miter lim="800000"/>
              <a:headEnd type="none" w="sm" len="sm"/>
              <a:tailEnd type="none" w="sm" len="sm"/>
            </a:ln>
            <a:effectLst/>
          </p:spPr>
          <p:txBody>
            <a:bodyPr wrap="none" anchor="ctr"/>
            <a:lstStyle/>
            <a:p>
              <a:endParaRPr lang="en-US"/>
            </a:p>
          </p:txBody>
        </p:sp>
        <p:sp>
          <p:nvSpPr>
            <p:cNvPr id="46087" name="Rectangle 7"/>
            <p:cNvSpPr>
              <a:spLocks noChangeArrowheads="1"/>
            </p:cNvSpPr>
            <p:nvPr/>
          </p:nvSpPr>
          <p:spPr bwMode="auto">
            <a:xfrm>
              <a:off x="1344" y="2448"/>
              <a:ext cx="192" cy="144"/>
            </a:xfrm>
            <a:prstGeom prst="rect">
              <a:avLst/>
            </a:prstGeom>
            <a:solidFill>
              <a:srgbClr val="99CCFF"/>
            </a:solidFill>
            <a:ln w="12700">
              <a:solidFill>
                <a:schemeClr val="tx1"/>
              </a:solidFill>
              <a:miter lim="800000"/>
              <a:headEnd type="none" w="sm" len="sm"/>
              <a:tailEnd type="none" w="sm" len="sm"/>
            </a:ln>
            <a:effectLst/>
          </p:spPr>
          <p:txBody>
            <a:bodyPr wrap="none" anchor="ctr"/>
            <a:lstStyle/>
            <a:p>
              <a:pPr algn="ctr" eaLnBrk="0" hangingPunct="0"/>
              <a:r>
                <a:rPr lang="en-US" sz="2000" b="1">
                  <a:latin typeface="Comic Sans MS" pitchFamily="66" charset="0"/>
                </a:rPr>
                <a:t>a</a:t>
              </a:r>
            </a:p>
          </p:txBody>
        </p:sp>
        <p:sp>
          <p:nvSpPr>
            <p:cNvPr id="46088" name="Rectangle 8"/>
            <p:cNvSpPr>
              <a:spLocks noChangeArrowheads="1"/>
            </p:cNvSpPr>
            <p:nvPr/>
          </p:nvSpPr>
          <p:spPr bwMode="auto">
            <a:xfrm>
              <a:off x="1536" y="2448"/>
              <a:ext cx="192" cy="144"/>
            </a:xfrm>
            <a:prstGeom prst="rect">
              <a:avLst/>
            </a:prstGeom>
            <a:solidFill>
              <a:srgbClr val="99CCFF"/>
            </a:solidFill>
            <a:ln w="12700">
              <a:solidFill>
                <a:schemeClr val="tx1"/>
              </a:solidFill>
              <a:miter lim="800000"/>
              <a:headEnd type="none" w="sm" len="sm"/>
              <a:tailEnd type="none" w="sm" len="sm"/>
            </a:ln>
            <a:effectLst/>
          </p:spPr>
          <p:txBody>
            <a:bodyPr wrap="none" anchor="ctr"/>
            <a:lstStyle/>
            <a:p>
              <a:pPr algn="ctr" eaLnBrk="0" hangingPunct="0"/>
              <a:r>
                <a:rPr lang="en-US" sz="2000" b="1">
                  <a:latin typeface="Comic Sans MS" pitchFamily="66" charset="0"/>
                </a:rPr>
                <a:t>b</a:t>
              </a:r>
            </a:p>
          </p:txBody>
        </p:sp>
        <p:sp>
          <p:nvSpPr>
            <p:cNvPr id="46089" name="Rectangle 9"/>
            <p:cNvSpPr>
              <a:spLocks noChangeArrowheads="1"/>
            </p:cNvSpPr>
            <p:nvPr/>
          </p:nvSpPr>
          <p:spPr bwMode="auto">
            <a:xfrm>
              <a:off x="1728" y="2448"/>
              <a:ext cx="192" cy="144"/>
            </a:xfrm>
            <a:prstGeom prst="rect">
              <a:avLst/>
            </a:prstGeom>
            <a:solidFill>
              <a:srgbClr val="99CCFF"/>
            </a:solidFill>
            <a:ln w="12700">
              <a:solidFill>
                <a:schemeClr val="tx1"/>
              </a:solidFill>
              <a:miter lim="800000"/>
              <a:headEnd type="none" w="sm" len="sm"/>
              <a:tailEnd type="none" w="sm" len="sm"/>
            </a:ln>
            <a:effectLst/>
          </p:spPr>
          <p:txBody>
            <a:bodyPr wrap="none" anchor="ctr"/>
            <a:lstStyle/>
            <a:p>
              <a:pPr algn="ctr" eaLnBrk="0" hangingPunct="0"/>
              <a:r>
                <a:rPr lang="en-US" sz="2000" b="1">
                  <a:latin typeface="Comic Sans MS" pitchFamily="66" charset="0"/>
                </a:rPr>
                <a:t>c</a:t>
              </a:r>
            </a:p>
          </p:txBody>
        </p:sp>
        <p:sp>
          <p:nvSpPr>
            <p:cNvPr id="46090" name="Rectangle 10"/>
            <p:cNvSpPr>
              <a:spLocks noChangeArrowheads="1"/>
            </p:cNvSpPr>
            <p:nvPr/>
          </p:nvSpPr>
          <p:spPr bwMode="auto">
            <a:xfrm>
              <a:off x="1344" y="2592"/>
              <a:ext cx="192" cy="144"/>
            </a:xfrm>
            <a:prstGeom prst="rect">
              <a:avLst/>
            </a:prstGeom>
            <a:solidFill>
              <a:srgbClr val="99CCFF"/>
            </a:solidFill>
            <a:ln w="12700">
              <a:solidFill>
                <a:schemeClr val="tx1"/>
              </a:solidFill>
              <a:miter lim="800000"/>
              <a:headEnd type="none" w="sm" len="sm"/>
              <a:tailEnd type="none" w="sm" len="sm"/>
            </a:ln>
            <a:effectLst/>
          </p:spPr>
          <p:txBody>
            <a:bodyPr wrap="none" anchor="ctr"/>
            <a:lstStyle/>
            <a:p>
              <a:pPr algn="ctr" eaLnBrk="0" hangingPunct="0"/>
              <a:r>
                <a:rPr lang="en-US" sz="2000">
                  <a:latin typeface="Comic Sans MS" pitchFamily="66" charset="0"/>
                </a:rPr>
                <a:t>60</a:t>
              </a:r>
            </a:p>
          </p:txBody>
        </p:sp>
        <p:sp>
          <p:nvSpPr>
            <p:cNvPr id="46091" name="Rectangle 11"/>
            <p:cNvSpPr>
              <a:spLocks noChangeArrowheads="1"/>
            </p:cNvSpPr>
            <p:nvPr/>
          </p:nvSpPr>
          <p:spPr bwMode="auto">
            <a:xfrm>
              <a:off x="1152" y="2736"/>
              <a:ext cx="192" cy="144"/>
            </a:xfrm>
            <a:prstGeom prst="rect">
              <a:avLst/>
            </a:prstGeom>
            <a:solidFill>
              <a:srgbClr val="C0C0C0"/>
            </a:solidFill>
            <a:ln w="12700">
              <a:solidFill>
                <a:schemeClr val="tx1"/>
              </a:solidFill>
              <a:miter lim="800000"/>
              <a:headEnd type="none" w="sm" len="sm"/>
              <a:tailEnd type="none" w="sm" len="sm"/>
            </a:ln>
            <a:effectLst/>
          </p:spPr>
          <p:txBody>
            <a:bodyPr wrap="none" anchor="ctr"/>
            <a:lstStyle/>
            <a:p>
              <a:pPr algn="ctr" eaLnBrk="0" hangingPunct="0"/>
              <a:r>
                <a:rPr lang="en-US" sz="2000" b="1">
                  <a:latin typeface="Comic Sans MS" pitchFamily="66" charset="0"/>
                </a:rPr>
                <a:t>y</a:t>
              </a:r>
            </a:p>
          </p:txBody>
        </p:sp>
        <p:sp>
          <p:nvSpPr>
            <p:cNvPr id="46092" name="Rectangle 12"/>
            <p:cNvSpPr>
              <a:spLocks noChangeArrowheads="1"/>
            </p:cNvSpPr>
            <p:nvPr/>
          </p:nvSpPr>
          <p:spPr bwMode="auto">
            <a:xfrm>
              <a:off x="1152" y="2592"/>
              <a:ext cx="192" cy="144"/>
            </a:xfrm>
            <a:prstGeom prst="rect">
              <a:avLst/>
            </a:prstGeom>
            <a:solidFill>
              <a:srgbClr val="99CCFF"/>
            </a:solidFill>
            <a:ln w="12700">
              <a:solidFill>
                <a:schemeClr val="tx1"/>
              </a:solidFill>
              <a:miter lim="800000"/>
              <a:headEnd type="none" w="sm" len="sm"/>
              <a:tailEnd type="none" w="sm" len="sm"/>
            </a:ln>
            <a:effectLst/>
          </p:spPr>
          <p:txBody>
            <a:bodyPr wrap="none" anchor="ctr"/>
            <a:lstStyle/>
            <a:p>
              <a:pPr algn="ctr" eaLnBrk="0" hangingPunct="0"/>
              <a:r>
                <a:rPr lang="en-US" sz="2000" b="1">
                  <a:latin typeface="Comic Sans MS" pitchFamily="66" charset="0"/>
                </a:rPr>
                <a:t>x</a:t>
              </a:r>
            </a:p>
          </p:txBody>
        </p:sp>
        <p:sp>
          <p:nvSpPr>
            <p:cNvPr id="46093" name="Rectangle 13"/>
            <p:cNvSpPr>
              <a:spLocks noChangeArrowheads="1"/>
            </p:cNvSpPr>
            <p:nvPr/>
          </p:nvSpPr>
          <p:spPr bwMode="auto">
            <a:xfrm>
              <a:off x="1344" y="2736"/>
              <a:ext cx="192" cy="144"/>
            </a:xfrm>
            <a:prstGeom prst="rect">
              <a:avLst/>
            </a:prstGeom>
            <a:solidFill>
              <a:srgbClr val="C0C0C0"/>
            </a:solidFill>
            <a:ln w="12700">
              <a:solidFill>
                <a:schemeClr val="tx1"/>
              </a:solidFill>
              <a:miter lim="800000"/>
              <a:headEnd type="none" w="sm" len="sm"/>
              <a:tailEnd type="none" w="sm" len="sm"/>
            </a:ln>
            <a:effectLst/>
          </p:spPr>
          <p:txBody>
            <a:bodyPr wrap="none" anchor="ctr"/>
            <a:lstStyle/>
            <a:p>
              <a:pPr algn="ctr" eaLnBrk="0" hangingPunct="0"/>
              <a:r>
                <a:rPr lang="en-US" sz="2000">
                  <a:latin typeface="Comic Sans MS" pitchFamily="66" charset="0"/>
                </a:rPr>
                <a:t>50</a:t>
              </a:r>
            </a:p>
          </p:txBody>
        </p:sp>
        <p:sp>
          <p:nvSpPr>
            <p:cNvPr id="46094" name="Rectangle 14"/>
            <p:cNvSpPr>
              <a:spLocks noChangeArrowheads="1"/>
            </p:cNvSpPr>
            <p:nvPr/>
          </p:nvSpPr>
          <p:spPr bwMode="auto">
            <a:xfrm>
              <a:off x="1536" y="2736"/>
              <a:ext cx="192" cy="144"/>
            </a:xfrm>
            <a:prstGeom prst="rect">
              <a:avLst/>
            </a:prstGeom>
            <a:solidFill>
              <a:srgbClr val="C0C0C0"/>
            </a:solidFill>
            <a:ln w="12700">
              <a:solidFill>
                <a:schemeClr val="tx1"/>
              </a:solidFill>
              <a:miter lim="800000"/>
              <a:headEnd type="none" w="sm" len="sm"/>
              <a:tailEnd type="none" w="sm" len="sm"/>
            </a:ln>
            <a:effectLst/>
          </p:spPr>
          <p:txBody>
            <a:bodyPr wrap="none" anchor="ctr"/>
            <a:lstStyle/>
            <a:p>
              <a:pPr algn="ctr" eaLnBrk="0" hangingPunct="0"/>
              <a:r>
                <a:rPr lang="en-US" sz="2000" dirty="0">
                  <a:latin typeface="Comic Sans MS" pitchFamily="66" charset="0"/>
                </a:rPr>
                <a:t>30</a:t>
              </a:r>
            </a:p>
          </p:txBody>
        </p:sp>
        <p:sp>
          <p:nvSpPr>
            <p:cNvPr id="46095" name="Rectangle 15"/>
            <p:cNvSpPr>
              <a:spLocks noChangeArrowheads="1"/>
            </p:cNvSpPr>
            <p:nvPr/>
          </p:nvSpPr>
          <p:spPr bwMode="auto">
            <a:xfrm>
              <a:off x="1536" y="2592"/>
              <a:ext cx="192" cy="144"/>
            </a:xfrm>
            <a:prstGeom prst="rect">
              <a:avLst/>
            </a:prstGeom>
            <a:solidFill>
              <a:srgbClr val="99CCFF"/>
            </a:solidFill>
            <a:ln w="12700">
              <a:solidFill>
                <a:schemeClr val="tx1"/>
              </a:solidFill>
              <a:miter lim="800000"/>
              <a:headEnd type="none" w="sm" len="sm"/>
              <a:tailEnd type="none" w="sm" len="sm"/>
            </a:ln>
            <a:effectLst/>
          </p:spPr>
          <p:txBody>
            <a:bodyPr wrap="none" anchor="ctr"/>
            <a:lstStyle/>
            <a:p>
              <a:pPr algn="ctr" eaLnBrk="0" hangingPunct="0"/>
              <a:r>
                <a:rPr lang="en-US" sz="2000" dirty="0">
                  <a:latin typeface="Comic Sans MS" pitchFamily="66" charset="0"/>
                </a:rPr>
                <a:t>30</a:t>
              </a:r>
            </a:p>
          </p:txBody>
        </p:sp>
        <p:sp>
          <p:nvSpPr>
            <p:cNvPr id="46096" name="Rectangle 16"/>
            <p:cNvSpPr>
              <a:spLocks noChangeArrowheads="1"/>
            </p:cNvSpPr>
            <p:nvPr/>
          </p:nvSpPr>
          <p:spPr bwMode="auto">
            <a:xfrm>
              <a:off x="1728" y="2736"/>
              <a:ext cx="192" cy="144"/>
            </a:xfrm>
            <a:prstGeom prst="rect">
              <a:avLst/>
            </a:prstGeom>
            <a:solidFill>
              <a:srgbClr val="C0C0C0"/>
            </a:solidFill>
            <a:ln w="12700">
              <a:solidFill>
                <a:schemeClr val="tx1"/>
              </a:solidFill>
              <a:miter lim="800000"/>
              <a:headEnd type="none" w="sm" len="sm"/>
              <a:tailEnd type="none" w="sm" len="sm"/>
            </a:ln>
            <a:effectLst/>
          </p:spPr>
          <p:txBody>
            <a:bodyPr wrap="none" anchor="ctr"/>
            <a:lstStyle/>
            <a:p>
              <a:pPr algn="ctr" eaLnBrk="0" hangingPunct="0"/>
              <a:r>
                <a:rPr lang="en-US" sz="2000">
                  <a:latin typeface="Comic Sans MS" pitchFamily="66" charset="0"/>
                </a:rPr>
                <a:t>20</a:t>
              </a:r>
            </a:p>
          </p:txBody>
        </p:sp>
        <p:sp>
          <p:nvSpPr>
            <p:cNvPr id="46097" name="Rectangle 17"/>
            <p:cNvSpPr>
              <a:spLocks noChangeArrowheads="1"/>
            </p:cNvSpPr>
            <p:nvPr/>
          </p:nvSpPr>
          <p:spPr bwMode="auto">
            <a:xfrm>
              <a:off x="1728" y="2592"/>
              <a:ext cx="192" cy="144"/>
            </a:xfrm>
            <a:prstGeom prst="rect">
              <a:avLst/>
            </a:prstGeom>
            <a:solidFill>
              <a:srgbClr val="99CCFF"/>
            </a:solidFill>
            <a:ln w="12700">
              <a:solidFill>
                <a:schemeClr val="tx1"/>
              </a:solidFill>
              <a:miter lim="800000"/>
              <a:headEnd type="none" w="sm" len="sm"/>
              <a:tailEnd type="none" w="sm" len="sm"/>
            </a:ln>
            <a:effectLst/>
          </p:spPr>
          <p:txBody>
            <a:bodyPr wrap="none" anchor="ctr"/>
            <a:lstStyle/>
            <a:p>
              <a:pPr algn="ctr" eaLnBrk="0" hangingPunct="0"/>
              <a:r>
                <a:rPr lang="en-US" sz="2000">
                  <a:latin typeface="Comic Sans MS" pitchFamily="66" charset="0"/>
                </a:rPr>
                <a:t>10</a:t>
              </a:r>
            </a:p>
          </p:txBody>
        </p:sp>
        <p:sp>
          <p:nvSpPr>
            <p:cNvPr id="46098" name="Rectangle 18"/>
            <p:cNvSpPr>
              <a:spLocks noChangeArrowheads="1"/>
            </p:cNvSpPr>
            <p:nvPr/>
          </p:nvSpPr>
          <p:spPr bwMode="auto">
            <a:xfrm>
              <a:off x="1152" y="2880"/>
              <a:ext cx="192" cy="144"/>
            </a:xfrm>
            <a:prstGeom prst="rect">
              <a:avLst/>
            </a:prstGeom>
            <a:solidFill>
              <a:srgbClr val="99CCFF"/>
            </a:solidFill>
            <a:ln w="12700">
              <a:solidFill>
                <a:schemeClr val="tx1"/>
              </a:solidFill>
              <a:miter lim="800000"/>
              <a:headEnd type="none" w="sm" len="sm"/>
              <a:tailEnd type="none" w="sm" len="sm"/>
            </a:ln>
            <a:effectLst/>
          </p:spPr>
          <p:txBody>
            <a:bodyPr wrap="none" anchor="ctr"/>
            <a:lstStyle/>
            <a:p>
              <a:pPr algn="ctr" eaLnBrk="0" hangingPunct="0"/>
              <a:r>
                <a:rPr lang="en-US" sz="2000" b="1">
                  <a:latin typeface="Comic Sans MS" pitchFamily="66" charset="0"/>
                </a:rPr>
                <a:t>z</a:t>
              </a:r>
            </a:p>
          </p:txBody>
        </p:sp>
        <p:sp>
          <p:nvSpPr>
            <p:cNvPr id="46099" name="Rectangle 19"/>
            <p:cNvSpPr>
              <a:spLocks noChangeArrowheads="1"/>
            </p:cNvSpPr>
            <p:nvPr/>
          </p:nvSpPr>
          <p:spPr bwMode="auto">
            <a:xfrm>
              <a:off x="1344" y="2880"/>
              <a:ext cx="192" cy="144"/>
            </a:xfrm>
            <a:prstGeom prst="rect">
              <a:avLst/>
            </a:prstGeom>
            <a:solidFill>
              <a:srgbClr val="99CCFF"/>
            </a:solidFill>
            <a:ln w="12700">
              <a:solidFill>
                <a:schemeClr val="tx1"/>
              </a:solidFill>
              <a:miter lim="800000"/>
              <a:headEnd type="none" w="sm" len="sm"/>
              <a:tailEnd type="none" w="sm" len="sm"/>
            </a:ln>
            <a:effectLst/>
          </p:spPr>
          <p:txBody>
            <a:bodyPr wrap="none" anchor="ctr"/>
            <a:lstStyle/>
            <a:p>
              <a:pPr algn="ctr" eaLnBrk="0" hangingPunct="0"/>
              <a:r>
                <a:rPr lang="en-US" sz="2000">
                  <a:latin typeface="Comic Sans MS" pitchFamily="66" charset="0"/>
                </a:rPr>
                <a:t>80</a:t>
              </a:r>
            </a:p>
          </p:txBody>
        </p:sp>
        <p:sp>
          <p:nvSpPr>
            <p:cNvPr id="46100" name="Rectangle 20"/>
            <p:cNvSpPr>
              <a:spLocks noChangeArrowheads="1"/>
            </p:cNvSpPr>
            <p:nvPr/>
          </p:nvSpPr>
          <p:spPr bwMode="auto">
            <a:xfrm>
              <a:off x="1536" y="2880"/>
              <a:ext cx="192" cy="144"/>
            </a:xfrm>
            <a:prstGeom prst="rect">
              <a:avLst/>
            </a:prstGeom>
            <a:solidFill>
              <a:srgbClr val="99CCFF"/>
            </a:solidFill>
            <a:ln w="12700">
              <a:solidFill>
                <a:schemeClr val="tx1"/>
              </a:solidFill>
              <a:miter lim="800000"/>
              <a:headEnd type="none" w="sm" len="sm"/>
              <a:tailEnd type="none" w="sm" len="sm"/>
            </a:ln>
            <a:effectLst/>
          </p:spPr>
          <p:txBody>
            <a:bodyPr wrap="none" anchor="ctr"/>
            <a:lstStyle/>
            <a:p>
              <a:pPr algn="ctr" eaLnBrk="0" hangingPunct="0"/>
              <a:r>
                <a:rPr lang="en-US" sz="2000">
                  <a:latin typeface="Comic Sans MS" pitchFamily="66" charset="0"/>
                </a:rPr>
                <a:t>10</a:t>
              </a:r>
            </a:p>
          </p:txBody>
        </p:sp>
        <p:sp>
          <p:nvSpPr>
            <p:cNvPr id="46101" name="Rectangle 21"/>
            <p:cNvSpPr>
              <a:spLocks noChangeArrowheads="1"/>
            </p:cNvSpPr>
            <p:nvPr/>
          </p:nvSpPr>
          <p:spPr bwMode="auto">
            <a:xfrm>
              <a:off x="1728" y="2880"/>
              <a:ext cx="192" cy="144"/>
            </a:xfrm>
            <a:prstGeom prst="rect">
              <a:avLst/>
            </a:prstGeom>
            <a:solidFill>
              <a:srgbClr val="99CCFF"/>
            </a:solidFill>
            <a:ln w="12700">
              <a:solidFill>
                <a:schemeClr val="tx1"/>
              </a:solidFill>
              <a:miter lim="800000"/>
              <a:headEnd type="none" w="sm" len="sm"/>
              <a:tailEnd type="none" w="sm" len="sm"/>
            </a:ln>
            <a:effectLst/>
          </p:spPr>
          <p:txBody>
            <a:bodyPr wrap="none" anchor="ctr"/>
            <a:lstStyle/>
            <a:p>
              <a:pPr algn="ctr" eaLnBrk="0" hangingPunct="0"/>
              <a:r>
                <a:rPr lang="en-US" sz="2000">
                  <a:latin typeface="Comic Sans MS" pitchFamily="66" charset="0"/>
                </a:rPr>
                <a:t>10</a:t>
              </a:r>
            </a:p>
          </p:txBody>
        </p:sp>
      </p:grpSp>
      <p:sp>
        <p:nvSpPr>
          <p:cNvPr id="46102" name="Rectangle 22"/>
          <p:cNvSpPr>
            <a:spLocks noChangeArrowheads="1"/>
          </p:cNvSpPr>
          <p:nvPr/>
        </p:nvSpPr>
        <p:spPr bwMode="auto">
          <a:xfrm>
            <a:off x="3886200" y="1600200"/>
            <a:ext cx="1676400" cy="1219200"/>
          </a:xfrm>
          <a:prstGeom prst="rect">
            <a:avLst/>
          </a:prstGeom>
          <a:solidFill>
            <a:srgbClr val="99CCFF"/>
          </a:solidFill>
          <a:ln w="28575">
            <a:solidFill>
              <a:schemeClr val="tx1"/>
            </a:solidFill>
            <a:miter lim="800000"/>
            <a:headEnd type="none" w="sm" len="sm"/>
            <a:tailEnd type="none" w="sm" len="sm"/>
          </a:ln>
          <a:effectLst/>
        </p:spPr>
        <p:txBody>
          <a:bodyPr wrap="none" anchor="ctr"/>
          <a:lstStyle/>
          <a:p>
            <a:endParaRPr lang="en-US"/>
          </a:p>
        </p:txBody>
      </p:sp>
      <p:sp>
        <p:nvSpPr>
          <p:cNvPr id="46103" name="Line 23"/>
          <p:cNvSpPr>
            <a:spLocks noChangeShapeType="1"/>
          </p:cNvSpPr>
          <p:nvPr/>
        </p:nvSpPr>
        <p:spPr bwMode="auto">
          <a:xfrm>
            <a:off x="4191000" y="1752600"/>
            <a:ext cx="0" cy="990600"/>
          </a:xfrm>
          <a:prstGeom prst="line">
            <a:avLst/>
          </a:prstGeom>
          <a:noFill/>
          <a:ln w="28575">
            <a:solidFill>
              <a:schemeClr val="tx1"/>
            </a:solidFill>
            <a:round/>
            <a:headEnd type="none" w="sm" len="sm"/>
            <a:tailEnd type="none" w="sm" len="sm"/>
          </a:ln>
          <a:effectLst/>
        </p:spPr>
        <p:txBody>
          <a:bodyPr wrap="none" anchor="ctr"/>
          <a:lstStyle/>
          <a:p>
            <a:endParaRPr lang="en-US"/>
          </a:p>
        </p:txBody>
      </p:sp>
      <p:sp>
        <p:nvSpPr>
          <p:cNvPr id="46104" name="Rectangle 24"/>
          <p:cNvSpPr>
            <a:spLocks noChangeArrowheads="1"/>
          </p:cNvSpPr>
          <p:nvPr/>
        </p:nvSpPr>
        <p:spPr bwMode="auto">
          <a:xfrm>
            <a:off x="4343400" y="1828800"/>
            <a:ext cx="228600" cy="685800"/>
          </a:xfrm>
          <a:prstGeom prst="rect">
            <a:avLst/>
          </a:prstGeom>
          <a:gradFill rotWithShape="0">
            <a:gsLst>
              <a:gs pos="0">
                <a:srgbClr val="0000FF"/>
              </a:gs>
              <a:gs pos="100000">
                <a:srgbClr val="0000FF">
                  <a:gamma/>
                  <a:shade val="46275"/>
                  <a:invGamma/>
                </a:srgbClr>
              </a:gs>
            </a:gsLst>
            <a:lin ang="0" scaled="1"/>
          </a:gradFill>
          <a:ln w="12700">
            <a:solidFill>
              <a:schemeClr val="tx1"/>
            </a:solidFill>
            <a:miter lim="800000"/>
            <a:headEnd type="none" w="sm" len="sm"/>
            <a:tailEnd type="none" w="sm" len="sm"/>
          </a:ln>
          <a:effectLst/>
        </p:spPr>
        <p:txBody>
          <a:bodyPr wrap="none" anchor="ctr"/>
          <a:lstStyle/>
          <a:p>
            <a:endParaRPr lang="en-US"/>
          </a:p>
        </p:txBody>
      </p:sp>
      <p:sp>
        <p:nvSpPr>
          <p:cNvPr id="46105" name="Rectangle 25"/>
          <p:cNvSpPr>
            <a:spLocks noChangeArrowheads="1"/>
          </p:cNvSpPr>
          <p:nvPr/>
        </p:nvSpPr>
        <p:spPr bwMode="auto">
          <a:xfrm>
            <a:off x="4724400" y="2133600"/>
            <a:ext cx="228600" cy="381000"/>
          </a:xfrm>
          <a:prstGeom prst="rect">
            <a:avLst/>
          </a:prstGeom>
          <a:gradFill rotWithShape="0">
            <a:gsLst>
              <a:gs pos="0">
                <a:srgbClr val="0000FF"/>
              </a:gs>
              <a:gs pos="100000">
                <a:srgbClr val="0000FF">
                  <a:gamma/>
                  <a:shade val="46275"/>
                  <a:invGamma/>
                </a:srgbClr>
              </a:gs>
            </a:gsLst>
            <a:lin ang="0" scaled="1"/>
          </a:gradFill>
          <a:ln w="12700">
            <a:solidFill>
              <a:schemeClr val="tx1"/>
            </a:solidFill>
            <a:miter lim="800000"/>
            <a:headEnd type="none" w="sm" len="sm"/>
            <a:tailEnd type="none" w="sm" len="sm"/>
          </a:ln>
          <a:effectLst/>
        </p:spPr>
        <p:txBody>
          <a:bodyPr wrap="none" anchor="ctr"/>
          <a:lstStyle/>
          <a:p>
            <a:endParaRPr lang="en-US"/>
          </a:p>
        </p:txBody>
      </p:sp>
      <p:sp>
        <p:nvSpPr>
          <p:cNvPr id="46106" name="Rectangle 26"/>
          <p:cNvSpPr>
            <a:spLocks noChangeArrowheads="1"/>
          </p:cNvSpPr>
          <p:nvPr/>
        </p:nvSpPr>
        <p:spPr bwMode="auto">
          <a:xfrm>
            <a:off x="5105400" y="2286000"/>
            <a:ext cx="228600" cy="228600"/>
          </a:xfrm>
          <a:prstGeom prst="rect">
            <a:avLst/>
          </a:prstGeom>
          <a:gradFill rotWithShape="0">
            <a:gsLst>
              <a:gs pos="0">
                <a:srgbClr val="0000FF"/>
              </a:gs>
              <a:gs pos="100000">
                <a:srgbClr val="0000FF">
                  <a:gamma/>
                  <a:shade val="46275"/>
                  <a:invGamma/>
                </a:srgbClr>
              </a:gs>
            </a:gsLst>
            <a:lin ang="0" scaled="1"/>
          </a:gradFill>
          <a:ln w="12700">
            <a:solidFill>
              <a:schemeClr val="tx1"/>
            </a:solidFill>
            <a:miter lim="800000"/>
            <a:headEnd type="none" w="sm" len="sm"/>
            <a:tailEnd type="none" w="sm" len="sm"/>
          </a:ln>
          <a:effectLst/>
        </p:spPr>
        <p:txBody>
          <a:bodyPr wrap="none" anchor="ctr"/>
          <a:lstStyle/>
          <a:p>
            <a:endParaRPr lang="en-US"/>
          </a:p>
        </p:txBody>
      </p:sp>
      <p:sp>
        <p:nvSpPr>
          <p:cNvPr id="46107" name="Text Box 27"/>
          <p:cNvSpPr txBox="1">
            <a:spLocks noChangeArrowheads="1"/>
          </p:cNvSpPr>
          <p:nvPr/>
        </p:nvSpPr>
        <p:spPr bwMode="auto">
          <a:xfrm>
            <a:off x="4267200" y="2438400"/>
            <a:ext cx="1263650" cy="396875"/>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2000" b="1">
                <a:latin typeface="Comic Sans MS" pitchFamily="66" charset="0"/>
              </a:rPr>
              <a:t>a   b   c</a:t>
            </a:r>
            <a:endParaRPr lang="en-US" sz="2400" b="1">
              <a:latin typeface="Comic Sans MS" pitchFamily="66" charset="0"/>
            </a:endParaRPr>
          </a:p>
        </p:txBody>
      </p:sp>
      <p:sp>
        <p:nvSpPr>
          <p:cNvPr id="46108" name="Line 28"/>
          <p:cNvSpPr>
            <a:spLocks noChangeShapeType="1"/>
          </p:cNvSpPr>
          <p:nvPr/>
        </p:nvSpPr>
        <p:spPr bwMode="auto">
          <a:xfrm rot="5400000">
            <a:off x="4686300" y="1790700"/>
            <a:ext cx="0" cy="1447800"/>
          </a:xfrm>
          <a:prstGeom prst="line">
            <a:avLst/>
          </a:prstGeom>
          <a:noFill/>
          <a:ln w="28575">
            <a:solidFill>
              <a:schemeClr val="tx1"/>
            </a:solidFill>
            <a:round/>
            <a:headEnd type="none" w="sm" len="sm"/>
            <a:tailEnd type="none" w="sm" len="sm"/>
          </a:ln>
          <a:effectLst/>
        </p:spPr>
        <p:txBody>
          <a:bodyPr wrap="none" anchor="ctr"/>
          <a:lstStyle/>
          <a:p>
            <a:endParaRPr lang="en-US"/>
          </a:p>
        </p:txBody>
      </p:sp>
      <p:grpSp>
        <p:nvGrpSpPr>
          <p:cNvPr id="3" name="Group 29"/>
          <p:cNvGrpSpPr>
            <a:grpSpLocks/>
          </p:cNvGrpSpPr>
          <p:nvPr/>
        </p:nvGrpSpPr>
        <p:grpSpPr bwMode="auto">
          <a:xfrm>
            <a:off x="6248400" y="1644650"/>
            <a:ext cx="1143000" cy="1143000"/>
            <a:chOff x="3936" y="1056"/>
            <a:chExt cx="720" cy="720"/>
          </a:xfrm>
        </p:grpSpPr>
        <p:sp>
          <p:nvSpPr>
            <p:cNvPr id="46110" name="Oval 30"/>
            <p:cNvSpPr>
              <a:spLocks noChangeArrowheads="1"/>
            </p:cNvSpPr>
            <p:nvPr/>
          </p:nvSpPr>
          <p:spPr bwMode="auto">
            <a:xfrm>
              <a:off x="3936" y="1056"/>
              <a:ext cx="720" cy="720"/>
            </a:xfrm>
            <a:prstGeom prst="ellipse">
              <a:avLst/>
            </a:prstGeom>
            <a:solidFill>
              <a:srgbClr val="C0C0C0"/>
            </a:solidFill>
            <a:ln w="12700">
              <a:solidFill>
                <a:schemeClr val="tx1"/>
              </a:solidFill>
              <a:round/>
              <a:headEnd type="none" w="sm" len="sm"/>
              <a:tailEnd type="none" w="sm" len="sm"/>
            </a:ln>
            <a:effectLst/>
          </p:spPr>
          <p:txBody>
            <a:bodyPr wrap="none" anchor="ctr"/>
            <a:lstStyle/>
            <a:p>
              <a:endParaRPr lang="en-US"/>
            </a:p>
          </p:txBody>
        </p:sp>
        <p:sp>
          <p:nvSpPr>
            <p:cNvPr id="46111" name="Text Box 31"/>
            <p:cNvSpPr txBox="1">
              <a:spLocks noChangeArrowheads="1"/>
            </p:cNvSpPr>
            <p:nvPr/>
          </p:nvSpPr>
          <p:spPr bwMode="auto">
            <a:xfrm>
              <a:off x="4032" y="1344"/>
              <a:ext cx="223" cy="288"/>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2400" b="1">
                  <a:latin typeface="Comic Sans MS" pitchFamily="66" charset="0"/>
                </a:rPr>
                <a:t>a</a:t>
              </a:r>
            </a:p>
          </p:txBody>
        </p:sp>
        <p:sp>
          <p:nvSpPr>
            <p:cNvPr id="46112" name="Text Box 32"/>
            <p:cNvSpPr txBox="1">
              <a:spLocks noChangeArrowheads="1"/>
            </p:cNvSpPr>
            <p:nvPr/>
          </p:nvSpPr>
          <p:spPr bwMode="auto">
            <a:xfrm>
              <a:off x="4224" y="1104"/>
              <a:ext cx="230" cy="288"/>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2400" b="1">
                  <a:latin typeface="Comic Sans MS" pitchFamily="66" charset="0"/>
                </a:rPr>
                <a:t>b</a:t>
              </a:r>
            </a:p>
          </p:txBody>
        </p:sp>
        <p:sp>
          <p:nvSpPr>
            <p:cNvPr id="46113" name="Text Box 33"/>
            <p:cNvSpPr txBox="1">
              <a:spLocks noChangeArrowheads="1"/>
            </p:cNvSpPr>
            <p:nvPr/>
          </p:nvSpPr>
          <p:spPr bwMode="auto">
            <a:xfrm>
              <a:off x="4416" y="1344"/>
              <a:ext cx="215" cy="288"/>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2400" b="1">
                  <a:latin typeface="Comic Sans MS" pitchFamily="66" charset="0"/>
                </a:rPr>
                <a:t>c</a:t>
              </a:r>
            </a:p>
          </p:txBody>
        </p:sp>
        <p:cxnSp>
          <p:nvCxnSpPr>
            <p:cNvPr id="46114" name="AutoShape 34"/>
            <p:cNvCxnSpPr>
              <a:cxnSpLocks noChangeShapeType="1"/>
              <a:stCxn id="46110" idx="1"/>
              <a:endCxn id="46110" idx="5"/>
            </p:cNvCxnSpPr>
            <p:nvPr/>
          </p:nvCxnSpPr>
          <p:spPr bwMode="auto">
            <a:xfrm>
              <a:off x="4041" y="1161"/>
              <a:ext cx="510" cy="510"/>
            </a:xfrm>
            <a:prstGeom prst="straightConnector1">
              <a:avLst/>
            </a:prstGeom>
            <a:noFill/>
            <a:ln w="22225">
              <a:solidFill>
                <a:schemeClr val="tx1"/>
              </a:solidFill>
              <a:round/>
              <a:headEnd type="none" w="sm" len="sm"/>
              <a:tailEnd type="none" w="sm" len="sm"/>
            </a:ln>
            <a:effectLst/>
          </p:spPr>
        </p:cxnSp>
        <p:sp>
          <p:nvSpPr>
            <p:cNvPr id="46115" name="Line 35"/>
            <p:cNvSpPr>
              <a:spLocks noChangeShapeType="1"/>
            </p:cNvSpPr>
            <p:nvPr/>
          </p:nvSpPr>
          <p:spPr bwMode="auto">
            <a:xfrm>
              <a:off x="4272" y="1392"/>
              <a:ext cx="384" cy="0"/>
            </a:xfrm>
            <a:prstGeom prst="line">
              <a:avLst/>
            </a:prstGeom>
            <a:noFill/>
            <a:ln w="28575">
              <a:solidFill>
                <a:schemeClr val="tx1"/>
              </a:solidFill>
              <a:round/>
              <a:headEnd type="none" w="sm" len="sm"/>
              <a:tailEnd type="none" w="sm" len="sm"/>
            </a:ln>
            <a:effectLst/>
          </p:spPr>
          <p:txBody>
            <a:bodyPr wrap="none" anchor="ctr"/>
            <a:lstStyle/>
            <a:p>
              <a:endParaRPr lang="en-US"/>
            </a:p>
          </p:txBody>
        </p:sp>
      </p:grpSp>
      <p:sp>
        <p:nvSpPr>
          <p:cNvPr id="46116" name="Oval 36"/>
          <p:cNvSpPr>
            <a:spLocks noChangeArrowheads="1"/>
          </p:cNvSpPr>
          <p:nvPr/>
        </p:nvSpPr>
        <p:spPr bwMode="auto">
          <a:xfrm>
            <a:off x="4157663" y="4524375"/>
            <a:ext cx="1143000" cy="1143000"/>
          </a:xfrm>
          <a:prstGeom prst="ellipse">
            <a:avLst/>
          </a:prstGeom>
          <a:solidFill>
            <a:srgbClr val="C0C0C0"/>
          </a:solidFill>
          <a:ln w="28575">
            <a:solidFill>
              <a:schemeClr val="tx1"/>
            </a:solidFill>
            <a:round/>
            <a:headEnd type="none" w="sm" len="sm"/>
            <a:tailEnd type="none" w="sm" len="sm"/>
          </a:ln>
          <a:effectLst/>
        </p:spPr>
        <p:txBody>
          <a:bodyPr wrap="none" anchor="ctr"/>
          <a:lstStyle/>
          <a:p>
            <a:pPr algn="ctr" eaLnBrk="0" hangingPunct="0"/>
            <a:r>
              <a:rPr lang="en-US" sz="1600" b="1">
                <a:latin typeface="Comic Sans MS" pitchFamily="66" charset="0"/>
              </a:rPr>
              <a:t>a = 50%</a:t>
            </a:r>
          </a:p>
          <a:p>
            <a:pPr algn="ctr" eaLnBrk="0" hangingPunct="0"/>
            <a:r>
              <a:rPr lang="en-US" sz="1600" b="1">
                <a:latin typeface="Comic Sans MS" pitchFamily="66" charset="0"/>
              </a:rPr>
              <a:t>b = 30%</a:t>
            </a:r>
          </a:p>
          <a:p>
            <a:pPr algn="ctr" eaLnBrk="0" hangingPunct="0"/>
            <a:r>
              <a:rPr lang="en-US" sz="1600" b="1">
                <a:latin typeface="Comic Sans MS" pitchFamily="66" charset="0"/>
              </a:rPr>
              <a:t>c = 20%</a:t>
            </a:r>
            <a:endParaRPr lang="en-US" sz="2400">
              <a:latin typeface="Comic Sans MS" pitchFamily="66" charset="0"/>
            </a:endParaRPr>
          </a:p>
        </p:txBody>
      </p:sp>
      <p:cxnSp>
        <p:nvCxnSpPr>
          <p:cNvPr id="46117" name="AutoShape 37"/>
          <p:cNvCxnSpPr>
            <a:cxnSpLocks noChangeShapeType="1"/>
            <a:stCxn id="46084" idx="2"/>
            <a:endCxn id="46116" idx="1"/>
          </p:cNvCxnSpPr>
          <p:nvPr/>
        </p:nvCxnSpPr>
        <p:spPr bwMode="auto">
          <a:xfrm>
            <a:off x="2590800" y="2833688"/>
            <a:ext cx="1733550" cy="1843087"/>
          </a:xfrm>
          <a:prstGeom prst="straightConnector1">
            <a:avLst/>
          </a:prstGeom>
          <a:noFill/>
          <a:ln w="28575">
            <a:solidFill>
              <a:schemeClr val="tx1"/>
            </a:solidFill>
            <a:round/>
            <a:headEnd type="none" w="sm" len="sm"/>
            <a:tailEnd type="triangle" w="med" len="lg"/>
          </a:ln>
          <a:effectLst/>
        </p:spPr>
      </p:cxnSp>
      <p:cxnSp>
        <p:nvCxnSpPr>
          <p:cNvPr id="46118" name="AutoShape 38"/>
          <p:cNvCxnSpPr>
            <a:cxnSpLocks noChangeShapeType="1"/>
            <a:stCxn id="46110" idx="4"/>
            <a:endCxn id="46116" idx="7"/>
          </p:cNvCxnSpPr>
          <p:nvPr/>
        </p:nvCxnSpPr>
        <p:spPr bwMode="auto">
          <a:xfrm flipH="1">
            <a:off x="5133975" y="2787650"/>
            <a:ext cx="1685925" cy="1889125"/>
          </a:xfrm>
          <a:prstGeom prst="straightConnector1">
            <a:avLst/>
          </a:prstGeom>
          <a:noFill/>
          <a:ln w="28575">
            <a:solidFill>
              <a:schemeClr val="tx1"/>
            </a:solidFill>
            <a:round/>
            <a:headEnd type="none" w="sm" len="sm"/>
            <a:tailEnd type="triangle" w="med" len="lg"/>
          </a:ln>
          <a:effectLst/>
        </p:spPr>
      </p:cxnSp>
      <p:cxnSp>
        <p:nvCxnSpPr>
          <p:cNvPr id="46119" name="AutoShape 39"/>
          <p:cNvCxnSpPr>
            <a:cxnSpLocks noChangeShapeType="1"/>
            <a:stCxn id="46116" idx="0"/>
            <a:endCxn id="46102" idx="2"/>
          </p:cNvCxnSpPr>
          <p:nvPr/>
        </p:nvCxnSpPr>
        <p:spPr bwMode="auto">
          <a:xfrm flipH="1" flipV="1">
            <a:off x="4724400" y="2833688"/>
            <a:ext cx="4763" cy="1676400"/>
          </a:xfrm>
          <a:prstGeom prst="straightConnector1">
            <a:avLst/>
          </a:prstGeom>
          <a:noFill/>
          <a:ln w="28575">
            <a:solidFill>
              <a:schemeClr val="tx1"/>
            </a:solidFill>
            <a:prstDash val="sysDot"/>
            <a:round/>
            <a:headEnd type="none" w="sm" len="sm"/>
            <a:tailEnd type="triangle" w="med" len="lg"/>
          </a:ln>
          <a:effectLst/>
        </p:spPr>
      </p:cxnSp>
      <p:sp>
        <p:nvSpPr>
          <p:cNvPr id="46120" name="Line 40"/>
          <p:cNvSpPr>
            <a:spLocks noChangeShapeType="1"/>
          </p:cNvSpPr>
          <p:nvPr/>
        </p:nvSpPr>
        <p:spPr bwMode="auto">
          <a:xfrm flipH="1" flipV="1">
            <a:off x="2895600" y="2819400"/>
            <a:ext cx="1600200" cy="1752600"/>
          </a:xfrm>
          <a:prstGeom prst="line">
            <a:avLst/>
          </a:prstGeom>
          <a:noFill/>
          <a:ln w="28575">
            <a:solidFill>
              <a:schemeClr val="tx1"/>
            </a:solidFill>
            <a:prstDash val="sysDot"/>
            <a:round/>
            <a:headEnd type="none" w="sm" len="sm"/>
            <a:tailEnd type="triangle" w="med" len="lg"/>
          </a:ln>
          <a:effectLst/>
        </p:spPr>
        <p:txBody>
          <a:bodyPr wrap="none" anchor="ctr"/>
          <a:lstStyle/>
          <a:p>
            <a:endParaRPr lang="en-US"/>
          </a:p>
        </p:txBody>
      </p:sp>
      <p:sp>
        <p:nvSpPr>
          <p:cNvPr id="46121" name="Line 41"/>
          <p:cNvSpPr>
            <a:spLocks noChangeShapeType="1"/>
          </p:cNvSpPr>
          <p:nvPr/>
        </p:nvSpPr>
        <p:spPr bwMode="auto">
          <a:xfrm flipV="1">
            <a:off x="4953000" y="2819400"/>
            <a:ext cx="1600200" cy="1752600"/>
          </a:xfrm>
          <a:prstGeom prst="line">
            <a:avLst/>
          </a:prstGeom>
          <a:noFill/>
          <a:ln w="28575">
            <a:solidFill>
              <a:schemeClr val="tx1"/>
            </a:solidFill>
            <a:prstDash val="sysDot"/>
            <a:round/>
            <a:headEnd type="none" w="sm" len="sm"/>
            <a:tailEnd type="triangle" w="med" len="lg"/>
          </a:ln>
          <a:effectLst/>
        </p:spPr>
        <p:txBody>
          <a:bodyPr wrap="none" anchor="ctr"/>
          <a:lstStyle/>
          <a:p>
            <a:endParaRPr lang="en-US"/>
          </a:p>
        </p:txBody>
      </p:sp>
      <p:sp>
        <p:nvSpPr>
          <p:cNvPr id="46122" name="Line 42"/>
          <p:cNvSpPr>
            <a:spLocks noChangeShapeType="1"/>
          </p:cNvSpPr>
          <p:nvPr/>
        </p:nvSpPr>
        <p:spPr bwMode="auto">
          <a:xfrm>
            <a:off x="4876800" y="2819400"/>
            <a:ext cx="0" cy="167640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46123" name="Line 43"/>
          <p:cNvSpPr>
            <a:spLocks noChangeShapeType="1"/>
          </p:cNvSpPr>
          <p:nvPr/>
        </p:nvSpPr>
        <p:spPr bwMode="auto">
          <a:xfrm>
            <a:off x="5562600" y="5835650"/>
            <a:ext cx="457200" cy="0"/>
          </a:xfrm>
          <a:prstGeom prst="line">
            <a:avLst/>
          </a:prstGeom>
          <a:noFill/>
          <a:ln w="28575">
            <a:solidFill>
              <a:schemeClr val="tx1"/>
            </a:solidFill>
            <a:round/>
            <a:headEnd type="none" w="sm" len="sm"/>
            <a:tailEnd type="triangle" w="med" len="lg"/>
          </a:ln>
          <a:effectLst/>
        </p:spPr>
        <p:txBody>
          <a:bodyPr wrap="none" anchor="ctr"/>
          <a:lstStyle/>
          <a:p>
            <a:endParaRPr lang="en-US"/>
          </a:p>
        </p:txBody>
      </p:sp>
      <p:sp>
        <p:nvSpPr>
          <p:cNvPr id="46124" name="Line 44"/>
          <p:cNvSpPr>
            <a:spLocks noChangeShapeType="1"/>
          </p:cNvSpPr>
          <p:nvPr/>
        </p:nvSpPr>
        <p:spPr bwMode="auto">
          <a:xfrm>
            <a:off x="5562600" y="6140450"/>
            <a:ext cx="457200" cy="0"/>
          </a:xfrm>
          <a:prstGeom prst="line">
            <a:avLst/>
          </a:prstGeom>
          <a:noFill/>
          <a:ln w="28575">
            <a:solidFill>
              <a:schemeClr val="tx1"/>
            </a:solidFill>
            <a:prstDash val="sysDot"/>
            <a:round/>
            <a:headEnd type="none" w="sm" len="sm"/>
            <a:tailEnd type="triangle" w="med" len="lg"/>
          </a:ln>
          <a:effectLst/>
        </p:spPr>
        <p:txBody>
          <a:bodyPr wrap="none" anchor="ctr"/>
          <a:lstStyle/>
          <a:p>
            <a:endParaRPr lang="en-US"/>
          </a:p>
        </p:txBody>
      </p:sp>
      <p:sp>
        <p:nvSpPr>
          <p:cNvPr id="46125" name="Text Box 45"/>
          <p:cNvSpPr txBox="1">
            <a:spLocks noChangeArrowheads="1"/>
          </p:cNvSpPr>
          <p:nvPr/>
        </p:nvSpPr>
        <p:spPr bwMode="auto">
          <a:xfrm>
            <a:off x="6172200" y="5988050"/>
            <a:ext cx="2044700" cy="336550"/>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1600" b="1">
                <a:latin typeface="Comic Sans MS" pitchFamily="66" charset="0"/>
              </a:rPr>
              <a:t>change notification</a:t>
            </a:r>
            <a:endParaRPr lang="en-US" sz="2400" b="1">
              <a:latin typeface="Comic Sans MS" pitchFamily="66" charset="0"/>
            </a:endParaRPr>
          </a:p>
        </p:txBody>
      </p:sp>
      <p:sp>
        <p:nvSpPr>
          <p:cNvPr id="46126" name="Text Box 46"/>
          <p:cNvSpPr txBox="1">
            <a:spLocks noChangeArrowheads="1"/>
          </p:cNvSpPr>
          <p:nvPr/>
        </p:nvSpPr>
        <p:spPr bwMode="auto">
          <a:xfrm>
            <a:off x="6096000" y="5683250"/>
            <a:ext cx="2474913" cy="336550"/>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1600" b="1">
                <a:latin typeface="Comic Sans MS" pitchFamily="66" charset="0"/>
              </a:rPr>
              <a:t>requests, modifications</a:t>
            </a:r>
            <a:endParaRPr lang="en-US" sz="2400" b="1">
              <a:latin typeface="Comic Sans MS" pitchFamily="66" charset="0"/>
            </a:endParaRPr>
          </a:p>
        </p:txBody>
      </p:sp>
      <p:sp>
        <p:nvSpPr>
          <p:cNvPr id="46127" name="Text Box 47"/>
          <p:cNvSpPr txBox="1">
            <a:spLocks noChangeArrowheads="1"/>
          </p:cNvSpPr>
          <p:nvPr/>
        </p:nvSpPr>
        <p:spPr bwMode="auto">
          <a:xfrm>
            <a:off x="304800" y="2057400"/>
            <a:ext cx="1187450" cy="336550"/>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1600" b="1">
                <a:latin typeface="Comic Sans MS" pitchFamily="66" charset="0"/>
              </a:rPr>
              <a:t>Observers</a:t>
            </a:r>
            <a:endParaRPr lang="en-US" sz="2400" b="1">
              <a:latin typeface="Comic Sans MS" pitchFamily="66" charset="0"/>
            </a:endParaRPr>
          </a:p>
        </p:txBody>
      </p:sp>
      <p:sp>
        <p:nvSpPr>
          <p:cNvPr id="46128" name="Text Box 48"/>
          <p:cNvSpPr txBox="1">
            <a:spLocks noChangeArrowheads="1"/>
          </p:cNvSpPr>
          <p:nvPr/>
        </p:nvSpPr>
        <p:spPr bwMode="auto">
          <a:xfrm>
            <a:off x="3048000" y="4953000"/>
            <a:ext cx="949325" cy="336550"/>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1600" b="1">
                <a:latin typeface="Comic Sans MS" pitchFamily="66" charset="0"/>
              </a:rPr>
              <a:t>Subject</a:t>
            </a:r>
            <a:endParaRPr lang="en-US" sz="2400" b="1">
              <a:latin typeface="Comic Sans MS" pitchFamily="66"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xfrm>
            <a:off x="457200" y="457200"/>
            <a:ext cx="7543800" cy="731838"/>
          </a:xfrm>
        </p:spPr>
        <p:txBody>
          <a:bodyPr>
            <a:normAutofit/>
          </a:bodyPr>
          <a:lstStyle/>
          <a:p>
            <a:pPr algn="ctr"/>
            <a:r>
              <a:rPr lang="en-US"/>
              <a:t>Observer Pattern - Working</a:t>
            </a:r>
          </a:p>
        </p:txBody>
      </p:sp>
      <p:pic>
        <p:nvPicPr>
          <p:cNvPr id="39946" name="Picture 10" descr="image004"/>
          <p:cNvPicPr>
            <a:picLocks noGrp="1" noChangeAspect="1" noChangeArrowheads="1"/>
          </p:cNvPicPr>
          <p:nvPr>
            <p:ph sz="quarter" idx="1"/>
          </p:nvPr>
        </p:nvPicPr>
        <p:blipFill>
          <a:blip r:embed="rId2"/>
          <a:srcRect/>
          <a:stretch>
            <a:fillRect/>
          </a:stretch>
        </p:blipFill>
        <p:spPr>
          <a:xfrm>
            <a:off x="5105400" y="2803525"/>
            <a:ext cx="3059113" cy="1028700"/>
          </a:xfrm>
          <a:noFill/>
          <a:ln/>
        </p:spPr>
      </p:pic>
      <p:sp>
        <p:nvSpPr>
          <p:cNvPr id="39940" name="Rectangle 4"/>
          <p:cNvSpPr>
            <a:spLocks noChangeArrowheads="1"/>
          </p:cNvSpPr>
          <p:nvPr/>
        </p:nvSpPr>
        <p:spPr bwMode="auto">
          <a:xfrm>
            <a:off x="533400" y="1676400"/>
            <a:ext cx="8229600" cy="641350"/>
          </a:xfrm>
          <a:prstGeom prst="rect">
            <a:avLst/>
          </a:prstGeom>
          <a:noFill/>
          <a:ln w="9525">
            <a:noFill/>
            <a:miter lim="800000"/>
            <a:headEnd/>
            <a:tailEnd/>
          </a:ln>
          <a:effectLst/>
        </p:spPr>
        <p:txBody>
          <a:bodyPr anchor="ctr">
            <a:spAutoFit/>
          </a:bodyPr>
          <a:lstStyle/>
          <a:p>
            <a:r>
              <a:rPr lang="en-US"/>
              <a:t>A number of Observers “register” to receive notifications of changes to the Subject. Observers are not aware of the presence of each other.</a:t>
            </a:r>
          </a:p>
        </p:txBody>
      </p:sp>
      <p:pic>
        <p:nvPicPr>
          <p:cNvPr id="39941" name="Picture 5" descr="image002"/>
          <p:cNvPicPr>
            <a:picLocks noChangeAspect="1" noChangeArrowheads="1"/>
          </p:cNvPicPr>
          <p:nvPr/>
        </p:nvPicPr>
        <p:blipFill>
          <a:blip r:embed="rId3"/>
          <a:srcRect/>
          <a:stretch>
            <a:fillRect/>
          </a:stretch>
        </p:blipFill>
        <p:spPr bwMode="auto">
          <a:xfrm>
            <a:off x="914400" y="2743200"/>
            <a:ext cx="3057525" cy="1066800"/>
          </a:xfrm>
          <a:prstGeom prst="rect">
            <a:avLst/>
          </a:prstGeom>
          <a:noFill/>
        </p:spPr>
      </p:pic>
      <p:sp>
        <p:nvSpPr>
          <p:cNvPr id="39947" name="Rectangle 11"/>
          <p:cNvSpPr>
            <a:spLocks noChangeArrowheads="1"/>
          </p:cNvSpPr>
          <p:nvPr/>
        </p:nvSpPr>
        <p:spPr bwMode="auto">
          <a:xfrm>
            <a:off x="609600" y="4191000"/>
            <a:ext cx="7620000" cy="641350"/>
          </a:xfrm>
          <a:prstGeom prst="rect">
            <a:avLst/>
          </a:prstGeom>
          <a:noFill/>
          <a:ln w="9525">
            <a:noFill/>
            <a:miter lim="800000"/>
            <a:headEnd/>
            <a:tailEnd/>
          </a:ln>
          <a:effectLst/>
        </p:spPr>
        <p:txBody>
          <a:bodyPr>
            <a:spAutoFit/>
          </a:bodyPr>
          <a:lstStyle/>
          <a:p>
            <a:pPr eaLnBrk="0" hangingPunct="0"/>
            <a:r>
              <a:rPr lang="en-US"/>
              <a:t>When a certain event or “change” in Subject occurs, all Observers are “notified’.</a:t>
            </a:r>
          </a:p>
        </p:txBody>
      </p:sp>
      <p:pic>
        <p:nvPicPr>
          <p:cNvPr id="39948" name="Picture 12" descr="image006"/>
          <p:cNvPicPr>
            <a:picLocks noChangeAspect="1" noChangeArrowheads="1"/>
          </p:cNvPicPr>
          <p:nvPr/>
        </p:nvPicPr>
        <p:blipFill>
          <a:blip r:embed="rId4"/>
          <a:srcRect/>
          <a:stretch>
            <a:fillRect/>
          </a:stretch>
        </p:blipFill>
        <p:spPr bwMode="auto">
          <a:xfrm>
            <a:off x="2971800" y="4953000"/>
            <a:ext cx="3057525" cy="1047750"/>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p:txBody>
          <a:bodyPr>
            <a:normAutofit/>
          </a:bodyPr>
          <a:lstStyle/>
          <a:p>
            <a:pPr algn="ctr"/>
            <a:r>
              <a:rPr lang="en-US"/>
              <a:t>Observer Pattern - </a:t>
            </a:r>
            <a:r>
              <a:rPr lang="en-US" altLang="en-US"/>
              <a:t>Key Players</a:t>
            </a:r>
          </a:p>
        </p:txBody>
      </p:sp>
      <p:sp>
        <p:nvSpPr>
          <p:cNvPr id="37891" name="Rectangle 3"/>
          <p:cNvSpPr>
            <a:spLocks noGrp="1" noChangeArrowheads="1"/>
          </p:cNvSpPr>
          <p:nvPr>
            <p:ph sz="quarter" idx="1"/>
          </p:nvPr>
        </p:nvSpPr>
        <p:spPr/>
        <p:txBody>
          <a:bodyPr/>
          <a:lstStyle/>
          <a:p>
            <a:pPr>
              <a:lnSpc>
                <a:spcPct val="90000"/>
              </a:lnSpc>
            </a:pPr>
            <a:r>
              <a:rPr lang="en-US" sz="2600" dirty="0"/>
              <a:t>Subject</a:t>
            </a:r>
          </a:p>
          <a:p>
            <a:pPr lvl="1">
              <a:lnSpc>
                <a:spcPct val="90000"/>
              </a:lnSpc>
            </a:pPr>
            <a:r>
              <a:rPr lang="en-US" sz="2000" dirty="0"/>
              <a:t>has a list of observers</a:t>
            </a:r>
          </a:p>
          <a:p>
            <a:pPr lvl="1">
              <a:lnSpc>
                <a:spcPct val="90000"/>
              </a:lnSpc>
            </a:pPr>
            <a:r>
              <a:rPr lang="en-US" sz="2000" dirty="0"/>
              <a:t>Interfaces for attaching/detaching an observer</a:t>
            </a:r>
          </a:p>
          <a:p>
            <a:pPr>
              <a:lnSpc>
                <a:spcPct val="90000"/>
              </a:lnSpc>
            </a:pPr>
            <a:r>
              <a:rPr lang="en-US" sz="2600" dirty="0"/>
              <a:t>Observer</a:t>
            </a:r>
          </a:p>
          <a:p>
            <a:pPr lvl="1">
              <a:lnSpc>
                <a:spcPct val="90000"/>
              </a:lnSpc>
            </a:pPr>
            <a:r>
              <a:rPr lang="en-US" sz="2000" dirty="0"/>
              <a:t>An updating interface for objects that gets notified of changes in a subject</a:t>
            </a:r>
          </a:p>
          <a:p>
            <a:pPr>
              <a:lnSpc>
                <a:spcPct val="90000"/>
              </a:lnSpc>
            </a:pPr>
            <a:r>
              <a:rPr lang="en-US" sz="2600" dirty="0" err="1"/>
              <a:t>ConcreteSubject</a:t>
            </a:r>
            <a:endParaRPr lang="en-US" sz="2600" dirty="0"/>
          </a:p>
          <a:p>
            <a:pPr lvl="1">
              <a:lnSpc>
                <a:spcPct val="90000"/>
              </a:lnSpc>
            </a:pPr>
            <a:r>
              <a:rPr lang="en-US" sz="2000" dirty="0"/>
              <a:t>Stores “state of interest” to observers</a:t>
            </a:r>
          </a:p>
          <a:p>
            <a:pPr lvl="1">
              <a:lnSpc>
                <a:spcPct val="90000"/>
              </a:lnSpc>
            </a:pPr>
            <a:r>
              <a:rPr lang="en-US" sz="2000" dirty="0"/>
              <a:t>Sends notification when state changes</a:t>
            </a:r>
          </a:p>
          <a:p>
            <a:pPr>
              <a:lnSpc>
                <a:spcPct val="90000"/>
              </a:lnSpc>
            </a:pPr>
            <a:r>
              <a:rPr lang="en-US" sz="2600" dirty="0" err="1"/>
              <a:t>ConcreteObserver</a:t>
            </a:r>
            <a:endParaRPr lang="en-US" sz="2600" dirty="0"/>
          </a:p>
          <a:p>
            <a:pPr lvl="1">
              <a:lnSpc>
                <a:spcPct val="90000"/>
              </a:lnSpc>
            </a:pPr>
            <a:r>
              <a:rPr lang="en-US" sz="2000" dirty="0"/>
              <a:t>Implements updating interface</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381000" y="381000"/>
            <a:ext cx="7543800" cy="808038"/>
          </a:xfrm>
        </p:spPr>
        <p:txBody>
          <a:bodyPr/>
          <a:lstStyle/>
          <a:p>
            <a:pPr algn="ctr"/>
            <a:r>
              <a:rPr lang="en-US"/>
              <a:t>Observer Pattern - </a:t>
            </a:r>
            <a:r>
              <a:rPr lang="en-US" altLang="en-US"/>
              <a:t>UML</a:t>
            </a:r>
          </a:p>
        </p:txBody>
      </p:sp>
      <p:grpSp>
        <p:nvGrpSpPr>
          <p:cNvPr id="2" name="Group 3"/>
          <p:cNvGrpSpPr>
            <a:grpSpLocks/>
          </p:cNvGrpSpPr>
          <p:nvPr/>
        </p:nvGrpSpPr>
        <p:grpSpPr bwMode="auto">
          <a:xfrm>
            <a:off x="1066800" y="1524000"/>
            <a:ext cx="1905000" cy="1685925"/>
            <a:chOff x="864" y="1728"/>
            <a:chExt cx="1200" cy="1062"/>
          </a:xfrm>
        </p:grpSpPr>
        <p:sp>
          <p:nvSpPr>
            <p:cNvPr id="35844" name="Rectangle 4"/>
            <p:cNvSpPr>
              <a:spLocks noChangeArrowheads="1"/>
            </p:cNvSpPr>
            <p:nvPr/>
          </p:nvSpPr>
          <p:spPr bwMode="auto">
            <a:xfrm>
              <a:off x="864" y="1728"/>
              <a:ext cx="1200" cy="1056"/>
            </a:xfrm>
            <a:prstGeom prst="rect">
              <a:avLst/>
            </a:prstGeom>
            <a:noFill/>
            <a:ln w="12700" cap="sq">
              <a:solidFill>
                <a:schemeClr val="tx1"/>
              </a:solidFill>
              <a:miter lim="800000"/>
              <a:headEnd type="none" w="sm" len="sm"/>
              <a:tailEnd type="none" w="sm" len="sm"/>
            </a:ln>
            <a:effectLst/>
          </p:spPr>
          <p:txBody>
            <a:bodyPr wrap="none" anchor="ctr"/>
            <a:lstStyle/>
            <a:p>
              <a:endParaRPr lang="en-US"/>
            </a:p>
          </p:txBody>
        </p:sp>
        <p:sp>
          <p:nvSpPr>
            <p:cNvPr id="35845" name="Text Box 5"/>
            <p:cNvSpPr txBox="1">
              <a:spLocks noChangeArrowheads="1"/>
            </p:cNvSpPr>
            <p:nvPr/>
          </p:nvSpPr>
          <p:spPr bwMode="auto">
            <a:xfrm>
              <a:off x="960" y="1728"/>
              <a:ext cx="604" cy="250"/>
            </a:xfrm>
            <a:prstGeom prst="rect">
              <a:avLst/>
            </a:prstGeom>
            <a:noFill/>
            <a:ln w="12700" cap="sq">
              <a:noFill/>
              <a:miter lim="800000"/>
              <a:headEnd type="none" w="sm" len="sm"/>
              <a:tailEnd type="none" w="sm" len="sm"/>
            </a:ln>
            <a:effectLst/>
          </p:spPr>
          <p:txBody>
            <a:bodyPr wrap="none">
              <a:spAutoFit/>
            </a:bodyPr>
            <a:lstStyle/>
            <a:p>
              <a:pPr eaLnBrk="0" hangingPunct="0"/>
              <a:r>
                <a:rPr lang="en-US" sz="2000" b="1" i="1">
                  <a:latin typeface="Times New Roman" pitchFamily="18" charset="0"/>
                </a:rPr>
                <a:t>Subject</a:t>
              </a:r>
            </a:p>
          </p:txBody>
        </p:sp>
        <p:sp>
          <p:nvSpPr>
            <p:cNvPr id="35846" name="Line 6"/>
            <p:cNvSpPr>
              <a:spLocks noChangeShapeType="1"/>
            </p:cNvSpPr>
            <p:nvPr/>
          </p:nvSpPr>
          <p:spPr bwMode="auto">
            <a:xfrm>
              <a:off x="864" y="2016"/>
              <a:ext cx="1200"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35847" name="Text Box 7"/>
            <p:cNvSpPr txBox="1">
              <a:spLocks noChangeArrowheads="1"/>
            </p:cNvSpPr>
            <p:nvPr/>
          </p:nvSpPr>
          <p:spPr bwMode="auto">
            <a:xfrm>
              <a:off x="864" y="2079"/>
              <a:ext cx="1120" cy="231"/>
            </a:xfrm>
            <a:prstGeom prst="rect">
              <a:avLst/>
            </a:prstGeom>
            <a:noFill/>
            <a:ln w="12700" cap="sq">
              <a:noFill/>
              <a:miter lim="800000"/>
              <a:headEnd type="none" w="sm" len="sm"/>
              <a:tailEnd type="none" w="sm" len="sm"/>
            </a:ln>
            <a:effectLst/>
          </p:spPr>
          <p:txBody>
            <a:bodyPr wrap="none">
              <a:spAutoFit/>
            </a:bodyPr>
            <a:lstStyle/>
            <a:p>
              <a:pPr eaLnBrk="0" hangingPunct="0"/>
              <a:r>
                <a:rPr lang="en-US">
                  <a:latin typeface="Times New Roman" pitchFamily="18" charset="0"/>
                </a:rPr>
                <a:t>attach (Observer)</a:t>
              </a:r>
            </a:p>
          </p:txBody>
        </p:sp>
        <p:sp>
          <p:nvSpPr>
            <p:cNvPr id="35848" name="Text Box 8"/>
            <p:cNvSpPr txBox="1">
              <a:spLocks noChangeArrowheads="1"/>
            </p:cNvSpPr>
            <p:nvPr/>
          </p:nvSpPr>
          <p:spPr bwMode="auto">
            <a:xfrm>
              <a:off x="864" y="2319"/>
              <a:ext cx="1152" cy="231"/>
            </a:xfrm>
            <a:prstGeom prst="rect">
              <a:avLst/>
            </a:prstGeom>
            <a:noFill/>
            <a:ln w="12700" cap="sq">
              <a:noFill/>
              <a:miter lim="800000"/>
              <a:headEnd type="none" w="sm" len="sm"/>
              <a:tailEnd type="none" w="sm" len="sm"/>
            </a:ln>
            <a:effectLst/>
          </p:spPr>
          <p:txBody>
            <a:bodyPr wrap="none">
              <a:spAutoFit/>
            </a:bodyPr>
            <a:lstStyle/>
            <a:p>
              <a:pPr eaLnBrk="0" hangingPunct="0"/>
              <a:r>
                <a:rPr lang="en-US" dirty="0">
                  <a:latin typeface="Times New Roman" pitchFamily="18" charset="0"/>
                </a:rPr>
                <a:t>detach (Observer)</a:t>
              </a:r>
            </a:p>
          </p:txBody>
        </p:sp>
        <p:sp>
          <p:nvSpPr>
            <p:cNvPr id="35849" name="Text Box 9"/>
            <p:cNvSpPr txBox="1">
              <a:spLocks noChangeArrowheads="1"/>
            </p:cNvSpPr>
            <p:nvPr/>
          </p:nvSpPr>
          <p:spPr bwMode="auto">
            <a:xfrm>
              <a:off x="864" y="2559"/>
              <a:ext cx="624" cy="231"/>
            </a:xfrm>
            <a:prstGeom prst="rect">
              <a:avLst/>
            </a:prstGeom>
            <a:noFill/>
            <a:ln w="12700" cap="sq">
              <a:noFill/>
              <a:miter lim="800000"/>
              <a:headEnd type="none" w="sm" len="sm"/>
              <a:tailEnd type="none" w="sm" len="sm"/>
            </a:ln>
            <a:effectLst/>
          </p:spPr>
          <p:txBody>
            <a:bodyPr wrap="none">
              <a:spAutoFit/>
            </a:bodyPr>
            <a:lstStyle/>
            <a:p>
              <a:pPr eaLnBrk="0" hangingPunct="0"/>
              <a:r>
                <a:rPr lang="en-US">
                  <a:latin typeface="Times New Roman" pitchFamily="18" charset="0"/>
                </a:rPr>
                <a:t>Notify ()</a:t>
              </a:r>
            </a:p>
          </p:txBody>
        </p:sp>
      </p:grpSp>
      <p:grpSp>
        <p:nvGrpSpPr>
          <p:cNvPr id="3" name="Group 10"/>
          <p:cNvGrpSpPr>
            <a:grpSpLocks/>
          </p:cNvGrpSpPr>
          <p:nvPr/>
        </p:nvGrpSpPr>
        <p:grpSpPr bwMode="auto">
          <a:xfrm>
            <a:off x="5638800" y="1524000"/>
            <a:ext cx="1371600" cy="990600"/>
            <a:chOff x="3744" y="1344"/>
            <a:chExt cx="864" cy="624"/>
          </a:xfrm>
        </p:grpSpPr>
        <p:sp>
          <p:nvSpPr>
            <p:cNvPr id="35851" name="Rectangle 11"/>
            <p:cNvSpPr>
              <a:spLocks noChangeArrowheads="1"/>
            </p:cNvSpPr>
            <p:nvPr/>
          </p:nvSpPr>
          <p:spPr bwMode="auto">
            <a:xfrm>
              <a:off x="3744" y="1344"/>
              <a:ext cx="864" cy="624"/>
            </a:xfrm>
            <a:prstGeom prst="rect">
              <a:avLst/>
            </a:prstGeom>
            <a:noFill/>
            <a:ln w="12700" cap="sq">
              <a:solidFill>
                <a:schemeClr val="tx1"/>
              </a:solidFill>
              <a:miter lim="800000"/>
              <a:headEnd type="none" w="sm" len="sm"/>
              <a:tailEnd type="none" w="sm" len="sm"/>
            </a:ln>
            <a:effectLst/>
          </p:spPr>
          <p:txBody>
            <a:bodyPr wrap="none" anchor="ctr"/>
            <a:lstStyle/>
            <a:p>
              <a:endParaRPr lang="en-US"/>
            </a:p>
          </p:txBody>
        </p:sp>
        <p:sp>
          <p:nvSpPr>
            <p:cNvPr id="35852" name="Text Box 12"/>
            <p:cNvSpPr txBox="1">
              <a:spLocks noChangeArrowheads="1"/>
            </p:cNvSpPr>
            <p:nvPr/>
          </p:nvSpPr>
          <p:spPr bwMode="auto">
            <a:xfrm>
              <a:off x="3744" y="1344"/>
              <a:ext cx="711" cy="250"/>
            </a:xfrm>
            <a:prstGeom prst="rect">
              <a:avLst/>
            </a:prstGeom>
            <a:noFill/>
            <a:ln w="12700" cap="sq">
              <a:noFill/>
              <a:miter lim="800000"/>
              <a:headEnd type="none" w="sm" len="sm"/>
              <a:tailEnd type="none" w="sm" len="sm"/>
            </a:ln>
            <a:effectLst/>
          </p:spPr>
          <p:txBody>
            <a:bodyPr wrap="none">
              <a:spAutoFit/>
            </a:bodyPr>
            <a:lstStyle/>
            <a:p>
              <a:pPr eaLnBrk="0" hangingPunct="0"/>
              <a:r>
                <a:rPr lang="en-US" sz="2000" b="1" i="1">
                  <a:latin typeface="Times New Roman" pitchFamily="18" charset="0"/>
                </a:rPr>
                <a:t>Observer</a:t>
              </a:r>
            </a:p>
          </p:txBody>
        </p:sp>
        <p:sp>
          <p:nvSpPr>
            <p:cNvPr id="35853" name="Line 13"/>
            <p:cNvSpPr>
              <a:spLocks noChangeShapeType="1"/>
            </p:cNvSpPr>
            <p:nvPr/>
          </p:nvSpPr>
          <p:spPr bwMode="auto">
            <a:xfrm>
              <a:off x="3744" y="1632"/>
              <a:ext cx="864" cy="1"/>
            </a:xfrm>
            <a:prstGeom prst="line">
              <a:avLst/>
            </a:prstGeom>
            <a:noFill/>
            <a:ln w="12700" cap="sq">
              <a:solidFill>
                <a:schemeClr val="tx1"/>
              </a:solidFill>
              <a:round/>
              <a:headEnd type="none" w="sm" len="sm"/>
              <a:tailEnd type="none" w="sm" len="sm"/>
            </a:ln>
            <a:effectLst/>
          </p:spPr>
          <p:txBody>
            <a:bodyPr/>
            <a:lstStyle/>
            <a:p>
              <a:endParaRPr lang="en-US"/>
            </a:p>
          </p:txBody>
        </p:sp>
        <p:sp>
          <p:nvSpPr>
            <p:cNvPr id="35854" name="Text Box 14"/>
            <p:cNvSpPr txBox="1">
              <a:spLocks noChangeArrowheads="1"/>
            </p:cNvSpPr>
            <p:nvPr/>
          </p:nvSpPr>
          <p:spPr bwMode="auto">
            <a:xfrm>
              <a:off x="3744" y="1695"/>
              <a:ext cx="628" cy="231"/>
            </a:xfrm>
            <a:prstGeom prst="rect">
              <a:avLst/>
            </a:prstGeom>
            <a:noFill/>
            <a:ln w="12700" cap="sq">
              <a:noFill/>
              <a:miter lim="800000"/>
              <a:headEnd type="none" w="sm" len="sm"/>
              <a:tailEnd type="none" w="sm" len="sm"/>
            </a:ln>
            <a:effectLst/>
          </p:spPr>
          <p:txBody>
            <a:bodyPr wrap="none">
              <a:spAutoFit/>
            </a:bodyPr>
            <a:lstStyle/>
            <a:p>
              <a:pPr eaLnBrk="0" hangingPunct="0"/>
              <a:r>
                <a:rPr lang="en-US">
                  <a:latin typeface="Times New Roman" pitchFamily="18" charset="0"/>
                </a:rPr>
                <a:t>Update()</a:t>
              </a:r>
            </a:p>
          </p:txBody>
        </p:sp>
      </p:grpSp>
      <p:grpSp>
        <p:nvGrpSpPr>
          <p:cNvPr id="4" name="Group 15"/>
          <p:cNvGrpSpPr>
            <a:grpSpLocks/>
          </p:cNvGrpSpPr>
          <p:nvPr/>
        </p:nvGrpSpPr>
        <p:grpSpPr bwMode="auto">
          <a:xfrm>
            <a:off x="5638800" y="3505200"/>
            <a:ext cx="2286000" cy="1447800"/>
            <a:chOff x="3744" y="2592"/>
            <a:chExt cx="1440" cy="912"/>
          </a:xfrm>
        </p:grpSpPr>
        <p:sp>
          <p:nvSpPr>
            <p:cNvPr id="35856" name="Rectangle 16"/>
            <p:cNvSpPr>
              <a:spLocks noChangeArrowheads="1"/>
            </p:cNvSpPr>
            <p:nvPr/>
          </p:nvSpPr>
          <p:spPr bwMode="auto">
            <a:xfrm>
              <a:off x="3792" y="2592"/>
              <a:ext cx="1392" cy="912"/>
            </a:xfrm>
            <a:prstGeom prst="rect">
              <a:avLst/>
            </a:prstGeom>
            <a:noFill/>
            <a:ln w="12700" cap="sq">
              <a:solidFill>
                <a:schemeClr val="tx1"/>
              </a:solidFill>
              <a:miter lim="800000"/>
              <a:headEnd type="none" w="sm" len="sm"/>
              <a:tailEnd type="none" w="sm" len="sm"/>
            </a:ln>
            <a:effectLst/>
          </p:spPr>
          <p:txBody>
            <a:bodyPr wrap="none" anchor="ctr"/>
            <a:lstStyle/>
            <a:p>
              <a:endParaRPr lang="en-US"/>
            </a:p>
          </p:txBody>
        </p:sp>
        <p:sp>
          <p:nvSpPr>
            <p:cNvPr id="35857" name="Text Box 17"/>
            <p:cNvSpPr txBox="1">
              <a:spLocks noChangeArrowheads="1"/>
            </p:cNvSpPr>
            <p:nvPr/>
          </p:nvSpPr>
          <p:spPr bwMode="auto">
            <a:xfrm>
              <a:off x="3744" y="2592"/>
              <a:ext cx="1377" cy="250"/>
            </a:xfrm>
            <a:prstGeom prst="rect">
              <a:avLst/>
            </a:prstGeom>
            <a:noFill/>
            <a:ln w="12700" cap="sq">
              <a:noFill/>
              <a:miter lim="800000"/>
              <a:headEnd type="none" w="sm" len="sm"/>
              <a:tailEnd type="none" w="sm" len="sm"/>
            </a:ln>
            <a:effectLst/>
          </p:spPr>
          <p:txBody>
            <a:bodyPr wrap="none">
              <a:spAutoFit/>
            </a:bodyPr>
            <a:lstStyle/>
            <a:p>
              <a:pPr eaLnBrk="0" hangingPunct="0"/>
              <a:r>
                <a:rPr lang="en-US" sz="2000" b="1">
                  <a:latin typeface="Times New Roman" pitchFamily="18" charset="0"/>
                </a:rPr>
                <a:t>ConcreteObserver</a:t>
              </a:r>
            </a:p>
          </p:txBody>
        </p:sp>
        <p:sp>
          <p:nvSpPr>
            <p:cNvPr id="35858" name="Line 18"/>
            <p:cNvSpPr>
              <a:spLocks noChangeShapeType="1"/>
            </p:cNvSpPr>
            <p:nvPr/>
          </p:nvSpPr>
          <p:spPr bwMode="auto">
            <a:xfrm>
              <a:off x="3792" y="2880"/>
              <a:ext cx="1392"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35859" name="Text Box 19"/>
            <p:cNvSpPr txBox="1">
              <a:spLocks noChangeArrowheads="1"/>
            </p:cNvSpPr>
            <p:nvPr/>
          </p:nvSpPr>
          <p:spPr bwMode="auto">
            <a:xfrm>
              <a:off x="3792" y="2943"/>
              <a:ext cx="628" cy="231"/>
            </a:xfrm>
            <a:prstGeom prst="rect">
              <a:avLst/>
            </a:prstGeom>
            <a:noFill/>
            <a:ln w="12700" cap="sq">
              <a:noFill/>
              <a:miter lim="800000"/>
              <a:headEnd type="none" w="sm" len="sm"/>
              <a:tailEnd type="none" w="sm" len="sm"/>
            </a:ln>
            <a:effectLst/>
          </p:spPr>
          <p:txBody>
            <a:bodyPr wrap="none">
              <a:spAutoFit/>
            </a:bodyPr>
            <a:lstStyle/>
            <a:p>
              <a:pPr eaLnBrk="0" hangingPunct="0"/>
              <a:r>
                <a:rPr lang="en-US" dirty="0">
                  <a:latin typeface="Times New Roman" pitchFamily="18" charset="0"/>
                </a:rPr>
                <a:t>Update()</a:t>
              </a:r>
            </a:p>
          </p:txBody>
        </p:sp>
        <p:sp>
          <p:nvSpPr>
            <p:cNvPr id="35860" name="Text Box 20"/>
            <p:cNvSpPr txBox="1">
              <a:spLocks noChangeArrowheads="1"/>
            </p:cNvSpPr>
            <p:nvPr/>
          </p:nvSpPr>
          <p:spPr bwMode="auto">
            <a:xfrm>
              <a:off x="3792" y="3264"/>
              <a:ext cx="900" cy="231"/>
            </a:xfrm>
            <a:prstGeom prst="rect">
              <a:avLst/>
            </a:prstGeom>
            <a:noFill/>
            <a:ln w="12700" cap="sq">
              <a:noFill/>
              <a:miter lim="800000"/>
              <a:headEnd type="none" w="sm" len="sm"/>
              <a:tailEnd type="none" w="sm" len="sm"/>
            </a:ln>
            <a:effectLst/>
          </p:spPr>
          <p:txBody>
            <a:bodyPr wrap="none">
              <a:spAutoFit/>
            </a:bodyPr>
            <a:lstStyle/>
            <a:p>
              <a:pPr eaLnBrk="0" hangingPunct="0"/>
              <a:r>
                <a:rPr lang="en-US">
                  <a:latin typeface="Times New Roman" pitchFamily="18" charset="0"/>
                </a:rPr>
                <a:t>observerState</a:t>
              </a:r>
            </a:p>
          </p:txBody>
        </p:sp>
        <p:sp>
          <p:nvSpPr>
            <p:cNvPr id="35861" name="Line 21"/>
            <p:cNvSpPr>
              <a:spLocks noChangeShapeType="1"/>
            </p:cNvSpPr>
            <p:nvPr/>
          </p:nvSpPr>
          <p:spPr bwMode="auto">
            <a:xfrm>
              <a:off x="3792" y="3216"/>
              <a:ext cx="1392" cy="0"/>
            </a:xfrm>
            <a:prstGeom prst="line">
              <a:avLst/>
            </a:prstGeom>
            <a:noFill/>
            <a:ln w="12700" cap="sq">
              <a:solidFill>
                <a:schemeClr val="tx1"/>
              </a:solidFill>
              <a:round/>
              <a:headEnd type="none" w="sm" len="sm"/>
              <a:tailEnd type="none" w="sm" len="sm"/>
            </a:ln>
            <a:effectLst/>
          </p:spPr>
          <p:txBody>
            <a:bodyPr/>
            <a:lstStyle/>
            <a:p>
              <a:endParaRPr lang="en-US"/>
            </a:p>
          </p:txBody>
        </p:sp>
      </p:grpSp>
      <p:grpSp>
        <p:nvGrpSpPr>
          <p:cNvPr id="5" name="Group 22"/>
          <p:cNvGrpSpPr>
            <a:grpSpLocks/>
          </p:cNvGrpSpPr>
          <p:nvPr/>
        </p:nvGrpSpPr>
        <p:grpSpPr bwMode="auto">
          <a:xfrm>
            <a:off x="1143000" y="4038600"/>
            <a:ext cx="1989138" cy="1685925"/>
            <a:chOff x="816" y="2640"/>
            <a:chExt cx="1253" cy="1062"/>
          </a:xfrm>
        </p:grpSpPr>
        <p:sp>
          <p:nvSpPr>
            <p:cNvPr id="35863" name="Rectangle 23"/>
            <p:cNvSpPr>
              <a:spLocks noChangeArrowheads="1"/>
            </p:cNvSpPr>
            <p:nvPr/>
          </p:nvSpPr>
          <p:spPr bwMode="auto">
            <a:xfrm>
              <a:off x="864" y="2640"/>
              <a:ext cx="1200" cy="1056"/>
            </a:xfrm>
            <a:prstGeom prst="rect">
              <a:avLst/>
            </a:prstGeom>
            <a:noFill/>
            <a:ln w="12700" cap="sq">
              <a:solidFill>
                <a:schemeClr val="tx1"/>
              </a:solidFill>
              <a:miter lim="800000"/>
              <a:headEnd type="none" w="sm" len="sm"/>
              <a:tailEnd type="none" w="sm" len="sm"/>
            </a:ln>
            <a:effectLst/>
          </p:spPr>
          <p:txBody>
            <a:bodyPr wrap="none" anchor="ctr"/>
            <a:lstStyle/>
            <a:p>
              <a:endParaRPr lang="en-US"/>
            </a:p>
          </p:txBody>
        </p:sp>
        <p:sp>
          <p:nvSpPr>
            <p:cNvPr id="35864" name="Text Box 24"/>
            <p:cNvSpPr txBox="1">
              <a:spLocks noChangeArrowheads="1"/>
            </p:cNvSpPr>
            <p:nvPr/>
          </p:nvSpPr>
          <p:spPr bwMode="auto">
            <a:xfrm>
              <a:off x="816" y="2640"/>
              <a:ext cx="1253" cy="250"/>
            </a:xfrm>
            <a:prstGeom prst="rect">
              <a:avLst/>
            </a:prstGeom>
            <a:noFill/>
            <a:ln w="12700" cap="sq">
              <a:noFill/>
              <a:miter lim="800000"/>
              <a:headEnd type="none" w="sm" len="sm"/>
              <a:tailEnd type="none" w="sm" len="sm"/>
            </a:ln>
            <a:effectLst/>
          </p:spPr>
          <p:txBody>
            <a:bodyPr wrap="none">
              <a:spAutoFit/>
            </a:bodyPr>
            <a:lstStyle/>
            <a:p>
              <a:pPr eaLnBrk="0" hangingPunct="0"/>
              <a:r>
                <a:rPr lang="en-US" sz="2000" b="1" dirty="0" err="1">
                  <a:latin typeface="Times New Roman" pitchFamily="18" charset="0"/>
                </a:rPr>
                <a:t>ConcreteSubject</a:t>
              </a:r>
              <a:endParaRPr lang="en-US" sz="2000" b="1" dirty="0">
                <a:latin typeface="Times New Roman" pitchFamily="18" charset="0"/>
              </a:endParaRPr>
            </a:p>
          </p:txBody>
        </p:sp>
        <p:sp>
          <p:nvSpPr>
            <p:cNvPr id="35865" name="Line 25"/>
            <p:cNvSpPr>
              <a:spLocks noChangeShapeType="1"/>
            </p:cNvSpPr>
            <p:nvPr/>
          </p:nvSpPr>
          <p:spPr bwMode="auto">
            <a:xfrm>
              <a:off x="864" y="2928"/>
              <a:ext cx="1200" cy="0"/>
            </a:xfrm>
            <a:prstGeom prst="line">
              <a:avLst/>
            </a:prstGeom>
            <a:noFill/>
            <a:ln w="12700" cap="sq">
              <a:solidFill>
                <a:schemeClr val="tx1"/>
              </a:solidFill>
              <a:round/>
              <a:headEnd type="none" w="sm" len="sm"/>
              <a:tailEnd type="none" w="sm" len="sm"/>
            </a:ln>
            <a:effectLst/>
          </p:spPr>
          <p:txBody>
            <a:bodyPr/>
            <a:lstStyle/>
            <a:p>
              <a:endParaRPr lang="en-US"/>
            </a:p>
          </p:txBody>
        </p:sp>
        <p:sp>
          <p:nvSpPr>
            <p:cNvPr id="35866" name="Text Box 26"/>
            <p:cNvSpPr txBox="1">
              <a:spLocks noChangeArrowheads="1"/>
            </p:cNvSpPr>
            <p:nvPr/>
          </p:nvSpPr>
          <p:spPr bwMode="auto">
            <a:xfrm>
              <a:off x="864" y="2991"/>
              <a:ext cx="684" cy="231"/>
            </a:xfrm>
            <a:prstGeom prst="rect">
              <a:avLst/>
            </a:prstGeom>
            <a:noFill/>
            <a:ln w="12700" cap="sq">
              <a:noFill/>
              <a:miter lim="800000"/>
              <a:headEnd type="none" w="sm" len="sm"/>
              <a:tailEnd type="none" w="sm" len="sm"/>
            </a:ln>
            <a:effectLst/>
          </p:spPr>
          <p:txBody>
            <a:bodyPr wrap="none">
              <a:spAutoFit/>
            </a:bodyPr>
            <a:lstStyle/>
            <a:p>
              <a:pPr eaLnBrk="0" hangingPunct="0"/>
              <a:r>
                <a:rPr lang="en-US">
                  <a:latin typeface="Times New Roman" pitchFamily="18" charset="0"/>
                </a:rPr>
                <a:t>SetState()</a:t>
              </a:r>
            </a:p>
          </p:txBody>
        </p:sp>
        <p:sp>
          <p:nvSpPr>
            <p:cNvPr id="35867" name="Text Box 27"/>
            <p:cNvSpPr txBox="1">
              <a:spLocks noChangeArrowheads="1"/>
            </p:cNvSpPr>
            <p:nvPr/>
          </p:nvSpPr>
          <p:spPr bwMode="auto">
            <a:xfrm>
              <a:off x="864" y="3231"/>
              <a:ext cx="708" cy="231"/>
            </a:xfrm>
            <a:prstGeom prst="rect">
              <a:avLst/>
            </a:prstGeom>
            <a:noFill/>
            <a:ln w="12700" cap="sq">
              <a:noFill/>
              <a:miter lim="800000"/>
              <a:headEnd type="none" w="sm" len="sm"/>
              <a:tailEnd type="none" w="sm" len="sm"/>
            </a:ln>
            <a:effectLst/>
          </p:spPr>
          <p:txBody>
            <a:bodyPr wrap="none">
              <a:spAutoFit/>
            </a:bodyPr>
            <a:lstStyle/>
            <a:p>
              <a:pPr eaLnBrk="0" hangingPunct="0"/>
              <a:r>
                <a:rPr lang="en-US">
                  <a:latin typeface="Times New Roman" pitchFamily="18" charset="0"/>
                </a:rPr>
                <a:t>GetState()</a:t>
              </a:r>
            </a:p>
          </p:txBody>
        </p:sp>
        <p:sp>
          <p:nvSpPr>
            <p:cNvPr id="35868" name="Text Box 28"/>
            <p:cNvSpPr txBox="1">
              <a:spLocks noChangeArrowheads="1"/>
            </p:cNvSpPr>
            <p:nvPr/>
          </p:nvSpPr>
          <p:spPr bwMode="auto">
            <a:xfrm>
              <a:off x="864" y="3471"/>
              <a:ext cx="812" cy="231"/>
            </a:xfrm>
            <a:prstGeom prst="rect">
              <a:avLst/>
            </a:prstGeom>
            <a:noFill/>
            <a:ln w="12700" cap="sq">
              <a:noFill/>
              <a:miter lim="800000"/>
              <a:headEnd type="none" w="sm" len="sm"/>
              <a:tailEnd type="none" w="sm" len="sm"/>
            </a:ln>
            <a:effectLst/>
          </p:spPr>
          <p:txBody>
            <a:bodyPr wrap="none">
              <a:spAutoFit/>
            </a:bodyPr>
            <a:lstStyle/>
            <a:p>
              <a:pPr eaLnBrk="0" hangingPunct="0"/>
              <a:r>
                <a:rPr lang="en-US">
                  <a:latin typeface="Times New Roman" pitchFamily="18" charset="0"/>
                </a:rPr>
                <a:t>subjectState</a:t>
              </a:r>
            </a:p>
          </p:txBody>
        </p:sp>
        <p:sp>
          <p:nvSpPr>
            <p:cNvPr id="35869" name="Line 29"/>
            <p:cNvSpPr>
              <a:spLocks noChangeShapeType="1"/>
            </p:cNvSpPr>
            <p:nvPr/>
          </p:nvSpPr>
          <p:spPr bwMode="auto">
            <a:xfrm>
              <a:off x="864" y="3504"/>
              <a:ext cx="1200" cy="0"/>
            </a:xfrm>
            <a:prstGeom prst="line">
              <a:avLst/>
            </a:prstGeom>
            <a:noFill/>
            <a:ln w="12700" cap="sq">
              <a:solidFill>
                <a:schemeClr val="tx1"/>
              </a:solidFill>
              <a:round/>
              <a:headEnd type="none" w="sm" len="sm"/>
              <a:tailEnd type="none" w="sm" len="sm"/>
            </a:ln>
            <a:effectLst/>
          </p:spPr>
          <p:txBody>
            <a:bodyPr/>
            <a:lstStyle/>
            <a:p>
              <a:endParaRPr lang="en-US"/>
            </a:p>
          </p:txBody>
        </p:sp>
      </p:grpSp>
      <p:grpSp>
        <p:nvGrpSpPr>
          <p:cNvPr id="6" name="Group 30"/>
          <p:cNvGrpSpPr>
            <a:grpSpLocks/>
          </p:cNvGrpSpPr>
          <p:nvPr/>
        </p:nvGrpSpPr>
        <p:grpSpPr bwMode="auto">
          <a:xfrm>
            <a:off x="1905000" y="3200400"/>
            <a:ext cx="381000" cy="838200"/>
            <a:chOff x="1344" y="2400"/>
            <a:chExt cx="240" cy="528"/>
          </a:xfrm>
        </p:grpSpPr>
        <p:sp>
          <p:nvSpPr>
            <p:cNvPr id="35871" name="Line 31"/>
            <p:cNvSpPr>
              <a:spLocks noChangeShapeType="1"/>
            </p:cNvSpPr>
            <p:nvPr/>
          </p:nvSpPr>
          <p:spPr bwMode="auto">
            <a:xfrm>
              <a:off x="1464" y="2400"/>
              <a:ext cx="0" cy="192"/>
            </a:xfrm>
            <a:prstGeom prst="line">
              <a:avLst/>
            </a:prstGeom>
            <a:noFill/>
            <a:ln w="12700" cap="sq">
              <a:solidFill>
                <a:schemeClr val="tx1"/>
              </a:solidFill>
              <a:round/>
              <a:headEnd type="none" w="sm" len="sm"/>
              <a:tailEnd type="none" w="sm" len="sm"/>
            </a:ln>
            <a:effectLst/>
          </p:spPr>
          <p:txBody>
            <a:bodyPr/>
            <a:lstStyle/>
            <a:p>
              <a:endParaRPr lang="en-US"/>
            </a:p>
          </p:txBody>
        </p:sp>
        <p:sp>
          <p:nvSpPr>
            <p:cNvPr id="35872" name="Line 32"/>
            <p:cNvSpPr>
              <a:spLocks noChangeShapeType="1"/>
            </p:cNvSpPr>
            <p:nvPr/>
          </p:nvSpPr>
          <p:spPr bwMode="auto">
            <a:xfrm>
              <a:off x="1464" y="2784"/>
              <a:ext cx="0" cy="144"/>
            </a:xfrm>
            <a:prstGeom prst="line">
              <a:avLst/>
            </a:prstGeom>
            <a:noFill/>
            <a:ln w="12700" cap="sq">
              <a:solidFill>
                <a:schemeClr val="tx1"/>
              </a:solidFill>
              <a:round/>
              <a:headEnd type="none" w="sm" len="sm"/>
              <a:tailEnd type="none" w="sm" len="sm"/>
            </a:ln>
            <a:effectLst/>
          </p:spPr>
          <p:txBody>
            <a:bodyPr/>
            <a:lstStyle/>
            <a:p>
              <a:endParaRPr lang="en-US"/>
            </a:p>
          </p:txBody>
        </p:sp>
        <p:sp>
          <p:nvSpPr>
            <p:cNvPr id="35873" name="AutoShape 33"/>
            <p:cNvSpPr>
              <a:spLocks noChangeArrowheads="1"/>
            </p:cNvSpPr>
            <p:nvPr/>
          </p:nvSpPr>
          <p:spPr bwMode="auto">
            <a:xfrm>
              <a:off x="1344" y="2592"/>
              <a:ext cx="240" cy="192"/>
            </a:xfrm>
            <a:prstGeom prst="triangle">
              <a:avLst>
                <a:gd name="adj" fmla="val 50000"/>
              </a:avLst>
            </a:prstGeom>
            <a:noFill/>
            <a:ln w="12700" cap="sq">
              <a:solidFill>
                <a:schemeClr val="tx1"/>
              </a:solidFill>
              <a:miter lim="800000"/>
              <a:headEnd type="none" w="sm" len="sm"/>
              <a:tailEnd type="none" w="sm" len="sm"/>
            </a:ln>
            <a:effectLst/>
          </p:spPr>
          <p:txBody>
            <a:bodyPr wrap="none" anchor="ctr"/>
            <a:lstStyle/>
            <a:p>
              <a:endParaRPr lang="en-US"/>
            </a:p>
          </p:txBody>
        </p:sp>
      </p:grpSp>
      <p:grpSp>
        <p:nvGrpSpPr>
          <p:cNvPr id="7" name="Group 34"/>
          <p:cNvGrpSpPr>
            <a:grpSpLocks/>
          </p:cNvGrpSpPr>
          <p:nvPr/>
        </p:nvGrpSpPr>
        <p:grpSpPr bwMode="auto">
          <a:xfrm>
            <a:off x="6172200" y="2514600"/>
            <a:ext cx="381000" cy="990600"/>
            <a:chOff x="1344" y="2400"/>
            <a:chExt cx="240" cy="528"/>
          </a:xfrm>
        </p:grpSpPr>
        <p:sp>
          <p:nvSpPr>
            <p:cNvPr id="35875" name="Line 35"/>
            <p:cNvSpPr>
              <a:spLocks noChangeShapeType="1"/>
            </p:cNvSpPr>
            <p:nvPr/>
          </p:nvSpPr>
          <p:spPr bwMode="auto">
            <a:xfrm>
              <a:off x="1464" y="2400"/>
              <a:ext cx="0" cy="192"/>
            </a:xfrm>
            <a:prstGeom prst="line">
              <a:avLst/>
            </a:prstGeom>
            <a:noFill/>
            <a:ln w="12700" cap="sq">
              <a:solidFill>
                <a:schemeClr val="tx1"/>
              </a:solidFill>
              <a:round/>
              <a:headEnd type="none" w="sm" len="sm"/>
              <a:tailEnd type="none" w="sm" len="sm"/>
            </a:ln>
            <a:effectLst/>
          </p:spPr>
          <p:txBody>
            <a:bodyPr/>
            <a:lstStyle/>
            <a:p>
              <a:endParaRPr lang="en-US"/>
            </a:p>
          </p:txBody>
        </p:sp>
        <p:sp>
          <p:nvSpPr>
            <p:cNvPr id="35876" name="Line 36"/>
            <p:cNvSpPr>
              <a:spLocks noChangeShapeType="1"/>
            </p:cNvSpPr>
            <p:nvPr/>
          </p:nvSpPr>
          <p:spPr bwMode="auto">
            <a:xfrm>
              <a:off x="1464" y="2784"/>
              <a:ext cx="0" cy="144"/>
            </a:xfrm>
            <a:prstGeom prst="line">
              <a:avLst/>
            </a:prstGeom>
            <a:noFill/>
            <a:ln w="12700" cap="sq">
              <a:solidFill>
                <a:schemeClr val="tx1"/>
              </a:solidFill>
              <a:round/>
              <a:headEnd type="none" w="sm" len="sm"/>
              <a:tailEnd type="none" w="sm" len="sm"/>
            </a:ln>
            <a:effectLst/>
          </p:spPr>
          <p:txBody>
            <a:bodyPr/>
            <a:lstStyle/>
            <a:p>
              <a:endParaRPr lang="en-US"/>
            </a:p>
          </p:txBody>
        </p:sp>
        <p:sp>
          <p:nvSpPr>
            <p:cNvPr id="35877" name="AutoShape 37"/>
            <p:cNvSpPr>
              <a:spLocks noChangeArrowheads="1"/>
            </p:cNvSpPr>
            <p:nvPr/>
          </p:nvSpPr>
          <p:spPr bwMode="auto">
            <a:xfrm>
              <a:off x="1344" y="2592"/>
              <a:ext cx="240" cy="192"/>
            </a:xfrm>
            <a:prstGeom prst="triangle">
              <a:avLst>
                <a:gd name="adj" fmla="val 50000"/>
              </a:avLst>
            </a:prstGeom>
            <a:noFill/>
            <a:ln w="12700" cap="sq">
              <a:solidFill>
                <a:schemeClr val="tx1"/>
              </a:solidFill>
              <a:miter lim="800000"/>
              <a:headEnd type="none" w="sm" len="sm"/>
              <a:tailEnd type="none" w="sm" len="sm"/>
            </a:ln>
            <a:effectLst/>
          </p:spPr>
          <p:txBody>
            <a:bodyPr wrap="none" anchor="ctr"/>
            <a:lstStyle/>
            <a:p>
              <a:endParaRPr lang="en-US"/>
            </a:p>
          </p:txBody>
        </p:sp>
      </p:grpSp>
      <p:grpSp>
        <p:nvGrpSpPr>
          <p:cNvPr id="8" name="Group 38"/>
          <p:cNvGrpSpPr>
            <a:grpSpLocks/>
          </p:cNvGrpSpPr>
          <p:nvPr/>
        </p:nvGrpSpPr>
        <p:grpSpPr bwMode="auto">
          <a:xfrm>
            <a:off x="2971800" y="1524000"/>
            <a:ext cx="2667000" cy="519113"/>
            <a:chOff x="2064" y="1161"/>
            <a:chExt cx="1680" cy="327"/>
          </a:xfrm>
        </p:grpSpPr>
        <p:grpSp>
          <p:nvGrpSpPr>
            <p:cNvPr id="9" name="Group 39"/>
            <p:cNvGrpSpPr>
              <a:grpSpLocks/>
            </p:cNvGrpSpPr>
            <p:nvPr/>
          </p:nvGrpSpPr>
          <p:grpSpPr bwMode="auto">
            <a:xfrm>
              <a:off x="2064" y="1440"/>
              <a:ext cx="1680" cy="48"/>
              <a:chOff x="2064" y="1440"/>
              <a:chExt cx="1680" cy="48"/>
            </a:xfrm>
          </p:grpSpPr>
          <p:sp>
            <p:nvSpPr>
              <p:cNvPr id="35880" name="Line 40"/>
              <p:cNvSpPr>
                <a:spLocks noChangeShapeType="1"/>
              </p:cNvSpPr>
              <p:nvPr/>
            </p:nvSpPr>
            <p:spPr bwMode="auto">
              <a:xfrm>
                <a:off x="2064" y="1464"/>
                <a:ext cx="1632" cy="0"/>
              </a:xfrm>
              <a:prstGeom prst="line">
                <a:avLst/>
              </a:prstGeom>
              <a:noFill/>
              <a:ln w="34925" cap="sq">
                <a:solidFill>
                  <a:schemeClr val="tx1"/>
                </a:solidFill>
                <a:round/>
                <a:headEnd type="none" w="sm" len="sm"/>
                <a:tailEnd type="stealth" w="sm" len="sm"/>
              </a:ln>
              <a:effectLst/>
            </p:spPr>
            <p:txBody>
              <a:bodyPr/>
              <a:lstStyle/>
              <a:p>
                <a:endParaRPr lang="en-US"/>
              </a:p>
            </p:txBody>
          </p:sp>
          <p:sp>
            <p:nvSpPr>
              <p:cNvPr id="35881" name="Oval 41"/>
              <p:cNvSpPr>
                <a:spLocks noChangeArrowheads="1"/>
              </p:cNvSpPr>
              <p:nvPr/>
            </p:nvSpPr>
            <p:spPr bwMode="auto">
              <a:xfrm>
                <a:off x="3696" y="1440"/>
                <a:ext cx="48" cy="48"/>
              </a:xfrm>
              <a:prstGeom prst="ellipse">
                <a:avLst/>
              </a:prstGeom>
              <a:solidFill>
                <a:schemeClr val="tx1"/>
              </a:solidFill>
              <a:ln w="12700" cap="sq">
                <a:solidFill>
                  <a:schemeClr val="tx1"/>
                </a:solidFill>
                <a:round/>
                <a:headEnd type="none" w="sm" len="sm"/>
                <a:tailEnd type="none" w="sm" len="sm"/>
              </a:ln>
              <a:effectLst/>
            </p:spPr>
            <p:txBody>
              <a:bodyPr wrap="none" anchor="ctr"/>
              <a:lstStyle/>
              <a:p>
                <a:endParaRPr lang="en-US"/>
              </a:p>
            </p:txBody>
          </p:sp>
        </p:grpSp>
        <p:sp>
          <p:nvSpPr>
            <p:cNvPr id="35882" name="Text Box 42"/>
            <p:cNvSpPr txBox="1">
              <a:spLocks noChangeArrowheads="1"/>
            </p:cNvSpPr>
            <p:nvPr/>
          </p:nvSpPr>
          <p:spPr bwMode="auto">
            <a:xfrm>
              <a:off x="2150" y="1161"/>
              <a:ext cx="728" cy="250"/>
            </a:xfrm>
            <a:prstGeom prst="rect">
              <a:avLst/>
            </a:prstGeom>
            <a:noFill/>
            <a:ln w="12700" cap="sq">
              <a:noFill/>
              <a:miter lim="800000"/>
              <a:headEnd type="none" w="sm" len="sm"/>
              <a:tailEnd type="none" w="sm" len="sm"/>
            </a:ln>
            <a:effectLst/>
          </p:spPr>
          <p:txBody>
            <a:bodyPr wrap="none">
              <a:spAutoFit/>
            </a:bodyPr>
            <a:lstStyle/>
            <a:p>
              <a:pPr eaLnBrk="0" hangingPunct="0"/>
              <a:r>
                <a:rPr lang="en-US" sz="2000">
                  <a:latin typeface="Times New Roman" pitchFamily="18" charset="0"/>
                </a:rPr>
                <a:t>observers</a:t>
              </a:r>
            </a:p>
          </p:txBody>
        </p:sp>
      </p:grpSp>
      <p:grpSp>
        <p:nvGrpSpPr>
          <p:cNvPr id="10" name="Group 43"/>
          <p:cNvGrpSpPr>
            <a:grpSpLocks/>
          </p:cNvGrpSpPr>
          <p:nvPr/>
        </p:nvGrpSpPr>
        <p:grpSpPr bwMode="auto">
          <a:xfrm>
            <a:off x="3124200" y="3810000"/>
            <a:ext cx="2590800" cy="609600"/>
            <a:chOff x="2160" y="2784"/>
            <a:chExt cx="1632" cy="384"/>
          </a:xfrm>
        </p:grpSpPr>
        <p:grpSp>
          <p:nvGrpSpPr>
            <p:cNvPr id="11" name="Group 44"/>
            <p:cNvGrpSpPr>
              <a:grpSpLocks/>
            </p:cNvGrpSpPr>
            <p:nvPr/>
          </p:nvGrpSpPr>
          <p:grpSpPr bwMode="auto">
            <a:xfrm rot="10800000">
              <a:off x="2160" y="3120"/>
              <a:ext cx="1632" cy="48"/>
              <a:chOff x="2064" y="1440"/>
              <a:chExt cx="1680" cy="48"/>
            </a:xfrm>
          </p:grpSpPr>
          <p:sp>
            <p:nvSpPr>
              <p:cNvPr id="35885" name="Line 45"/>
              <p:cNvSpPr>
                <a:spLocks noChangeShapeType="1"/>
              </p:cNvSpPr>
              <p:nvPr/>
            </p:nvSpPr>
            <p:spPr bwMode="auto">
              <a:xfrm>
                <a:off x="2064" y="1464"/>
                <a:ext cx="1632" cy="0"/>
              </a:xfrm>
              <a:prstGeom prst="line">
                <a:avLst/>
              </a:prstGeom>
              <a:noFill/>
              <a:ln w="34925" cap="sq">
                <a:solidFill>
                  <a:schemeClr val="tx1"/>
                </a:solidFill>
                <a:round/>
                <a:headEnd type="none" w="sm" len="sm"/>
                <a:tailEnd type="stealth" w="sm" len="sm"/>
              </a:ln>
              <a:effectLst/>
            </p:spPr>
            <p:txBody>
              <a:bodyPr/>
              <a:lstStyle/>
              <a:p>
                <a:endParaRPr lang="en-US"/>
              </a:p>
            </p:txBody>
          </p:sp>
          <p:sp>
            <p:nvSpPr>
              <p:cNvPr id="35886" name="Oval 46"/>
              <p:cNvSpPr>
                <a:spLocks noChangeArrowheads="1"/>
              </p:cNvSpPr>
              <p:nvPr/>
            </p:nvSpPr>
            <p:spPr bwMode="auto">
              <a:xfrm>
                <a:off x="3696" y="1440"/>
                <a:ext cx="48" cy="48"/>
              </a:xfrm>
              <a:prstGeom prst="ellipse">
                <a:avLst/>
              </a:prstGeom>
              <a:solidFill>
                <a:schemeClr val="tx1"/>
              </a:solidFill>
              <a:ln w="12700" cap="sq">
                <a:solidFill>
                  <a:schemeClr val="tx1"/>
                </a:solidFill>
                <a:round/>
                <a:headEnd type="none" w="sm" len="sm"/>
                <a:tailEnd type="none" w="sm" len="sm"/>
              </a:ln>
              <a:effectLst/>
            </p:spPr>
            <p:txBody>
              <a:bodyPr wrap="none" anchor="ctr"/>
              <a:lstStyle/>
              <a:p>
                <a:endParaRPr lang="en-US"/>
              </a:p>
            </p:txBody>
          </p:sp>
        </p:grpSp>
        <p:sp>
          <p:nvSpPr>
            <p:cNvPr id="35887" name="Text Box 47"/>
            <p:cNvSpPr txBox="1">
              <a:spLocks noChangeArrowheads="1"/>
            </p:cNvSpPr>
            <p:nvPr/>
          </p:nvSpPr>
          <p:spPr bwMode="auto">
            <a:xfrm>
              <a:off x="3168" y="2784"/>
              <a:ext cx="568" cy="250"/>
            </a:xfrm>
            <a:prstGeom prst="rect">
              <a:avLst/>
            </a:prstGeom>
            <a:noFill/>
            <a:ln w="12700" cap="sq">
              <a:noFill/>
              <a:miter lim="800000"/>
              <a:headEnd type="none" w="sm" len="sm"/>
              <a:tailEnd type="none" w="sm" len="sm"/>
            </a:ln>
            <a:effectLst/>
          </p:spPr>
          <p:txBody>
            <a:bodyPr wrap="none">
              <a:spAutoFit/>
            </a:bodyPr>
            <a:lstStyle/>
            <a:p>
              <a:pPr eaLnBrk="0" hangingPunct="0"/>
              <a:r>
                <a:rPr lang="en-US" sz="2000">
                  <a:latin typeface="Times New Roman" pitchFamily="18" charset="0"/>
                </a:rPr>
                <a:t>subject</a:t>
              </a:r>
            </a:p>
          </p:txBody>
        </p:sp>
      </p:grpSp>
      <p:grpSp>
        <p:nvGrpSpPr>
          <p:cNvPr id="12" name="Group 48"/>
          <p:cNvGrpSpPr>
            <a:grpSpLocks/>
          </p:cNvGrpSpPr>
          <p:nvPr/>
        </p:nvGrpSpPr>
        <p:grpSpPr bwMode="auto">
          <a:xfrm>
            <a:off x="2057400" y="2590800"/>
            <a:ext cx="3695700" cy="714375"/>
            <a:chOff x="1488" y="2016"/>
            <a:chExt cx="2328" cy="450"/>
          </a:xfrm>
        </p:grpSpPr>
        <p:sp>
          <p:nvSpPr>
            <p:cNvPr id="35889" name="AutoShape 49"/>
            <p:cNvSpPr>
              <a:spLocks noChangeArrowheads="1"/>
            </p:cNvSpPr>
            <p:nvPr/>
          </p:nvSpPr>
          <p:spPr bwMode="auto">
            <a:xfrm>
              <a:off x="3648" y="2016"/>
              <a:ext cx="144" cy="192"/>
            </a:xfrm>
            <a:prstGeom prst="rtTriangle">
              <a:avLst/>
            </a:prstGeom>
            <a:noFill/>
            <a:ln w="12700" cap="sq">
              <a:solidFill>
                <a:schemeClr val="tx1"/>
              </a:solidFill>
              <a:miter lim="800000"/>
              <a:headEnd type="none" w="sm" len="sm"/>
              <a:tailEnd type="none" w="sm" len="sm"/>
            </a:ln>
            <a:effectLst/>
          </p:spPr>
          <p:txBody>
            <a:bodyPr wrap="none" anchor="ctr"/>
            <a:lstStyle/>
            <a:p>
              <a:endParaRPr lang="en-US"/>
            </a:p>
          </p:txBody>
        </p:sp>
        <p:grpSp>
          <p:nvGrpSpPr>
            <p:cNvPr id="13" name="Group 50"/>
            <p:cNvGrpSpPr>
              <a:grpSpLocks/>
            </p:cNvGrpSpPr>
            <p:nvPr/>
          </p:nvGrpSpPr>
          <p:grpSpPr bwMode="auto">
            <a:xfrm>
              <a:off x="1488" y="2016"/>
              <a:ext cx="2328" cy="450"/>
              <a:chOff x="1488" y="2016"/>
              <a:chExt cx="2328" cy="450"/>
            </a:xfrm>
          </p:grpSpPr>
          <p:sp>
            <p:nvSpPr>
              <p:cNvPr id="35891" name="AutoShape 51"/>
              <p:cNvSpPr>
                <a:spLocks noChangeArrowheads="1"/>
              </p:cNvSpPr>
              <p:nvPr/>
            </p:nvSpPr>
            <p:spPr bwMode="auto">
              <a:xfrm rot="16748931" flipH="1">
                <a:off x="3648" y="2016"/>
                <a:ext cx="168" cy="168"/>
              </a:xfrm>
              <a:prstGeom prst="rtTriangle">
                <a:avLst/>
              </a:prstGeom>
              <a:solidFill>
                <a:schemeClr val="bg1"/>
              </a:solidFill>
              <a:ln w="12700" cap="sq">
                <a:solidFill>
                  <a:schemeClr val="tx1"/>
                </a:solidFill>
                <a:miter lim="800000"/>
                <a:headEnd type="none" w="sm" len="sm"/>
                <a:tailEnd type="none" w="sm" len="sm"/>
              </a:ln>
              <a:effectLst/>
            </p:spPr>
            <p:txBody>
              <a:bodyPr wrap="none" anchor="ctr"/>
              <a:lstStyle/>
              <a:p>
                <a:endParaRPr lang="en-US"/>
              </a:p>
            </p:txBody>
          </p:sp>
          <p:grpSp>
            <p:nvGrpSpPr>
              <p:cNvPr id="14" name="Group 52"/>
              <p:cNvGrpSpPr>
                <a:grpSpLocks/>
              </p:cNvGrpSpPr>
              <p:nvPr/>
            </p:nvGrpSpPr>
            <p:grpSpPr bwMode="auto">
              <a:xfrm>
                <a:off x="1488" y="2016"/>
                <a:ext cx="2304" cy="450"/>
                <a:chOff x="1488" y="2016"/>
                <a:chExt cx="2304" cy="450"/>
              </a:xfrm>
            </p:grpSpPr>
            <p:sp>
              <p:nvSpPr>
                <p:cNvPr id="35893" name="Text Box 53"/>
                <p:cNvSpPr txBox="1">
                  <a:spLocks noChangeArrowheads="1"/>
                </p:cNvSpPr>
                <p:nvPr/>
              </p:nvSpPr>
              <p:spPr bwMode="auto">
                <a:xfrm>
                  <a:off x="2112" y="2016"/>
                  <a:ext cx="1680" cy="450"/>
                </a:xfrm>
                <a:prstGeom prst="rect">
                  <a:avLst/>
                </a:prstGeom>
                <a:noFill/>
                <a:ln w="12700">
                  <a:solidFill>
                    <a:schemeClr val="tx1"/>
                  </a:solidFill>
                  <a:prstDash val="sysDot"/>
                  <a:miter lim="800000"/>
                  <a:headEnd type="none" w="sm" len="sm"/>
                  <a:tailEnd type="none" w="sm" len="sm"/>
                </a:ln>
                <a:effectLst/>
              </p:spPr>
              <p:txBody>
                <a:bodyPr>
                  <a:spAutoFit/>
                </a:bodyPr>
                <a:lstStyle/>
                <a:p>
                  <a:pPr eaLnBrk="0" hangingPunct="0"/>
                  <a:r>
                    <a:rPr lang="en-US" sz="2000" dirty="0">
                      <a:latin typeface="Times New Roman" pitchFamily="18" charset="0"/>
                    </a:rPr>
                    <a:t>For all x in observers{</a:t>
                  </a:r>
                </a:p>
                <a:p>
                  <a:pPr eaLnBrk="0" hangingPunct="0"/>
                  <a:r>
                    <a:rPr lang="en-US" sz="2000" dirty="0">
                      <a:latin typeface="Times New Roman" pitchFamily="18" charset="0"/>
                    </a:rPr>
                    <a:t>    </a:t>
                  </a:r>
                  <a:r>
                    <a:rPr lang="en-US" sz="2000" dirty="0" err="1">
                      <a:latin typeface="Times New Roman" pitchFamily="18" charset="0"/>
                    </a:rPr>
                    <a:t>x.</a:t>
                  </a:r>
                  <a:r>
                    <a:rPr lang="en-US" sz="2000" dirty="0" err="1">
                      <a:latin typeface="Times New Roman" pitchFamily="18" charset="0"/>
                      <a:sym typeface="Wingdings" pitchFamily="2" charset="2"/>
                    </a:rPr>
                    <a:t>Update</a:t>
                  </a:r>
                  <a:r>
                    <a:rPr lang="en-US" sz="2000" dirty="0">
                      <a:latin typeface="Times New Roman" pitchFamily="18" charset="0"/>
                      <a:sym typeface="Wingdings" pitchFamily="2" charset="2"/>
                    </a:rPr>
                    <a:t>(); }</a:t>
                  </a:r>
                  <a:endParaRPr lang="en-US" sz="2000" dirty="0">
                    <a:latin typeface="Times New Roman" pitchFamily="18" charset="0"/>
                  </a:endParaRPr>
                </a:p>
              </p:txBody>
            </p:sp>
            <p:grpSp>
              <p:nvGrpSpPr>
                <p:cNvPr id="15" name="Group 54"/>
                <p:cNvGrpSpPr>
                  <a:grpSpLocks/>
                </p:cNvGrpSpPr>
                <p:nvPr/>
              </p:nvGrpSpPr>
              <p:grpSpPr bwMode="auto">
                <a:xfrm>
                  <a:off x="1488" y="2256"/>
                  <a:ext cx="624" cy="48"/>
                  <a:chOff x="1488" y="2256"/>
                  <a:chExt cx="624" cy="48"/>
                </a:xfrm>
              </p:grpSpPr>
              <p:sp>
                <p:nvSpPr>
                  <p:cNvPr id="35895" name="Line 55"/>
                  <p:cNvSpPr>
                    <a:spLocks noChangeShapeType="1"/>
                  </p:cNvSpPr>
                  <p:nvPr/>
                </p:nvSpPr>
                <p:spPr bwMode="auto">
                  <a:xfrm flipH="1">
                    <a:off x="1536" y="2280"/>
                    <a:ext cx="576" cy="0"/>
                  </a:xfrm>
                  <a:prstGeom prst="line">
                    <a:avLst/>
                  </a:prstGeom>
                  <a:noFill/>
                  <a:ln w="12700">
                    <a:solidFill>
                      <a:schemeClr val="tx1"/>
                    </a:solidFill>
                    <a:prstDash val="sysDot"/>
                    <a:round/>
                    <a:headEnd type="none" w="sm" len="sm"/>
                    <a:tailEnd type="none" w="sm" len="sm"/>
                  </a:ln>
                  <a:effectLst/>
                </p:spPr>
                <p:txBody>
                  <a:bodyPr/>
                  <a:lstStyle/>
                  <a:p>
                    <a:endParaRPr lang="en-US"/>
                  </a:p>
                </p:txBody>
              </p:sp>
              <p:sp>
                <p:nvSpPr>
                  <p:cNvPr id="35896" name="Oval 56"/>
                  <p:cNvSpPr>
                    <a:spLocks noChangeArrowheads="1"/>
                  </p:cNvSpPr>
                  <p:nvPr/>
                </p:nvSpPr>
                <p:spPr bwMode="auto">
                  <a:xfrm>
                    <a:off x="1488" y="2256"/>
                    <a:ext cx="48" cy="48"/>
                  </a:xfrm>
                  <a:prstGeom prst="ellipse">
                    <a:avLst/>
                  </a:prstGeom>
                  <a:noFill/>
                  <a:ln w="12700" cap="sq">
                    <a:solidFill>
                      <a:schemeClr val="tx1"/>
                    </a:solidFill>
                    <a:round/>
                    <a:headEnd type="none" w="sm" len="sm"/>
                    <a:tailEnd type="none" w="sm" len="sm"/>
                  </a:ln>
                  <a:effectLst/>
                </p:spPr>
                <p:txBody>
                  <a:bodyPr wrap="none" anchor="ctr"/>
                  <a:lstStyle/>
                  <a:p>
                    <a:endParaRPr lang="en-US"/>
                  </a:p>
                </p:txBody>
              </p:sp>
            </p:grpSp>
          </p:grpSp>
        </p:grpSp>
      </p:grpSp>
      <p:grpSp>
        <p:nvGrpSpPr>
          <p:cNvPr id="16" name="Group 57"/>
          <p:cNvGrpSpPr>
            <a:grpSpLocks/>
          </p:cNvGrpSpPr>
          <p:nvPr/>
        </p:nvGrpSpPr>
        <p:grpSpPr bwMode="auto">
          <a:xfrm>
            <a:off x="5638800" y="4419600"/>
            <a:ext cx="2819400" cy="1363663"/>
            <a:chOff x="3504" y="2976"/>
            <a:chExt cx="1704" cy="1310"/>
          </a:xfrm>
        </p:grpSpPr>
        <p:grpSp>
          <p:nvGrpSpPr>
            <p:cNvPr id="17" name="Group 58"/>
            <p:cNvGrpSpPr>
              <a:grpSpLocks/>
            </p:cNvGrpSpPr>
            <p:nvPr/>
          </p:nvGrpSpPr>
          <p:grpSpPr bwMode="auto">
            <a:xfrm>
              <a:off x="3504" y="3600"/>
              <a:ext cx="1704" cy="686"/>
              <a:chOff x="3504" y="3600"/>
              <a:chExt cx="1704" cy="686"/>
            </a:xfrm>
          </p:grpSpPr>
          <p:sp>
            <p:nvSpPr>
              <p:cNvPr id="35899" name="Text Box 59"/>
              <p:cNvSpPr txBox="1">
                <a:spLocks noChangeArrowheads="1"/>
              </p:cNvSpPr>
              <p:nvPr/>
            </p:nvSpPr>
            <p:spPr bwMode="auto">
              <a:xfrm>
                <a:off x="3504" y="3600"/>
                <a:ext cx="1680" cy="686"/>
              </a:xfrm>
              <a:prstGeom prst="rect">
                <a:avLst/>
              </a:prstGeom>
              <a:noFill/>
              <a:ln w="12700">
                <a:solidFill>
                  <a:schemeClr val="tx1"/>
                </a:solidFill>
                <a:prstDash val="sysDot"/>
                <a:miter lim="800000"/>
                <a:headEnd type="none" w="sm" len="sm"/>
                <a:tailEnd type="none" w="sm" len="sm"/>
              </a:ln>
              <a:effectLst/>
            </p:spPr>
            <p:txBody>
              <a:bodyPr>
                <a:spAutoFit/>
              </a:bodyPr>
              <a:lstStyle/>
              <a:p>
                <a:pPr eaLnBrk="0" hangingPunct="0"/>
                <a:r>
                  <a:rPr lang="en-US" sz="2000" dirty="0" err="1">
                    <a:latin typeface="Times New Roman" pitchFamily="18" charset="0"/>
                  </a:rPr>
                  <a:t>observerState</a:t>
                </a:r>
                <a:r>
                  <a:rPr lang="en-US" sz="2000" dirty="0">
                    <a:latin typeface="Times New Roman" pitchFamily="18" charset="0"/>
                  </a:rPr>
                  <a:t>=</a:t>
                </a:r>
              </a:p>
              <a:p>
                <a:pPr eaLnBrk="0" hangingPunct="0"/>
                <a:r>
                  <a:rPr lang="en-US" sz="2000" dirty="0">
                    <a:latin typeface="Times New Roman" pitchFamily="18" charset="0"/>
                  </a:rPr>
                  <a:t>   </a:t>
                </a:r>
                <a:r>
                  <a:rPr lang="en-US" sz="2000" dirty="0" err="1">
                    <a:latin typeface="Times New Roman" pitchFamily="18" charset="0"/>
                  </a:rPr>
                  <a:t>subject.</a:t>
                </a:r>
                <a:r>
                  <a:rPr lang="en-US" sz="2000" dirty="0" err="1">
                    <a:latin typeface="Times New Roman" pitchFamily="18" charset="0"/>
                    <a:sym typeface="Wingdings" pitchFamily="2" charset="2"/>
                  </a:rPr>
                  <a:t>getState</a:t>
                </a:r>
                <a:r>
                  <a:rPr lang="en-US" sz="2000" dirty="0">
                    <a:latin typeface="Times New Roman" pitchFamily="18" charset="0"/>
                    <a:sym typeface="Wingdings" pitchFamily="2" charset="2"/>
                  </a:rPr>
                  <a:t>();</a:t>
                </a:r>
                <a:endParaRPr lang="en-US" sz="2000" dirty="0">
                  <a:latin typeface="Times New Roman" pitchFamily="18" charset="0"/>
                </a:endParaRPr>
              </a:p>
            </p:txBody>
          </p:sp>
          <p:sp>
            <p:nvSpPr>
              <p:cNvPr id="35900" name="AutoShape 60"/>
              <p:cNvSpPr>
                <a:spLocks noChangeArrowheads="1"/>
              </p:cNvSpPr>
              <p:nvPr/>
            </p:nvSpPr>
            <p:spPr bwMode="auto">
              <a:xfrm>
                <a:off x="5040" y="3600"/>
                <a:ext cx="144" cy="192"/>
              </a:xfrm>
              <a:prstGeom prst="rtTriangle">
                <a:avLst/>
              </a:prstGeom>
              <a:noFill/>
              <a:ln w="12700" cap="sq">
                <a:solidFill>
                  <a:schemeClr val="tx1"/>
                </a:solidFill>
                <a:miter lim="800000"/>
                <a:headEnd type="none" w="sm" len="sm"/>
                <a:tailEnd type="none" w="sm" len="sm"/>
              </a:ln>
              <a:effectLst/>
            </p:spPr>
            <p:txBody>
              <a:bodyPr wrap="none" anchor="ctr"/>
              <a:lstStyle/>
              <a:p>
                <a:endParaRPr lang="en-US"/>
              </a:p>
            </p:txBody>
          </p:sp>
          <p:sp>
            <p:nvSpPr>
              <p:cNvPr id="35901" name="AutoShape 61"/>
              <p:cNvSpPr>
                <a:spLocks noChangeArrowheads="1"/>
              </p:cNvSpPr>
              <p:nvPr/>
            </p:nvSpPr>
            <p:spPr bwMode="auto">
              <a:xfrm rot="16748931" flipH="1">
                <a:off x="5040" y="3600"/>
                <a:ext cx="168" cy="168"/>
              </a:xfrm>
              <a:prstGeom prst="rtTriangle">
                <a:avLst/>
              </a:prstGeom>
              <a:solidFill>
                <a:schemeClr val="bg1"/>
              </a:solidFill>
              <a:ln w="12700" cap="sq">
                <a:solidFill>
                  <a:schemeClr val="tx1"/>
                </a:solidFill>
                <a:miter lim="800000"/>
                <a:headEnd type="none" w="sm" len="sm"/>
                <a:tailEnd type="none" w="sm" len="sm"/>
              </a:ln>
              <a:effectLst/>
            </p:spPr>
            <p:txBody>
              <a:bodyPr wrap="none" anchor="ctr"/>
              <a:lstStyle/>
              <a:p>
                <a:endParaRPr lang="en-US"/>
              </a:p>
            </p:txBody>
          </p:sp>
        </p:grpSp>
        <p:grpSp>
          <p:nvGrpSpPr>
            <p:cNvPr id="18" name="Group 62"/>
            <p:cNvGrpSpPr>
              <a:grpSpLocks/>
            </p:cNvGrpSpPr>
            <p:nvPr/>
          </p:nvGrpSpPr>
          <p:grpSpPr bwMode="auto">
            <a:xfrm rot="16057229" flipH="1" flipV="1">
              <a:off x="4512" y="3264"/>
              <a:ext cx="624" cy="48"/>
              <a:chOff x="1488" y="2256"/>
              <a:chExt cx="624" cy="48"/>
            </a:xfrm>
          </p:grpSpPr>
          <p:sp>
            <p:nvSpPr>
              <p:cNvPr id="35903" name="Line 63"/>
              <p:cNvSpPr>
                <a:spLocks noChangeShapeType="1"/>
              </p:cNvSpPr>
              <p:nvPr/>
            </p:nvSpPr>
            <p:spPr bwMode="auto">
              <a:xfrm flipH="1">
                <a:off x="1536" y="2280"/>
                <a:ext cx="576" cy="0"/>
              </a:xfrm>
              <a:prstGeom prst="line">
                <a:avLst/>
              </a:prstGeom>
              <a:noFill/>
              <a:ln w="12700">
                <a:solidFill>
                  <a:schemeClr val="tx1"/>
                </a:solidFill>
                <a:prstDash val="sysDot"/>
                <a:round/>
                <a:headEnd type="none" w="sm" len="sm"/>
                <a:tailEnd type="none" w="sm" len="sm"/>
              </a:ln>
              <a:effectLst/>
            </p:spPr>
            <p:txBody>
              <a:bodyPr/>
              <a:lstStyle/>
              <a:p>
                <a:endParaRPr lang="en-US"/>
              </a:p>
            </p:txBody>
          </p:sp>
          <p:sp>
            <p:nvSpPr>
              <p:cNvPr id="35904" name="Oval 64"/>
              <p:cNvSpPr>
                <a:spLocks noChangeArrowheads="1"/>
              </p:cNvSpPr>
              <p:nvPr/>
            </p:nvSpPr>
            <p:spPr bwMode="auto">
              <a:xfrm>
                <a:off x="1488" y="2256"/>
                <a:ext cx="48" cy="48"/>
              </a:xfrm>
              <a:prstGeom prst="ellipse">
                <a:avLst/>
              </a:prstGeom>
              <a:noFill/>
              <a:ln w="12700" cap="sq">
                <a:solidFill>
                  <a:schemeClr val="tx1"/>
                </a:solidFill>
                <a:round/>
                <a:headEnd type="none" w="sm" len="sm"/>
                <a:tailEnd type="none" w="sm" len="sm"/>
              </a:ln>
              <a:effectLst/>
            </p:spPr>
            <p:txBody>
              <a:bodyPr wrap="none" anchor="ctr"/>
              <a:lstStyle/>
              <a:p>
                <a:endParaRPr lang="en-US"/>
              </a:p>
            </p:txBody>
          </p:sp>
        </p:gr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457200" y="533400"/>
            <a:ext cx="7543800" cy="655638"/>
          </a:xfrm>
        </p:spPr>
        <p:txBody>
          <a:bodyPr>
            <a:normAutofit/>
          </a:bodyPr>
          <a:lstStyle/>
          <a:p>
            <a:pPr algn="ctr"/>
            <a:r>
              <a:rPr lang="en-US"/>
              <a:t>Observer Pattern - UML</a:t>
            </a:r>
          </a:p>
        </p:txBody>
      </p:sp>
      <p:sp>
        <p:nvSpPr>
          <p:cNvPr id="47107" name="Rectangle 3"/>
          <p:cNvSpPr>
            <a:spLocks noChangeArrowheads="1"/>
          </p:cNvSpPr>
          <p:nvPr/>
        </p:nvSpPr>
        <p:spPr bwMode="auto">
          <a:xfrm>
            <a:off x="152400" y="1752600"/>
            <a:ext cx="1905000" cy="381000"/>
          </a:xfrm>
          <a:prstGeom prst="rect">
            <a:avLst/>
          </a:prstGeom>
          <a:solidFill>
            <a:srgbClr val="99CCFF"/>
          </a:solidFill>
          <a:ln w="28575">
            <a:solidFill>
              <a:schemeClr val="tx1"/>
            </a:solidFill>
            <a:miter lim="800000"/>
            <a:headEnd type="none" w="sm" len="sm"/>
            <a:tailEnd type="none" w="sm" len="sm"/>
          </a:ln>
          <a:effectLst/>
        </p:spPr>
        <p:txBody>
          <a:bodyPr wrap="none" anchor="ctr"/>
          <a:lstStyle/>
          <a:p>
            <a:pPr algn="ctr" eaLnBrk="0" hangingPunct="0"/>
            <a:r>
              <a:rPr lang="en-US" sz="2400" b="1">
                <a:latin typeface="Comic Sans MS" pitchFamily="66" charset="0"/>
              </a:rPr>
              <a:t>Subject</a:t>
            </a:r>
          </a:p>
        </p:txBody>
      </p:sp>
      <p:sp>
        <p:nvSpPr>
          <p:cNvPr id="47108" name="Rectangle 4"/>
          <p:cNvSpPr>
            <a:spLocks noChangeArrowheads="1"/>
          </p:cNvSpPr>
          <p:nvPr/>
        </p:nvSpPr>
        <p:spPr bwMode="auto">
          <a:xfrm>
            <a:off x="152400" y="2133600"/>
            <a:ext cx="1905000" cy="762000"/>
          </a:xfrm>
          <a:prstGeom prst="rect">
            <a:avLst/>
          </a:prstGeom>
          <a:solidFill>
            <a:srgbClr val="99CCFF"/>
          </a:solidFill>
          <a:ln w="28575">
            <a:solidFill>
              <a:schemeClr val="tx1"/>
            </a:solidFill>
            <a:miter lim="800000"/>
            <a:headEnd type="none" w="sm" len="sm"/>
            <a:tailEnd type="none" w="sm" len="sm"/>
          </a:ln>
          <a:effectLst/>
        </p:spPr>
        <p:txBody>
          <a:bodyPr wrap="none" anchor="ctr"/>
          <a:lstStyle/>
          <a:p>
            <a:pPr algn="ctr" eaLnBrk="0" hangingPunct="0"/>
            <a:r>
              <a:rPr lang="en-US" sz="1600">
                <a:latin typeface="Comic Sans MS" pitchFamily="66" charset="0"/>
              </a:rPr>
              <a:t>Attach(Observer)</a:t>
            </a:r>
          </a:p>
          <a:p>
            <a:pPr algn="ctr" eaLnBrk="0" hangingPunct="0"/>
            <a:r>
              <a:rPr lang="en-US" sz="1600">
                <a:latin typeface="Comic Sans MS" pitchFamily="66" charset="0"/>
              </a:rPr>
              <a:t>Detach(Observer)</a:t>
            </a:r>
            <a:br>
              <a:rPr lang="en-US" sz="1600">
                <a:latin typeface="Comic Sans MS" pitchFamily="66" charset="0"/>
              </a:rPr>
            </a:br>
            <a:r>
              <a:rPr lang="en-US" sz="1600">
                <a:latin typeface="Comic Sans MS" pitchFamily="66" charset="0"/>
              </a:rPr>
              <a:t>Notify()</a:t>
            </a:r>
            <a:endParaRPr lang="en-US" sz="2400" b="1">
              <a:latin typeface="Comic Sans MS" pitchFamily="66" charset="0"/>
            </a:endParaRPr>
          </a:p>
        </p:txBody>
      </p:sp>
      <p:sp>
        <p:nvSpPr>
          <p:cNvPr id="47109" name="Rectangle 5"/>
          <p:cNvSpPr>
            <a:spLocks noChangeArrowheads="1"/>
          </p:cNvSpPr>
          <p:nvPr/>
        </p:nvSpPr>
        <p:spPr bwMode="auto">
          <a:xfrm>
            <a:off x="152400" y="4495800"/>
            <a:ext cx="1905000" cy="381000"/>
          </a:xfrm>
          <a:prstGeom prst="rect">
            <a:avLst/>
          </a:prstGeom>
          <a:solidFill>
            <a:srgbClr val="99CCFF"/>
          </a:solidFill>
          <a:ln w="28575">
            <a:solidFill>
              <a:schemeClr val="tx1"/>
            </a:solidFill>
            <a:miter lim="800000"/>
            <a:headEnd type="none" w="sm" len="sm"/>
            <a:tailEnd type="none" w="sm" len="sm"/>
          </a:ln>
          <a:effectLst/>
        </p:spPr>
        <p:txBody>
          <a:bodyPr wrap="none" anchor="ctr"/>
          <a:lstStyle/>
          <a:p>
            <a:pPr algn="ctr" eaLnBrk="0" hangingPunct="0"/>
            <a:r>
              <a:rPr lang="en-US" sz="1600" b="1">
                <a:latin typeface="Comic Sans MS" pitchFamily="66" charset="0"/>
              </a:rPr>
              <a:t>ConcreteSubject</a:t>
            </a:r>
          </a:p>
        </p:txBody>
      </p:sp>
      <p:sp>
        <p:nvSpPr>
          <p:cNvPr id="47110" name="Rectangle 6"/>
          <p:cNvSpPr>
            <a:spLocks noChangeArrowheads="1"/>
          </p:cNvSpPr>
          <p:nvPr/>
        </p:nvSpPr>
        <p:spPr bwMode="auto">
          <a:xfrm>
            <a:off x="152400" y="5486400"/>
            <a:ext cx="1905000" cy="381000"/>
          </a:xfrm>
          <a:prstGeom prst="rect">
            <a:avLst/>
          </a:prstGeom>
          <a:solidFill>
            <a:srgbClr val="99CCFF"/>
          </a:solidFill>
          <a:ln w="28575">
            <a:solidFill>
              <a:schemeClr val="tx1"/>
            </a:solidFill>
            <a:miter lim="800000"/>
            <a:headEnd type="none" w="sm" len="sm"/>
            <a:tailEnd type="none" w="sm" len="sm"/>
          </a:ln>
          <a:effectLst/>
        </p:spPr>
        <p:txBody>
          <a:bodyPr wrap="none" anchor="ctr"/>
          <a:lstStyle/>
          <a:p>
            <a:pPr algn="ctr" eaLnBrk="0" hangingPunct="0"/>
            <a:r>
              <a:rPr lang="en-US" sz="1600">
                <a:latin typeface="Comic Sans MS" pitchFamily="66" charset="0"/>
              </a:rPr>
              <a:t>subjectState</a:t>
            </a:r>
          </a:p>
        </p:txBody>
      </p:sp>
      <p:sp>
        <p:nvSpPr>
          <p:cNvPr id="47111" name="Rectangle 7"/>
          <p:cNvSpPr>
            <a:spLocks noChangeArrowheads="1"/>
          </p:cNvSpPr>
          <p:nvPr/>
        </p:nvSpPr>
        <p:spPr bwMode="auto">
          <a:xfrm>
            <a:off x="152400" y="4876800"/>
            <a:ext cx="1905000" cy="609600"/>
          </a:xfrm>
          <a:prstGeom prst="rect">
            <a:avLst/>
          </a:prstGeom>
          <a:solidFill>
            <a:srgbClr val="99CCFF"/>
          </a:solidFill>
          <a:ln w="28575">
            <a:solidFill>
              <a:schemeClr val="tx1"/>
            </a:solidFill>
            <a:miter lim="800000"/>
            <a:headEnd type="none" w="sm" len="sm"/>
            <a:tailEnd type="none" w="sm" len="sm"/>
          </a:ln>
          <a:effectLst/>
        </p:spPr>
        <p:txBody>
          <a:bodyPr wrap="none" anchor="ctr"/>
          <a:lstStyle/>
          <a:p>
            <a:pPr algn="ctr" eaLnBrk="0" hangingPunct="0"/>
            <a:r>
              <a:rPr lang="en-US" sz="1600">
                <a:latin typeface="Comic Sans MS" pitchFamily="66" charset="0"/>
              </a:rPr>
              <a:t>SetState()</a:t>
            </a:r>
          </a:p>
          <a:p>
            <a:pPr algn="ctr" eaLnBrk="0" hangingPunct="0"/>
            <a:r>
              <a:rPr lang="en-US" sz="1600">
                <a:latin typeface="Comic Sans MS" pitchFamily="66" charset="0"/>
              </a:rPr>
              <a:t>GetState()</a:t>
            </a:r>
            <a:endParaRPr lang="en-US" sz="1600" b="1">
              <a:latin typeface="Comic Sans MS" pitchFamily="66" charset="0"/>
            </a:endParaRPr>
          </a:p>
        </p:txBody>
      </p:sp>
      <p:sp>
        <p:nvSpPr>
          <p:cNvPr id="47112" name="Rectangle 8"/>
          <p:cNvSpPr>
            <a:spLocks noChangeArrowheads="1"/>
          </p:cNvSpPr>
          <p:nvPr/>
        </p:nvSpPr>
        <p:spPr bwMode="auto">
          <a:xfrm>
            <a:off x="2514600" y="2438400"/>
            <a:ext cx="1905000" cy="914400"/>
          </a:xfrm>
          <a:prstGeom prst="rect">
            <a:avLst/>
          </a:prstGeom>
          <a:solidFill>
            <a:srgbClr val="99CCFF"/>
          </a:solidFill>
          <a:ln w="28575">
            <a:solidFill>
              <a:schemeClr val="tx1"/>
            </a:solidFill>
            <a:miter lim="800000"/>
            <a:headEnd type="none" w="sm" len="sm"/>
            <a:tailEnd type="none" w="sm" len="sm"/>
          </a:ln>
          <a:effectLst/>
        </p:spPr>
        <p:txBody>
          <a:bodyPr wrap="none" anchor="ctr"/>
          <a:lstStyle/>
          <a:p>
            <a:pPr eaLnBrk="0" hangingPunct="0"/>
            <a:r>
              <a:rPr lang="en-US" sz="1600">
                <a:latin typeface="Comic Sans MS" pitchFamily="66" charset="0"/>
              </a:rPr>
              <a:t>for all o in</a:t>
            </a:r>
          </a:p>
          <a:p>
            <a:pPr eaLnBrk="0" hangingPunct="0"/>
            <a:r>
              <a:rPr lang="en-US" sz="1600">
                <a:latin typeface="Comic Sans MS" pitchFamily="66" charset="0"/>
              </a:rPr>
              <a:t>   observers {</a:t>
            </a:r>
          </a:p>
          <a:p>
            <a:pPr eaLnBrk="0" hangingPunct="0"/>
            <a:r>
              <a:rPr lang="en-US" sz="1600">
                <a:latin typeface="Comic Sans MS" pitchFamily="66" charset="0"/>
              </a:rPr>
              <a:t>   o -&gt; Update()}</a:t>
            </a:r>
            <a:endParaRPr lang="en-US" sz="1600" b="1">
              <a:latin typeface="Comic Sans MS" pitchFamily="66" charset="0"/>
            </a:endParaRPr>
          </a:p>
        </p:txBody>
      </p:sp>
      <p:cxnSp>
        <p:nvCxnSpPr>
          <p:cNvPr id="47113" name="AutoShape 9"/>
          <p:cNvCxnSpPr>
            <a:cxnSpLocks noChangeShapeType="1"/>
          </p:cNvCxnSpPr>
          <p:nvPr/>
        </p:nvCxnSpPr>
        <p:spPr bwMode="auto">
          <a:xfrm flipV="1">
            <a:off x="1066800" y="2895600"/>
            <a:ext cx="0" cy="1571625"/>
          </a:xfrm>
          <a:prstGeom prst="straightConnector1">
            <a:avLst/>
          </a:prstGeom>
          <a:noFill/>
          <a:ln w="28575">
            <a:solidFill>
              <a:schemeClr val="tx1"/>
            </a:solidFill>
            <a:round/>
            <a:headEnd type="none" w="sm" len="sm"/>
            <a:tailEnd type="none" w="sm" len="sm"/>
          </a:ln>
          <a:effectLst/>
        </p:spPr>
      </p:cxnSp>
      <p:sp>
        <p:nvSpPr>
          <p:cNvPr id="47114" name="Line 10"/>
          <p:cNvSpPr>
            <a:spLocks noChangeShapeType="1"/>
          </p:cNvSpPr>
          <p:nvPr/>
        </p:nvSpPr>
        <p:spPr bwMode="auto">
          <a:xfrm flipV="1">
            <a:off x="1066800" y="3200400"/>
            <a:ext cx="0" cy="228600"/>
          </a:xfrm>
          <a:prstGeom prst="line">
            <a:avLst/>
          </a:prstGeom>
          <a:noFill/>
          <a:ln w="28575">
            <a:solidFill>
              <a:schemeClr val="tx1"/>
            </a:solidFill>
            <a:round/>
            <a:headEnd type="none" w="sm" len="sm"/>
            <a:tailEnd type="triangle" w="lg" len="lg"/>
          </a:ln>
          <a:effectLst/>
        </p:spPr>
        <p:txBody>
          <a:bodyPr wrap="none" anchor="ctr"/>
          <a:lstStyle/>
          <a:p>
            <a:endParaRPr lang="en-US"/>
          </a:p>
        </p:txBody>
      </p:sp>
      <p:sp>
        <p:nvSpPr>
          <p:cNvPr id="47115" name="Rectangle 11"/>
          <p:cNvSpPr>
            <a:spLocks noChangeArrowheads="1"/>
          </p:cNvSpPr>
          <p:nvPr/>
        </p:nvSpPr>
        <p:spPr bwMode="auto">
          <a:xfrm>
            <a:off x="4572000" y="1752600"/>
            <a:ext cx="1905000" cy="381000"/>
          </a:xfrm>
          <a:prstGeom prst="rect">
            <a:avLst/>
          </a:prstGeom>
          <a:solidFill>
            <a:srgbClr val="99CCFF"/>
          </a:solidFill>
          <a:ln w="28575">
            <a:solidFill>
              <a:schemeClr val="tx1"/>
            </a:solidFill>
            <a:miter lim="800000"/>
            <a:headEnd type="none" w="sm" len="sm"/>
            <a:tailEnd type="none" w="sm" len="sm"/>
          </a:ln>
          <a:effectLst/>
        </p:spPr>
        <p:txBody>
          <a:bodyPr wrap="none" anchor="ctr"/>
          <a:lstStyle/>
          <a:p>
            <a:pPr algn="ctr" eaLnBrk="0" hangingPunct="0"/>
            <a:r>
              <a:rPr lang="en-US" sz="2400" b="1">
                <a:latin typeface="Comic Sans MS" pitchFamily="66" charset="0"/>
              </a:rPr>
              <a:t>Observer</a:t>
            </a:r>
          </a:p>
        </p:txBody>
      </p:sp>
      <p:sp>
        <p:nvSpPr>
          <p:cNvPr id="47116" name="Rectangle 12"/>
          <p:cNvSpPr>
            <a:spLocks noChangeArrowheads="1"/>
          </p:cNvSpPr>
          <p:nvPr/>
        </p:nvSpPr>
        <p:spPr bwMode="auto">
          <a:xfrm>
            <a:off x="4572000" y="2133600"/>
            <a:ext cx="1905000" cy="381000"/>
          </a:xfrm>
          <a:prstGeom prst="rect">
            <a:avLst/>
          </a:prstGeom>
          <a:solidFill>
            <a:srgbClr val="99CCFF"/>
          </a:solidFill>
          <a:ln w="28575">
            <a:solidFill>
              <a:schemeClr val="tx1"/>
            </a:solidFill>
            <a:miter lim="800000"/>
            <a:headEnd type="none" w="sm" len="sm"/>
            <a:tailEnd type="none" w="sm" len="sm"/>
          </a:ln>
          <a:effectLst/>
        </p:spPr>
        <p:txBody>
          <a:bodyPr wrap="none" anchor="ctr"/>
          <a:lstStyle/>
          <a:p>
            <a:pPr algn="ctr" eaLnBrk="0" hangingPunct="0"/>
            <a:r>
              <a:rPr lang="en-US" sz="2400" b="1">
                <a:latin typeface="Comic Sans MS" pitchFamily="66" charset="0"/>
              </a:rPr>
              <a:t>Update()</a:t>
            </a:r>
          </a:p>
        </p:txBody>
      </p:sp>
      <p:sp>
        <p:nvSpPr>
          <p:cNvPr id="47117" name="Oval 13"/>
          <p:cNvSpPr>
            <a:spLocks noChangeArrowheads="1"/>
          </p:cNvSpPr>
          <p:nvPr/>
        </p:nvSpPr>
        <p:spPr bwMode="auto">
          <a:xfrm>
            <a:off x="4419600" y="1873250"/>
            <a:ext cx="152400" cy="152400"/>
          </a:xfrm>
          <a:prstGeom prst="ellipse">
            <a:avLst/>
          </a:prstGeom>
          <a:solidFill>
            <a:schemeClr val="tx1"/>
          </a:solidFill>
          <a:ln w="12700">
            <a:solidFill>
              <a:schemeClr val="tx1"/>
            </a:solidFill>
            <a:round/>
            <a:headEnd type="none" w="sm" len="sm"/>
            <a:tailEnd type="none" w="sm" len="sm"/>
          </a:ln>
          <a:effectLst/>
        </p:spPr>
        <p:txBody>
          <a:bodyPr wrap="none" anchor="ctr"/>
          <a:lstStyle/>
          <a:p>
            <a:endParaRPr lang="en-US"/>
          </a:p>
        </p:txBody>
      </p:sp>
      <p:cxnSp>
        <p:nvCxnSpPr>
          <p:cNvPr id="47118" name="AutoShape 14"/>
          <p:cNvCxnSpPr>
            <a:cxnSpLocks noChangeShapeType="1"/>
            <a:stCxn id="47107" idx="3"/>
            <a:endCxn id="47117" idx="2"/>
          </p:cNvCxnSpPr>
          <p:nvPr/>
        </p:nvCxnSpPr>
        <p:spPr bwMode="auto">
          <a:xfrm>
            <a:off x="2071688" y="1943100"/>
            <a:ext cx="2347912" cy="6350"/>
          </a:xfrm>
          <a:prstGeom prst="straightConnector1">
            <a:avLst/>
          </a:prstGeom>
          <a:noFill/>
          <a:ln w="28575">
            <a:solidFill>
              <a:schemeClr val="tx1"/>
            </a:solidFill>
            <a:round/>
            <a:headEnd type="none" w="sm" len="sm"/>
            <a:tailEnd type="none" w="sm" len="sm"/>
          </a:ln>
          <a:effectLst/>
        </p:spPr>
      </p:cxnSp>
      <p:sp>
        <p:nvSpPr>
          <p:cNvPr id="47119" name="Text Box 15"/>
          <p:cNvSpPr txBox="1">
            <a:spLocks noChangeArrowheads="1"/>
          </p:cNvSpPr>
          <p:nvPr/>
        </p:nvSpPr>
        <p:spPr bwMode="auto">
          <a:xfrm>
            <a:off x="2362200" y="1524000"/>
            <a:ext cx="1600200" cy="457200"/>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2400" b="1">
                <a:latin typeface="Comic Sans MS" pitchFamily="66" charset="0"/>
              </a:rPr>
              <a:t>observers</a:t>
            </a:r>
          </a:p>
        </p:txBody>
      </p:sp>
      <p:sp>
        <p:nvSpPr>
          <p:cNvPr id="47120" name="Rectangle 16"/>
          <p:cNvSpPr>
            <a:spLocks noChangeArrowheads="1"/>
          </p:cNvSpPr>
          <p:nvPr/>
        </p:nvSpPr>
        <p:spPr bwMode="auto">
          <a:xfrm>
            <a:off x="4191000" y="3657600"/>
            <a:ext cx="2286000" cy="381000"/>
          </a:xfrm>
          <a:prstGeom prst="rect">
            <a:avLst/>
          </a:prstGeom>
          <a:solidFill>
            <a:srgbClr val="99CCFF"/>
          </a:solidFill>
          <a:ln w="28575">
            <a:solidFill>
              <a:schemeClr val="tx1"/>
            </a:solidFill>
            <a:miter lim="800000"/>
            <a:headEnd type="none" w="sm" len="sm"/>
            <a:tailEnd type="none" w="sm" len="sm"/>
          </a:ln>
          <a:effectLst/>
        </p:spPr>
        <p:txBody>
          <a:bodyPr wrap="none" anchor="ctr"/>
          <a:lstStyle/>
          <a:p>
            <a:pPr algn="ctr" eaLnBrk="0" hangingPunct="0"/>
            <a:r>
              <a:rPr lang="en-US" b="1">
                <a:latin typeface="Comic Sans MS" pitchFamily="66" charset="0"/>
              </a:rPr>
              <a:t>ConcreteObserver</a:t>
            </a:r>
          </a:p>
        </p:txBody>
      </p:sp>
      <p:sp>
        <p:nvSpPr>
          <p:cNvPr id="47121" name="Rectangle 17"/>
          <p:cNvSpPr>
            <a:spLocks noChangeArrowheads="1"/>
          </p:cNvSpPr>
          <p:nvPr/>
        </p:nvSpPr>
        <p:spPr bwMode="auto">
          <a:xfrm>
            <a:off x="7010400" y="3962400"/>
            <a:ext cx="1981200" cy="609600"/>
          </a:xfrm>
          <a:prstGeom prst="rect">
            <a:avLst/>
          </a:prstGeom>
          <a:solidFill>
            <a:srgbClr val="99CCFF"/>
          </a:solidFill>
          <a:ln w="28575">
            <a:solidFill>
              <a:schemeClr val="tx1"/>
            </a:solidFill>
            <a:miter lim="800000"/>
            <a:headEnd type="none" w="sm" len="sm"/>
            <a:tailEnd type="none" w="sm" len="sm"/>
          </a:ln>
          <a:effectLst/>
        </p:spPr>
        <p:txBody>
          <a:bodyPr wrap="none" anchor="ctr"/>
          <a:lstStyle/>
          <a:p>
            <a:pPr eaLnBrk="0" hangingPunct="0"/>
            <a:r>
              <a:rPr lang="en-US" sz="1400" b="1">
                <a:latin typeface="Comic Sans MS" pitchFamily="66" charset="0"/>
              </a:rPr>
              <a:t>observerState =</a:t>
            </a:r>
          </a:p>
          <a:p>
            <a:pPr eaLnBrk="0" hangingPunct="0"/>
            <a:r>
              <a:rPr lang="en-US" sz="1400" b="1">
                <a:latin typeface="Comic Sans MS" pitchFamily="66" charset="0"/>
              </a:rPr>
              <a:t>subject-&gt;GetState()</a:t>
            </a:r>
          </a:p>
        </p:txBody>
      </p:sp>
      <p:sp>
        <p:nvSpPr>
          <p:cNvPr id="47122" name="Rectangle 18"/>
          <p:cNvSpPr>
            <a:spLocks noChangeArrowheads="1"/>
          </p:cNvSpPr>
          <p:nvPr/>
        </p:nvSpPr>
        <p:spPr bwMode="auto">
          <a:xfrm>
            <a:off x="4191000" y="4038600"/>
            <a:ext cx="2286000" cy="457200"/>
          </a:xfrm>
          <a:prstGeom prst="rect">
            <a:avLst/>
          </a:prstGeom>
          <a:solidFill>
            <a:srgbClr val="99CCFF"/>
          </a:solidFill>
          <a:ln w="28575">
            <a:solidFill>
              <a:schemeClr val="tx1"/>
            </a:solidFill>
            <a:miter lim="800000"/>
            <a:headEnd type="none" w="sm" len="sm"/>
            <a:tailEnd type="none" w="sm" len="sm"/>
          </a:ln>
          <a:effectLst/>
        </p:spPr>
        <p:txBody>
          <a:bodyPr wrap="none" anchor="ctr"/>
          <a:lstStyle/>
          <a:p>
            <a:pPr eaLnBrk="0" hangingPunct="0"/>
            <a:r>
              <a:rPr lang="en-US" b="1">
                <a:latin typeface="Comic Sans MS" pitchFamily="66" charset="0"/>
              </a:rPr>
              <a:t>Update()</a:t>
            </a:r>
          </a:p>
        </p:txBody>
      </p:sp>
      <p:sp>
        <p:nvSpPr>
          <p:cNvPr id="47123" name="Oval 19"/>
          <p:cNvSpPr>
            <a:spLocks noChangeArrowheads="1"/>
          </p:cNvSpPr>
          <p:nvPr/>
        </p:nvSpPr>
        <p:spPr bwMode="auto">
          <a:xfrm>
            <a:off x="5410200" y="4191000"/>
            <a:ext cx="152400" cy="152400"/>
          </a:xfrm>
          <a:prstGeom prst="ellipse">
            <a:avLst/>
          </a:prstGeom>
          <a:solidFill>
            <a:schemeClr val="bg1"/>
          </a:solidFill>
          <a:ln w="25400">
            <a:solidFill>
              <a:schemeClr val="tx1"/>
            </a:solidFill>
            <a:round/>
            <a:headEnd type="none" w="sm" len="sm"/>
            <a:tailEnd type="none" w="sm" len="sm"/>
          </a:ln>
          <a:effectLst/>
        </p:spPr>
        <p:txBody>
          <a:bodyPr wrap="none" anchor="ctr"/>
          <a:lstStyle/>
          <a:p>
            <a:endParaRPr lang="en-US"/>
          </a:p>
        </p:txBody>
      </p:sp>
      <p:cxnSp>
        <p:nvCxnSpPr>
          <p:cNvPr id="47124" name="AutoShape 20"/>
          <p:cNvCxnSpPr>
            <a:cxnSpLocks noChangeShapeType="1"/>
            <a:stCxn id="47123" idx="6"/>
            <a:endCxn id="47121" idx="1"/>
          </p:cNvCxnSpPr>
          <p:nvPr/>
        </p:nvCxnSpPr>
        <p:spPr bwMode="auto">
          <a:xfrm>
            <a:off x="5575300" y="4267200"/>
            <a:ext cx="1420813" cy="0"/>
          </a:xfrm>
          <a:prstGeom prst="straightConnector1">
            <a:avLst/>
          </a:prstGeom>
          <a:noFill/>
          <a:ln w="28575">
            <a:solidFill>
              <a:schemeClr val="tx1"/>
            </a:solidFill>
            <a:prstDash val="sysDot"/>
            <a:round/>
            <a:headEnd type="none" w="sm" len="sm"/>
            <a:tailEnd type="none" w="sm" len="sm"/>
          </a:ln>
          <a:effectLst/>
        </p:spPr>
      </p:cxnSp>
      <p:sp>
        <p:nvSpPr>
          <p:cNvPr id="47125" name="Rectangle 21"/>
          <p:cNvSpPr>
            <a:spLocks noChangeArrowheads="1"/>
          </p:cNvSpPr>
          <p:nvPr/>
        </p:nvSpPr>
        <p:spPr bwMode="auto">
          <a:xfrm>
            <a:off x="4191000" y="4495800"/>
            <a:ext cx="2286000" cy="381000"/>
          </a:xfrm>
          <a:prstGeom prst="rect">
            <a:avLst/>
          </a:prstGeom>
          <a:solidFill>
            <a:srgbClr val="99CCFF"/>
          </a:solidFill>
          <a:ln w="28575">
            <a:solidFill>
              <a:schemeClr val="tx1"/>
            </a:solidFill>
            <a:miter lim="800000"/>
            <a:headEnd type="none" w="sm" len="sm"/>
            <a:tailEnd type="none" w="sm" len="sm"/>
          </a:ln>
          <a:effectLst/>
        </p:spPr>
        <p:txBody>
          <a:bodyPr wrap="none" anchor="ctr"/>
          <a:lstStyle/>
          <a:p>
            <a:pPr eaLnBrk="0" hangingPunct="0"/>
            <a:r>
              <a:rPr lang="en-US" b="1">
                <a:latin typeface="Comic Sans MS" pitchFamily="66" charset="0"/>
              </a:rPr>
              <a:t>observerState</a:t>
            </a:r>
          </a:p>
        </p:txBody>
      </p:sp>
      <p:cxnSp>
        <p:nvCxnSpPr>
          <p:cNvPr id="47126" name="AutoShape 22"/>
          <p:cNvCxnSpPr>
            <a:cxnSpLocks noChangeShapeType="1"/>
            <a:stCxn id="47125" idx="1"/>
            <a:endCxn id="47109" idx="3"/>
          </p:cNvCxnSpPr>
          <p:nvPr/>
        </p:nvCxnSpPr>
        <p:spPr bwMode="auto">
          <a:xfrm flipH="1">
            <a:off x="2071688" y="4686300"/>
            <a:ext cx="2105025" cy="0"/>
          </a:xfrm>
          <a:prstGeom prst="straightConnector1">
            <a:avLst/>
          </a:prstGeom>
          <a:noFill/>
          <a:ln w="28575">
            <a:solidFill>
              <a:schemeClr val="tx1"/>
            </a:solidFill>
            <a:round/>
            <a:headEnd type="none" w="sm" len="sm"/>
            <a:tailEnd type="triangle" w="med" len="lg"/>
          </a:ln>
          <a:effectLst/>
        </p:spPr>
      </p:cxnSp>
      <p:sp>
        <p:nvSpPr>
          <p:cNvPr id="47127" name="Rectangle 23"/>
          <p:cNvSpPr>
            <a:spLocks noChangeArrowheads="1"/>
          </p:cNvSpPr>
          <p:nvPr/>
        </p:nvSpPr>
        <p:spPr bwMode="auto">
          <a:xfrm>
            <a:off x="2895600" y="4953000"/>
            <a:ext cx="2895600" cy="381000"/>
          </a:xfrm>
          <a:prstGeom prst="rect">
            <a:avLst/>
          </a:prstGeom>
          <a:solidFill>
            <a:srgbClr val="99CCFF"/>
          </a:solidFill>
          <a:ln w="28575">
            <a:solidFill>
              <a:schemeClr val="tx1"/>
            </a:solidFill>
            <a:miter lim="800000"/>
            <a:headEnd/>
            <a:tailEnd/>
          </a:ln>
          <a:effectLst/>
        </p:spPr>
        <p:txBody>
          <a:bodyPr wrap="none" anchor="ctr"/>
          <a:lstStyle/>
          <a:p>
            <a:pPr algn="ctr" eaLnBrk="0" hangingPunct="0"/>
            <a:r>
              <a:rPr kumimoji="1" lang="en-US" sz="2400">
                <a:latin typeface="Times New Roman" pitchFamily="18" charset="0"/>
              </a:rPr>
              <a:t>return subjectState</a:t>
            </a:r>
          </a:p>
        </p:txBody>
      </p:sp>
      <p:sp>
        <p:nvSpPr>
          <p:cNvPr id="47128" name="Oval 24"/>
          <p:cNvSpPr>
            <a:spLocks noChangeArrowheads="1"/>
          </p:cNvSpPr>
          <p:nvPr/>
        </p:nvSpPr>
        <p:spPr bwMode="auto">
          <a:xfrm>
            <a:off x="1676400" y="5072063"/>
            <a:ext cx="152400" cy="152400"/>
          </a:xfrm>
          <a:prstGeom prst="ellipse">
            <a:avLst/>
          </a:prstGeom>
          <a:solidFill>
            <a:schemeClr val="bg1"/>
          </a:solidFill>
          <a:ln w="25400">
            <a:solidFill>
              <a:schemeClr val="tx1"/>
            </a:solidFill>
            <a:round/>
            <a:headEnd type="none" w="sm" len="sm"/>
            <a:tailEnd type="none" w="sm" len="sm"/>
          </a:ln>
          <a:effectLst/>
        </p:spPr>
        <p:txBody>
          <a:bodyPr wrap="none" anchor="ctr"/>
          <a:lstStyle/>
          <a:p>
            <a:endParaRPr lang="en-US"/>
          </a:p>
        </p:txBody>
      </p:sp>
      <p:cxnSp>
        <p:nvCxnSpPr>
          <p:cNvPr id="47129" name="AutoShape 25"/>
          <p:cNvCxnSpPr>
            <a:cxnSpLocks noChangeShapeType="1"/>
            <a:stCxn id="47127" idx="1"/>
            <a:endCxn id="47128" idx="6"/>
          </p:cNvCxnSpPr>
          <p:nvPr/>
        </p:nvCxnSpPr>
        <p:spPr bwMode="auto">
          <a:xfrm flipH="1">
            <a:off x="1841500" y="5143500"/>
            <a:ext cx="1039813" cy="4763"/>
          </a:xfrm>
          <a:prstGeom prst="straightConnector1">
            <a:avLst/>
          </a:prstGeom>
          <a:noFill/>
          <a:ln w="28575">
            <a:solidFill>
              <a:schemeClr val="tx1"/>
            </a:solidFill>
            <a:prstDash val="sysDot"/>
            <a:round/>
            <a:headEnd type="none" w="sm" len="sm"/>
            <a:tailEnd type="none" w="sm" len="sm"/>
          </a:ln>
          <a:effectLst/>
        </p:spPr>
      </p:cxnSp>
      <p:cxnSp>
        <p:nvCxnSpPr>
          <p:cNvPr id="47130" name="AutoShape 26"/>
          <p:cNvCxnSpPr>
            <a:cxnSpLocks noChangeShapeType="1"/>
            <a:stCxn id="47120" idx="0"/>
            <a:endCxn id="47132" idx="2"/>
          </p:cNvCxnSpPr>
          <p:nvPr/>
        </p:nvCxnSpPr>
        <p:spPr bwMode="auto">
          <a:xfrm flipV="1">
            <a:off x="5334000" y="2514600"/>
            <a:ext cx="0" cy="1128713"/>
          </a:xfrm>
          <a:prstGeom prst="straightConnector1">
            <a:avLst/>
          </a:prstGeom>
          <a:noFill/>
          <a:ln w="28575">
            <a:solidFill>
              <a:schemeClr val="tx1"/>
            </a:solidFill>
            <a:round/>
            <a:headEnd type="none" w="sm" len="sm"/>
            <a:tailEnd type="none" w="sm" len="sm"/>
          </a:ln>
          <a:effectLst/>
        </p:spPr>
      </p:cxnSp>
      <p:sp>
        <p:nvSpPr>
          <p:cNvPr id="47131" name="Line 27"/>
          <p:cNvSpPr>
            <a:spLocks noChangeShapeType="1"/>
          </p:cNvSpPr>
          <p:nvPr/>
        </p:nvSpPr>
        <p:spPr bwMode="auto">
          <a:xfrm flipV="1">
            <a:off x="5334000" y="2819400"/>
            <a:ext cx="0" cy="228600"/>
          </a:xfrm>
          <a:prstGeom prst="line">
            <a:avLst/>
          </a:prstGeom>
          <a:noFill/>
          <a:ln w="28575">
            <a:solidFill>
              <a:schemeClr val="tx1"/>
            </a:solidFill>
            <a:round/>
            <a:headEnd type="none" w="sm" len="sm"/>
            <a:tailEnd type="triangle" w="lg" len="lg"/>
          </a:ln>
          <a:effectLst/>
        </p:spPr>
        <p:txBody>
          <a:bodyPr wrap="none" anchor="ctr"/>
          <a:lstStyle/>
          <a:p>
            <a:endParaRPr lang="en-US"/>
          </a:p>
        </p:txBody>
      </p:sp>
      <p:sp>
        <p:nvSpPr>
          <p:cNvPr id="47132" name="Rectangle 28"/>
          <p:cNvSpPr>
            <a:spLocks noChangeArrowheads="1"/>
          </p:cNvSpPr>
          <p:nvPr/>
        </p:nvSpPr>
        <p:spPr bwMode="auto">
          <a:xfrm>
            <a:off x="5181600" y="2362200"/>
            <a:ext cx="304800" cy="152400"/>
          </a:xfrm>
          <a:prstGeom prst="rect">
            <a:avLst/>
          </a:prstGeom>
          <a:noFill/>
          <a:ln w="12700">
            <a:noFill/>
            <a:miter lim="800000"/>
            <a:headEnd type="none" w="sm" len="sm"/>
            <a:tailEnd type="none" w="sm" len="sm"/>
          </a:ln>
          <a:effectLst/>
        </p:spPr>
        <p:txBody>
          <a:bodyPr wrap="none" anchor="ctr"/>
          <a:lstStyle/>
          <a:p>
            <a:endParaRPr lang="en-US"/>
          </a:p>
        </p:txBody>
      </p:sp>
      <p:sp>
        <p:nvSpPr>
          <p:cNvPr id="47133" name="Text Box 29"/>
          <p:cNvSpPr txBox="1">
            <a:spLocks noChangeArrowheads="1"/>
          </p:cNvSpPr>
          <p:nvPr/>
        </p:nvSpPr>
        <p:spPr bwMode="auto">
          <a:xfrm>
            <a:off x="2605088" y="4191000"/>
            <a:ext cx="1263650" cy="457200"/>
          </a:xfrm>
          <a:prstGeom prst="rect">
            <a:avLst/>
          </a:prstGeom>
          <a:noFill/>
          <a:ln w="12700">
            <a:noFill/>
            <a:miter lim="800000"/>
            <a:headEnd type="none" w="sm" len="sm"/>
            <a:tailEnd type="none" w="sm" len="sm"/>
          </a:ln>
          <a:effectLst/>
        </p:spPr>
        <p:txBody>
          <a:bodyPr wrap="none" anchor="ctr">
            <a:spAutoFit/>
          </a:bodyPr>
          <a:lstStyle/>
          <a:p>
            <a:pPr algn="ctr" eaLnBrk="0" hangingPunct="0"/>
            <a:r>
              <a:rPr lang="en-US" sz="2400" b="1">
                <a:latin typeface="Comic Sans MS" pitchFamily="66" charset="0"/>
              </a:rPr>
              <a:t>subject</a:t>
            </a:r>
          </a:p>
        </p:txBody>
      </p:sp>
      <p:sp>
        <p:nvSpPr>
          <p:cNvPr id="47134" name="Oval 30"/>
          <p:cNvSpPr>
            <a:spLocks noChangeArrowheads="1"/>
          </p:cNvSpPr>
          <p:nvPr/>
        </p:nvSpPr>
        <p:spPr bwMode="auto">
          <a:xfrm>
            <a:off x="1587500" y="2667000"/>
            <a:ext cx="152400" cy="152400"/>
          </a:xfrm>
          <a:prstGeom prst="ellipse">
            <a:avLst/>
          </a:prstGeom>
          <a:solidFill>
            <a:schemeClr val="bg1"/>
          </a:solidFill>
          <a:ln w="25400">
            <a:solidFill>
              <a:schemeClr val="tx1"/>
            </a:solidFill>
            <a:round/>
            <a:headEnd type="none" w="sm" len="sm"/>
            <a:tailEnd type="none" w="sm" len="sm"/>
          </a:ln>
          <a:effectLst/>
        </p:spPr>
        <p:txBody>
          <a:bodyPr wrap="none" anchor="ctr"/>
          <a:lstStyle/>
          <a:p>
            <a:endParaRPr lang="en-US"/>
          </a:p>
        </p:txBody>
      </p:sp>
      <p:cxnSp>
        <p:nvCxnSpPr>
          <p:cNvPr id="47135" name="AutoShape 31"/>
          <p:cNvCxnSpPr>
            <a:cxnSpLocks noChangeShapeType="1"/>
            <a:stCxn id="47134" idx="6"/>
          </p:cNvCxnSpPr>
          <p:nvPr/>
        </p:nvCxnSpPr>
        <p:spPr bwMode="auto">
          <a:xfrm>
            <a:off x="1752600" y="2743200"/>
            <a:ext cx="735013" cy="1588"/>
          </a:xfrm>
          <a:prstGeom prst="straightConnector1">
            <a:avLst/>
          </a:prstGeom>
          <a:noFill/>
          <a:ln w="28575">
            <a:solidFill>
              <a:schemeClr val="tx1"/>
            </a:solidFill>
            <a:prstDash val="sysDot"/>
            <a:round/>
            <a:headEnd type="none" w="sm" len="sm"/>
            <a:tailEnd type="none" w="sm" len="sm"/>
          </a:ln>
          <a:effectLst/>
        </p:spPr>
      </p:cxn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xfrm>
            <a:off x="0" y="228600"/>
            <a:ext cx="8229600" cy="808038"/>
          </a:xfrm>
        </p:spPr>
        <p:txBody>
          <a:bodyPr>
            <a:normAutofit/>
          </a:bodyPr>
          <a:lstStyle/>
          <a:p>
            <a:r>
              <a:rPr lang="en-US"/>
              <a:t>Observer Pattern - Consequences</a:t>
            </a:r>
          </a:p>
        </p:txBody>
      </p:sp>
      <p:sp>
        <p:nvSpPr>
          <p:cNvPr id="27651" name="Rectangle 3"/>
          <p:cNvSpPr>
            <a:spLocks noGrp="1" noChangeArrowheads="1"/>
          </p:cNvSpPr>
          <p:nvPr>
            <p:ph sz="quarter" idx="1"/>
          </p:nvPr>
        </p:nvSpPr>
        <p:spPr>
          <a:xfrm>
            <a:off x="457200" y="1371600"/>
            <a:ext cx="8229600" cy="4876800"/>
          </a:xfrm>
        </p:spPr>
        <p:txBody>
          <a:bodyPr/>
          <a:lstStyle/>
          <a:p>
            <a:pPr>
              <a:lnSpc>
                <a:spcPct val="90000"/>
              </a:lnSpc>
            </a:pPr>
            <a:r>
              <a:rPr lang="en-US" sz="2200" dirty="0"/>
              <a:t>Loosely Coupled</a:t>
            </a:r>
          </a:p>
          <a:p>
            <a:pPr lvl="1">
              <a:lnSpc>
                <a:spcPct val="90000"/>
              </a:lnSpc>
            </a:pPr>
            <a:r>
              <a:rPr lang="en-US" sz="2000" dirty="0"/>
              <a:t>Reuse subjects without reusing their observers, and vice versa</a:t>
            </a:r>
          </a:p>
          <a:p>
            <a:pPr lvl="1">
              <a:lnSpc>
                <a:spcPct val="90000"/>
              </a:lnSpc>
            </a:pPr>
            <a:r>
              <a:rPr lang="en-US" sz="2000" dirty="0"/>
              <a:t>Add observers without modifying the subject or other observers</a:t>
            </a:r>
          </a:p>
          <a:p>
            <a:pPr lvl="1">
              <a:lnSpc>
                <a:spcPct val="90000"/>
              </a:lnSpc>
              <a:buFont typeface="Wingdings" pitchFamily="2" charset="2"/>
              <a:buNone/>
            </a:pPr>
            <a:endParaRPr lang="en-US" sz="2100" dirty="0"/>
          </a:p>
          <a:p>
            <a:pPr>
              <a:lnSpc>
                <a:spcPct val="90000"/>
              </a:lnSpc>
            </a:pPr>
            <a:r>
              <a:rPr lang="en-US" sz="2200" dirty="0"/>
              <a:t>Abstract coupling between subject and observer</a:t>
            </a:r>
          </a:p>
          <a:p>
            <a:pPr lvl="1">
              <a:lnSpc>
                <a:spcPct val="90000"/>
              </a:lnSpc>
            </a:pPr>
            <a:r>
              <a:rPr lang="en-US" sz="2000" dirty="0"/>
              <a:t>Concrete class of none of the observers is known</a:t>
            </a:r>
          </a:p>
          <a:p>
            <a:pPr lvl="1">
              <a:lnSpc>
                <a:spcPct val="90000"/>
              </a:lnSpc>
              <a:buFont typeface="Wingdings" pitchFamily="2" charset="2"/>
              <a:buNone/>
            </a:pPr>
            <a:endParaRPr lang="en-US" sz="20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t>Gang of Four</a:t>
            </a:r>
          </a:p>
        </p:txBody>
      </p:sp>
      <p:sp>
        <p:nvSpPr>
          <p:cNvPr id="6" name="Slide Number Placeholder 5"/>
          <p:cNvSpPr>
            <a:spLocks noGrp="1"/>
          </p:cNvSpPr>
          <p:nvPr>
            <p:ph type="sldNum" sz="quarter" idx="12"/>
          </p:nvPr>
        </p:nvSpPr>
        <p:spPr/>
        <p:txBody>
          <a:bodyPr/>
          <a:lstStyle/>
          <a:p>
            <a:fld id="{A94E20D8-C3EF-43B2-9CDE-558390872E99}" type="slidenum">
              <a:rPr lang="en-US"/>
              <a:pPr/>
              <a:t>3</a:t>
            </a:fld>
            <a:endParaRPr lang="en-US"/>
          </a:p>
        </p:txBody>
      </p:sp>
      <p:sp>
        <p:nvSpPr>
          <p:cNvPr id="4099" name="Rectangle 3"/>
          <p:cNvSpPr>
            <a:spLocks noGrp="1" noChangeArrowheads="1"/>
          </p:cNvSpPr>
          <p:nvPr>
            <p:ph sz="quarter" idx="1"/>
          </p:nvPr>
        </p:nvSpPr>
        <p:spPr>
          <a:xfrm>
            <a:off x="685800" y="1981200"/>
            <a:ext cx="4343400" cy="4114800"/>
          </a:xfrm>
        </p:spPr>
        <p:txBody>
          <a:bodyPr/>
          <a:lstStyle/>
          <a:p>
            <a:pPr>
              <a:lnSpc>
                <a:spcPct val="90000"/>
              </a:lnSpc>
            </a:pPr>
            <a:r>
              <a:rPr lang="en-US" dirty="0"/>
              <a:t>The book that started it all</a:t>
            </a:r>
          </a:p>
          <a:p>
            <a:pPr>
              <a:lnSpc>
                <a:spcPct val="90000"/>
              </a:lnSpc>
            </a:pPr>
            <a:r>
              <a:rPr lang="en-US" dirty="0"/>
              <a:t>Community refers to authors as the “Gang of Four”</a:t>
            </a:r>
          </a:p>
          <a:p>
            <a:pPr>
              <a:lnSpc>
                <a:spcPct val="90000"/>
              </a:lnSpc>
            </a:pPr>
            <a:r>
              <a:rPr lang="en-US" dirty="0"/>
              <a:t>Figures and some text in these slides come from </a:t>
            </a:r>
            <a:r>
              <a:rPr lang="en-US" dirty="0" smtClean="0"/>
              <a:t>book</a:t>
            </a:r>
            <a:endParaRPr lang="en-US" dirty="0"/>
          </a:p>
        </p:txBody>
      </p:sp>
      <p:pic>
        <p:nvPicPr>
          <p:cNvPr id="4101" name="Picture 5"/>
          <p:cNvPicPr>
            <a:picLocks noGrp="1" noChangeAspect="1" noChangeArrowheads="1"/>
          </p:cNvPicPr>
          <p:nvPr>
            <p:ph type="clipArt" sz="half" idx="4294967295"/>
          </p:nvPr>
        </p:nvPicPr>
        <p:blipFill>
          <a:blip r:embed="rId2"/>
          <a:srcRect/>
          <a:stretch>
            <a:fillRect/>
          </a:stretch>
        </p:blipFill>
        <p:spPr>
          <a:xfrm>
            <a:off x="4953000" y="1238629"/>
            <a:ext cx="3644900" cy="4704971"/>
          </a:xfrm>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7" name="Rectangle 9"/>
          <p:cNvSpPr>
            <a:spLocks noGrp="1" noChangeArrowheads="1"/>
          </p:cNvSpPr>
          <p:nvPr>
            <p:ph type="title"/>
          </p:nvPr>
        </p:nvSpPr>
        <p:spPr/>
        <p:txBody>
          <a:bodyPr>
            <a:normAutofit/>
          </a:bodyPr>
          <a:lstStyle/>
          <a:p>
            <a:r>
              <a:rPr lang="en-US"/>
              <a:t>Object Modeling Technique (OMT)</a:t>
            </a:r>
          </a:p>
        </p:txBody>
      </p:sp>
      <p:sp>
        <p:nvSpPr>
          <p:cNvPr id="5" name="Slide Number Placeholder 5"/>
          <p:cNvSpPr>
            <a:spLocks noGrp="1"/>
          </p:cNvSpPr>
          <p:nvPr>
            <p:ph type="sldNum" sz="quarter" idx="12"/>
          </p:nvPr>
        </p:nvSpPr>
        <p:spPr/>
        <p:txBody>
          <a:bodyPr/>
          <a:lstStyle/>
          <a:p>
            <a:fld id="{D0238C95-E7EC-4553-B6AA-3BDCEF02A33E}" type="slidenum">
              <a:rPr lang="en-US"/>
              <a:pPr/>
              <a:t>4</a:t>
            </a:fld>
            <a:endParaRPr lang="en-US"/>
          </a:p>
        </p:txBody>
      </p:sp>
      <p:sp>
        <p:nvSpPr>
          <p:cNvPr id="94218" name="Rectangle 10"/>
          <p:cNvSpPr>
            <a:spLocks noGrp="1" noChangeArrowheads="1"/>
          </p:cNvSpPr>
          <p:nvPr>
            <p:ph sz="quarter" idx="1"/>
          </p:nvPr>
        </p:nvSpPr>
        <p:spPr/>
        <p:txBody>
          <a:bodyPr/>
          <a:lstStyle/>
          <a:p>
            <a:r>
              <a:rPr lang="en-US"/>
              <a:t>Used to describe patterns in GO4 book</a:t>
            </a:r>
          </a:p>
          <a:p>
            <a:r>
              <a:rPr lang="en-US"/>
              <a:t>Graphical representation of OO relationships </a:t>
            </a:r>
          </a:p>
          <a:p>
            <a:pPr lvl="1"/>
            <a:r>
              <a:rPr lang="en-US" b="1"/>
              <a:t>Class diagrams</a:t>
            </a:r>
            <a:r>
              <a:rPr lang="en-US"/>
              <a:t> show the static relationship between classes</a:t>
            </a:r>
          </a:p>
          <a:p>
            <a:pPr lvl="1"/>
            <a:r>
              <a:rPr lang="en-US" b="1"/>
              <a:t>Object diagrams</a:t>
            </a:r>
            <a:r>
              <a:rPr lang="en-US"/>
              <a:t> represent the state of a program as series of related objects</a:t>
            </a:r>
          </a:p>
          <a:p>
            <a:pPr lvl="1"/>
            <a:r>
              <a:rPr lang="en-US" b="1"/>
              <a:t>Interaction diagrams</a:t>
            </a:r>
            <a:r>
              <a:rPr lang="en-US"/>
              <a:t> illustrate execution of the program as an interaction among related objects</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1026"/>
          <p:cNvSpPr>
            <a:spLocks noGrp="1" noChangeArrowheads="1"/>
          </p:cNvSpPr>
          <p:nvPr>
            <p:ph type="title"/>
          </p:nvPr>
        </p:nvSpPr>
        <p:spPr/>
        <p:txBody>
          <a:bodyPr/>
          <a:lstStyle/>
          <a:p>
            <a:r>
              <a:rPr lang="en-US"/>
              <a:t>Classes</a:t>
            </a:r>
          </a:p>
        </p:txBody>
      </p:sp>
      <p:sp>
        <p:nvSpPr>
          <p:cNvPr id="5" name="Slide Number Placeholder 5"/>
          <p:cNvSpPr>
            <a:spLocks noGrp="1"/>
          </p:cNvSpPr>
          <p:nvPr>
            <p:ph type="sldNum" sz="quarter" idx="12"/>
          </p:nvPr>
        </p:nvSpPr>
        <p:spPr/>
        <p:txBody>
          <a:bodyPr/>
          <a:lstStyle/>
          <a:p>
            <a:fld id="{ABEF5527-6402-4B12-AF61-7599068FDB02}" type="slidenum">
              <a:rPr lang="en-US"/>
              <a:pPr/>
              <a:t>5</a:t>
            </a:fld>
            <a:endParaRPr lang="en-US"/>
          </a:p>
        </p:txBody>
      </p:sp>
      <p:pic>
        <p:nvPicPr>
          <p:cNvPr id="109571" name="Picture 1027" descr="class"/>
          <p:cNvPicPr>
            <a:picLocks noGrp="1" noChangeAspect="1" noChangeArrowheads="1"/>
          </p:cNvPicPr>
          <p:nvPr>
            <p:ph sz="quarter" idx="1"/>
          </p:nvPr>
        </p:nvPicPr>
        <p:blipFill>
          <a:blip r:embed="rId2"/>
          <a:srcRect/>
          <a:stretch>
            <a:fillRect/>
          </a:stretch>
        </p:blipFill>
        <p:spPr>
          <a:xfrm>
            <a:off x="2819400" y="1676400"/>
            <a:ext cx="3578225" cy="3514725"/>
          </a:xfrm>
          <a:noFill/>
          <a:ln/>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61" name="Rectangle 5"/>
          <p:cNvSpPr>
            <a:spLocks noGrp="1" noChangeArrowheads="1"/>
          </p:cNvSpPr>
          <p:nvPr>
            <p:ph type="title"/>
          </p:nvPr>
        </p:nvSpPr>
        <p:spPr/>
        <p:txBody>
          <a:bodyPr/>
          <a:lstStyle/>
          <a:p>
            <a:r>
              <a:rPr lang="en-US"/>
              <a:t>Object instantiation</a:t>
            </a:r>
          </a:p>
        </p:txBody>
      </p:sp>
      <p:sp>
        <p:nvSpPr>
          <p:cNvPr id="5" name="Slide Number Placeholder 5"/>
          <p:cNvSpPr>
            <a:spLocks noGrp="1"/>
          </p:cNvSpPr>
          <p:nvPr>
            <p:ph type="sldNum" sz="quarter" idx="12"/>
          </p:nvPr>
        </p:nvSpPr>
        <p:spPr/>
        <p:txBody>
          <a:bodyPr/>
          <a:lstStyle/>
          <a:p>
            <a:fld id="{ECEEE67B-63F2-4B6E-9250-96000C6BB53B}" type="slidenum">
              <a:rPr lang="en-US"/>
              <a:pPr/>
              <a:t>6</a:t>
            </a:fld>
            <a:endParaRPr lang="en-US"/>
          </a:p>
        </p:txBody>
      </p:sp>
      <p:pic>
        <p:nvPicPr>
          <p:cNvPr id="96260" name="Picture 4" descr="insta045"/>
          <p:cNvPicPr>
            <a:picLocks noGrp="1" noChangeAspect="1" noChangeArrowheads="1"/>
          </p:cNvPicPr>
          <p:nvPr>
            <p:ph sz="quarter" idx="1"/>
          </p:nvPr>
        </p:nvPicPr>
        <p:blipFill>
          <a:blip r:embed="rId2"/>
          <a:srcRect/>
          <a:stretch>
            <a:fillRect/>
          </a:stretch>
        </p:blipFill>
        <p:spPr>
          <a:xfrm>
            <a:off x="1143000" y="2209800"/>
            <a:ext cx="6858000" cy="1222375"/>
          </a:xfrm>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5" name="Rectangle 5"/>
          <p:cNvSpPr>
            <a:spLocks noGrp="1" noChangeArrowheads="1"/>
          </p:cNvSpPr>
          <p:nvPr>
            <p:ph type="title"/>
          </p:nvPr>
        </p:nvSpPr>
        <p:spPr/>
        <p:txBody>
          <a:bodyPr>
            <a:normAutofit/>
          </a:bodyPr>
          <a:lstStyle/>
          <a:p>
            <a:r>
              <a:rPr lang="en-US"/>
              <a:t>Subclassing and Abstract Classes</a:t>
            </a:r>
          </a:p>
        </p:txBody>
      </p:sp>
      <p:sp>
        <p:nvSpPr>
          <p:cNvPr id="6" name="Slide Number Placeholder 5"/>
          <p:cNvSpPr>
            <a:spLocks noGrp="1"/>
          </p:cNvSpPr>
          <p:nvPr>
            <p:ph type="sldNum" sz="quarter" idx="12"/>
          </p:nvPr>
        </p:nvSpPr>
        <p:spPr/>
        <p:txBody>
          <a:bodyPr/>
          <a:lstStyle/>
          <a:p>
            <a:fld id="{2326E469-A7F7-4C76-B2E6-600BCBAEC298}" type="slidenum">
              <a:rPr lang="en-US"/>
              <a:pPr/>
              <a:t>7</a:t>
            </a:fld>
            <a:endParaRPr lang="en-US"/>
          </a:p>
        </p:txBody>
      </p:sp>
      <p:pic>
        <p:nvPicPr>
          <p:cNvPr id="97284" name="Picture 4" descr="subcl009"/>
          <p:cNvPicPr>
            <a:picLocks noGrp="1" noChangeAspect="1" noChangeArrowheads="1"/>
          </p:cNvPicPr>
          <p:nvPr>
            <p:ph sz="quarter" idx="1"/>
          </p:nvPr>
        </p:nvPicPr>
        <p:blipFill>
          <a:blip r:embed="rId2"/>
          <a:srcRect/>
          <a:stretch>
            <a:fillRect/>
          </a:stretch>
        </p:blipFill>
        <p:spPr>
          <a:xfrm>
            <a:off x="838200" y="2057400"/>
            <a:ext cx="1982788" cy="3092450"/>
          </a:xfrm>
          <a:noFill/>
          <a:ln/>
        </p:spPr>
      </p:pic>
      <p:pic>
        <p:nvPicPr>
          <p:cNvPr id="97287" name="Picture 7" descr="absclass"/>
          <p:cNvPicPr>
            <a:picLocks noGrp="1" noChangeAspect="1" noChangeArrowheads="1"/>
          </p:cNvPicPr>
          <p:nvPr>
            <p:ph sz="half" idx="4294967295"/>
          </p:nvPr>
        </p:nvPicPr>
        <p:blipFill>
          <a:blip r:embed="rId3"/>
          <a:srcRect/>
          <a:stretch>
            <a:fillRect/>
          </a:stretch>
        </p:blipFill>
        <p:spPr>
          <a:xfrm>
            <a:off x="4194175" y="1905000"/>
            <a:ext cx="4949825" cy="3671888"/>
          </a:xfrm>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7" name="Rectangle 5"/>
          <p:cNvSpPr>
            <a:spLocks noGrp="1" noChangeArrowheads="1"/>
          </p:cNvSpPr>
          <p:nvPr>
            <p:ph type="title"/>
          </p:nvPr>
        </p:nvSpPr>
        <p:spPr/>
        <p:txBody>
          <a:bodyPr/>
          <a:lstStyle/>
          <a:p>
            <a:r>
              <a:rPr lang="en-US"/>
              <a:t>Object diagrams</a:t>
            </a:r>
          </a:p>
        </p:txBody>
      </p:sp>
      <p:sp>
        <p:nvSpPr>
          <p:cNvPr id="5" name="Slide Number Placeholder 5"/>
          <p:cNvSpPr>
            <a:spLocks noGrp="1"/>
          </p:cNvSpPr>
          <p:nvPr>
            <p:ph type="sldNum" sz="quarter" idx="12"/>
          </p:nvPr>
        </p:nvSpPr>
        <p:spPr/>
        <p:txBody>
          <a:bodyPr/>
          <a:lstStyle/>
          <a:p>
            <a:fld id="{F587EF81-D0BE-4B79-8A14-C7ECA53492AC}" type="slidenum">
              <a:rPr lang="en-US"/>
              <a:pPr/>
              <a:t>8</a:t>
            </a:fld>
            <a:endParaRPr lang="en-US"/>
          </a:p>
        </p:txBody>
      </p:sp>
      <p:pic>
        <p:nvPicPr>
          <p:cNvPr id="100356" name="Picture 4" descr="objec026"/>
          <p:cNvPicPr>
            <a:picLocks noGrp="1" noChangeAspect="1" noChangeArrowheads="1"/>
          </p:cNvPicPr>
          <p:nvPr>
            <p:ph sz="quarter" idx="1"/>
          </p:nvPr>
        </p:nvPicPr>
        <p:blipFill>
          <a:blip r:embed="rId2"/>
          <a:srcRect/>
          <a:stretch>
            <a:fillRect/>
          </a:stretch>
        </p:blipFill>
        <p:spPr>
          <a:xfrm>
            <a:off x="1828800" y="1828800"/>
            <a:ext cx="5334000" cy="2962275"/>
          </a:xfrm>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p:cNvSpPr>
            <a:spLocks noGrp="1" noChangeArrowheads="1"/>
          </p:cNvSpPr>
          <p:nvPr>
            <p:ph type="title"/>
          </p:nvPr>
        </p:nvSpPr>
        <p:spPr/>
        <p:txBody>
          <a:bodyPr/>
          <a:lstStyle/>
          <a:p>
            <a:r>
              <a:rPr lang="en-US"/>
              <a:t>Interaction diagrams</a:t>
            </a:r>
          </a:p>
        </p:txBody>
      </p:sp>
      <p:sp>
        <p:nvSpPr>
          <p:cNvPr id="7" name="Slide Number Placeholder 5"/>
          <p:cNvSpPr>
            <a:spLocks noGrp="1"/>
          </p:cNvSpPr>
          <p:nvPr>
            <p:ph type="sldNum" sz="quarter" idx="12"/>
          </p:nvPr>
        </p:nvSpPr>
        <p:spPr/>
        <p:txBody>
          <a:bodyPr/>
          <a:lstStyle/>
          <a:p>
            <a:fld id="{35CB753E-7C2C-4926-9FAD-589FB1B50BA0}" type="slidenum">
              <a:rPr lang="en-US"/>
              <a:pPr/>
              <a:t>9</a:t>
            </a:fld>
            <a:endParaRPr lang="en-US"/>
          </a:p>
        </p:txBody>
      </p:sp>
      <p:pic>
        <p:nvPicPr>
          <p:cNvPr id="101383" name="Picture 7" descr="inter044"/>
          <p:cNvPicPr>
            <a:picLocks noGrp="1" noChangeAspect="1" noChangeArrowheads="1"/>
          </p:cNvPicPr>
          <p:nvPr>
            <p:ph sz="quarter" idx="1"/>
          </p:nvPr>
        </p:nvPicPr>
        <p:blipFill>
          <a:blip r:embed="rId2"/>
          <a:srcRect/>
          <a:stretch>
            <a:fillRect/>
          </a:stretch>
        </p:blipFill>
        <p:spPr>
          <a:xfrm>
            <a:off x="1752600" y="1676400"/>
            <a:ext cx="6248400" cy="4016375"/>
          </a:xfrm>
          <a:noFill/>
          <a:ln/>
        </p:spPr>
      </p:pic>
      <p:sp>
        <p:nvSpPr>
          <p:cNvPr id="101386" name="Line 10"/>
          <p:cNvSpPr>
            <a:spLocks noChangeShapeType="1"/>
          </p:cNvSpPr>
          <p:nvPr/>
        </p:nvSpPr>
        <p:spPr bwMode="auto">
          <a:xfrm>
            <a:off x="990600" y="1981200"/>
            <a:ext cx="0" cy="3810000"/>
          </a:xfrm>
          <a:prstGeom prst="line">
            <a:avLst/>
          </a:prstGeom>
          <a:noFill/>
          <a:ln w="12700" cap="sq">
            <a:solidFill>
              <a:schemeClr val="tx1"/>
            </a:solidFill>
            <a:round/>
            <a:headEnd type="none" w="sm" len="sm"/>
            <a:tailEnd type="triangle" w="sm" len="sm"/>
          </a:ln>
          <a:effectLst/>
        </p:spPr>
        <p:txBody>
          <a:bodyPr/>
          <a:lstStyle/>
          <a:p>
            <a:endParaRPr lang="en-US"/>
          </a:p>
        </p:txBody>
      </p:sp>
      <p:sp>
        <p:nvSpPr>
          <p:cNvPr id="101387" name="Text Box 11"/>
          <p:cNvSpPr txBox="1">
            <a:spLocks noChangeArrowheads="1"/>
          </p:cNvSpPr>
          <p:nvPr/>
        </p:nvSpPr>
        <p:spPr bwMode="auto">
          <a:xfrm rot="-5392780">
            <a:off x="476250" y="3638550"/>
            <a:ext cx="663575" cy="396875"/>
          </a:xfrm>
          <a:prstGeom prst="rect">
            <a:avLst/>
          </a:prstGeom>
          <a:noFill/>
          <a:ln w="12700" cap="sq">
            <a:noFill/>
            <a:miter lim="800000"/>
            <a:headEnd type="none" w="sm" len="sm"/>
            <a:tailEnd type="none" w="sm" len="sm"/>
          </a:ln>
          <a:effectLst/>
        </p:spPr>
        <p:txBody>
          <a:bodyPr wrap="none">
            <a:spAutoFit/>
          </a:bodyPr>
          <a:lstStyle/>
          <a:p>
            <a:r>
              <a:rPr lang="en-US" sz="2000">
                <a:latin typeface="Arial" charset="0"/>
              </a:rPr>
              <a:t>time</a:t>
            </a:r>
          </a:p>
        </p:txBody>
      </p:sp>
    </p:spTree>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459</TotalTime>
  <Words>1115</Words>
  <Application>Microsoft Office PowerPoint</Application>
  <PresentationFormat>On-screen Show (4:3)</PresentationFormat>
  <Paragraphs>229</Paragraphs>
  <Slides>26</Slides>
  <Notes>4</Notes>
  <HiddenSlides>0</HiddenSlides>
  <MMClips>0</MMClips>
  <ScaleCrop>false</ScaleCrop>
  <HeadingPairs>
    <vt:vector size="4" baseType="variant">
      <vt:variant>
        <vt:lpstr>Theme</vt:lpstr>
      </vt:variant>
      <vt:variant>
        <vt:i4>1</vt:i4>
      </vt:variant>
      <vt:variant>
        <vt:lpstr>Slide Titles</vt:lpstr>
      </vt:variant>
      <vt:variant>
        <vt:i4>26</vt:i4>
      </vt:variant>
    </vt:vector>
  </HeadingPairs>
  <TitlesOfParts>
    <vt:vector size="27" baseType="lpstr">
      <vt:lpstr>Civic</vt:lpstr>
      <vt:lpstr>Design Patterns</vt:lpstr>
      <vt:lpstr>What is a pattern?</vt:lpstr>
      <vt:lpstr>Gang of Four</vt:lpstr>
      <vt:lpstr>Object Modeling Technique (OMT)</vt:lpstr>
      <vt:lpstr>Classes</vt:lpstr>
      <vt:lpstr>Object instantiation</vt:lpstr>
      <vt:lpstr>Subclassing and Abstract Classes</vt:lpstr>
      <vt:lpstr>Object diagrams</vt:lpstr>
      <vt:lpstr>Interaction diagrams</vt:lpstr>
      <vt:lpstr>Components of a Pattern</vt:lpstr>
      <vt:lpstr>Components of a Pattern (cont’d)</vt:lpstr>
      <vt:lpstr>Components of a Pattern (cont’d)</vt:lpstr>
      <vt:lpstr>Design patterns taxonomy</vt:lpstr>
      <vt:lpstr>Creational patterns</vt:lpstr>
      <vt:lpstr>Structural patterns</vt:lpstr>
      <vt:lpstr>Behavioral patterns</vt:lpstr>
      <vt:lpstr>Observer Pattern</vt:lpstr>
      <vt:lpstr>Observer Pattern</vt:lpstr>
      <vt:lpstr>Observer pattern</vt:lpstr>
      <vt:lpstr>Subject &amp; Observer</vt:lpstr>
      <vt:lpstr>Observer Pattern - Example</vt:lpstr>
      <vt:lpstr>Observer Pattern - Working</vt:lpstr>
      <vt:lpstr>Observer Pattern - Key Players</vt:lpstr>
      <vt:lpstr>Observer Pattern - UML</vt:lpstr>
      <vt:lpstr>Observer Pattern - UML</vt:lpstr>
      <vt:lpstr>Observer Pattern - Consequences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ishrat.fatima</dc:creator>
  <cp:lastModifiedBy>lehmia.kiran</cp:lastModifiedBy>
  <cp:revision>39</cp:revision>
  <dcterms:created xsi:type="dcterms:W3CDTF">2017-03-29T04:39:44Z</dcterms:created>
  <dcterms:modified xsi:type="dcterms:W3CDTF">2021-11-23T04:30:31Z</dcterms:modified>
</cp:coreProperties>
</file>