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5" d="100"/>
          <a:sy n="55" d="100"/>
        </p:scale>
        <p:origin x="61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01498C73-BCA5-4C48-ACCC-EECA26BEB8D3}"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16D9-0A36-4534-8E87-63C3820824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0376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98C73-BCA5-4C48-ACCC-EECA26BEB8D3}"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390051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98C73-BCA5-4C48-ACCC-EECA26BEB8D3}"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16D9-0A36-4534-8E87-63C382082422}"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877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498C73-BCA5-4C48-ACCC-EECA26BEB8D3}"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2480716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498C73-BCA5-4C48-ACCC-EECA26BEB8D3}" type="datetimeFigureOut">
              <a:rPr lang="en-US" smtClean="0"/>
              <a:t>12/23/2021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E616D9-0A36-4534-8E87-63C3820824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55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498C73-BCA5-4C48-ACCC-EECA26BEB8D3}"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341193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498C73-BCA5-4C48-ACCC-EECA26BEB8D3}" type="datetimeFigureOut">
              <a:rPr lang="en-US" smtClean="0"/>
              <a:t>12/23/2021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819435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498C73-BCA5-4C48-ACCC-EECA26BEB8D3}" type="datetimeFigureOut">
              <a:rPr lang="en-US" smtClean="0"/>
              <a:t>12/23/2021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4078150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498C73-BCA5-4C48-ACCC-EECA26BEB8D3}" type="datetimeFigureOut">
              <a:rPr lang="en-US" smtClean="0"/>
              <a:t>12/23/2021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3773502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98C73-BCA5-4C48-ACCC-EECA26BEB8D3}"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16D9-0A36-4534-8E87-63C382082422}" type="slidenum">
              <a:rPr lang="en-US" smtClean="0"/>
              <a:t>‹#›</a:t>
            </a:fld>
            <a:endParaRPr lang="en-US"/>
          </a:p>
        </p:txBody>
      </p:sp>
    </p:spTree>
    <p:extLst>
      <p:ext uri="{BB962C8B-B14F-4D97-AF65-F5344CB8AC3E}">
        <p14:creationId xmlns:p14="http://schemas.microsoft.com/office/powerpoint/2010/main" val="4181264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498C73-BCA5-4C48-ACCC-EECA26BEB8D3}" type="datetimeFigureOut">
              <a:rPr lang="en-US" smtClean="0"/>
              <a:t>12/23/2021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E616D9-0A36-4534-8E87-63C382082422}"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72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1498C73-BCA5-4C48-ACCC-EECA26BEB8D3}" type="datetimeFigureOut">
              <a:rPr lang="en-US" smtClean="0"/>
              <a:t>12/23/2021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7E616D9-0A36-4534-8E87-63C382082422}"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73007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Factory, Factory </a:t>
            </a:r>
            <a:r>
              <a:rPr lang="en-US" dirty="0" smtClean="0"/>
              <a:t>Method,  </a:t>
            </a:r>
            <a:r>
              <a:rPr lang="en-US" dirty="0" smtClean="0"/>
              <a:t>Abstract Factory </a:t>
            </a:r>
            <a:r>
              <a:rPr lang="en-US" dirty="0" smtClean="0"/>
              <a:t>Pattern and SINGLETON</a:t>
            </a:r>
            <a:endParaRPr lang="en-US" dirty="0"/>
          </a:p>
        </p:txBody>
      </p:sp>
      <p:sp>
        <p:nvSpPr>
          <p:cNvPr id="3" name="Subtitle 2"/>
          <p:cNvSpPr>
            <a:spLocks noGrp="1"/>
          </p:cNvSpPr>
          <p:nvPr>
            <p:ph type="subTitle" idx="1"/>
          </p:nvPr>
        </p:nvSpPr>
        <p:spPr/>
        <p:txBody>
          <a:bodyPr/>
          <a:lstStyle/>
          <a:p>
            <a:r>
              <a:rPr lang="en-US" dirty="0" smtClean="0"/>
              <a:t>SDA(C &amp; D)</a:t>
            </a:r>
            <a:endParaRPr lang="en-US" dirty="0"/>
          </a:p>
        </p:txBody>
      </p:sp>
    </p:spTree>
    <p:extLst>
      <p:ext uri="{BB962C8B-B14F-4D97-AF65-F5344CB8AC3E}">
        <p14:creationId xmlns:p14="http://schemas.microsoft.com/office/powerpoint/2010/main" val="2434269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en-US" smtClean="0"/>
              <a:t>Application-Document Example</a:t>
            </a:r>
          </a:p>
        </p:txBody>
      </p:sp>
      <p:sp>
        <p:nvSpPr>
          <p:cNvPr id="16387" name="Rectangle 3"/>
          <p:cNvSpPr>
            <a:spLocks noChangeArrowheads="1"/>
          </p:cNvSpPr>
          <p:nvPr/>
        </p:nvSpPr>
        <p:spPr bwMode="auto">
          <a:xfrm>
            <a:off x="2895600" y="19812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Application</a:t>
            </a:r>
          </a:p>
          <a:p>
            <a:pPr algn="ctr"/>
            <a:endParaRPr lang="en-US" altLang="en-US" sz="2000">
              <a:latin typeface="Times New Roman" pitchFamily="18" charset="0"/>
            </a:endParaRPr>
          </a:p>
          <a:p>
            <a:pPr algn="ctr"/>
            <a:r>
              <a:rPr lang="en-US" altLang="en-US" sz="2000" i="1">
                <a:latin typeface="Times New Roman" pitchFamily="18" charset="0"/>
              </a:rPr>
              <a:t>createDoc</a:t>
            </a:r>
            <a:r>
              <a:rPr lang="en-US" altLang="en-US" sz="2000">
                <a:latin typeface="Times New Roman" pitchFamily="18" charset="0"/>
              </a:rPr>
              <a:t>()</a:t>
            </a:r>
          </a:p>
        </p:txBody>
      </p:sp>
      <p:sp>
        <p:nvSpPr>
          <p:cNvPr id="16388" name="Line 4"/>
          <p:cNvSpPr>
            <a:spLocks noChangeShapeType="1"/>
          </p:cNvSpPr>
          <p:nvPr/>
        </p:nvSpPr>
        <p:spPr bwMode="auto">
          <a:xfrm>
            <a:off x="2895600" y="2438400"/>
            <a:ext cx="1828800" cy="0"/>
          </a:xfrm>
          <a:prstGeom prst="line">
            <a:avLst/>
          </a:prstGeom>
          <a:noFill/>
          <a:ln w="12700">
            <a:solidFill>
              <a:schemeClr val="tx1"/>
            </a:solidFill>
            <a:round/>
            <a:headEnd/>
            <a:tailEnd/>
          </a:ln>
          <a:effectLst/>
        </p:spPr>
        <p:txBody>
          <a:bodyPr wrap="none" anchor="ctr"/>
          <a:lstStyle/>
          <a:p>
            <a:endParaRPr lang="en-US"/>
          </a:p>
        </p:txBody>
      </p:sp>
      <p:sp>
        <p:nvSpPr>
          <p:cNvPr id="16389" name="Line 5"/>
          <p:cNvSpPr>
            <a:spLocks noChangeShapeType="1"/>
          </p:cNvSpPr>
          <p:nvPr/>
        </p:nvSpPr>
        <p:spPr bwMode="auto">
          <a:xfrm>
            <a:off x="2895600" y="2667000"/>
            <a:ext cx="1828800" cy="0"/>
          </a:xfrm>
          <a:prstGeom prst="line">
            <a:avLst/>
          </a:prstGeom>
          <a:noFill/>
          <a:ln w="12700">
            <a:solidFill>
              <a:schemeClr val="tx1"/>
            </a:solidFill>
            <a:round/>
            <a:headEnd/>
            <a:tailEnd/>
          </a:ln>
          <a:effectLst/>
        </p:spPr>
        <p:txBody>
          <a:bodyPr wrap="none" anchor="ctr"/>
          <a:lstStyle/>
          <a:p>
            <a:endParaRPr lang="en-US"/>
          </a:p>
        </p:txBody>
      </p:sp>
      <p:sp>
        <p:nvSpPr>
          <p:cNvPr id="16390" name="Rectangle 6"/>
          <p:cNvSpPr>
            <a:spLocks noChangeArrowheads="1"/>
          </p:cNvSpPr>
          <p:nvPr/>
        </p:nvSpPr>
        <p:spPr bwMode="auto">
          <a:xfrm>
            <a:off x="6934200" y="19812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Document</a:t>
            </a:r>
          </a:p>
          <a:p>
            <a:pPr algn="ctr"/>
            <a:endParaRPr lang="en-US" altLang="en-US" sz="2000">
              <a:latin typeface="Times New Roman" pitchFamily="18" charset="0"/>
            </a:endParaRPr>
          </a:p>
          <a:p>
            <a:pPr algn="ctr"/>
            <a:r>
              <a:rPr lang="en-US" altLang="en-US" sz="2000">
                <a:latin typeface="Times New Roman" pitchFamily="18" charset="0"/>
              </a:rPr>
              <a:t>virtual methods</a:t>
            </a:r>
          </a:p>
        </p:txBody>
      </p:sp>
      <p:sp>
        <p:nvSpPr>
          <p:cNvPr id="16391" name="Line 7"/>
          <p:cNvSpPr>
            <a:spLocks noChangeShapeType="1"/>
          </p:cNvSpPr>
          <p:nvPr/>
        </p:nvSpPr>
        <p:spPr bwMode="auto">
          <a:xfrm>
            <a:off x="6934200" y="2438400"/>
            <a:ext cx="1828800" cy="0"/>
          </a:xfrm>
          <a:prstGeom prst="line">
            <a:avLst/>
          </a:prstGeom>
          <a:noFill/>
          <a:ln w="12700">
            <a:solidFill>
              <a:schemeClr val="tx1"/>
            </a:solidFill>
            <a:round/>
            <a:headEnd/>
            <a:tailEnd/>
          </a:ln>
          <a:effectLst/>
        </p:spPr>
        <p:txBody>
          <a:bodyPr wrap="none" anchor="ctr"/>
          <a:lstStyle/>
          <a:p>
            <a:endParaRPr lang="en-US"/>
          </a:p>
        </p:txBody>
      </p:sp>
      <p:sp>
        <p:nvSpPr>
          <p:cNvPr id="16392" name="Line 8"/>
          <p:cNvSpPr>
            <a:spLocks noChangeShapeType="1"/>
          </p:cNvSpPr>
          <p:nvPr/>
        </p:nvSpPr>
        <p:spPr bwMode="auto">
          <a:xfrm>
            <a:off x="6934200" y="2667000"/>
            <a:ext cx="1828800" cy="0"/>
          </a:xfrm>
          <a:prstGeom prst="line">
            <a:avLst/>
          </a:prstGeom>
          <a:noFill/>
          <a:ln w="12700">
            <a:solidFill>
              <a:schemeClr val="tx1"/>
            </a:solidFill>
            <a:round/>
            <a:headEnd/>
            <a:tailEnd/>
          </a:ln>
          <a:effectLst/>
        </p:spPr>
        <p:txBody>
          <a:bodyPr wrap="none" anchor="ctr"/>
          <a:lstStyle/>
          <a:p>
            <a:endParaRPr lang="en-US"/>
          </a:p>
        </p:txBody>
      </p:sp>
      <p:sp>
        <p:nvSpPr>
          <p:cNvPr id="16393" name="Rectangle 9"/>
          <p:cNvSpPr>
            <a:spLocks noChangeArrowheads="1"/>
          </p:cNvSpPr>
          <p:nvPr/>
        </p:nvSpPr>
        <p:spPr bwMode="auto">
          <a:xfrm>
            <a:off x="7010400" y="44958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MyDocument</a:t>
            </a:r>
          </a:p>
          <a:p>
            <a:pPr algn="ctr"/>
            <a:endParaRPr lang="en-US" altLang="en-US" sz="2000">
              <a:latin typeface="Times New Roman" pitchFamily="18" charset="0"/>
            </a:endParaRPr>
          </a:p>
          <a:p>
            <a:pPr algn="ctr"/>
            <a:r>
              <a:rPr lang="en-US" altLang="en-US" sz="2000">
                <a:latin typeface="Times New Roman" pitchFamily="18" charset="0"/>
              </a:rPr>
              <a:t>methods</a:t>
            </a:r>
          </a:p>
        </p:txBody>
      </p:sp>
      <p:sp>
        <p:nvSpPr>
          <p:cNvPr id="16394" name="Line 10"/>
          <p:cNvSpPr>
            <a:spLocks noChangeShapeType="1"/>
          </p:cNvSpPr>
          <p:nvPr/>
        </p:nvSpPr>
        <p:spPr bwMode="auto">
          <a:xfrm>
            <a:off x="7010400" y="4953000"/>
            <a:ext cx="1828800" cy="0"/>
          </a:xfrm>
          <a:prstGeom prst="line">
            <a:avLst/>
          </a:prstGeom>
          <a:noFill/>
          <a:ln w="12700">
            <a:solidFill>
              <a:schemeClr val="tx1"/>
            </a:solidFill>
            <a:round/>
            <a:headEnd/>
            <a:tailEnd/>
          </a:ln>
          <a:effectLst/>
        </p:spPr>
        <p:txBody>
          <a:bodyPr wrap="none" anchor="ctr"/>
          <a:lstStyle/>
          <a:p>
            <a:endParaRPr lang="en-US"/>
          </a:p>
        </p:txBody>
      </p:sp>
      <p:sp>
        <p:nvSpPr>
          <p:cNvPr id="16395" name="Line 11"/>
          <p:cNvSpPr>
            <a:spLocks noChangeShapeType="1"/>
          </p:cNvSpPr>
          <p:nvPr/>
        </p:nvSpPr>
        <p:spPr bwMode="auto">
          <a:xfrm>
            <a:off x="7010400" y="5181600"/>
            <a:ext cx="1828800" cy="0"/>
          </a:xfrm>
          <a:prstGeom prst="line">
            <a:avLst/>
          </a:prstGeom>
          <a:noFill/>
          <a:ln w="12700">
            <a:solidFill>
              <a:schemeClr val="tx1"/>
            </a:solidFill>
            <a:round/>
            <a:headEnd/>
            <a:tailEnd/>
          </a:ln>
          <a:effectLst/>
        </p:spPr>
        <p:txBody>
          <a:bodyPr wrap="none" anchor="ctr"/>
          <a:lstStyle/>
          <a:p>
            <a:endParaRPr lang="en-US"/>
          </a:p>
        </p:txBody>
      </p:sp>
      <p:cxnSp>
        <p:nvCxnSpPr>
          <p:cNvPr id="16396" name="AutoShape 13"/>
          <p:cNvCxnSpPr>
            <a:cxnSpLocks noChangeShapeType="1"/>
            <a:stCxn id="16387" idx="3"/>
            <a:endCxn id="16390" idx="1"/>
          </p:cNvCxnSpPr>
          <p:nvPr/>
        </p:nvCxnSpPr>
        <p:spPr bwMode="auto">
          <a:xfrm>
            <a:off x="4724400" y="2552700"/>
            <a:ext cx="2209800" cy="0"/>
          </a:xfrm>
          <a:prstGeom prst="straightConnector1">
            <a:avLst/>
          </a:prstGeom>
          <a:noFill/>
          <a:ln w="12700">
            <a:solidFill>
              <a:schemeClr val="tx1"/>
            </a:solidFill>
            <a:prstDash val="dash"/>
            <a:round/>
            <a:headEnd/>
            <a:tailEnd type="arrow" w="med" len="med"/>
          </a:ln>
          <a:effectLst/>
        </p:spPr>
      </p:cxnSp>
      <p:cxnSp>
        <p:nvCxnSpPr>
          <p:cNvPr id="16397" name="AutoShape 14"/>
          <p:cNvCxnSpPr>
            <a:cxnSpLocks noChangeShapeType="1"/>
            <a:stCxn id="16400" idx="3"/>
            <a:endCxn id="16393" idx="1"/>
          </p:cNvCxnSpPr>
          <p:nvPr/>
        </p:nvCxnSpPr>
        <p:spPr bwMode="auto">
          <a:xfrm>
            <a:off x="4800600" y="5067300"/>
            <a:ext cx="2209800" cy="0"/>
          </a:xfrm>
          <a:prstGeom prst="straightConnector1">
            <a:avLst/>
          </a:prstGeom>
          <a:noFill/>
          <a:ln w="12700">
            <a:solidFill>
              <a:schemeClr val="tx1"/>
            </a:solidFill>
            <a:prstDash val="dash"/>
            <a:round/>
            <a:headEnd/>
            <a:tailEnd type="arrow" w="med" len="med"/>
          </a:ln>
          <a:effectLst/>
        </p:spPr>
      </p:cxnSp>
      <p:sp>
        <p:nvSpPr>
          <p:cNvPr id="16398" name="Line 15"/>
          <p:cNvSpPr>
            <a:spLocks noChangeShapeType="1"/>
          </p:cNvSpPr>
          <p:nvPr/>
        </p:nvSpPr>
        <p:spPr bwMode="auto">
          <a:xfrm>
            <a:off x="7848600" y="3352800"/>
            <a:ext cx="0" cy="1143000"/>
          </a:xfrm>
          <a:prstGeom prst="line">
            <a:avLst/>
          </a:prstGeom>
          <a:noFill/>
          <a:ln w="9525">
            <a:solidFill>
              <a:schemeClr val="tx1"/>
            </a:solidFill>
            <a:round/>
            <a:headEnd/>
            <a:tailEnd/>
          </a:ln>
          <a:effectLst/>
        </p:spPr>
        <p:txBody>
          <a:bodyPr/>
          <a:lstStyle/>
          <a:p>
            <a:endParaRPr lang="en-US"/>
          </a:p>
        </p:txBody>
      </p:sp>
      <p:sp>
        <p:nvSpPr>
          <p:cNvPr id="16399" name="Line 17"/>
          <p:cNvSpPr>
            <a:spLocks noChangeShapeType="1"/>
          </p:cNvSpPr>
          <p:nvPr/>
        </p:nvSpPr>
        <p:spPr bwMode="auto">
          <a:xfrm>
            <a:off x="3810000" y="3352800"/>
            <a:ext cx="0" cy="1143000"/>
          </a:xfrm>
          <a:prstGeom prst="line">
            <a:avLst/>
          </a:prstGeom>
          <a:noFill/>
          <a:ln w="9525">
            <a:solidFill>
              <a:schemeClr val="tx1"/>
            </a:solidFill>
            <a:round/>
            <a:headEnd/>
            <a:tailEnd/>
          </a:ln>
          <a:effectLst/>
        </p:spPr>
        <p:txBody>
          <a:bodyPr/>
          <a:lstStyle/>
          <a:p>
            <a:endParaRPr lang="en-US"/>
          </a:p>
        </p:txBody>
      </p:sp>
      <p:sp>
        <p:nvSpPr>
          <p:cNvPr id="16400" name="Rectangle 18"/>
          <p:cNvSpPr>
            <a:spLocks noChangeArrowheads="1"/>
          </p:cNvSpPr>
          <p:nvPr/>
        </p:nvSpPr>
        <p:spPr bwMode="auto">
          <a:xfrm>
            <a:off x="2971800" y="44958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MyApplication</a:t>
            </a:r>
          </a:p>
          <a:p>
            <a:pPr algn="ctr"/>
            <a:endParaRPr lang="en-US" altLang="en-US" sz="2000">
              <a:latin typeface="Times New Roman" pitchFamily="18" charset="0"/>
            </a:endParaRPr>
          </a:p>
          <a:p>
            <a:pPr algn="ctr"/>
            <a:r>
              <a:rPr lang="en-US" altLang="en-US" sz="2000">
                <a:latin typeface="Times New Roman" pitchFamily="18" charset="0"/>
              </a:rPr>
              <a:t>createDoc()</a:t>
            </a:r>
          </a:p>
        </p:txBody>
      </p:sp>
      <p:sp>
        <p:nvSpPr>
          <p:cNvPr id="16401" name="Line 19"/>
          <p:cNvSpPr>
            <a:spLocks noChangeShapeType="1"/>
          </p:cNvSpPr>
          <p:nvPr/>
        </p:nvSpPr>
        <p:spPr bwMode="auto">
          <a:xfrm>
            <a:off x="2971800" y="4953000"/>
            <a:ext cx="1828800" cy="0"/>
          </a:xfrm>
          <a:prstGeom prst="line">
            <a:avLst/>
          </a:prstGeom>
          <a:noFill/>
          <a:ln w="12700">
            <a:solidFill>
              <a:schemeClr val="tx1"/>
            </a:solidFill>
            <a:round/>
            <a:headEnd/>
            <a:tailEnd/>
          </a:ln>
          <a:effectLst/>
        </p:spPr>
        <p:txBody>
          <a:bodyPr wrap="none" anchor="ctr"/>
          <a:lstStyle/>
          <a:p>
            <a:endParaRPr lang="en-US"/>
          </a:p>
        </p:txBody>
      </p:sp>
      <p:sp>
        <p:nvSpPr>
          <p:cNvPr id="16402" name="Line 20"/>
          <p:cNvSpPr>
            <a:spLocks noChangeShapeType="1"/>
          </p:cNvSpPr>
          <p:nvPr/>
        </p:nvSpPr>
        <p:spPr bwMode="auto">
          <a:xfrm>
            <a:off x="2971800" y="5181600"/>
            <a:ext cx="1828800" cy="0"/>
          </a:xfrm>
          <a:prstGeom prst="line">
            <a:avLst/>
          </a:prstGeom>
          <a:noFill/>
          <a:ln w="12700">
            <a:solidFill>
              <a:schemeClr val="tx1"/>
            </a:solidFill>
            <a:round/>
            <a:headEnd/>
            <a:tailEnd/>
          </a:ln>
          <a:effectLst/>
        </p:spPr>
        <p:txBody>
          <a:bodyPr wrap="none" anchor="ctr"/>
          <a:lstStyle/>
          <a:p>
            <a:endParaRPr lang="en-US"/>
          </a:p>
        </p:txBody>
      </p:sp>
      <p:sp>
        <p:nvSpPr>
          <p:cNvPr id="16403" name="Text Box 21"/>
          <p:cNvSpPr txBox="1">
            <a:spLocks noChangeArrowheads="1"/>
          </p:cNvSpPr>
          <p:nvPr/>
        </p:nvSpPr>
        <p:spPr bwMode="auto">
          <a:xfrm>
            <a:off x="4114800" y="5867400"/>
            <a:ext cx="2310248" cy="338554"/>
          </a:xfrm>
          <a:prstGeom prst="rect">
            <a:avLst/>
          </a:prstGeom>
          <a:noFill/>
          <a:ln w="9525">
            <a:solidFill>
              <a:srgbClr val="3366FF"/>
            </a:solidFill>
            <a:miter lim="800000"/>
            <a:headEnd/>
            <a:tailEnd/>
          </a:ln>
          <a:effectLst/>
        </p:spPr>
        <p:txBody>
          <a:bodyPr wrap="none">
            <a:spAutoFit/>
          </a:bodyPr>
          <a:lstStyle/>
          <a:p>
            <a:pPr eaLnBrk="1" hangingPunct="1"/>
            <a:r>
              <a:rPr lang="en-US" altLang="en-US" sz="1600"/>
              <a:t>return new MyDocument();</a:t>
            </a:r>
          </a:p>
        </p:txBody>
      </p:sp>
      <p:sp>
        <p:nvSpPr>
          <p:cNvPr id="16404" name="Line 22"/>
          <p:cNvSpPr>
            <a:spLocks noChangeShapeType="1"/>
          </p:cNvSpPr>
          <p:nvPr/>
        </p:nvSpPr>
        <p:spPr bwMode="auto">
          <a:xfrm>
            <a:off x="4572000" y="5486400"/>
            <a:ext cx="0" cy="381000"/>
          </a:xfrm>
          <a:prstGeom prst="line">
            <a:avLst/>
          </a:prstGeom>
          <a:noFill/>
          <a:ln w="9525">
            <a:solidFill>
              <a:srgbClr val="0000FF"/>
            </a:solidFill>
            <a:prstDash val="sysDot"/>
            <a:round/>
            <a:headEnd type="oval" w="med" len="med"/>
            <a:tailEnd/>
          </a:ln>
          <a:effectLst/>
        </p:spPr>
        <p:txBody>
          <a:bodyPr/>
          <a:lstStyle/>
          <a:p>
            <a:endParaRPr lang="en-US"/>
          </a:p>
        </p:txBody>
      </p:sp>
      <p:sp>
        <p:nvSpPr>
          <p:cNvPr id="16405" name="AutoShape 23"/>
          <p:cNvSpPr>
            <a:spLocks noChangeArrowheads="1"/>
          </p:cNvSpPr>
          <p:nvPr/>
        </p:nvSpPr>
        <p:spPr bwMode="auto">
          <a:xfrm>
            <a:off x="7696200" y="3124200"/>
            <a:ext cx="304800" cy="228600"/>
          </a:xfrm>
          <a:prstGeom prst="triangle">
            <a:avLst>
              <a:gd name="adj" fmla="val 50000"/>
            </a:avLst>
          </a:prstGeom>
          <a:noFill/>
          <a:ln w="12700">
            <a:solidFill>
              <a:schemeClr val="tx1"/>
            </a:solidFill>
            <a:miter lim="800000"/>
            <a:headEnd/>
            <a:tailEnd/>
          </a:ln>
          <a:effectLst/>
        </p:spPr>
        <p:txBody>
          <a:bodyPr wrap="none" anchor="ctr"/>
          <a:lstStyle/>
          <a:p>
            <a:pPr eaLnBrk="1" hangingPunct="1"/>
            <a:endParaRPr lang="en-US"/>
          </a:p>
        </p:txBody>
      </p:sp>
      <p:sp>
        <p:nvSpPr>
          <p:cNvPr id="16406" name="AutoShape 24"/>
          <p:cNvSpPr>
            <a:spLocks noChangeArrowheads="1"/>
          </p:cNvSpPr>
          <p:nvPr/>
        </p:nvSpPr>
        <p:spPr bwMode="auto">
          <a:xfrm>
            <a:off x="3733800" y="3124200"/>
            <a:ext cx="304800" cy="228600"/>
          </a:xfrm>
          <a:prstGeom prst="triangle">
            <a:avLst>
              <a:gd name="adj" fmla="val 50000"/>
            </a:avLst>
          </a:prstGeom>
          <a:noFill/>
          <a:ln w="12700">
            <a:solidFill>
              <a:schemeClr val="tx1"/>
            </a:solidFill>
            <a:miter lim="800000"/>
            <a:headEnd/>
            <a:tailEnd/>
          </a:ln>
          <a:effectLst/>
        </p:spPr>
        <p:txBody>
          <a:bodyPr wrap="none" anchor="ctr"/>
          <a:lstStyle/>
          <a:p>
            <a:pPr eaLnBrk="1" hangingPunct="1"/>
            <a:endParaRPr lang="en-US"/>
          </a:p>
        </p:txBody>
      </p:sp>
    </p:spTree>
    <p:extLst>
      <p:ext uri="{BB962C8B-B14F-4D97-AF65-F5344CB8AC3E}">
        <p14:creationId xmlns:p14="http://schemas.microsoft.com/office/powerpoint/2010/main" val="22165390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smtClean="0"/>
              <a:t>Factory Method Consequences</a:t>
            </a:r>
          </a:p>
        </p:txBody>
      </p:sp>
      <p:sp>
        <p:nvSpPr>
          <p:cNvPr id="17411" name="Rectangle 3"/>
          <p:cNvSpPr>
            <a:spLocks noGrp="1" noChangeArrowheads="1"/>
          </p:cNvSpPr>
          <p:nvPr>
            <p:ph type="body" idx="1"/>
          </p:nvPr>
        </p:nvSpPr>
        <p:spPr/>
        <p:txBody>
          <a:bodyPr/>
          <a:lstStyle/>
          <a:p>
            <a:pPr eaLnBrk="1" hangingPunct="1"/>
            <a:r>
              <a:rPr lang="en-US" altLang="en-US" smtClean="0"/>
              <a:t>Separation of interface from implementation, providing implementation flexibility</a:t>
            </a:r>
          </a:p>
          <a:p>
            <a:pPr eaLnBrk="1" hangingPunct="1"/>
            <a:r>
              <a:rPr lang="en-US" altLang="en-US" smtClean="0"/>
              <a:t>Connects parallel hierarchies for consistency</a:t>
            </a:r>
          </a:p>
        </p:txBody>
      </p:sp>
    </p:spTree>
    <p:extLst>
      <p:ext uri="{BB962C8B-B14F-4D97-AF65-F5344CB8AC3E}">
        <p14:creationId xmlns:p14="http://schemas.microsoft.com/office/powerpoint/2010/main" val="18032463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 Factory</a:t>
            </a:r>
            <a:endParaRPr lang="en-US" dirty="0"/>
          </a:p>
        </p:txBody>
      </p:sp>
      <p:sp>
        <p:nvSpPr>
          <p:cNvPr id="3" name="Content Placeholder 2"/>
          <p:cNvSpPr>
            <a:spLocks noGrp="1"/>
          </p:cNvSpPr>
          <p:nvPr>
            <p:ph idx="1"/>
          </p:nvPr>
        </p:nvSpPr>
        <p:spPr/>
        <p:txBody>
          <a:bodyPr/>
          <a:lstStyle/>
          <a:p>
            <a:pPr algn="just"/>
            <a:r>
              <a:rPr lang="en-US" dirty="0"/>
              <a:t>Abstract Factory patterns work around a super-factory which creates other factories. This factory is also called as factory of factories. This type of design pattern comes under creational pattern as this pattern provides one of the best ways to create an object.</a:t>
            </a:r>
          </a:p>
          <a:p>
            <a:pPr algn="just"/>
            <a:r>
              <a:rPr lang="en-US" dirty="0"/>
              <a:t>In Abstract Factory pattern an interface is responsible for creating a factory of related objects without explicitly specifying their classes. Each generated factory can give the objects as per the Factory pattern.</a:t>
            </a:r>
          </a:p>
          <a:p>
            <a:pPr algn="just"/>
            <a:endParaRPr lang="en-US" dirty="0"/>
          </a:p>
        </p:txBody>
      </p:sp>
    </p:spTree>
    <p:extLst>
      <p:ext uri="{BB962C8B-B14F-4D97-AF65-F5344CB8AC3E}">
        <p14:creationId xmlns:p14="http://schemas.microsoft.com/office/powerpoint/2010/main" val="967395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530" y="568036"/>
            <a:ext cx="8285052" cy="5860473"/>
          </a:xfrm>
        </p:spPr>
      </p:pic>
    </p:spTree>
    <p:extLst>
      <p:ext uri="{BB962C8B-B14F-4D97-AF65-F5344CB8AC3E}">
        <p14:creationId xmlns:p14="http://schemas.microsoft.com/office/powerpoint/2010/main" val="3516184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a:t>public abstract class </a:t>
            </a:r>
            <a:r>
              <a:rPr lang="en-US" dirty="0" err="1"/>
              <a:t>AbstractFactory</a:t>
            </a:r>
            <a:r>
              <a:rPr lang="en-US" dirty="0"/>
              <a:t> {</a:t>
            </a:r>
          </a:p>
          <a:p>
            <a:r>
              <a:rPr lang="en-US" dirty="0"/>
              <a:t>   abstract Shape </a:t>
            </a:r>
            <a:r>
              <a:rPr lang="en-US" dirty="0" err="1"/>
              <a:t>getShape</a:t>
            </a:r>
            <a:r>
              <a:rPr lang="en-US" dirty="0"/>
              <a:t>(String </a:t>
            </a:r>
            <a:r>
              <a:rPr lang="en-US" dirty="0" err="1"/>
              <a:t>shapeType</a:t>
            </a:r>
            <a:r>
              <a:rPr lang="en-US" dirty="0"/>
              <a:t>) ;</a:t>
            </a:r>
          </a:p>
          <a:p>
            <a:r>
              <a:rPr lang="en-US" dirty="0"/>
              <a:t>}</a:t>
            </a:r>
          </a:p>
        </p:txBody>
      </p:sp>
    </p:spTree>
    <p:extLst>
      <p:ext uri="{BB962C8B-B14F-4D97-AF65-F5344CB8AC3E}">
        <p14:creationId xmlns:p14="http://schemas.microsoft.com/office/powerpoint/2010/main" val="26500559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81891"/>
            <a:ext cx="9720073" cy="5727469"/>
          </a:xfrm>
        </p:spPr>
        <p:txBody>
          <a:bodyPr/>
          <a:lstStyle/>
          <a:p>
            <a:r>
              <a:rPr lang="en-US" dirty="0"/>
              <a:t>public class </a:t>
            </a:r>
            <a:r>
              <a:rPr lang="en-US" dirty="0" err="1"/>
              <a:t>ShapeFactory</a:t>
            </a:r>
            <a:r>
              <a:rPr lang="en-US" dirty="0"/>
              <a:t> extends </a:t>
            </a:r>
            <a:r>
              <a:rPr lang="en-US" dirty="0" err="1"/>
              <a:t>AbstractFactory</a:t>
            </a:r>
            <a:r>
              <a:rPr lang="en-US" dirty="0"/>
              <a:t> {</a:t>
            </a:r>
          </a:p>
          <a:p>
            <a:r>
              <a:rPr lang="en-US" dirty="0"/>
              <a:t>   @Override</a:t>
            </a:r>
          </a:p>
          <a:p>
            <a:r>
              <a:rPr lang="en-US" dirty="0"/>
              <a:t>   public Shape </a:t>
            </a:r>
            <a:r>
              <a:rPr lang="en-US" dirty="0" err="1"/>
              <a:t>getShape</a:t>
            </a:r>
            <a:r>
              <a:rPr lang="en-US" dirty="0"/>
              <a:t>(String </a:t>
            </a:r>
            <a:r>
              <a:rPr lang="en-US" dirty="0" err="1"/>
              <a:t>shapeType</a:t>
            </a:r>
            <a:r>
              <a:rPr lang="en-US" dirty="0"/>
              <a:t>){    </a:t>
            </a:r>
          </a:p>
          <a:p>
            <a:r>
              <a:rPr lang="en-US" dirty="0"/>
              <a:t>      if(</a:t>
            </a:r>
            <a:r>
              <a:rPr lang="en-US" dirty="0" err="1"/>
              <a:t>shapeType.equalsIgnoreCase</a:t>
            </a:r>
            <a:r>
              <a:rPr lang="en-US" dirty="0"/>
              <a:t>("RECTANGLE")){</a:t>
            </a:r>
          </a:p>
          <a:p>
            <a:r>
              <a:rPr lang="en-US" dirty="0"/>
              <a:t>         return new Rectangle();         </a:t>
            </a:r>
          </a:p>
          <a:p>
            <a:r>
              <a:rPr lang="en-US" dirty="0"/>
              <a:t>      }else if(</a:t>
            </a:r>
            <a:r>
              <a:rPr lang="en-US" dirty="0" err="1"/>
              <a:t>shapeType.equalsIgnoreCase</a:t>
            </a:r>
            <a:r>
              <a:rPr lang="en-US" dirty="0"/>
              <a:t>("SQUARE")){</a:t>
            </a:r>
          </a:p>
          <a:p>
            <a:r>
              <a:rPr lang="en-US" dirty="0"/>
              <a:t>         return new Square();</a:t>
            </a:r>
          </a:p>
          <a:p>
            <a:r>
              <a:rPr lang="en-US" dirty="0"/>
              <a:t>      }	 </a:t>
            </a:r>
          </a:p>
          <a:p>
            <a:r>
              <a:rPr lang="en-US" dirty="0"/>
              <a:t>      return null;</a:t>
            </a:r>
          </a:p>
          <a:p>
            <a:r>
              <a:rPr lang="en-US" dirty="0"/>
              <a:t>   }</a:t>
            </a:r>
          </a:p>
          <a:p>
            <a:r>
              <a:rPr lang="en-US" dirty="0"/>
              <a:t>}</a:t>
            </a:r>
          </a:p>
        </p:txBody>
      </p:sp>
    </p:spTree>
    <p:extLst>
      <p:ext uri="{BB962C8B-B14F-4D97-AF65-F5344CB8AC3E}">
        <p14:creationId xmlns:p14="http://schemas.microsoft.com/office/powerpoint/2010/main" val="232843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09600"/>
            <a:ext cx="9720073" cy="5699760"/>
          </a:xfrm>
        </p:spPr>
        <p:txBody>
          <a:bodyPr>
            <a:normAutofit/>
          </a:bodyPr>
          <a:lstStyle/>
          <a:p>
            <a:r>
              <a:rPr lang="en-US" dirty="0"/>
              <a:t>public class </a:t>
            </a:r>
            <a:r>
              <a:rPr lang="en-US" dirty="0" err="1"/>
              <a:t>RoundedShapeFactory</a:t>
            </a:r>
            <a:r>
              <a:rPr lang="en-US" dirty="0"/>
              <a:t> extends </a:t>
            </a:r>
            <a:r>
              <a:rPr lang="en-US" dirty="0" err="1"/>
              <a:t>AbstractFactory</a:t>
            </a:r>
            <a:r>
              <a:rPr lang="en-US" dirty="0"/>
              <a:t> {</a:t>
            </a:r>
          </a:p>
          <a:p>
            <a:r>
              <a:rPr lang="en-US" dirty="0"/>
              <a:t>   @Override</a:t>
            </a:r>
          </a:p>
          <a:p>
            <a:r>
              <a:rPr lang="en-US" dirty="0"/>
              <a:t>   public Shape </a:t>
            </a:r>
            <a:r>
              <a:rPr lang="en-US" dirty="0" err="1"/>
              <a:t>getShape</a:t>
            </a:r>
            <a:r>
              <a:rPr lang="en-US" dirty="0"/>
              <a:t>(String </a:t>
            </a:r>
            <a:r>
              <a:rPr lang="en-US" dirty="0" err="1"/>
              <a:t>shapeType</a:t>
            </a:r>
            <a:r>
              <a:rPr lang="en-US" dirty="0"/>
              <a:t>){    </a:t>
            </a:r>
          </a:p>
          <a:p>
            <a:r>
              <a:rPr lang="en-US" dirty="0"/>
              <a:t>      if(</a:t>
            </a:r>
            <a:r>
              <a:rPr lang="en-US" dirty="0" err="1"/>
              <a:t>shapeType.equalsIgnoreCase</a:t>
            </a:r>
            <a:r>
              <a:rPr lang="en-US" dirty="0"/>
              <a:t>("RECTANGLE")){</a:t>
            </a:r>
          </a:p>
          <a:p>
            <a:r>
              <a:rPr lang="en-US" dirty="0"/>
              <a:t>         return new </a:t>
            </a:r>
            <a:r>
              <a:rPr lang="en-US" dirty="0" err="1"/>
              <a:t>RoundedRectangle</a:t>
            </a:r>
            <a:r>
              <a:rPr lang="en-US" dirty="0"/>
              <a:t>();         </a:t>
            </a:r>
          </a:p>
          <a:p>
            <a:r>
              <a:rPr lang="en-US" dirty="0"/>
              <a:t>      }else if(</a:t>
            </a:r>
            <a:r>
              <a:rPr lang="en-US" dirty="0" err="1"/>
              <a:t>shapeType.equalsIgnoreCase</a:t>
            </a:r>
            <a:r>
              <a:rPr lang="en-US" dirty="0"/>
              <a:t>("SQUARE")){</a:t>
            </a:r>
          </a:p>
          <a:p>
            <a:r>
              <a:rPr lang="en-US" dirty="0"/>
              <a:t>         return new </a:t>
            </a:r>
            <a:r>
              <a:rPr lang="en-US" dirty="0" err="1"/>
              <a:t>RoundedSquare</a:t>
            </a:r>
            <a:r>
              <a:rPr lang="en-US" dirty="0"/>
              <a:t>();</a:t>
            </a:r>
          </a:p>
          <a:p>
            <a:r>
              <a:rPr lang="en-US" dirty="0"/>
              <a:t>      }	 </a:t>
            </a:r>
          </a:p>
          <a:p>
            <a:r>
              <a:rPr lang="en-US" dirty="0"/>
              <a:t>      return null;</a:t>
            </a:r>
          </a:p>
          <a:p>
            <a:r>
              <a:rPr lang="en-US" dirty="0"/>
              <a:t>   }</a:t>
            </a:r>
          </a:p>
          <a:p>
            <a:endParaRPr lang="en-US" dirty="0"/>
          </a:p>
        </p:txBody>
      </p:sp>
    </p:spTree>
    <p:extLst>
      <p:ext uri="{BB962C8B-B14F-4D97-AF65-F5344CB8AC3E}">
        <p14:creationId xmlns:p14="http://schemas.microsoft.com/office/powerpoint/2010/main" val="2766541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512618"/>
            <a:ext cx="9720073" cy="5796742"/>
          </a:xfrm>
        </p:spPr>
        <p:txBody>
          <a:bodyPr>
            <a:normAutofit/>
          </a:bodyPr>
          <a:lstStyle/>
          <a:p>
            <a:r>
              <a:rPr lang="en-US" dirty="0"/>
              <a:t>public class </a:t>
            </a:r>
            <a:r>
              <a:rPr lang="en-US" dirty="0" err="1"/>
              <a:t>FactoryProducer</a:t>
            </a:r>
            <a:r>
              <a:rPr lang="en-US" dirty="0"/>
              <a:t> {</a:t>
            </a:r>
          </a:p>
          <a:p>
            <a:r>
              <a:rPr lang="en-US" dirty="0"/>
              <a:t>   public static </a:t>
            </a:r>
            <a:r>
              <a:rPr lang="en-US" dirty="0" err="1"/>
              <a:t>AbstractFactory</a:t>
            </a:r>
            <a:r>
              <a:rPr lang="en-US" dirty="0"/>
              <a:t> </a:t>
            </a:r>
            <a:r>
              <a:rPr lang="en-US" dirty="0" err="1"/>
              <a:t>getFactory</a:t>
            </a:r>
            <a:r>
              <a:rPr lang="en-US" dirty="0"/>
              <a:t>(</a:t>
            </a:r>
            <a:r>
              <a:rPr lang="en-US" dirty="0" err="1"/>
              <a:t>boolean</a:t>
            </a:r>
            <a:r>
              <a:rPr lang="en-US" dirty="0"/>
              <a:t> rounded){   </a:t>
            </a:r>
          </a:p>
          <a:p>
            <a:r>
              <a:rPr lang="en-US" dirty="0"/>
              <a:t>      if(rounded){</a:t>
            </a:r>
          </a:p>
          <a:p>
            <a:r>
              <a:rPr lang="en-US" dirty="0"/>
              <a:t>         return new </a:t>
            </a:r>
            <a:r>
              <a:rPr lang="en-US" dirty="0" err="1"/>
              <a:t>RoundedShapeFactory</a:t>
            </a:r>
            <a:r>
              <a:rPr lang="en-US" dirty="0"/>
              <a:t>();         </a:t>
            </a:r>
          </a:p>
          <a:p>
            <a:r>
              <a:rPr lang="en-US" dirty="0"/>
              <a:t>      }else{</a:t>
            </a:r>
          </a:p>
          <a:p>
            <a:r>
              <a:rPr lang="en-US" dirty="0"/>
              <a:t>         return new </a:t>
            </a:r>
            <a:r>
              <a:rPr lang="en-US" dirty="0" err="1"/>
              <a:t>ShapeFactory</a:t>
            </a:r>
            <a:r>
              <a:rPr lang="en-US" dirty="0"/>
              <a:t>();</a:t>
            </a:r>
          </a:p>
          <a:p>
            <a:r>
              <a:rPr lang="en-US" dirty="0"/>
              <a:t>      }</a:t>
            </a:r>
          </a:p>
          <a:p>
            <a:r>
              <a:rPr lang="en-US" dirty="0"/>
              <a:t>   }</a:t>
            </a:r>
          </a:p>
          <a:p>
            <a:r>
              <a:rPr lang="en-US" dirty="0"/>
              <a:t>}}</a:t>
            </a:r>
          </a:p>
        </p:txBody>
      </p:sp>
    </p:spTree>
    <p:extLst>
      <p:ext uri="{BB962C8B-B14F-4D97-AF65-F5344CB8AC3E}">
        <p14:creationId xmlns:p14="http://schemas.microsoft.com/office/powerpoint/2010/main" val="369298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09600"/>
            <a:ext cx="9720073" cy="5699760"/>
          </a:xfrm>
        </p:spPr>
        <p:txBody>
          <a:bodyPr/>
          <a:lstStyle/>
          <a:p>
            <a:r>
              <a:rPr lang="en-US" dirty="0"/>
              <a:t>public class </a:t>
            </a:r>
            <a:r>
              <a:rPr lang="en-US" dirty="0" err="1"/>
              <a:t>AbstractFactoryPatternDemo</a:t>
            </a:r>
            <a:r>
              <a:rPr lang="en-US" dirty="0"/>
              <a:t> {</a:t>
            </a:r>
          </a:p>
          <a:p>
            <a:r>
              <a:rPr lang="en-US" dirty="0"/>
              <a:t>   public static void main(String[] </a:t>
            </a:r>
            <a:r>
              <a:rPr lang="en-US" dirty="0" err="1"/>
              <a:t>args</a:t>
            </a:r>
            <a:r>
              <a:rPr lang="en-US" dirty="0"/>
              <a:t>) {</a:t>
            </a:r>
          </a:p>
          <a:p>
            <a:r>
              <a:rPr lang="en-US" dirty="0"/>
              <a:t>      //get shape factory</a:t>
            </a:r>
          </a:p>
          <a:p>
            <a:r>
              <a:rPr lang="en-US" dirty="0"/>
              <a:t>      </a:t>
            </a:r>
            <a:r>
              <a:rPr lang="en-US" dirty="0" err="1"/>
              <a:t>AbstractFactory</a:t>
            </a:r>
            <a:r>
              <a:rPr lang="en-US" dirty="0"/>
              <a:t> </a:t>
            </a:r>
            <a:r>
              <a:rPr lang="en-US" dirty="0" err="1"/>
              <a:t>shapeFactory</a:t>
            </a:r>
            <a:r>
              <a:rPr lang="en-US" dirty="0"/>
              <a:t> = </a:t>
            </a:r>
            <a:r>
              <a:rPr lang="en-US" dirty="0" err="1"/>
              <a:t>FactoryProducer.getFactory</a:t>
            </a:r>
            <a:r>
              <a:rPr lang="en-US" dirty="0"/>
              <a:t>(false);</a:t>
            </a:r>
          </a:p>
          <a:p>
            <a:r>
              <a:rPr lang="en-US" dirty="0"/>
              <a:t>      //get an object of Shape Rectangle</a:t>
            </a:r>
          </a:p>
          <a:p>
            <a:r>
              <a:rPr lang="en-US" dirty="0"/>
              <a:t>      Shape shape1 = </a:t>
            </a:r>
            <a:r>
              <a:rPr lang="en-US" dirty="0" err="1"/>
              <a:t>shapeFactory.getShape</a:t>
            </a:r>
            <a:r>
              <a:rPr lang="en-US" dirty="0"/>
              <a:t>("RECTANGLE");</a:t>
            </a:r>
          </a:p>
          <a:p>
            <a:r>
              <a:rPr lang="en-US" dirty="0"/>
              <a:t>      //call draw method of Shape Rectangle</a:t>
            </a:r>
          </a:p>
          <a:p>
            <a:r>
              <a:rPr lang="en-US" dirty="0"/>
              <a:t>      shape1.draw();</a:t>
            </a:r>
          </a:p>
        </p:txBody>
      </p:sp>
    </p:spTree>
    <p:extLst>
      <p:ext uri="{BB962C8B-B14F-4D97-AF65-F5344CB8AC3E}">
        <p14:creationId xmlns:p14="http://schemas.microsoft.com/office/powerpoint/2010/main" val="3042894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SINGLETON </a:t>
            </a:r>
            <a:r>
              <a:rPr lang="en-US" dirty="0" err="1" smtClean="0"/>
              <a:t>PAttern</a:t>
            </a:r>
            <a:endParaRPr lang="en-US" dirty="0"/>
          </a:p>
        </p:txBody>
      </p:sp>
      <p:sp>
        <p:nvSpPr>
          <p:cNvPr id="3" name="Content Placeholder 2"/>
          <p:cNvSpPr>
            <a:spLocks noGrp="1"/>
          </p:cNvSpPr>
          <p:nvPr>
            <p:ph idx="1"/>
          </p:nvPr>
        </p:nvSpPr>
        <p:spPr/>
        <p:txBody>
          <a:bodyPr/>
          <a:lstStyle/>
          <a:p>
            <a:r>
              <a:rPr lang="en-US"/>
              <a:t>Singleton pattern is one of the simplest design patterns in Java. This type of design pattern comes under creational pattern as this pattern provides one of the best ways to create an object.</a:t>
            </a:r>
          </a:p>
          <a:p>
            <a:r>
              <a:rPr lang="en-US"/>
              <a:t>This pattern involves a single class which is responsible to create an object while making sure that only single object gets created. This class provides a way to access its only object which can be accessed directly without need to instantiate the object of the class.</a:t>
            </a:r>
          </a:p>
        </p:txBody>
      </p:sp>
    </p:spTree>
    <p:extLst>
      <p:ext uri="{BB962C8B-B14F-4D97-AF65-F5344CB8AC3E}">
        <p14:creationId xmlns:p14="http://schemas.microsoft.com/office/powerpoint/2010/main" val="2335354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Factory Pattern</a:t>
            </a:r>
            <a:endParaRPr lang="en-US" dirty="0"/>
          </a:p>
        </p:txBody>
      </p:sp>
      <p:sp>
        <p:nvSpPr>
          <p:cNvPr id="3" name="Content Placeholder 2"/>
          <p:cNvSpPr>
            <a:spLocks noGrp="1"/>
          </p:cNvSpPr>
          <p:nvPr>
            <p:ph idx="1"/>
          </p:nvPr>
        </p:nvSpPr>
        <p:spPr/>
        <p:txBody>
          <a:bodyPr/>
          <a:lstStyle/>
          <a:p>
            <a:r>
              <a:rPr lang="en-US" dirty="0"/>
              <a:t>In Factory pattern, we create object without exposing the creation logic to the client and refer to newly created object using a common interface</a:t>
            </a:r>
            <a:r>
              <a:rPr lang="en-US" dirty="0" smtClean="0"/>
              <a:t>.</a:t>
            </a:r>
          </a:p>
          <a:p>
            <a:endParaRPr lang="en-US" dirty="0"/>
          </a:p>
        </p:txBody>
      </p:sp>
    </p:spTree>
    <p:extLst>
      <p:ext uri="{BB962C8B-B14F-4D97-AF65-F5344CB8AC3E}">
        <p14:creationId xmlns:p14="http://schemas.microsoft.com/office/powerpoint/2010/main" val="2299311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0510" y="651164"/>
            <a:ext cx="4032322" cy="5555961"/>
          </a:xfrm>
        </p:spPr>
      </p:pic>
    </p:spTree>
    <p:extLst>
      <p:ext uri="{BB962C8B-B14F-4D97-AF65-F5344CB8AC3E}">
        <p14:creationId xmlns:p14="http://schemas.microsoft.com/office/powerpoint/2010/main" val="3669041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429491"/>
            <a:ext cx="9720073" cy="5879869"/>
          </a:xfrm>
        </p:spPr>
        <p:txBody>
          <a:bodyPr>
            <a:normAutofit/>
          </a:bodyPr>
          <a:lstStyle/>
          <a:p>
            <a:r>
              <a:rPr lang="en-US" dirty="0"/>
              <a:t>public class </a:t>
            </a:r>
            <a:r>
              <a:rPr lang="en-US" dirty="0" err="1"/>
              <a:t>SingleObject</a:t>
            </a:r>
            <a:r>
              <a:rPr lang="en-US" dirty="0"/>
              <a:t> {</a:t>
            </a:r>
          </a:p>
          <a:p>
            <a:endParaRPr lang="en-US" dirty="0"/>
          </a:p>
          <a:p>
            <a:r>
              <a:rPr lang="en-US" dirty="0"/>
              <a:t>   //create an object of </a:t>
            </a:r>
            <a:r>
              <a:rPr lang="en-US" dirty="0" err="1"/>
              <a:t>SingleObject</a:t>
            </a:r>
            <a:endParaRPr lang="en-US" dirty="0"/>
          </a:p>
          <a:p>
            <a:r>
              <a:rPr lang="en-US" dirty="0"/>
              <a:t>   private static </a:t>
            </a:r>
            <a:r>
              <a:rPr lang="en-US" dirty="0" err="1"/>
              <a:t>SingleObject</a:t>
            </a:r>
            <a:r>
              <a:rPr lang="en-US" dirty="0"/>
              <a:t> instance = new </a:t>
            </a:r>
            <a:r>
              <a:rPr lang="en-US" dirty="0" err="1"/>
              <a:t>SingleObject</a:t>
            </a:r>
            <a:r>
              <a:rPr lang="en-US" dirty="0"/>
              <a:t>();</a:t>
            </a:r>
          </a:p>
          <a:p>
            <a:endParaRPr lang="en-US" dirty="0"/>
          </a:p>
          <a:p>
            <a:r>
              <a:rPr lang="en-US" dirty="0"/>
              <a:t>   //make the constructor private so that this class cannot be</a:t>
            </a:r>
          </a:p>
          <a:p>
            <a:r>
              <a:rPr lang="en-US" dirty="0"/>
              <a:t>   //instantiated</a:t>
            </a:r>
          </a:p>
          <a:p>
            <a:r>
              <a:rPr lang="en-US" dirty="0"/>
              <a:t>   private </a:t>
            </a:r>
            <a:r>
              <a:rPr lang="en-US" dirty="0" err="1"/>
              <a:t>SingleObject</a:t>
            </a:r>
            <a:r>
              <a:rPr lang="en-US" dirty="0"/>
              <a:t>(){}</a:t>
            </a:r>
          </a:p>
          <a:p>
            <a:endParaRPr lang="en-US" dirty="0"/>
          </a:p>
        </p:txBody>
      </p:sp>
    </p:spTree>
    <p:extLst>
      <p:ext uri="{BB962C8B-B14F-4D97-AF65-F5344CB8AC3E}">
        <p14:creationId xmlns:p14="http://schemas.microsoft.com/office/powerpoint/2010/main" val="3900185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692727"/>
            <a:ext cx="9720073" cy="5616633"/>
          </a:xfrm>
        </p:spPr>
        <p:txBody>
          <a:bodyPr>
            <a:normAutofit/>
          </a:bodyPr>
          <a:lstStyle/>
          <a:p>
            <a:r>
              <a:rPr lang="en-US" dirty="0"/>
              <a:t> //Get the only object available</a:t>
            </a:r>
          </a:p>
          <a:p>
            <a:r>
              <a:rPr lang="en-US" dirty="0"/>
              <a:t>   public static </a:t>
            </a:r>
            <a:r>
              <a:rPr lang="en-US" dirty="0" err="1"/>
              <a:t>SingleObject</a:t>
            </a:r>
            <a:r>
              <a:rPr lang="en-US" dirty="0"/>
              <a:t> </a:t>
            </a:r>
            <a:r>
              <a:rPr lang="en-US" dirty="0" err="1"/>
              <a:t>getInstance</a:t>
            </a:r>
            <a:r>
              <a:rPr lang="en-US" dirty="0"/>
              <a:t>(){</a:t>
            </a:r>
          </a:p>
          <a:p>
            <a:r>
              <a:rPr lang="en-US" dirty="0"/>
              <a:t>      return instance;</a:t>
            </a:r>
          </a:p>
          <a:p>
            <a:r>
              <a:rPr lang="en-US" dirty="0"/>
              <a:t>   }</a:t>
            </a:r>
          </a:p>
          <a:p>
            <a:endParaRPr lang="en-US" dirty="0"/>
          </a:p>
          <a:p>
            <a:r>
              <a:rPr lang="en-US" dirty="0"/>
              <a:t>   public void </a:t>
            </a:r>
            <a:r>
              <a:rPr lang="en-US" dirty="0" err="1"/>
              <a:t>showMessage</a:t>
            </a:r>
            <a:r>
              <a:rPr lang="en-US" dirty="0"/>
              <a:t>(){</a:t>
            </a:r>
          </a:p>
          <a:p>
            <a:r>
              <a:rPr lang="en-US" dirty="0"/>
              <a:t>      </a:t>
            </a:r>
            <a:r>
              <a:rPr lang="en-US" dirty="0" err="1"/>
              <a:t>System.out.println</a:t>
            </a:r>
            <a:r>
              <a:rPr lang="en-US" dirty="0"/>
              <a:t>("Hello World!");</a:t>
            </a:r>
          </a:p>
          <a:p>
            <a:r>
              <a:rPr lang="en-US" dirty="0"/>
              <a:t>   }</a:t>
            </a:r>
          </a:p>
          <a:p>
            <a:r>
              <a:rPr lang="en-US" dirty="0"/>
              <a:t>}</a:t>
            </a:r>
          </a:p>
        </p:txBody>
      </p:sp>
    </p:spTree>
    <p:extLst>
      <p:ext uri="{BB962C8B-B14F-4D97-AF65-F5344CB8AC3E}">
        <p14:creationId xmlns:p14="http://schemas.microsoft.com/office/powerpoint/2010/main" val="1151849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263236"/>
            <a:ext cx="9720073" cy="5838306"/>
          </a:xfrm>
        </p:spPr>
        <p:txBody>
          <a:bodyPr>
            <a:normAutofit fontScale="92500" lnSpcReduction="10000"/>
          </a:bodyPr>
          <a:lstStyle/>
          <a:p>
            <a:r>
              <a:rPr lang="en-US" dirty="0"/>
              <a:t>public class </a:t>
            </a:r>
            <a:r>
              <a:rPr lang="en-US" dirty="0" err="1"/>
              <a:t>SingletonPatternDemo</a:t>
            </a:r>
            <a:r>
              <a:rPr lang="en-US" dirty="0"/>
              <a:t> {</a:t>
            </a:r>
          </a:p>
          <a:p>
            <a:r>
              <a:rPr lang="en-US" dirty="0"/>
              <a:t>   public static void main(String[] </a:t>
            </a:r>
            <a:r>
              <a:rPr lang="en-US" dirty="0" err="1"/>
              <a:t>args</a:t>
            </a:r>
            <a:r>
              <a:rPr lang="en-US" dirty="0"/>
              <a:t>) {</a:t>
            </a:r>
          </a:p>
          <a:p>
            <a:endParaRPr lang="en-US" dirty="0"/>
          </a:p>
          <a:p>
            <a:r>
              <a:rPr lang="en-US" dirty="0"/>
              <a:t>      //illegal construct</a:t>
            </a:r>
          </a:p>
          <a:p>
            <a:r>
              <a:rPr lang="en-US" dirty="0"/>
              <a:t>      //Compile Time Error: The constructor </a:t>
            </a:r>
            <a:r>
              <a:rPr lang="en-US" dirty="0" err="1"/>
              <a:t>SingleObject</a:t>
            </a:r>
            <a:r>
              <a:rPr lang="en-US" dirty="0"/>
              <a:t>() is not visible</a:t>
            </a:r>
          </a:p>
          <a:p>
            <a:r>
              <a:rPr lang="en-US" dirty="0"/>
              <a:t>      //</a:t>
            </a:r>
            <a:r>
              <a:rPr lang="en-US" dirty="0" err="1"/>
              <a:t>SingleObject</a:t>
            </a:r>
            <a:r>
              <a:rPr lang="en-US" dirty="0"/>
              <a:t> object = new </a:t>
            </a:r>
            <a:r>
              <a:rPr lang="en-US" dirty="0" err="1"/>
              <a:t>SingleObject</a:t>
            </a:r>
            <a:r>
              <a:rPr lang="en-US" dirty="0"/>
              <a:t>();</a:t>
            </a:r>
          </a:p>
          <a:p>
            <a:endParaRPr lang="en-US" dirty="0"/>
          </a:p>
          <a:p>
            <a:r>
              <a:rPr lang="en-US" dirty="0"/>
              <a:t>      //Get the only object available</a:t>
            </a:r>
          </a:p>
          <a:p>
            <a:r>
              <a:rPr lang="en-US" dirty="0"/>
              <a:t>      </a:t>
            </a:r>
            <a:r>
              <a:rPr lang="en-US" dirty="0" err="1"/>
              <a:t>SingleObject</a:t>
            </a:r>
            <a:r>
              <a:rPr lang="en-US" dirty="0"/>
              <a:t> object = </a:t>
            </a:r>
            <a:r>
              <a:rPr lang="en-US" dirty="0" err="1"/>
              <a:t>SingleObject.getInstance</a:t>
            </a:r>
            <a:r>
              <a:rPr lang="en-US" dirty="0"/>
              <a:t>();</a:t>
            </a:r>
          </a:p>
          <a:p>
            <a:endParaRPr lang="en-US" dirty="0"/>
          </a:p>
          <a:p>
            <a:r>
              <a:rPr lang="en-US" dirty="0"/>
              <a:t>      //show the message</a:t>
            </a:r>
          </a:p>
          <a:p>
            <a:r>
              <a:rPr lang="en-US" dirty="0"/>
              <a:t>      </a:t>
            </a:r>
            <a:r>
              <a:rPr lang="en-US" dirty="0" err="1"/>
              <a:t>object.showMessage</a:t>
            </a:r>
            <a:r>
              <a:rPr lang="en-US" dirty="0"/>
              <a:t>();</a:t>
            </a:r>
          </a:p>
          <a:p>
            <a:r>
              <a:rPr lang="en-US" dirty="0"/>
              <a:t>   }</a:t>
            </a:r>
          </a:p>
          <a:p>
            <a:r>
              <a:rPr lang="en-US" dirty="0"/>
              <a:t>}</a:t>
            </a:r>
          </a:p>
        </p:txBody>
      </p:sp>
    </p:spTree>
    <p:extLst>
      <p:ext uri="{BB962C8B-B14F-4D97-AF65-F5344CB8AC3E}">
        <p14:creationId xmlns:p14="http://schemas.microsoft.com/office/powerpoint/2010/main" val="1106201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for Factory Pattern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17069" y="2749550"/>
            <a:ext cx="5334000" cy="3095625"/>
          </a:xfrm>
          <a:prstGeom prst="rect">
            <a:avLst/>
          </a:prstGeom>
        </p:spPr>
      </p:pic>
    </p:spTree>
    <p:extLst>
      <p:ext uri="{BB962C8B-B14F-4D97-AF65-F5344CB8AC3E}">
        <p14:creationId xmlns:p14="http://schemas.microsoft.com/office/powerpoint/2010/main" val="36405484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noAutofit/>
          </a:bodyPr>
          <a:lstStyle/>
          <a:p>
            <a:r>
              <a:rPr lang="en-US" sz="2400" dirty="0" smtClean="0"/>
              <a:t>public class </a:t>
            </a:r>
            <a:r>
              <a:rPr lang="en-US" sz="2400" dirty="0" err="1" smtClean="0"/>
              <a:t>ShapeFactory</a:t>
            </a:r>
            <a:r>
              <a:rPr lang="en-US" sz="2400" dirty="0" smtClean="0"/>
              <a:t> {</a:t>
            </a:r>
          </a:p>
          <a:p>
            <a:r>
              <a:rPr lang="en-US" sz="2400" dirty="0" smtClean="0"/>
              <a:t>	</a:t>
            </a:r>
          </a:p>
          <a:p>
            <a:r>
              <a:rPr lang="en-US" sz="2400" dirty="0" smtClean="0"/>
              <a:t>   //use </a:t>
            </a:r>
            <a:r>
              <a:rPr lang="en-US" sz="2400" dirty="0" err="1" smtClean="0"/>
              <a:t>getShape</a:t>
            </a:r>
            <a:r>
              <a:rPr lang="en-US" sz="2400" dirty="0" smtClean="0"/>
              <a:t> method to get object of type shape </a:t>
            </a:r>
          </a:p>
          <a:p>
            <a:r>
              <a:rPr lang="en-US" sz="2400" dirty="0" smtClean="0"/>
              <a:t>   public Shape </a:t>
            </a:r>
            <a:r>
              <a:rPr lang="en-US" sz="2400" dirty="0" err="1" smtClean="0"/>
              <a:t>getShape</a:t>
            </a:r>
            <a:r>
              <a:rPr lang="en-US" sz="2400" dirty="0" smtClean="0"/>
              <a:t>(String </a:t>
            </a:r>
            <a:r>
              <a:rPr lang="en-US" sz="2400" dirty="0" err="1" smtClean="0"/>
              <a:t>shapeType</a:t>
            </a:r>
            <a:r>
              <a:rPr lang="en-US" sz="2400" dirty="0" smtClean="0"/>
              <a:t>){</a:t>
            </a:r>
          </a:p>
          <a:p>
            <a:r>
              <a:rPr lang="en-US" sz="2400" dirty="0" smtClean="0"/>
              <a:t>      if(</a:t>
            </a:r>
            <a:r>
              <a:rPr lang="en-US" sz="2400" dirty="0" err="1" smtClean="0"/>
              <a:t>shapeType</a:t>
            </a:r>
            <a:r>
              <a:rPr lang="en-US" sz="2400" dirty="0" smtClean="0"/>
              <a:t> == null){</a:t>
            </a:r>
          </a:p>
          <a:p>
            <a:r>
              <a:rPr lang="en-US" sz="2400" dirty="0" smtClean="0"/>
              <a:t>         return null;</a:t>
            </a:r>
          </a:p>
          <a:p>
            <a:r>
              <a:rPr lang="en-US" sz="2400" dirty="0" smtClean="0"/>
              <a:t>      }		</a:t>
            </a:r>
          </a:p>
          <a:p>
            <a:r>
              <a:rPr lang="en-US" sz="2400" dirty="0" smtClean="0"/>
              <a:t>      if(</a:t>
            </a:r>
            <a:r>
              <a:rPr lang="en-US" sz="2400" dirty="0" err="1" smtClean="0"/>
              <a:t>shapeType.equalsIgnoreCase</a:t>
            </a:r>
            <a:r>
              <a:rPr lang="en-US" sz="2400" dirty="0" smtClean="0"/>
              <a:t>("CIRCLE")){</a:t>
            </a:r>
          </a:p>
          <a:p>
            <a:r>
              <a:rPr lang="en-US" sz="2400" dirty="0" smtClean="0"/>
              <a:t>         return new Circle();</a:t>
            </a:r>
          </a:p>
        </p:txBody>
      </p:sp>
    </p:spTree>
    <p:extLst>
      <p:ext uri="{BB962C8B-B14F-4D97-AF65-F5344CB8AC3E}">
        <p14:creationId xmlns:p14="http://schemas.microsoft.com/office/powerpoint/2010/main" val="29963125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endParaRPr lang="en-US" sz="2400" dirty="0"/>
          </a:p>
        </p:txBody>
      </p:sp>
      <p:sp>
        <p:nvSpPr>
          <p:cNvPr id="4" name="Rectangle 3"/>
          <p:cNvSpPr/>
          <p:nvPr/>
        </p:nvSpPr>
        <p:spPr>
          <a:xfrm>
            <a:off x="1136073" y="1825625"/>
            <a:ext cx="7827818" cy="4062651"/>
          </a:xfrm>
          <a:prstGeom prst="rect">
            <a:avLst/>
          </a:prstGeom>
        </p:spPr>
        <p:txBody>
          <a:bodyPr wrap="square">
            <a:spAutoFit/>
          </a:bodyPr>
          <a:lstStyle/>
          <a:p>
            <a:r>
              <a:rPr lang="en-US" dirty="0" smtClean="0"/>
              <a:t> </a:t>
            </a:r>
          </a:p>
          <a:p>
            <a:r>
              <a:rPr lang="en-US" sz="2400" dirty="0" smtClean="0"/>
              <a:t>      } else if(</a:t>
            </a:r>
            <a:r>
              <a:rPr lang="en-US" sz="2400" dirty="0" err="1" smtClean="0"/>
              <a:t>shapeType.equalsIgnoreCase</a:t>
            </a:r>
            <a:r>
              <a:rPr lang="en-US" sz="2400" dirty="0" smtClean="0"/>
              <a:t>("RECTANGLE")){</a:t>
            </a:r>
          </a:p>
          <a:p>
            <a:r>
              <a:rPr lang="en-US" sz="2400" dirty="0" smtClean="0"/>
              <a:t>         return new Rectangle();</a:t>
            </a:r>
          </a:p>
          <a:p>
            <a:r>
              <a:rPr lang="en-US" sz="2400" dirty="0" smtClean="0"/>
              <a:t>         </a:t>
            </a:r>
          </a:p>
          <a:p>
            <a:r>
              <a:rPr lang="en-US" sz="2400" dirty="0" smtClean="0"/>
              <a:t>      } else if(</a:t>
            </a:r>
            <a:r>
              <a:rPr lang="en-US" sz="2400" dirty="0" err="1" smtClean="0"/>
              <a:t>shapeType.equalsIgnoreCase</a:t>
            </a:r>
            <a:r>
              <a:rPr lang="en-US" sz="2400" dirty="0" smtClean="0"/>
              <a:t>("SQUARE")){</a:t>
            </a:r>
          </a:p>
          <a:p>
            <a:r>
              <a:rPr lang="en-US" sz="2400" dirty="0" smtClean="0"/>
              <a:t>         return new Square();</a:t>
            </a:r>
          </a:p>
          <a:p>
            <a:r>
              <a:rPr lang="en-US" sz="2400" dirty="0" smtClean="0"/>
              <a:t>      }</a:t>
            </a:r>
          </a:p>
          <a:p>
            <a:r>
              <a:rPr lang="en-US" sz="2400" dirty="0" smtClean="0"/>
              <a:t>      </a:t>
            </a:r>
          </a:p>
          <a:p>
            <a:r>
              <a:rPr lang="en-US" sz="2400" dirty="0" smtClean="0"/>
              <a:t>      return null;</a:t>
            </a:r>
          </a:p>
          <a:p>
            <a:r>
              <a:rPr lang="en-US" sz="2400" dirty="0" smtClean="0"/>
              <a:t>   }</a:t>
            </a:r>
          </a:p>
          <a:p>
            <a:r>
              <a:rPr lang="en-US" sz="2400" dirty="0" smtClean="0"/>
              <a:t>}</a:t>
            </a:r>
            <a:endParaRPr lang="en-US" sz="2400" dirty="0"/>
          </a:p>
        </p:txBody>
      </p:sp>
    </p:spTree>
    <p:extLst>
      <p:ext uri="{BB962C8B-B14F-4D97-AF65-F5344CB8AC3E}">
        <p14:creationId xmlns:p14="http://schemas.microsoft.com/office/powerpoint/2010/main" val="17698221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Class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public class </a:t>
            </a:r>
            <a:r>
              <a:rPr lang="en-US" dirty="0" err="1" smtClean="0"/>
              <a:t>FactoryPatternDemo</a:t>
            </a:r>
            <a:r>
              <a:rPr lang="en-US" dirty="0" smtClean="0"/>
              <a:t> {</a:t>
            </a:r>
          </a:p>
          <a:p>
            <a:endParaRPr lang="en-US" dirty="0" smtClean="0"/>
          </a:p>
          <a:p>
            <a:r>
              <a:rPr lang="en-US" dirty="0" smtClean="0"/>
              <a:t>   public static void main(String[] </a:t>
            </a:r>
            <a:r>
              <a:rPr lang="en-US" dirty="0" err="1" smtClean="0"/>
              <a:t>args</a:t>
            </a:r>
            <a:r>
              <a:rPr lang="en-US" dirty="0" smtClean="0"/>
              <a:t>) {</a:t>
            </a:r>
          </a:p>
          <a:p>
            <a:r>
              <a:rPr lang="en-US" dirty="0" smtClean="0"/>
              <a:t>      </a:t>
            </a:r>
            <a:r>
              <a:rPr lang="en-US" dirty="0" err="1" smtClean="0"/>
              <a:t>ShapeFactory</a:t>
            </a:r>
            <a:r>
              <a:rPr lang="en-US" dirty="0" smtClean="0"/>
              <a:t> </a:t>
            </a:r>
            <a:r>
              <a:rPr lang="en-US" dirty="0" err="1" smtClean="0"/>
              <a:t>shapeFactory</a:t>
            </a:r>
            <a:r>
              <a:rPr lang="en-US" dirty="0" smtClean="0"/>
              <a:t> = new </a:t>
            </a:r>
            <a:r>
              <a:rPr lang="en-US" dirty="0" err="1" smtClean="0"/>
              <a:t>ShapeFactory</a:t>
            </a:r>
            <a:r>
              <a:rPr lang="en-US" dirty="0" smtClean="0"/>
              <a:t>();</a:t>
            </a:r>
          </a:p>
          <a:p>
            <a:endParaRPr lang="en-US" dirty="0" smtClean="0"/>
          </a:p>
          <a:p>
            <a:r>
              <a:rPr lang="en-US" dirty="0" smtClean="0"/>
              <a:t>      //get an object of Circle and call its draw method.</a:t>
            </a:r>
          </a:p>
          <a:p>
            <a:r>
              <a:rPr lang="en-US" dirty="0" smtClean="0"/>
              <a:t>      Shape shape1 = </a:t>
            </a:r>
            <a:r>
              <a:rPr lang="en-US" dirty="0" err="1" smtClean="0"/>
              <a:t>shapeFactory.getShape</a:t>
            </a:r>
            <a:r>
              <a:rPr lang="en-US" dirty="0" smtClean="0"/>
              <a:t>("CIRCLE");</a:t>
            </a:r>
          </a:p>
          <a:p>
            <a:endParaRPr lang="en-US" dirty="0" smtClean="0"/>
          </a:p>
          <a:p>
            <a:r>
              <a:rPr lang="en-US" dirty="0" smtClean="0"/>
              <a:t>      //call draw method of Circle</a:t>
            </a:r>
          </a:p>
          <a:p>
            <a:r>
              <a:rPr lang="en-US" dirty="0" smtClean="0"/>
              <a:t>      shape1.draw();</a:t>
            </a:r>
          </a:p>
        </p:txBody>
      </p:sp>
    </p:spTree>
    <p:extLst>
      <p:ext uri="{BB962C8B-B14F-4D97-AF65-F5344CB8AC3E}">
        <p14:creationId xmlns:p14="http://schemas.microsoft.com/office/powerpoint/2010/main" val="20772571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1"/>
            <a:ext cx="10515600" cy="5899872"/>
          </a:xfrm>
        </p:spPr>
        <p:txBody>
          <a:bodyPr>
            <a:normAutofit fontScale="92500" lnSpcReduction="10000"/>
          </a:bodyPr>
          <a:lstStyle/>
          <a:p>
            <a:endParaRPr lang="en-US" dirty="0" smtClean="0"/>
          </a:p>
          <a:p>
            <a:r>
              <a:rPr lang="en-US" dirty="0" smtClean="0"/>
              <a:t>      //get an object of Rectangle and call its draw method.</a:t>
            </a:r>
          </a:p>
          <a:p>
            <a:r>
              <a:rPr lang="en-US" dirty="0" smtClean="0"/>
              <a:t>      Shape shape2 = </a:t>
            </a:r>
            <a:r>
              <a:rPr lang="en-US" dirty="0" err="1" smtClean="0"/>
              <a:t>shapeFactory.getShape</a:t>
            </a:r>
            <a:r>
              <a:rPr lang="en-US" dirty="0" smtClean="0"/>
              <a:t>("RECTANGLE");</a:t>
            </a:r>
          </a:p>
          <a:p>
            <a:endParaRPr lang="en-US" dirty="0" smtClean="0"/>
          </a:p>
          <a:p>
            <a:r>
              <a:rPr lang="en-US" dirty="0" smtClean="0"/>
              <a:t>      //call draw method of Rectangle</a:t>
            </a:r>
          </a:p>
          <a:p>
            <a:r>
              <a:rPr lang="en-US" dirty="0" smtClean="0"/>
              <a:t>      shape2.draw();</a:t>
            </a:r>
          </a:p>
          <a:p>
            <a:endParaRPr lang="en-US" dirty="0" smtClean="0"/>
          </a:p>
          <a:p>
            <a:r>
              <a:rPr lang="en-US" dirty="0" smtClean="0"/>
              <a:t>      //get an object of Square and call its draw method.</a:t>
            </a:r>
          </a:p>
          <a:p>
            <a:r>
              <a:rPr lang="en-US" dirty="0" smtClean="0"/>
              <a:t>      Shape shape3 = </a:t>
            </a:r>
            <a:r>
              <a:rPr lang="en-US" dirty="0" err="1" smtClean="0"/>
              <a:t>shapeFactory.getShape</a:t>
            </a:r>
            <a:r>
              <a:rPr lang="en-US" dirty="0" smtClean="0"/>
              <a:t>("SQUARE");</a:t>
            </a:r>
          </a:p>
          <a:p>
            <a:endParaRPr lang="en-US" dirty="0" smtClean="0"/>
          </a:p>
          <a:p>
            <a:r>
              <a:rPr lang="en-US" dirty="0" smtClean="0"/>
              <a:t>      //call draw method of square</a:t>
            </a:r>
          </a:p>
          <a:p>
            <a:r>
              <a:rPr lang="en-US" dirty="0" smtClean="0"/>
              <a:t>      shape3.draw();</a:t>
            </a:r>
          </a:p>
          <a:p>
            <a:r>
              <a:rPr lang="en-US" dirty="0" smtClean="0"/>
              <a:t>   }</a:t>
            </a:r>
          </a:p>
          <a:p>
            <a:r>
              <a:rPr lang="en-US" dirty="0" smtClean="0"/>
              <a:t>}</a:t>
            </a:r>
          </a:p>
          <a:p>
            <a:endParaRPr lang="en-US" dirty="0"/>
          </a:p>
        </p:txBody>
      </p:sp>
    </p:spTree>
    <p:extLst>
      <p:ext uri="{BB962C8B-B14F-4D97-AF65-F5344CB8AC3E}">
        <p14:creationId xmlns:p14="http://schemas.microsoft.com/office/powerpoint/2010/main" val="200102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mtClean="0"/>
              <a:t>Factory Method</a:t>
            </a:r>
          </a:p>
        </p:txBody>
      </p:sp>
      <p:sp>
        <p:nvSpPr>
          <p:cNvPr id="14339" name="Rectangle 3"/>
          <p:cNvSpPr>
            <a:spLocks noGrp="1" noChangeArrowheads="1"/>
          </p:cNvSpPr>
          <p:nvPr>
            <p:ph type="body" idx="1"/>
          </p:nvPr>
        </p:nvSpPr>
        <p:spPr/>
        <p:txBody>
          <a:bodyPr/>
          <a:lstStyle/>
          <a:p>
            <a:pPr eaLnBrk="1" hangingPunct="1"/>
            <a:r>
              <a:rPr lang="en-US" altLang="en-US" sz="2600"/>
              <a:t>Define an interface for creating an object, but let subclasses decide which class to instantiate.  Factory method lets a class defer instantiation to subclasses</a:t>
            </a:r>
          </a:p>
          <a:p>
            <a:pPr eaLnBrk="1" hangingPunct="1"/>
            <a:r>
              <a:rPr lang="en-US" altLang="en-US" sz="2600"/>
              <a:t>Example:  Generalizing the relationship between an application and the documents it processes</a:t>
            </a:r>
          </a:p>
          <a:p>
            <a:pPr lvl="1" eaLnBrk="1" hangingPunct="1"/>
            <a:r>
              <a:rPr lang="en-US" altLang="en-US" sz="2200"/>
              <a:t>Generalization:  Application creates Documents</a:t>
            </a:r>
          </a:p>
          <a:p>
            <a:pPr lvl="1" eaLnBrk="1" hangingPunct="1"/>
            <a:r>
              <a:rPr lang="en-US" altLang="en-US" sz="2200"/>
              <a:t>Concretized by:  MS Paint creates Gifs, MS Word creates Word Documents, MS Excel creates spreadsheets</a:t>
            </a:r>
          </a:p>
        </p:txBody>
      </p:sp>
    </p:spTree>
    <p:extLst>
      <p:ext uri="{BB962C8B-B14F-4D97-AF65-F5344CB8AC3E}">
        <p14:creationId xmlns:p14="http://schemas.microsoft.com/office/powerpoint/2010/main" val="717242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mtClean="0"/>
              <a:t>Design Solution for</a:t>
            </a:r>
            <a:br>
              <a:rPr lang="en-US" altLang="en-US" smtClean="0"/>
            </a:br>
            <a:r>
              <a:rPr lang="en-US" altLang="en-US" smtClean="0"/>
              <a:t>Factory Method</a:t>
            </a:r>
          </a:p>
        </p:txBody>
      </p:sp>
      <p:sp>
        <p:nvSpPr>
          <p:cNvPr id="15363" name="Rectangle 3"/>
          <p:cNvSpPr>
            <a:spLocks noChangeArrowheads="1"/>
          </p:cNvSpPr>
          <p:nvPr/>
        </p:nvSpPr>
        <p:spPr bwMode="auto">
          <a:xfrm>
            <a:off x="2895600" y="19812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Factory</a:t>
            </a:r>
          </a:p>
          <a:p>
            <a:pPr algn="ctr"/>
            <a:endParaRPr lang="en-US" altLang="en-US" sz="2000">
              <a:latin typeface="Times New Roman" pitchFamily="18" charset="0"/>
            </a:endParaRPr>
          </a:p>
          <a:p>
            <a:pPr algn="ctr"/>
            <a:r>
              <a:rPr lang="en-US" altLang="en-US" sz="2000" i="1">
                <a:latin typeface="Times New Roman" pitchFamily="18" charset="0"/>
              </a:rPr>
              <a:t>factoryMethod</a:t>
            </a:r>
            <a:r>
              <a:rPr lang="en-US" altLang="en-US" sz="2000">
                <a:latin typeface="Times New Roman" pitchFamily="18" charset="0"/>
              </a:rPr>
              <a:t>()</a:t>
            </a:r>
          </a:p>
        </p:txBody>
      </p:sp>
      <p:sp>
        <p:nvSpPr>
          <p:cNvPr id="15364" name="Line 4"/>
          <p:cNvSpPr>
            <a:spLocks noChangeShapeType="1"/>
          </p:cNvSpPr>
          <p:nvPr/>
        </p:nvSpPr>
        <p:spPr bwMode="auto">
          <a:xfrm>
            <a:off x="2895600" y="2438400"/>
            <a:ext cx="1828800" cy="0"/>
          </a:xfrm>
          <a:prstGeom prst="line">
            <a:avLst/>
          </a:prstGeom>
          <a:noFill/>
          <a:ln w="12700">
            <a:solidFill>
              <a:schemeClr val="tx1"/>
            </a:solidFill>
            <a:round/>
            <a:headEnd/>
            <a:tailEnd/>
          </a:ln>
          <a:effectLst/>
        </p:spPr>
        <p:txBody>
          <a:bodyPr wrap="none" anchor="ctr"/>
          <a:lstStyle/>
          <a:p>
            <a:endParaRPr lang="en-US"/>
          </a:p>
        </p:txBody>
      </p:sp>
      <p:sp>
        <p:nvSpPr>
          <p:cNvPr id="15365" name="Line 5"/>
          <p:cNvSpPr>
            <a:spLocks noChangeShapeType="1"/>
          </p:cNvSpPr>
          <p:nvPr/>
        </p:nvSpPr>
        <p:spPr bwMode="auto">
          <a:xfrm>
            <a:off x="2895600" y="2667000"/>
            <a:ext cx="1828800" cy="0"/>
          </a:xfrm>
          <a:prstGeom prst="line">
            <a:avLst/>
          </a:prstGeom>
          <a:noFill/>
          <a:ln w="12700">
            <a:solidFill>
              <a:schemeClr val="tx1"/>
            </a:solidFill>
            <a:round/>
            <a:headEnd/>
            <a:tailEnd/>
          </a:ln>
          <a:effectLst/>
        </p:spPr>
        <p:txBody>
          <a:bodyPr wrap="none" anchor="ctr"/>
          <a:lstStyle/>
          <a:p>
            <a:endParaRPr lang="en-US"/>
          </a:p>
        </p:txBody>
      </p:sp>
      <p:sp>
        <p:nvSpPr>
          <p:cNvPr id="15366" name="Rectangle 6"/>
          <p:cNvSpPr>
            <a:spLocks noChangeArrowheads="1"/>
          </p:cNvSpPr>
          <p:nvPr/>
        </p:nvSpPr>
        <p:spPr bwMode="auto">
          <a:xfrm>
            <a:off x="6934200" y="19812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Product</a:t>
            </a:r>
          </a:p>
          <a:p>
            <a:pPr algn="ctr"/>
            <a:endParaRPr lang="en-US" altLang="en-US" sz="2000">
              <a:latin typeface="Times New Roman" pitchFamily="18" charset="0"/>
            </a:endParaRPr>
          </a:p>
          <a:p>
            <a:pPr algn="ctr"/>
            <a:r>
              <a:rPr lang="en-US" altLang="en-US" sz="2000">
                <a:latin typeface="Times New Roman" pitchFamily="18" charset="0"/>
              </a:rPr>
              <a:t>virtual methods</a:t>
            </a:r>
          </a:p>
        </p:txBody>
      </p:sp>
      <p:sp>
        <p:nvSpPr>
          <p:cNvPr id="15367" name="Line 7"/>
          <p:cNvSpPr>
            <a:spLocks noChangeShapeType="1"/>
          </p:cNvSpPr>
          <p:nvPr/>
        </p:nvSpPr>
        <p:spPr bwMode="auto">
          <a:xfrm>
            <a:off x="6934200" y="2438400"/>
            <a:ext cx="1828800" cy="0"/>
          </a:xfrm>
          <a:prstGeom prst="line">
            <a:avLst/>
          </a:prstGeom>
          <a:noFill/>
          <a:ln w="12700">
            <a:solidFill>
              <a:schemeClr val="tx1"/>
            </a:solidFill>
            <a:round/>
            <a:headEnd/>
            <a:tailEnd/>
          </a:ln>
          <a:effectLst/>
        </p:spPr>
        <p:txBody>
          <a:bodyPr wrap="none" anchor="ctr"/>
          <a:lstStyle/>
          <a:p>
            <a:endParaRPr lang="en-US"/>
          </a:p>
        </p:txBody>
      </p:sp>
      <p:sp>
        <p:nvSpPr>
          <p:cNvPr id="15368" name="Line 8"/>
          <p:cNvSpPr>
            <a:spLocks noChangeShapeType="1"/>
          </p:cNvSpPr>
          <p:nvPr/>
        </p:nvSpPr>
        <p:spPr bwMode="auto">
          <a:xfrm>
            <a:off x="6934200" y="2667000"/>
            <a:ext cx="1828800" cy="0"/>
          </a:xfrm>
          <a:prstGeom prst="line">
            <a:avLst/>
          </a:prstGeom>
          <a:noFill/>
          <a:ln w="12700">
            <a:solidFill>
              <a:schemeClr val="tx1"/>
            </a:solidFill>
            <a:round/>
            <a:headEnd/>
            <a:tailEnd/>
          </a:ln>
          <a:effectLst/>
        </p:spPr>
        <p:txBody>
          <a:bodyPr wrap="none" anchor="ctr"/>
          <a:lstStyle/>
          <a:p>
            <a:endParaRPr lang="en-US"/>
          </a:p>
        </p:txBody>
      </p:sp>
      <p:sp>
        <p:nvSpPr>
          <p:cNvPr id="15369" name="Rectangle 9"/>
          <p:cNvSpPr>
            <a:spLocks noChangeArrowheads="1"/>
          </p:cNvSpPr>
          <p:nvPr/>
        </p:nvSpPr>
        <p:spPr bwMode="auto">
          <a:xfrm>
            <a:off x="7010400" y="44958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ConcreteProduct</a:t>
            </a:r>
          </a:p>
          <a:p>
            <a:pPr algn="ctr"/>
            <a:endParaRPr lang="en-US" altLang="en-US" sz="2000">
              <a:latin typeface="Times New Roman" pitchFamily="18" charset="0"/>
            </a:endParaRPr>
          </a:p>
          <a:p>
            <a:pPr algn="ctr"/>
            <a:r>
              <a:rPr lang="en-US" altLang="en-US" sz="2000">
                <a:latin typeface="Times New Roman" pitchFamily="18" charset="0"/>
              </a:rPr>
              <a:t>methods</a:t>
            </a:r>
          </a:p>
        </p:txBody>
      </p:sp>
      <p:sp>
        <p:nvSpPr>
          <p:cNvPr id="15370" name="Line 10"/>
          <p:cNvSpPr>
            <a:spLocks noChangeShapeType="1"/>
          </p:cNvSpPr>
          <p:nvPr/>
        </p:nvSpPr>
        <p:spPr bwMode="auto">
          <a:xfrm>
            <a:off x="7010400" y="4953000"/>
            <a:ext cx="1828800" cy="0"/>
          </a:xfrm>
          <a:prstGeom prst="line">
            <a:avLst/>
          </a:prstGeom>
          <a:noFill/>
          <a:ln w="12700">
            <a:solidFill>
              <a:schemeClr val="tx1"/>
            </a:solidFill>
            <a:round/>
            <a:headEnd/>
            <a:tailEnd/>
          </a:ln>
          <a:effectLst/>
        </p:spPr>
        <p:txBody>
          <a:bodyPr wrap="none" anchor="ctr"/>
          <a:lstStyle/>
          <a:p>
            <a:endParaRPr lang="en-US"/>
          </a:p>
        </p:txBody>
      </p:sp>
      <p:sp>
        <p:nvSpPr>
          <p:cNvPr id="15371" name="Line 11"/>
          <p:cNvSpPr>
            <a:spLocks noChangeShapeType="1"/>
          </p:cNvSpPr>
          <p:nvPr/>
        </p:nvSpPr>
        <p:spPr bwMode="auto">
          <a:xfrm>
            <a:off x="7010400" y="5181600"/>
            <a:ext cx="1828800" cy="0"/>
          </a:xfrm>
          <a:prstGeom prst="line">
            <a:avLst/>
          </a:prstGeom>
          <a:noFill/>
          <a:ln w="12700">
            <a:solidFill>
              <a:schemeClr val="tx1"/>
            </a:solidFill>
            <a:round/>
            <a:headEnd/>
            <a:tailEnd/>
          </a:ln>
          <a:effectLst/>
        </p:spPr>
        <p:txBody>
          <a:bodyPr wrap="none" anchor="ctr"/>
          <a:lstStyle/>
          <a:p>
            <a:endParaRPr lang="en-US"/>
          </a:p>
        </p:txBody>
      </p:sp>
      <p:sp>
        <p:nvSpPr>
          <p:cNvPr id="15372" name="AutoShape 15"/>
          <p:cNvSpPr>
            <a:spLocks noChangeArrowheads="1"/>
          </p:cNvSpPr>
          <p:nvPr/>
        </p:nvSpPr>
        <p:spPr bwMode="auto">
          <a:xfrm>
            <a:off x="7696200" y="3124200"/>
            <a:ext cx="304800" cy="228600"/>
          </a:xfrm>
          <a:prstGeom prst="triangle">
            <a:avLst>
              <a:gd name="adj" fmla="val 50000"/>
            </a:avLst>
          </a:prstGeom>
          <a:noFill/>
          <a:ln w="12700">
            <a:solidFill>
              <a:schemeClr val="tx1"/>
            </a:solidFill>
            <a:miter lim="800000"/>
            <a:headEnd/>
            <a:tailEnd/>
          </a:ln>
          <a:effectLst/>
        </p:spPr>
        <p:txBody>
          <a:bodyPr wrap="none" anchor="ctr"/>
          <a:lstStyle/>
          <a:p>
            <a:pPr eaLnBrk="1" hangingPunct="1"/>
            <a:endParaRPr lang="en-US"/>
          </a:p>
        </p:txBody>
      </p:sp>
      <p:cxnSp>
        <p:nvCxnSpPr>
          <p:cNvPr id="15373" name="AutoShape 18"/>
          <p:cNvCxnSpPr>
            <a:cxnSpLocks noChangeShapeType="1"/>
            <a:stCxn id="15363" idx="3"/>
            <a:endCxn id="15366" idx="1"/>
          </p:cNvCxnSpPr>
          <p:nvPr/>
        </p:nvCxnSpPr>
        <p:spPr bwMode="auto">
          <a:xfrm>
            <a:off x="4724400" y="2552700"/>
            <a:ext cx="2209800" cy="0"/>
          </a:xfrm>
          <a:prstGeom prst="straightConnector1">
            <a:avLst/>
          </a:prstGeom>
          <a:noFill/>
          <a:ln w="12700">
            <a:solidFill>
              <a:schemeClr val="tx1"/>
            </a:solidFill>
            <a:prstDash val="dash"/>
            <a:round/>
            <a:headEnd/>
            <a:tailEnd type="arrow" w="med" len="med"/>
          </a:ln>
          <a:effectLst/>
        </p:spPr>
      </p:cxnSp>
      <p:cxnSp>
        <p:nvCxnSpPr>
          <p:cNvPr id="15374" name="AutoShape 23"/>
          <p:cNvCxnSpPr>
            <a:cxnSpLocks noChangeShapeType="1"/>
            <a:stCxn id="15378" idx="3"/>
            <a:endCxn id="15369" idx="1"/>
          </p:cNvCxnSpPr>
          <p:nvPr/>
        </p:nvCxnSpPr>
        <p:spPr bwMode="auto">
          <a:xfrm>
            <a:off x="4800600" y="5067300"/>
            <a:ext cx="2209800" cy="0"/>
          </a:xfrm>
          <a:prstGeom prst="straightConnector1">
            <a:avLst/>
          </a:prstGeom>
          <a:noFill/>
          <a:ln w="12700">
            <a:solidFill>
              <a:schemeClr val="tx1"/>
            </a:solidFill>
            <a:prstDash val="dash"/>
            <a:round/>
            <a:headEnd/>
            <a:tailEnd type="arrow" w="med" len="med"/>
          </a:ln>
          <a:effectLst/>
        </p:spPr>
      </p:cxnSp>
      <p:sp>
        <p:nvSpPr>
          <p:cNvPr id="15375" name="Line 24"/>
          <p:cNvSpPr>
            <a:spLocks noChangeShapeType="1"/>
          </p:cNvSpPr>
          <p:nvPr/>
        </p:nvSpPr>
        <p:spPr bwMode="auto">
          <a:xfrm>
            <a:off x="7848600" y="3352800"/>
            <a:ext cx="0" cy="1143000"/>
          </a:xfrm>
          <a:prstGeom prst="line">
            <a:avLst/>
          </a:prstGeom>
          <a:noFill/>
          <a:ln w="9525">
            <a:solidFill>
              <a:schemeClr val="tx1"/>
            </a:solidFill>
            <a:round/>
            <a:headEnd/>
            <a:tailEnd/>
          </a:ln>
          <a:effectLst/>
        </p:spPr>
        <p:txBody>
          <a:bodyPr/>
          <a:lstStyle/>
          <a:p>
            <a:endParaRPr lang="en-US"/>
          </a:p>
        </p:txBody>
      </p:sp>
      <p:sp>
        <p:nvSpPr>
          <p:cNvPr id="15376" name="AutoShape 28"/>
          <p:cNvSpPr>
            <a:spLocks noChangeArrowheads="1"/>
          </p:cNvSpPr>
          <p:nvPr/>
        </p:nvSpPr>
        <p:spPr bwMode="auto">
          <a:xfrm>
            <a:off x="3733800" y="3124200"/>
            <a:ext cx="304800" cy="228600"/>
          </a:xfrm>
          <a:prstGeom prst="triangle">
            <a:avLst>
              <a:gd name="adj" fmla="val 50000"/>
            </a:avLst>
          </a:prstGeom>
          <a:noFill/>
          <a:ln w="12700">
            <a:solidFill>
              <a:schemeClr val="tx1"/>
            </a:solidFill>
            <a:miter lim="800000"/>
            <a:headEnd/>
            <a:tailEnd/>
          </a:ln>
          <a:effectLst/>
        </p:spPr>
        <p:txBody>
          <a:bodyPr wrap="none" anchor="ctr"/>
          <a:lstStyle/>
          <a:p>
            <a:pPr eaLnBrk="1" hangingPunct="1"/>
            <a:endParaRPr lang="en-US"/>
          </a:p>
        </p:txBody>
      </p:sp>
      <p:sp>
        <p:nvSpPr>
          <p:cNvPr id="15377" name="Line 29"/>
          <p:cNvSpPr>
            <a:spLocks noChangeShapeType="1"/>
          </p:cNvSpPr>
          <p:nvPr/>
        </p:nvSpPr>
        <p:spPr bwMode="auto">
          <a:xfrm>
            <a:off x="3886200" y="3352800"/>
            <a:ext cx="0" cy="1143000"/>
          </a:xfrm>
          <a:prstGeom prst="line">
            <a:avLst/>
          </a:prstGeom>
          <a:noFill/>
          <a:ln w="9525">
            <a:solidFill>
              <a:schemeClr val="tx1"/>
            </a:solidFill>
            <a:round/>
            <a:headEnd/>
            <a:tailEnd/>
          </a:ln>
          <a:effectLst/>
        </p:spPr>
        <p:txBody>
          <a:bodyPr/>
          <a:lstStyle/>
          <a:p>
            <a:endParaRPr lang="en-US"/>
          </a:p>
        </p:txBody>
      </p:sp>
      <p:sp>
        <p:nvSpPr>
          <p:cNvPr id="15378" name="Rectangle 30"/>
          <p:cNvSpPr>
            <a:spLocks noChangeArrowheads="1"/>
          </p:cNvSpPr>
          <p:nvPr/>
        </p:nvSpPr>
        <p:spPr bwMode="auto">
          <a:xfrm>
            <a:off x="2971800" y="4495800"/>
            <a:ext cx="1828800" cy="1143000"/>
          </a:xfrm>
          <a:prstGeom prst="rect">
            <a:avLst/>
          </a:prstGeom>
          <a:noFill/>
          <a:ln w="12700">
            <a:solidFill>
              <a:schemeClr val="tx1"/>
            </a:solidFill>
            <a:miter lim="800000"/>
            <a:headEnd/>
            <a:tailEnd/>
          </a:ln>
          <a:effectLst/>
        </p:spPr>
        <p:txBody>
          <a:bodyPr wrap="none" anchor="ctr"/>
          <a:lstStyle/>
          <a:p>
            <a:pPr algn="ctr"/>
            <a:r>
              <a:rPr lang="en-US" altLang="en-US" sz="2000">
                <a:latin typeface="Times New Roman" pitchFamily="18" charset="0"/>
              </a:rPr>
              <a:t>ConcreteFactory</a:t>
            </a:r>
          </a:p>
          <a:p>
            <a:pPr algn="ctr"/>
            <a:endParaRPr lang="en-US" altLang="en-US" sz="2000">
              <a:latin typeface="Times New Roman" pitchFamily="18" charset="0"/>
            </a:endParaRPr>
          </a:p>
          <a:p>
            <a:pPr algn="ctr"/>
            <a:r>
              <a:rPr lang="en-US" altLang="en-US" sz="2000">
                <a:latin typeface="Times New Roman" pitchFamily="18" charset="0"/>
              </a:rPr>
              <a:t>factoryMethod()</a:t>
            </a:r>
          </a:p>
        </p:txBody>
      </p:sp>
      <p:sp>
        <p:nvSpPr>
          <p:cNvPr id="15379" name="Line 31"/>
          <p:cNvSpPr>
            <a:spLocks noChangeShapeType="1"/>
          </p:cNvSpPr>
          <p:nvPr/>
        </p:nvSpPr>
        <p:spPr bwMode="auto">
          <a:xfrm>
            <a:off x="2971800" y="4953000"/>
            <a:ext cx="1828800" cy="0"/>
          </a:xfrm>
          <a:prstGeom prst="line">
            <a:avLst/>
          </a:prstGeom>
          <a:noFill/>
          <a:ln w="12700">
            <a:solidFill>
              <a:schemeClr val="tx1"/>
            </a:solidFill>
            <a:round/>
            <a:headEnd/>
            <a:tailEnd/>
          </a:ln>
          <a:effectLst/>
        </p:spPr>
        <p:txBody>
          <a:bodyPr wrap="none" anchor="ctr"/>
          <a:lstStyle/>
          <a:p>
            <a:endParaRPr lang="en-US"/>
          </a:p>
        </p:txBody>
      </p:sp>
      <p:sp>
        <p:nvSpPr>
          <p:cNvPr id="15380" name="Line 32"/>
          <p:cNvSpPr>
            <a:spLocks noChangeShapeType="1"/>
          </p:cNvSpPr>
          <p:nvPr/>
        </p:nvSpPr>
        <p:spPr bwMode="auto">
          <a:xfrm>
            <a:off x="2971800" y="5181600"/>
            <a:ext cx="1828800" cy="0"/>
          </a:xfrm>
          <a:prstGeom prst="line">
            <a:avLst/>
          </a:prstGeom>
          <a:noFill/>
          <a:ln w="127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168580443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34</TotalTime>
  <Words>793</Words>
  <Application>Microsoft Office PowerPoint</Application>
  <PresentationFormat>Widescreen</PresentationFormat>
  <Paragraphs>165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Tw Cen MT</vt:lpstr>
      <vt:lpstr>Tw Cen MT Condensed</vt:lpstr>
      <vt:lpstr>Wingdings 3</vt:lpstr>
      <vt:lpstr>Integral</vt:lpstr>
      <vt:lpstr>Factory, Factory Method,  Abstract Factory Pattern and SINGLETON</vt:lpstr>
      <vt:lpstr>Factory Pattern</vt:lpstr>
      <vt:lpstr>UML for Factory Pattern</vt:lpstr>
      <vt:lpstr>Implementation</vt:lpstr>
      <vt:lpstr>PowerPoint Presentation</vt:lpstr>
      <vt:lpstr>Client Class</vt:lpstr>
      <vt:lpstr>PowerPoint Presentation</vt:lpstr>
      <vt:lpstr>Factory Method</vt:lpstr>
      <vt:lpstr>Design Solution for Factory Method</vt:lpstr>
      <vt:lpstr>Application-Document Example</vt:lpstr>
      <vt:lpstr>Factory Method Consequences</vt:lpstr>
      <vt:lpstr>Abstract Factory</vt:lpstr>
      <vt:lpstr>PowerPoint Presentation</vt:lpstr>
      <vt:lpstr>Implementation</vt:lpstr>
      <vt:lpstr>PowerPoint Presentation</vt:lpstr>
      <vt:lpstr>PowerPoint Presentation</vt:lpstr>
      <vt:lpstr>PowerPoint Presentation</vt:lpstr>
      <vt:lpstr>PowerPoint Presentation</vt:lpstr>
      <vt:lpstr>SINGLETON PAttern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Factory, Factory Method and Abstract Factory Pattern</dc:title>
  <dc:creator>lehmia.kiran</dc:creator>
  <cp:lastModifiedBy>lehmia.kiran</cp:lastModifiedBy>
  <cp:revision>15</cp:revision>
  <dcterms:created xsi:type="dcterms:W3CDTF">2021-12-23T01:57:35Z</dcterms:created>
  <dcterms:modified xsi:type="dcterms:W3CDTF">2021-12-23T02:35:42Z</dcterms:modified>
</cp:coreProperties>
</file>