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sldIdLst>
    <p:sldId id="271" r:id="rId2"/>
    <p:sldId id="303" r:id="rId3"/>
    <p:sldId id="302" r:id="rId4"/>
    <p:sldId id="295" r:id="rId5"/>
    <p:sldId id="296" r:id="rId6"/>
    <p:sldId id="297" r:id="rId7"/>
    <p:sldId id="308" r:id="rId8"/>
    <p:sldId id="299" r:id="rId9"/>
    <p:sldId id="300" r:id="rId10"/>
    <p:sldId id="301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697D6A-935F-4430-AA68-EAEF12C10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37692B-91A1-4459-BF06-46F13E5E38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CE505-9960-430D-98A8-06F64F62F4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B2A53-8259-4A81-A02F-679C532814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45EF4-A781-4733-80EA-1EB9983D1C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59C54-C80D-4F3B-AB02-7E9F0A7D2F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9EFE7-F288-4C48-B980-E6E03AD51E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BECDA-479F-4B69-BCF4-1C7E4A7E8B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2FDC-D9AD-499F-9568-EF4F090415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EC6BD-6238-4FEF-9736-91ABF3FB75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904C8-07F0-4A18-8F37-701097D38C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71886-5702-4101-A072-A682868F91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6FF0EBF-B78F-48D6-8FEC-D5A0F15DEF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Factory</a:t>
            </a:r>
            <a:br>
              <a:rPr lang="en-US" altLang="en-US" smtClean="0"/>
            </a:br>
            <a:r>
              <a:rPr lang="en-US" altLang="en-US" smtClean="0"/>
              <a:t>and Factory Method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 124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800" smtClean="0"/>
              <a:t>Reference:  Gamma et al</a:t>
            </a:r>
            <a:br>
              <a:rPr lang="en-US" altLang="en-US" sz="2800" smtClean="0"/>
            </a:br>
            <a:r>
              <a:rPr lang="en-US" altLang="en-US" sz="2800" smtClean="0"/>
              <a:t>(“Gang-of-4”), </a:t>
            </a:r>
            <a:r>
              <a:rPr lang="en-US" altLang="en-US" sz="2800" i="1" smtClean="0"/>
              <a:t>Design Patterns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Factory</a:t>
            </a:r>
            <a:br>
              <a:rPr lang="en-US" altLang="en-US" smtClean="0"/>
            </a:br>
            <a:r>
              <a:rPr lang="en-US" altLang="en-US" smtClean="0"/>
              <a:t>Consequences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Factory class or method can be altered without affecting the application</a:t>
            </a:r>
          </a:p>
          <a:p>
            <a:pPr lvl="1" eaLnBrk="1" hangingPunct="1"/>
            <a:r>
              <a:rPr lang="en-US" altLang="en-US" smtClean="0"/>
              <a:t>Concrete classes are isolated</a:t>
            </a:r>
          </a:p>
          <a:p>
            <a:pPr eaLnBrk="1" hangingPunct="1"/>
            <a:r>
              <a:rPr lang="en-US" altLang="en-US" smtClean="0"/>
              <a:t>Factory class can be responsible for creating different types of objects</a:t>
            </a:r>
          </a:p>
          <a:p>
            <a:pPr lvl="1" eaLnBrk="1" hangingPunct="1"/>
            <a:r>
              <a:rPr lang="en-US" altLang="en-US" smtClean="0"/>
              <a:t>e.g., DataStructure factory that returns stacks, queues, lists, etc.</a:t>
            </a:r>
          </a:p>
          <a:p>
            <a:pPr lvl="1" eaLnBrk="1" hangingPunct="1"/>
            <a:r>
              <a:rPr lang="en-US" altLang="en-US" smtClean="0"/>
              <a:t> “product families”</a:t>
            </a:r>
          </a:p>
          <a:p>
            <a:pPr eaLnBrk="1" hangingPunct="1"/>
            <a:r>
              <a:rPr lang="en-US" altLang="en-US" smtClean="0"/>
              <a:t>Promotes product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Factory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Define an interface for creating an object, but let subclasses decide which class to instantiate.  Factory method lets a class defer instantiation to subclasses</a:t>
            </a:r>
          </a:p>
          <a:p>
            <a:pPr eaLnBrk="1" hangingPunct="1"/>
            <a:r>
              <a:rPr lang="en-US" altLang="en-US" sz="2600" smtClean="0"/>
              <a:t>Example:  Generalizing the relationship between an application and the documents it processes</a:t>
            </a:r>
          </a:p>
          <a:p>
            <a:pPr lvl="1" eaLnBrk="1" hangingPunct="1"/>
            <a:r>
              <a:rPr lang="en-US" altLang="en-US" sz="2200" smtClean="0"/>
              <a:t>Generalization:  Application creates Documents</a:t>
            </a:r>
          </a:p>
          <a:p>
            <a:pPr lvl="1" eaLnBrk="1" hangingPunct="1"/>
            <a:r>
              <a:rPr lang="en-US" altLang="en-US" sz="2200" smtClean="0"/>
              <a:t>Concretized by:  MS Paint creates Gifs, MS Word creates Word Documents, MS Excel creates spreadsheets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Solution for</a:t>
            </a:r>
            <a:br>
              <a:rPr lang="en-US" altLang="en-US" smtClean="0"/>
            </a:br>
            <a:r>
              <a:rPr lang="en-US" altLang="en-US" smtClean="0"/>
              <a:t>Factory Method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716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Factory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 i="1">
                <a:latin typeface="Times New Roman" pitchFamily="18" charset="0"/>
              </a:rPr>
              <a:t>factoryMethod</a:t>
            </a:r>
            <a:r>
              <a:rPr lang="en-US" altLang="en-US" sz="2000">
                <a:latin typeface="Times New Roman" pitchFamily="18" charset="0"/>
              </a:rPr>
              <a:t>()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3716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3716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4102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Product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virtual methods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4102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4102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486400" y="4495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ConcreteProduct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methods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486400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486400" y="5181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utoShape 15"/>
          <p:cNvSpPr>
            <a:spLocks noChangeArrowheads="1"/>
          </p:cNvSpPr>
          <p:nvPr/>
        </p:nvSpPr>
        <p:spPr bwMode="auto">
          <a:xfrm>
            <a:off x="6172200" y="31242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5373" name="AutoShape 18"/>
          <p:cNvCxnSpPr>
            <a:cxnSpLocks noChangeShapeType="1"/>
            <a:stCxn id="15363" idx="3"/>
            <a:endCxn id="15366" idx="1"/>
          </p:cNvCxnSpPr>
          <p:nvPr/>
        </p:nvCxnSpPr>
        <p:spPr bwMode="auto">
          <a:xfrm>
            <a:off x="3200400" y="25527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15374" name="AutoShape 23"/>
          <p:cNvCxnSpPr>
            <a:cxnSpLocks noChangeShapeType="1"/>
            <a:stCxn id="15378" idx="3"/>
            <a:endCxn id="15369" idx="1"/>
          </p:cNvCxnSpPr>
          <p:nvPr/>
        </p:nvCxnSpPr>
        <p:spPr bwMode="auto">
          <a:xfrm>
            <a:off x="3276600" y="50673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15375" name="Line 24"/>
          <p:cNvSpPr>
            <a:spLocks noChangeShapeType="1"/>
          </p:cNvSpPr>
          <p:nvPr/>
        </p:nvSpPr>
        <p:spPr bwMode="auto">
          <a:xfrm>
            <a:off x="6324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AutoShape 28"/>
          <p:cNvSpPr>
            <a:spLocks noChangeArrowheads="1"/>
          </p:cNvSpPr>
          <p:nvPr/>
        </p:nvSpPr>
        <p:spPr bwMode="auto">
          <a:xfrm>
            <a:off x="2209800" y="31242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>
            <a:off x="23622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Rectangle 30"/>
          <p:cNvSpPr>
            <a:spLocks noChangeArrowheads="1"/>
          </p:cNvSpPr>
          <p:nvPr/>
        </p:nvSpPr>
        <p:spPr bwMode="auto">
          <a:xfrm>
            <a:off x="1447800" y="4495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ConcreteFactory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factoryMethod()</a:t>
            </a:r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>
            <a:off x="1447800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2"/>
          <p:cNvSpPr>
            <a:spLocks noChangeShapeType="1"/>
          </p:cNvSpPr>
          <p:nvPr/>
        </p:nvSpPr>
        <p:spPr bwMode="auto">
          <a:xfrm>
            <a:off x="1447800" y="5181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Application-Document Example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716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Application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 i="1">
                <a:latin typeface="Times New Roman" pitchFamily="18" charset="0"/>
              </a:rPr>
              <a:t>createDoc</a:t>
            </a:r>
            <a:r>
              <a:rPr lang="en-US" altLang="en-US" sz="2000">
                <a:latin typeface="Times New Roman" pitchFamily="18" charset="0"/>
              </a:rPr>
              <a:t>()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3716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3716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4102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Document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virtual methods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4102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4102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486400" y="4495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MyDocument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methods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486400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5486400" y="5181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96" name="AutoShape 13"/>
          <p:cNvCxnSpPr>
            <a:cxnSpLocks noChangeShapeType="1"/>
            <a:stCxn id="16387" idx="3"/>
            <a:endCxn id="16390" idx="1"/>
          </p:cNvCxnSpPr>
          <p:nvPr/>
        </p:nvCxnSpPr>
        <p:spPr bwMode="auto">
          <a:xfrm>
            <a:off x="3200400" y="25527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16397" name="AutoShape 14"/>
          <p:cNvCxnSpPr>
            <a:cxnSpLocks noChangeShapeType="1"/>
            <a:stCxn id="16400" idx="3"/>
            <a:endCxn id="16393" idx="1"/>
          </p:cNvCxnSpPr>
          <p:nvPr/>
        </p:nvCxnSpPr>
        <p:spPr bwMode="auto">
          <a:xfrm>
            <a:off x="3276600" y="50673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6324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22860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1447800" y="44958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MyApplication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createDoc()</a:t>
            </a:r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1447800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1447800" y="5181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2590800" y="5867400"/>
            <a:ext cx="2601913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return new MyDocument();</a:t>
            </a:r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3048000" y="54864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AutoShape 23"/>
          <p:cNvSpPr>
            <a:spLocks noChangeArrowheads="1"/>
          </p:cNvSpPr>
          <p:nvPr/>
        </p:nvSpPr>
        <p:spPr bwMode="auto">
          <a:xfrm>
            <a:off x="6172200" y="31242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06" name="AutoShape 24"/>
          <p:cNvSpPr>
            <a:spLocks noChangeArrowheads="1"/>
          </p:cNvSpPr>
          <p:nvPr/>
        </p:nvSpPr>
        <p:spPr bwMode="auto">
          <a:xfrm>
            <a:off x="2209800" y="31242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Factory Method Consequences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Separation of interface from implementation, providing implementation flexibility</a:t>
            </a:r>
          </a:p>
          <a:p>
            <a:pPr eaLnBrk="1" hangingPunct="1"/>
            <a:r>
              <a:rPr lang="en-US" altLang="en-US" smtClean="0"/>
              <a:t>Connects parallel hierarchies for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Intent of both patterns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Separate the implementation of objects from their use by defining an interface for creating the objects without specifying their concrete classes</a:t>
            </a:r>
          </a:p>
          <a:p>
            <a:pPr eaLnBrk="1" hangingPunct="1"/>
            <a:r>
              <a:rPr lang="en-US" altLang="en-US" sz="2600" smtClean="0"/>
              <a:t>Abstract Factory:  focus is on allowing multiple implementations of a product</a:t>
            </a:r>
          </a:p>
          <a:p>
            <a:pPr eaLnBrk="1" hangingPunct="1"/>
            <a:r>
              <a:rPr lang="en-US" altLang="en-US" sz="2600" smtClean="0"/>
              <a:t>Factory Method: focus is on generalizing the creator-product relationship</a:t>
            </a:r>
          </a:p>
          <a:p>
            <a:pPr eaLnBrk="1" hangingPunct="1"/>
            <a:r>
              <a:rPr lang="en-US" altLang="en-US" sz="2600" smtClean="0"/>
              <a:t>Abstract Factory uses the Factory Method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Factory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Intent: provide an interface for creating objects without specifying their concrete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Example:  Stacks, Queues, and other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Want users to not know or care how these structures are implemented (separation)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Example: UI toolkit to support multiple look-and-feel standards, e.g., Motif, 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Abstract class for widget, supporting class for specific platform widget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Solutions in C++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Use of header file (class declarations) and implementation file (method definitions) ok but limited</a:t>
            </a:r>
          </a:p>
          <a:p>
            <a:pPr lvl="1" eaLnBrk="1" hangingPunct="1"/>
            <a:r>
              <a:rPr lang="en-US" altLang="en-US" sz="2200" smtClean="0"/>
              <a:t>Header file usually contains private declarations which are technically part of the implementation</a:t>
            </a:r>
          </a:p>
          <a:p>
            <a:pPr lvl="1" eaLnBrk="1" hangingPunct="1"/>
            <a:r>
              <a:rPr lang="en-US" altLang="en-US" sz="2200" smtClean="0"/>
              <a:t>Change in implementation requires that the application using the data structure be recompiled</a:t>
            </a:r>
          </a:p>
          <a:p>
            <a:pPr eaLnBrk="1" hangingPunct="1"/>
            <a:r>
              <a:rPr lang="en-US" altLang="en-US" sz="2600" smtClean="0"/>
              <a:t>Alternative:  create an abstract superclass with (pure) virtual data structure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Solution for Abstract Factory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0" y="19812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Factory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createProduct()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524000" y="2438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524000" y="2667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4102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AbstractProduct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virtual methods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4102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4102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419600" y="4419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ConcreteProdA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methods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19600" y="4876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419600" y="5105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629400" y="4419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ConcreteProdB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methods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629400" y="4876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629400" y="5105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6096000" y="3124200"/>
            <a:ext cx="228600" cy="152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8208" name="AutoShape 16"/>
          <p:cNvCxnSpPr>
            <a:cxnSpLocks noChangeShapeType="1"/>
            <a:stCxn id="8201" idx="0"/>
            <a:endCxn id="8207" idx="3"/>
          </p:cNvCxnSpPr>
          <p:nvPr/>
        </p:nvCxnSpPr>
        <p:spPr bwMode="auto">
          <a:xfrm rot="-5400000">
            <a:off x="5162550" y="3371850"/>
            <a:ext cx="1143000" cy="952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8209" name="AutoShape 17"/>
          <p:cNvCxnSpPr>
            <a:cxnSpLocks noChangeShapeType="1"/>
            <a:stCxn id="8204" idx="0"/>
            <a:endCxn id="8207" idx="3"/>
          </p:cNvCxnSpPr>
          <p:nvPr/>
        </p:nvCxnSpPr>
        <p:spPr bwMode="auto">
          <a:xfrm rot="5400000" flipH="1">
            <a:off x="6267450" y="3219450"/>
            <a:ext cx="1143000" cy="1257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8210" name="AutoShape 18"/>
          <p:cNvCxnSpPr>
            <a:cxnSpLocks noChangeShapeType="1"/>
            <a:stCxn id="8195" idx="3"/>
            <a:endCxn id="8198" idx="1"/>
          </p:cNvCxnSpPr>
          <p:nvPr/>
        </p:nvCxnSpPr>
        <p:spPr bwMode="auto">
          <a:xfrm>
            <a:off x="3200400" y="25527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600200" y="3810000"/>
            <a:ext cx="1524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Client</a:t>
            </a:r>
          </a:p>
        </p:txBody>
      </p:sp>
      <p:cxnSp>
        <p:nvCxnSpPr>
          <p:cNvPr id="8212" name="AutoShape 20"/>
          <p:cNvCxnSpPr>
            <a:cxnSpLocks noChangeShapeType="1"/>
            <a:stCxn id="8211" idx="0"/>
            <a:endCxn id="8195" idx="2"/>
          </p:cNvCxnSpPr>
          <p:nvPr/>
        </p:nvCxnSpPr>
        <p:spPr bwMode="auto">
          <a:xfrm flipV="1">
            <a:off x="2362200" y="31242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127125" y="5348288"/>
            <a:ext cx="2130425" cy="739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</a:rPr>
              <a:t>Note: this is an</a:t>
            </a:r>
          </a:p>
          <a:p>
            <a:r>
              <a:rPr lang="en-US" altLang="en-US" sz="2000">
                <a:latin typeface="Times New Roman" pitchFamily="18" charset="0"/>
              </a:rPr>
              <a:t>abbreviated design</a:t>
            </a:r>
          </a:p>
        </p:txBody>
      </p:sp>
      <p:cxnSp>
        <p:nvCxnSpPr>
          <p:cNvPr id="8214" name="AutoShape 22"/>
          <p:cNvCxnSpPr>
            <a:cxnSpLocks noChangeShapeType="1"/>
            <a:stCxn id="8197" idx="1"/>
            <a:endCxn id="8201" idx="1"/>
          </p:cNvCxnSpPr>
          <p:nvPr/>
        </p:nvCxnSpPr>
        <p:spPr bwMode="auto">
          <a:xfrm>
            <a:off x="3200400" y="2667000"/>
            <a:ext cx="1219200" cy="23241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8215" name="AutoShape 23"/>
          <p:cNvCxnSpPr>
            <a:cxnSpLocks noChangeShapeType="1"/>
            <a:stCxn id="8211" idx="3"/>
            <a:endCxn id="8200" idx="0"/>
          </p:cNvCxnSpPr>
          <p:nvPr/>
        </p:nvCxnSpPr>
        <p:spPr bwMode="auto">
          <a:xfrm flipV="1">
            <a:off x="3124200" y="2667000"/>
            <a:ext cx="2286000" cy="156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Participants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Factory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implements the operations to create concrete product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actual pattern includes </a:t>
            </a:r>
            <a:r>
              <a:rPr lang="en-US" altLang="en-US" sz="2200" i="1" smtClean="0"/>
              <a:t>abstract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concrete</a:t>
            </a:r>
            <a:r>
              <a:rPr lang="en-US" altLang="en-US" sz="2200" smtClean="0"/>
              <a:t> factory classes that generalizes the relationship between factory and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(Abstract) Product:  declares an interface for a type of product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Concrete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defines a product object to be created by the corresponding concrete factory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implements the abstract product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Client: uses only Factory and Abstract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Example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0" y="19812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StackFactory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createStack()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524000" y="2438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524000" y="2667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10200" y="1981200"/>
            <a:ext cx="1828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Stack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 i="1">
                <a:latin typeface="Times New Roman" pitchFamily="18" charset="0"/>
              </a:rPr>
              <a:t>push(), pop()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410200" y="2438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410200" y="2667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19600" y="4419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ArrayStack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push(), pop()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419600" y="4876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419600" y="5105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629400" y="4419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LinkedStack</a:t>
            </a:r>
          </a:p>
          <a:p>
            <a:pPr algn="ctr"/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>
                <a:latin typeface="Times New Roman" pitchFamily="18" charset="0"/>
              </a:rPr>
              <a:t>Push(), pop()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629400" y="4876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629400" y="5105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6096000" y="3124200"/>
            <a:ext cx="228600" cy="152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0256" name="AutoShape 16"/>
          <p:cNvCxnSpPr>
            <a:cxnSpLocks noChangeShapeType="1"/>
            <a:stCxn id="10249" idx="0"/>
            <a:endCxn id="10255" idx="3"/>
          </p:cNvCxnSpPr>
          <p:nvPr/>
        </p:nvCxnSpPr>
        <p:spPr bwMode="auto">
          <a:xfrm rot="-5400000">
            <a:off x="5162550" y="3371850"/>
            <a:ext cx="1143000" cy="952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0257" name="AutoShape 17"/>
          <p:cNvCxnSpPr>
            <a:cxnSpLocks noChangeShapeType="1"/>
            <a:stCxn id="10252" idx="0"/>
            <a:endCxn id="10255" idx="3"/>
          </p:cNvCxnSpPr>
          <p:nvPr/>
        </p:nvCxnSpPr>
        <p:spPr bwMode="auto">
          <a:xfrm rot="5400000" flipH="1">
            <a:off x="6267450" y="3219450"/>
            <a:ext cx="1143000" cy="1257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0258" name="AutoShape 18"/>
          <p:cNvCxnSpPr>
            <a:cxnSpLocks noChangeShapeType="1"/>
            <a:stCxn id="10243" idx="3"/>
            <a:endCxn id="10246" idx="1"/>
          </p:cNvCxnSpPr>
          <p:nvPr/>
        </p:nvCxnSpPr>
        <p:spPr bwMode="auto">
          <a:xfrm>
            <a:off x="3200400" y="2552700"/>
            <a:ext cx="2209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600200" y="3810000"/>
            <a:ext cx="1524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pitchFamily="18" charset="0"/>
              </a:rPr>
              <a:t>Client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43" idx="2"/>
          </p:cNvCxnSpPr>
          <p:nvPr/>
        </p:nvCxnSpPr>
        <p:spPr bwMode="auto">
          <a:xfrm flipV="1">
            <a:off x="2362200" y="31242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10261" name="AutoShape 22"/>
          <p:cNvCxnSpPr>
            <a:cxnSpLocks noChangeShapeType="1"/>
            <a:stCxn id="10245" idx="1"/>
            <a:endCxn id="10249" idx="1"/>
          </p:cNvCxnSpPr>
          <p:nvPr/>
        </p:nvCxnSpPr>
        <p:spPr bwMode="auto">
          <a:xfrm>
            <a:off x="3200400" y="2667000"/>
            <a:ext cx="1219200" cy="23241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10262" name="AutoShape 23"/>
          <p:cNvCxnSpPr>
            <a:cxnSpLocks noChangeShapeType="1"/>
            <a:stCxn id="10259" idx="3"/>
            <a:endCxn id="10248" idx="0"/>
          </p:cNvCxnSpPr>
          <p:nvPr/>
        </p:nvCxnSpPr>
        <p:spPr bwMode="auto">
          <a:xfrm flipV="1">
            <a:off x="3124200" y="2667000"/>
            <a:ext cx="2286000" cy="156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762000" y="4876800"/>
            <a:ext cx="3038475" cy="156845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…</a:t>
            </a:r>
          </a:p>
          <a:p>
            <a:pPr eaLnBrk="1" hangingPunct="1"/>
            <a:r>
              <a:rPr lang="en-US" altLang="en-US" sz="1600"/>
              <a:t>Stack s;</a:t>
            </a:r>
          </a:p>
          <a:p>
            <a:pPr eaLnBrk="1" hangingPunct="1"/>
            <a:r>
              <a:rPr lang="en-US" altLang="en-US" sz="1600"/>
              <a:t>s = StackFactory.createStack();</a:t>
            </a:r>
          </a:p>
          <a:p>
            <a:pPr eaLnBrk="1" hangingPunct="1"/>
            <a:r>
              <a:rPr lang="en-US" altLang="en-US" sz="1600"/>
              <a:t>…</a:t>
            </a:r>
          </a:p>
          <a:p>
            <a:pPr eaLnBrk="1" hangingPunct="1"/>
            <a:r>
              <a:rPr lang="en-US" altLang="en-US" sz="1600"/>
              <a:t>s.pop();</a:t>
            </a:r>
          </a:p>
          <a:p>
            <a:pPr eaLnBrk="1" hangingPunct="1"/>
            <a:r>
              <a:rPr lang="en-US" altLang="en-US" sz="1600"/>
              <a:t>…</a:t>
            </a:r>
          </a:p>
        </p:txBody>
      </p:sp>
      <p:sp>
        <p:nvSpPr>
          <p:cNvPr id="10264" name="Line 25"/>
          <p:cNvSpPr>
            <a:spLocks noChangeShapeType="1"/>
          </p:cNvSpPr>
          <p:nvPr/>
        </p:nvSpPr>
        <p:spPr bwMode="auto">
          <a:xfrm>
            <a:off x="1828800" y="44958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228600" y="1524000"/>
            <a:ext cx="2398713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/>
              <a:t>return new ArrayStack();</a:t>
            </a:r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 flipH="1" flipV="1">
            <a:off x="685800" y="1905000"/>
            <a:ext cx="914400" cy="9906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Example (C++)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Stack class defines virtual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push(), pop(),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ArrayStack and LinkedStack are derived classes of Stack and contain concrete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StackFactory class defines a createStack() method that returns a ptr to a concrete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Stack *createStack() { return new ArrayStack();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Client programs need to be aware of Stack and StackFactory classes only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No need to know about ArrayStack()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Factories in Java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Stack is an Interface</a:t>
            </a:r>
          </a:p>
          <a:p>
            <a:pPr eaLnBrk="1" hangingPunct="1"/>
            <a:r>
              <a:rPr lang="en-US" altLang="en-US" sz="2600" smtClean="0"/>
              <a:t>ArrayStack and LinkedStack implement Stack</a:t>
            </a:r>
          </a:p>
          <a:p>
            <a:pPr eaLnBrk="1" hangingPunct="1"/>
            <a:r>
              <a:rPr lang="en-US" altLang="en-US" sz="2600" smtClean="0"/>
              <a:t>StackFactory returns objects of type Stack through its factory methods</a:t>
            </a:r>
          </a:p>
          <a:p>
            <a:pPr lvl="1" eaLnBrk="1" hangingPunct="1"/>
            <a:r>
              <a:rPr lang="en-US" altLang="en-US" sz="2200" smtClean="0"/>
              <a:t>Select class of the concrete prodcut it supplies to client objects</a:t>
            </a:r>
          </a:p>
          <a:p>
            <a:pPr lvl="2" eaLnBrk="1" hangingPunct="1"/>
            <a:r>
              <a:rPr lang="en-US" altLang="en-US" sz="2100" smtClean="0"/>
              <a:t>If using info from requesting client, can hardcode selection logic and choice of factory objects</a:t>
            </a:r>
          </a:p>
          <a:p>
            <a:pPr lvl="2" eaLnBrk="1" hangingPunct="1"/>
            <a:r>
              <a:rPr lang="en-US" altLang="en-US" sz="2100" smtClean="0"/>
              <a:t>Can separate selection logic for concrete factories from the data it uses to make the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1330</TotalTime>
  <Words>617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Network</vt:lpstr>
      <vt:lpstr>Abstract Factory and Factory Method</vt:lpstr>
      <vt:lpstr>Intent of both patterns</vt:lpstr>
      <vt:lpstr>Abstract Factory</vt:lpstr>
      <vt:lpstr>Solutions in C++</vt:lpstr>
      <vt:lpstr>Design Solution for Abstract Factory</vt:lpstr>
      <vt:lpstr>Participants</vt:lpstr>
      <vt:lpstr>Stack Example</vt:lpstr>
      <vt:lpstr>Stack Example (C++)</vt:lpstr>
      <vt:lpstr>Factories in Java</vt:lpstr>
      <vt:lpstr>Abstract Factory Consequences</vt:lpstr>
      <vt:lpstr>Factory Method</vt:lpstr>
      <vt:lpstr>Design Solution for Factory Method</vt:lpstr>
      <vt:lpstr>Application-Document Example</vt:lpstr>
      <vt:lpstr>Factory Method Consequences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Ishrat Fatima</dc:creator>
  <cp:lastModifiedBy>lehmia.kiran</cp:lastModifiedBy>
  <cp:revision>23</cp:revision>
  <cp:lastPrinted>1601-01-01T00:00:00Z</cp:lastPrinted>
  <dcterms:created xsi:type="dcterms:W3CDTF">1601-01-01T00:00:00Z</dcterms:created>
  <dcterms:modified xsi:type="dcterms:W3CDTF">2021-12-14T07:18:28Z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