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1"/>
  </p:notesMasterIdLst>
  <p:sldIdLst>
    <p:sldId id="256" r:id="rId2"/>
    <p:sldId id="283" r:id="rId3"/>
    <p:sldId id="284" r:id="rId4"/>
    <p:sldId id="287" r:id="rId5"/>
    <p:sldId id="288" r:id="rId6"/>
    <p:sldId id="257" r:id="rId7"/>
    <p:sldId id="258" r:id="rId8"/>
    <p:sldId id="259" r:id="rId9"/>
    <p:sldId id="260" r:id="rId10"/>
    <p:sldId id="261" r:id="rId11"/>
    <p:sldId id="277" r:id="rId12"/>
    <p:sldId id="278" r:id="rId13"/>
    <p:sldId id="279" r:id="rId14"/>
    <p:sldId id="280" r:id="rId15"/>
    <p:sldId id="262" r:id="rId16"/>
    <p:sldId id="281" r:id="rId17"/>
    <p:sldId id="270" r:id="rId18"/>
    <p:sldId id="271" r:id="rId19"/>
    <p:sldId id="272" r:id="rId20"/>
    <p:sldId id="274" r:id="rId21"/>
    <p:sldId id="275" r:id="rId22"/>
    <p:sldId id="276" r:id="rId23"/>
    <p:sldId id="263" r:id="rId24"/>
    <p:sldId id="264" r:id="rId25"/>
    <p:sldId id="265" r:id="rId26"/>
    <p:sldId id="266" r:id="rId27"/>
    <p:sldId id="267" r:id="rId28"/>
    <p:sldId id="268" r:id="rId29"/>
    <p:sldId id="26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195"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B551-ABFD-4ED7-9B82-C5B355F7F65A}" type="datetimeFigureOut">
              <a:rPr lang="en-US" smtClean="0"/>
              <a:t>9/16/2021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B0BAD-CD9B-4F80-9D43-9BEE55BBC3F6}" type="slidenum">
              <a:rPr lang="en-US" smtClean="0"/>
              <a:t>‹#›</a:t>
            </a:fld>
            <a:endParaRPr lang="en-US"/>
          </a:p>
        </p:txBody>
      </p:sp>
    </p:spTree>
    <p:extLst>
      <p:ext uri="{BB962C8B-B14F-4D97-AF65-F5344CB8AC3E}">
        <p14:creationId xmlns:p14="http://schemas.microsoft.com/office/powerpoint/2010/main" val="97454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97CE94A-081E-4F8E-AB86-E39523DC6A4C}" type="slidenum">
              <a:rPr lang="en-US"/>
              <a:pPr/>
              <a:t>2</a:t>
            </a:fld>
            <a:endParaRPr lang="en-US"/>
          </a:p>
        </p:txBody>
      </p:sp>
      <p:sp>
        <p:nvSpPr>
          <p:cNvPr id="62465"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p:spPr>
      </p:sp>
      <p:sp>
        <p:nvSpPr>
          <p:cNvPr id="62466" name="Rectangle 2"/>
          <p:cNvSpPr txBox="1">
            <a:spLocks noGrp="1" noChangeArrowheads="1"/>
          </p:cNvSpPr>
          <p:nvPr>
            <p:ph type="body" idx="1"/>
          </p:nvPr>
        </p:nvSpPr>
        <p:spPr bwMode="auto">
          <a:xfrm>
            <a:off x="777875" y="4776788"/>
            <a:ext cx="6215063" cy="4522787"/>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08358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DDECF43-B676-442E-B77A-0EFA2F1B4D1B}" type="slidenum">
              <a:rPr lang="en-US"/>
              <a:pPr/>
              <a:t>3</a:t>
            </a:fld>
            <a:endParaRPr lang="en-US"/>
          </a:p>
        </p:txBody>
      </p:sp>
      <p:sp>
        <p:nvSpPr>
          <p:cNvPr id="634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63490" name="Rectangle 2"/>
          <p:cNvSpPr txBox="1">
            <a:spLocks noGrp="1" noChangeArrowheads="1"/>
          </p:cNvSpPr>
          <p:nvPr>
            <p:ph type="body" idx="1"/>
          </p:nvPr>
        </p:nvSpPr>
        <p:spPr bwMode="auto">
          <a:xfrm>
            <a:off x="777875" y="4776788"/>
            <a:ext cx="6215063" cy="4522787"/>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0425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D31810-C715-40E0-9771-20DCA871ABE5}" type="slidenum">
              <a:rPr lang="en-US"/>
              <a:pPr/>
              <a:t>4</a:t>
            </a:fld>
            <a:endParaRPr lang="en-US"/>
          </a:p>
        </p:txBody>
      </p:sp>
      <p:sp>
        <p:nvSpPr>
          <p:cNvPr id="66561" name="Rectangle 1"/>
          <p:cNvSpPr txBox="1">
            <a:spLocks noGrp="1" noRot="1" noChangeAspect="1" noChangeArrowheads="1"/>
          </p:cNvSpPr>
          <p:nvPr>
            <p:ph type="sldImg"/>
          </p:nvPr>
        </p:nvSpPr>
        <p:spPr bwMode="auto">
          <a:xfrm>
            <a:off x="1371600" y="763588"/>
            <a:ext cx="5027613" cy="3770312"/>
          </a:xfrm>
          <a:prstGeom prst="rect">
            <a:avLst/>
          </a:prstGeom>
          <a:solidFill>
            <a:srgbClr val="FFFFFF"/>
          </a:solidFill>
          <a:ln>
            <a:solidFill>
              <a:srgbClr val="000000"/>
            </a:solidFill>
            <a:miter lim="800000"/>
            <a:headEnd/>
            <a:tailEnd/>
          </a:ln>
        </p:spPr>
      </p:sp>
      <p:sp>
        <p:nvSpPr>
          <p:cNvPr id="66562" name="Rectangle 2"/>
          <p:cNvSpPr txBox="1">
            <a:spLocks noGrp="1" noChangeArrowheads="1"/>
          </p:cNvSpPr>
          <p:nvPr>
            <p:ph type="body" idx="1"/>
          </p:nvPr>
        </p:nvSpPr>
        <p:spPr bwMode="auto">
          <a:xfrm>
            <a:off x="777875" y="4776788"/>
            <a:ext cx="6215063" cy="4522787"/>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15159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30D5822-0150-41FD-82C5-C2A77BE23C3F}"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A3653-F5FB-42CE-B013-8DF7B0C9934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D5822-0150-41FD-82C5-C2A77BE23C3F}"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A3653-F5FB-42CE-B013-8DF7B0C993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D5822-0150-41FD-82C5-C2A77BE23C3F}" type="datetimeFigureOut">
              <a:rPr lang="en-US" smtClean="0"/>
              <a:pPr/>
              <a:t>9/16/2021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E4A3653-F5FB-42CE-B013-8DF7B0C993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0D5822-0150-41FD-82C5-C2A77BE23C3F}"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A3653-F5FB-42CE-B013-8DF7B0C993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0D5822-0150-41FD-82C5-C2A77BE23C3F}" type="datetimeFigureOut">
              <a:rPr lang="en-US" smtClean="0"/>
              <a:pPr/>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A3653-F5FB-42CE-B013-8DF7B0C9934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0D5822-0150-41FD-82C5-C2A77BE23C3F}" type="datetimeFigureOut">
              <a:rPr lang="en-US" smtClean="0"/>
              <a:pPr/>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A3653-F5FB-42CE-B013-8DF7B0C993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0D5822-0150-41FD-82C5-C2A77BE23C3F}" type="datetimeFigureOut">
              <a:rPr lang="en-US" smtClean="0"/>
              <a:pPr/>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4A3653-F5FB-42CE-B013-8DF7B0C993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0D5822-0150-41FD-82C5-C2A77BE23C3F}" type="datetimeFigureOut">
              <a:rPr lang="en-US" smtClean="0"/>
              <a:pPr/>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4A3653-F5FB-42CE-B013-8DF7B0C993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D5822-0150-41FD-82C5-C2A77BE23C3F}" type="datetimeFigureOut">
              <a:rPr lang="en-US" smtClean="0"/>
              <a:pPr/>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4A3653-F5FB-42CE-B013-8DF7B0C993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30D5822-0150-41FD-82C5-C2A77BE23C3F}" type="datetimeFigureOut">
              <a:rPr lang="en-US" smtClean="0"/>
              <a:pPr/>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A3653-F5FB-42CE-B013-8DF7B0C9934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30D5822-0150-41FD-82C5-C2A77BE23C3F}" type="datetimeFigureOut">
              <a:rPr lang="en-US" smtClean="0"/>
              <a:pPr/>
              <a:t>9/16/2021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E4A3653-F5FB-42CE-B013-8DF7B0C993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30D5822-0150-41FD-82C5-C2A77BE23C3F}" type="datetimeFigureOut">
              <a:rPr lang="en-US" smtClean="0"/>
              <a:pPr/>
              <a:t>9/16/2021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E4A3653-F5FB-42CE-B013-8DF7B0C993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tackify.com/oops-concepts-in-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cientecheasy.com/2020/05/java-abstractio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Object Oriented Design and Analysis</a:t>
            </a:r>
            <a:br>
              <a:rPr lang="en-US" dirty="0" smtClean="0"/>
            </a:br>
            <a:r>
              <a:rPr lang="en-US" dirty="0" smtClean="0"/>
              <a:t>OOP Principles</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a:bodyPr>
          <a:lstStyle/>
          <a:p>
            <a:r>
              <a:rPr lang="en-US" sz="8800" dirty="0" smtClean="0"/>
              <a:t>Abstraction?</a:t>
            </a:r>
            <a:endParaRPr lang="en-US" sz="8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lstStyle/>
          <a:p>
            <a:pPr algn="just"/>
            <a:r>
              <a:rPr lang="en-US" dirty="0" smtClean="0"/>
              <a:t>Abstraction is one of the </a:t>
            </a:r>
            <a:r>
              <a:rPr lang="en-US" dirty="0" smtClean="0">
                <a:hlinkClick r:id="rId2"/>
              </a:rPr>
              <a:t>key concepts</a:t>
            </a:r>
            <a:r>
              <a:rPr lang="en-US" dirty="0" smtClean="0"/>
              <a:t> of object-oriented programming (OOP) languages. Its main goal is to handle complexity by hiding unnecessary details from the user. </a:t>
            </a:r>
          </a:p>
          <a:p>
            <a:pPr algn="just"/>
            <a:r>
              <a:rPr lang="en-US" dirty="0" smtClean="0"/>
              <a:t>That enables the user to implement more complex logic on top of the provided abstraction without understanding or even thinking about all the hidden complexity.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Example of abstraction</a:t>
            </a:r>
            <a:endParaRPr lang="en-US" dirty="0"/>
          </a:p>
        </p:txBody>
      </p:sp>
      <p:sp>
        <p:nvSpPr>
          <p:cNvPr id="3" name="Content Placeholder 2"/>
          <p:cNvSpPr>
            <a:spLocks noGrp="1"/>
          </p:cNvSpPr>
          <p:nvPr>
            <p:ph idx="1"/>
          </p:nvPr>
        </p:nvSpPr>
        <p:spPr/>
        <p:txBody>
          <a:bodyPr>
            <a:normAutofit/>
          </a:bodyPr>
          <a:lstStyle/>
          <a:p>
            <a:r>
              <a:rPr lang="en-US" dirty="0" smtClean="0"/>
              <a:t>Making coffee with a coffee machine is a good example of abstraction.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Abstraction is achieved in Coffee Machine?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You need to know how to use your coffee machine to make coffee. You need to provide water and coffee beans, switch it on and select the kind of coffee you want to get.</a:t>
            </a:r>
          </a:p>
          <a:p>
            <a:pPr algn="just"/>
            <a:r>
              <a:rPr lang="en-US" dirty="0" smtClean="0"/>
              <a:t>The thing you don’t need to know is how the coffee machine is working internally to brew a fresh cup of delicious coffee. You don’t need to know the ideal temperature of the water or the amount of ground coffee you need to use.</a:t>
            </a:r>
          </a:p>
          <a:p>
            <a:pPr algn="just"/>
            <a:r>
              <a:rPr lang="en-US" dirty="0" smtClean="0"/>
              <a:t>Someone else worried about that and created a coffee machine that now acts as an abstraction and hides all these details. </a:t>
            </a:r>
            <a:r>
              <a:rPr lang="en-US" dirty="0" smtClean="0">
                <a:solidFill>
                  <a:srgbClr val="FF0000"/>
                </a:solidFill>
              </a:rPr>
              <a:t>You just interact with a simple interface that doesn’t require any knowledge about the internal implementation</a:t>
            </a:r>
            <a:r>
              <a:rPr lang="en-US" dirty="0" smtClean="0"/>
              <a:t>.</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OOP</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4800" i="1" dirty="0" smtClean="0">
                <a:solidFill>
                  <a:srgbClr val="92D050"/>
                </a:solidFill>
              </a:rPr>
              <a:t>Objects</a:t>
            </a:r>
            <a:r>
              <a:rPr lang="en-US" dirty="0" smtClean="0"/>
              <a:t> in an OOP language provide an abstraction that hides the internal implementation details. </a:t>
            </a:r>
          </a:p>
          <a:p>
            <a:pPr algn="just"/>
            <a:r>
              <a:rPr lang="en-US" dirty="0" smtClean="0"/>
              <a:t>Similar to the coffee machine in your kitchen, you just need to know which methods of the object are available to call and which input parameters are needed to trigger a specific operation. But you don’t need to understand how this method is implemented and which kinds of actions it has to perform to create the expected result.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pPr algn="just"/>
            <a:r>
              <a:rPr lang="en-US" dirty="0"/>
              <a:t>One benefit of Object-Oriented Programming (OOP) is </a:t>
            </a:r>
            <a:r>
              <a:rPr lang="en-US" b="1" dirty="0"/>
              <a:t>encapsulation</a:t>
            </a:r>
            <a:r>
              <a:rPr lang="en-US" dirty="0"/>
              <a:t>, which means </a:t>
            </a:r>
            <a:r>
              <a:rPr lang="en-US" sz="4800" dirty="0">
                <a:solidFill>
                  <a:schemeClr val="accent3">
                    <a:lumMod val="50000"/>
                  </a:schemeClr>
                </a:solidFill>
              </a:rPr>
              <a:t>grouping</a:t>
            </a:r>
            <a:r>
              <a:rPr lang="en-US" dirty="0"/>
              <a:t> state (data) and behavior (functions/methods) together in a whole that makes sense and hides </a:t>
            </a:r>
            <a:r>
              <a:rPr lang="en-US" dirty="0" smtClean="0"/>
              <a:t>implementation </a:t>
            </a:r>
            <a:r>
              <a:rPr lang="en-US" dirty="0"/>
              <a:t>details. </a:t>
            </a:r>
            <a:endParaRPr lang="en-US" dirty="0" smtClean="0"/>
          </a:p>
          <a:p>
            <a:pPr algn="just"/>
            <a:r>
              <a:rPr lang="en-US" dirty="0" smtClean="0"/>
              <a:t>Class-</a:t>
            </a:r>
            <a:r>
              <a:rPr lang="en-US" dirty="0" smtClean="0">
                <a:sym typeface="Wingdings" panose="05000000000000000000" pitchFamily="2" charset="2"/>
              </a:rPr>
              <a:t> data members</a:t>
            </a:r>
            <a:r>
              <a:rPr lang="en-US" smtClean="0">
                <a:sym typeface="Wingdings" panose="05000000000000000000" pitchFamily="2" charset="2"/>
              </a:rPr>
              <a:t>, functions.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Encapsulation</a:t>
            </a:r>
            <a:r>
              <a:rPr lang="en-US" dirty="0" smtClean="0"/>
              <a:t> = </a:t>
            </a:r>
            <a:r>
              <a:rPr lang="en-US" b="1" dirty="0" smtClean="0"/>
              <a:t>Data Hiding</a:t>
            </a:r>
            <a:r>
              <a:rPr lang="en-US" dirty="0" smtClean="0"/>
              <a:t> + </a:t>
            </a:r>
            <a:r>
              <a:rPr lang="en-US" b="1" dirty="0" smtClean="0">
                <a:hlinkClick r:id="rId2"/>
              </a:rPr>
              <a:t>Abstraction</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dirty="0" smtClean="0"/>
              <a:t>encapsulation is a capsule. Basically, capsule encapsulates several combinations of medicine.</a:t>
            </a:r>
          </a:p>
          <a:p>
            <a:r>
              <a:rPr lang="en-US" dirty="0" smtClean="0"/>
              <a:t>If combinations of medicine are variables and methods then the capsule will act as a class and the whole process is called Encapsulation.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0" y="1219200"/>
            <a:ext cx="8120567" cy="470138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In the encapsulation technique, we declare fields as private in the class to prevent other classes from accessing them directly. The required encapsulated data can be accessed by using public getter and setter method.</a:t>
            </a:r>
          </a:p>
          <a:p>
            <a:pPr algn="just"/>
            <a:r>
              <a:rPr lang="en-US" dirty="0" smtClean="0"/>
              <a:t>If the field is declared private in the class then it cannot be accessed by anyone from outside the class and hides the field within the class. Therefore, it is also called </a:t>
            </a:r>
            <a:r>
              <a:rPr lang="en-US" b="1" dirty="0" smtClean="0"/>
              <a:t>data hiding</a:t>
            </a:r>
            <a:r>
              <a:rPr lang="en-US" dirty="0" smtClean="0"/>
              <a:t>.</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456481" y="314281"/>
            <a:ext cx="8226720" cy="5772960"/>
          </a:xfrm>
          <a:prstGeom prst="rect">
            <a:avLst/>
          </a:prstGeom>
          <a:noFill/>
          <a:ln w="9525">
            <a:noFill/>
            <a:round/>
            <a:headEnd/>
            <a:tailEnd/>
          </a:ln>
          <a:effectLst/>
        </p:spPr>
        <p:txBody>
          <a:bodyPr lIns="0" tIns="0" rIns="0" bIns="0" anchor="ctr"/>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2903">
                <a:solidFill>
                  <a:srgbClr val="000000"/>
                </a:solidFill>
                <a:ea typeface="DejaVu Sans" charset="0"/>
                <a:cs typeface="DejaVu Sans" charset="0"/>
              </a:rPr>
              <a:t>Example of an Indexing System</a:t>
            </a:r>
          </a:p>
        </p:txBody>
      </p:sp>
    </p:spTree>
    <p:extLst>
      <p:ext uri="{BB962C8B-B14F-4D97-AF65-F5344CB8AC3E}">
        <p14:creationId xmlns:p14="http://schemas.microsoft.com/office/powerpoint/2010/main" val="22191093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Tightly Encapsulated Class in Java</a:t>
            </a:r>
            <a:br>
              <a:rPr lang="en-US" dirty="0" smtClean="0"/>
            </a:br>
            <a:endParaRPr lang="en-US" dirty="0"/>
          </a:p>
        </p:txBody>
      </p:sp>
      <p:sp>
        <p:nvSpPr>
          <p:cNvPr id="3" name="Content Placeholder 2"/>
          <p:cNvSpPr>
            <a:spLocks noGrp="1"/>
          </p:cNvSpPr>
          <p:nvPr>
            <p:ph idx="1"/>
          </p:nvPr>
        </p:nvSpPr>
        <p:spPr/>
        <p:txBody>
          <a:bodyPr/>
          <a:lstStyle/>
          <a:p>
            <a:r>
              <a:rPr lang="en-US" dirty="0" smtClean="0"/>
              <a:t>public class Account</a:t>
            </a:r>
          </a:p>
          <a:p>
            <a:r>
              <a:rPr lang="en-US" dirty="0" smtClean="0"/>
              <a:t>{</a:t>
            </a:r>
          </a:p>
          <a:p>
            <a:r>
              <a:rPr lang="en-US" dirty="0" smtClean="0">
                <a:solidFill>
                  <a:schemeClr val="accent3">
                    <a:lumMod val="50000"/>
                  </a:schemeClr>
                </a:solidFill>
              </a:rPr>
              <a:t> private </a:t>
            </a:r>
            <a:r>
              <a:rPr lang="en-US" dirty="0" smtClean="0"/>
              <a:t>double balance;</a:t>
            </a:r>
          </a:p>
          <a:p>
            <a:r>
              <a:rPr lang="en-US" dirty="0" smtClean="0"/>
              <a:t> public double </a:t>
            </a:r>
            <a:r>
              <a:rPr lang="en-US" dirty="0" err="1" smtClean="0"/>
              <a:t>getbalance</a:t>
            </a:r>
            <a:r>
              <a:rPr lang="en-US" dirty="0" smtClean="0"/>
              <a:t>()</a:t>
            </a:r>
          </a:p>
          <a:p>
            <a:r>
              <a:rPr lang="en-US" dirty="0" smtClean="0"/>
              <a:t> {</a:t>
            </a:r>
          </a:p>
          <a:p>
            <a:r>
              <a:rPr lang="en-US" dirty="0" smtClean="0"/>
              <a:t>   return balance;</a:t>
            </a:r>
          </a:p>
          <a:p>
            <a:r>
              <a:rPr lang="en-US" dirty="0" smtClean="0"/>
              <a:t> } </a:t>
            </a:r>
          </a:p>
          <a:p>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of the following classes are tightly encapsulated?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 A </a:t>
            </a:r>
          </a:p>
          <a:p>
            <a:r>
              <a:rPr lang="en-US" dirty="0" smtClean="0"/>
              <a:t>{</a:t>
            </a:r>
          </a:p>
          <a:p>
            <a:r>
              <a:rPr lang="en-US" dirty="0" smtClean="0"/>
              <a:t> private </a:t>
            </a:r>
            <a:r>
              <a:rPr lang="en-US" dirty="0" err="1" smtClean="0"/>
              <a:t>int</a:t>
            </a:r>
            <a:r>
              <a:rPr lang="en-US" dirty="0" smtClean="0"/>
              <a:t> x = 20;</a:t>
            </a:r>
          </a:p>
          <a:p>
            <a:r>
              <a:rPr lang="en-US" dirty="0" smtClean="0"/>
              <a:t>}</a:t>
            </a:r>
          </a:p>
          <a:p>
            <a:r>
              <a:rPr lang="en-US" dirty="0" smtClean="0"/>
              <a:t>class B extends A </a:t>
            </a:r>
          </a:p>
          <a:p>
            <a:r>
              <a:rPr lang="en-US" dirty="0" smtClean="0"/>
              <a:t>{</a:t>
            </a:r>
          </a:p>
          <a:p>
            <a:r>
              <a:rPr lang="en-US" dirty="0" smtClean="0"/>
              <a:t> </a:t>
            </a:r>
            <a:r>
              <a:rPr lang="en-US" dirty="0" err="1" smtClean="0"/>
              <a:t>int</a:t>
            </a:r>
            <a:r>
              <a:rPr lang="en-US" dirty="0" smtClean="0"/>
              <a:t> y = 50;</a:t>
            </a:r>
          </a:p>
          <a:p>
            <a:r>
              <a:rPr lang="en-US" dirty="0" smtClean="0"/>
              <a:t>}</a:t>
            </a:r>
          </a:p>
          <a:p>
            <a:r>
              <a:rPr lang="en-US" dirty="0" smtClean="0"/>
              <a:t>class C extends A </a:t>
            </a:r>
          </a:p>
          <a:p>
            <a:r>
              <a:rPr lang="en-US" dirty="0" smtClean="0"/>
              <a:t>{</a:t>
            </a:r>
          </a:p>
          <a:p>
            <a:r>
              <a:rPr lang="en-US" dirty="0" smtClean="0"/>
              <a:t> private </a:t>
            </a:r>
            <a:r>
              <a:rPr lang="en-US" dirty="0" err="1" smtClean="0"/>
              <a:t>int</a:t>
            </a:r>
            <a:r>
              <a:rPr lang="en-US" dirty="0" smtClean="0"/>
              <a:t> z = 10;</a:t>
            </a:r>
          </a:p>
          <a:p>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Encapsulated Class</a:t>
            </a:r>
            <a:endParaRPr lang="en-US"/>
          </a:p>
        </p:txBody>
      </p:sp>
      <p:sp>
        <p:nvSpPr>
          <p:cNvPr id="3" name="Content Placeholder 2"/>
          <p:cNvSpPr>
            <a:spLocks noGrp="1"/>
          </p:cNvSpPr>
          <p:nvPr>
            <p:ph idx="1"/>
          </p:nvPr>
        </p:nvSpPr>
        <p:spPr/>
        <p:txBody>
          <a:bodyPr>
            <a:normAutofit fontScale="92500" lnSpcReduction="20000"/>
          </a:bodyPr>
          <a:lstStyle/>
          <a:p>
            <a:r>
              <a:rPr lang="en-US" dirty="0" smtClean="0"/>
              <a:t>public class Student </a:t>
            </a:r>
          </a:p>
          <a:p>
            <a:r>
              <a:rPr lang="en-US" dirty="0" smtClean="0"/>
              <a:t>{ </a:t>
            </a:r>
          </a:p>
          <a:p>
            <a:r>
              <a:rPr lang="en-US" dirty="0" smtClean="0"/>
              <a:t>  private String name; </a:t>
            </a:r>
          </a:p>
          <a:p>
            <a:r>
              <a:rPr lang="en-US" dirty="0" smtClean="0"/>
              <a:t> public String </a:t>
            </a:r>
            <a:r>
              <a:rPr lang="en-US" dirty="0" err="1" smtClean="0"/>
              <a:t>getName</a:t>
            </a:r>
            <a:r>
              <a:rPr lang="en-US" dirty="0" smtClean="0"/>
              <a:t>() </a:t>
            </a:r>
          </a:p>
          <a:p>
            <a:r>
              <a:rPr lang="en-US" dirty="0" smtClean="0"/>
              <a:t> { </a:t>
            </a:r>
          </a:p>
          <a:p>
            <a:r>
              <a:rPr lang="en-US" dirty="0" smtClean="0"/>
              <a:t>    return name; </a:t>
            </a:r>
          </a:p>
          <a:p>
            <a:r>
              <a:rPr lang="en-US" dirty="0" smtClean="0"/>
              <a:t> } </a:t>
            </a:r>
          </a:p>
          <a:p>
            <a:r>
              <a:rPr lang="en-US" dirty="0" smtClean="0"/>
              <a:t> public void </a:t>
            </a:r>
            <a:r>
              <a:rPr lang="en-US" dirty="0" err="1" smtClean="0"/>
              <a:t>setName</a:t>
            </a:r>
            <a:r>
              <a:rPr lang="en-US" dirty="0" smtClean="0"/>
              <a:t>(String </a:t>
            </a:r>
            <a:r>
              <a:rPr lang="en-US" dirty="0" err="1" smtClean="0"/>
              <a:t>studentName</a:t>
            </a:r>
            <a:r>
              <a:rPr lang="en-US" dirty="0" smtClean="0"/>
              <a:t>) </a:t>
            </a:r>
          </a:p>
          <a:p>
            <a:r>
              <a:rPr lang="en-US" dirty="0" smtClean="0"/>
              <a:t> { </a:t>
            </a:r>
          </a:p>
          <a:p>
            <a:r>
              <a:rPr lang="en-US" dirty="0" smtClean="0"/>
              <a:t>   name = </a:t>
            </a:r>
            <a:r>
              <a:rPr lang="en-US" dirty="0" err="1" smtClean="0"/>
              <a:t>studentName</a:t>
            </a:r>
            <a:r>
              <a:rPr lang="en-US" dirty="0" smtClean="0"/>
              <a:t>; </a:t>
            </a:r>
          </a:p>
          <a:p>
            <a:r>
              <a:rPr lang="en-US" dirty="0" smtClean="0"/>
              <a:t>  } </a:t>
            </a:r>
          </a:p>
          <a:p>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Another benefit of OOP is inheritance, which is the ability to create relationships between different objects where they </a:t>
            </a:r>
            <a:r>
              <a:rPr lang="en-US" i="1" dirty="0" smtClean="0"/>
              <a:t>inherit </a:t>
            </a:r>
            <a:r>
              <a:rPr lang="en-US" dirty="0" smtClean="0"/>
              <a:t>data and/or behavior from other objects.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Analogy</a:t>
            </a:r>
            <a:endParaRPr lang="en-US" dirty="0"/>
          </a:p>
        </p:txBody>
      </p:sp>
      <p:sp>
        <p:nvSpPr>
          <p:cNvPr id="3" name="Content Placeholder 2"/>
          <p:cNvSpPr>
            <a:spLocks noGrp="1"/>
          </p:cNvSpPr>
          <p:nvPr>
            <p:ph idx="1"/>
          </p:nvPr>
        </p:nvSpPr>
        <p:spPr/>
        <p:txBody>
          <a:bodyPr>
            <a:normAutofit lnSpcReduction="10000"/>
          </a:bodyPr>
          <a:lstStyle/>
          <a:p>
            <a:r>
              <a:rPr lang="en-US" dirty="0"/>
              <a:t>Inheritance in computer science creates a relationship between two classes where an instance of one class </a:t>
            </a:r>
            <a:r>
              <a:rPr lang="en-US" b="1" dirty="0"/>
              <a:t>is an</a:t>
            </a:r>
            <a:r>
              <a:rPr lang="en-US" dirty="0"/>
              <a:t> instance of the other class as well. </a:t>
            </a:r>
            <a:endParaRPr lang="en-US" dirty="0" smtClean="0"/>
          </a:p>
          <a:p>
            <a:r>
              <a:rPr lang="en-US" dirty="0" smtClean="0"/>
              <a:t>A </a:t>
            </a:r>
            <a:r>
              <a:rPr lang="en-US" dirty="0"/>
              <a:t>common analogy for this is to look at the relationships between shapes that you learned as a kid: a square </a:t>
            </a:r>
            <a:r>
              <a:rPr lang="en-US" b="1" dirty="0"/>
              <a:t>is a</a:t>
            </a:r>
            <a:r>
              <a:rPr lang="en-US" dirty="0"/>
              <a:t> rectangle, which </a:t>
            </a:r>
            <a:r>
              <a:rPr lang="en-US" b="1" dirty="0"/>
              <a:t>is a</a:t>
            </a:r>
            <a:r>
              <a:rPr lang="en-US" dirty="0"/>
              <a:t> polygon. We could say that a square inherits from rectangle, and rectangle in turn inherits from polygon.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Any Example from C++?</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 </a:t>
            </a:r>
            <a:r>
              <a:rPr lang="en-US" dirty="0" smtClean="0"/>
              <a:t>C++</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stream classes for doing I/O in C++. An </a:t>
            </a:r>
            <a:r>
              <a:rPr lang="en-US" b="1" dirty="0" err="1"/>
              <a:t>ifstream</a:t>
            </a:r>
            <a:r>
              <a:rPr lang="en-US" dirty="0"/>
              <a:t> that you use to read input from a file is one kind of </a:t>
            </a:r>
            <a:r>
              <a:rPr lang="en-US" b="1" dirty="0" err="1"/>
              <a:t>istream</a:t>
            </a:r>
            <a:r>
              <a:rPr lang="en-US" dirty="0"/>
              <a:t>, which is a more general class for reading input (from files or from other sources).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Any Example from biology?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gure-4-5-RobertsTextbook-inheritance.png"/>
          <p:cNvPicPr>
            <a:picLocks noGrp="1" noChangeAspect="1"/>
          </p:cNvPicPr>
          <p:nvPr>
            <p:ph idx="1"/>
          </p:nvPr>
        </p:nvPicPr>
        <p:blipFill>
          <a:blip r:embed="rId2"/>
          <a:stretch>
            <a:fillRect/>
          </a:stretch>
        </p:blipFill>
        <p:spPr>
          <a:xfrm>
            <a:off x="228600" y="228600"/>
            <a:ext cx="8686800" cy="62484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Translate this image in OOP terminology</a:t>
            </a:r>
            <a:endParaRPr lang="en-US" dirty="0"/>
          </a:p>
        </p:txBody>
      </p:sp>
      <p:pic>
        <p:nvPicPr>
          <p:cNvPr id="4" name="Content Placeholder 3" descr="figure-polymorphism.gif"/>
          <p:cNvPicPr>
            <a:picLocks noGrp="1" noChangeAspect="1"/>
          </p:cNvPicPr>
          <p:nvPr>
            <p:ph idx="1"/>
          </p:nvPr>
        </p:nvPicPr>
        <p:blipFill>
          <a:blip r:embed="rId2"/>
          <a:stretch>
            <a:fillRect/>
          </a:stretch>
        </p:blipFill>
        <p:spPr>
          <a:xfrm>
            <a:off x="2628900" y="2182812"/>
            <a:ext cx="3886200" cy="3810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456481" y="314281"/>
            <a:ext cx="8228160" cy="1062720"/>
          </a:xfrm>
          <a:ln/>
        </p:spPr>
        <p:txBody>
          <a:bodyPr vert="horz" lIns="91440" tIns="35268" rIns="45720" rtlCol="0" anchor="ctr">
            <a:normAutofit/>
            <a:scene3d>
              <a:camera prst="orthographicFront"/>
              <a:lightRig rig="threePt" dir="t">
                <a:rot lat="0" lon="0" rev="4800000"/>
              </a:lightRig>
            </a:scene3d>
            <a:sp3d prstMaterial="matte">
              <a:bevelT w="50800" h="10160"/>
            </a:sp3d>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Indexing System</a:t>
            </a:r>
          </a:p>
        </p:txBody>
      </p:sp>
      <p:sp>
        <p:nvSpPr>
          <p:cNvPr id="30722" name="Rectangle 2"/>
          <p:cNvSpPr>
            <a:spLocks noGrp="1" noChangeArrowheads="1"/>
          </p:cNvSpPr>
          <p:nvPr>
            <p:ph type="body" idx="1"/>
          </p:nvPr>
        </p:nvSpPr>
        <p:spPr>
          <a:xfrm>
            <a:off x="456481" y="1604521"/>
            <a:ext cx="8228160" cy="4525920"/>
          </a:xfrm>
          <a:ln/>
        </p:spPr>
        <p:txBody>
          <a:bodyPr vert="horz" lIns="54864" tIns="25471" rtlCol="0">
            <a:normAutofit/>
          </a:bodyPr>
          <a:lstStyle/>
          <a:p>
            <a:pPr marL="38880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Creates an index of terms occurring in a text</a:t>
            </a:r>
          </a:p>
          <a:p>
            <a:pPr marL="1344980" lvl="1" indent="-515528">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Takes text and terms as input</a:t>
            </a:r>
          </a:p>
          <a:p>
            <a:pPr marL="1344980" lvl="1" indent="-515528">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For each term</a:t>
            </a:r>
          </a:p>
          <a:p>
            <a:pPr marL="2070751" lvl="2" indent="-410407">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Search all its occurrences in the given text</a:t>
            </a:r>
          </a:p>
          <a:p>
            <a:pPr marL="2070751" lvl="2" indent="-410407">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Note the page number for each occurrence</a:t>
            </a:r>
          </a:p>
          <a:p>
            <a:pPr marL="1344980" lvl="1" indent="-515528">
              <a:buFont typeface="Times New Roman" pitchFamily="18"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a:t>Display all the terms (along with their page numbers) in alphabetical order</a:t>
            </a:r>
          </a:p>
        </p:txBody>
      </p:sp>
    </p:spTree>
    <p:extLst>
      <p:ext uri="{BB962C8B-B14F-4D97-AF65-F5344CB8AC3E}">
        <p14:creationId xmlns:p14="http://schemas.microsoft.com/office/powerpoint/2010/main" val="3999017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554401" y="273961"/>
            <a:ext cx="8226720" cy="1143360"/>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dirty="0" smtClean="0"/>
              <a:t>Procedural Paradigm</a:t>
            </a:r>
            <a:endParaRPr lang="en-US" dirty="0"/>
          </a:p>
        </p:txBody>
      </p:sp>
      <p:pic>
        <p:nvPicPr>
          <p:cNvPr id="33794" name="Picture 2"/>
          <p:cNvPicPr>
            <a:picLocks noChangeAspect="1" noChangeArrowheads="1"/>
          </p:cNvPicPr>
          <p:nvPr/>
        </p:nvPicPr>
        <p:blipFill>
          <a:blip r:embed="rId3"/>
          <a:srcRect/>
          <a:stretch>
            <a:fillRect/>
          </a:stretch>
        </p:blipFill>
        <p:spPr bwMode="auto">
          <a:xfrm>
            <a:off x="1330560" y="1626121"/>
            <a:ext cx="6808320" cy="2936160"/>
          </a:xfrm>
          <a:prstGeom prst="rect">
            <a:avLst/>
          </a:prstGeom>
          <a:noFill/>
          <a:ln w="9525">
            <a:noFill/>
            <a:round/>
            <a:headEnd/>
            <a:tailEnd/>
          </a:ln>
          <a:effectLst/>
        </p:spPr>
      </p:pic>
      <p:sp>
        <p:nvSpPr>
          <p:cNvPr id="33795" name="Text Box 3"/>
          <p:cNvSpPr txBox="1">
            <a:spLocks noChangeArrowheads="1"/>
          </p:cNvSpPr>
          <p:nvPr/>
        </p:nvSpPr>
        <p:spPr bwMode="auto">
          <a:xfrm>
            <a:off x="829440" y="4977000"/>
            <a:ext cx="7879680" cy="1244160"/>
          </a:xfrm>
          <a:prstGeom prst="rect">
            <a:avLst/>
          </a:prstGeom>
          <a:noFill/>
          <a:ln w="9525">
            <a:noFill/>
            <a:round/>
            <a:headEnd/>
            <a:tailEnd/>
          </a:ln>
          <a:effectLst/>
        </p:spPr>
        <p:txBody>
          <a:bodyPr lIns="81638" tIns="40819" rIns="81638" bIns="40819"/>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US" sz="1996" b="1">
                <a:solidFill>
                  <a:srgbClr val="000000"/>
                </a:solidFill>
                <a:ea typeface="DejaVu Sans" charset="0"/>
                <a:cs typeface="DejaVu Sans" charset="0"/>
              </a:rPr>
              <a:t>Indexing System</a:t>
            </a:r>
            <a:r>
              <a:rPr lang="en-US" sz="1996">
                <a:solidFill>
                  <a:srgbClr val="000000"/>
                </a:solidFill>
                <a:ea typeface="DejaVu Sans" charset="0"/>
                <a:cs typeface="DejaVu Sans" charset="0"/>
              </a:rPr>
              <a:t> manages control flow among all the worker modules. It uses </a:t>
            </a:r>
            <a:r>
              <a:rPr lang="en-US" sz="1996" b="1">
                <a:solidFill>
                  <a:srgbClr val="000000"/>
                </a:solidFill>
                <a:ea typeface="DejaVu Sans" charset="0"/>
                <a:cs typeface="DejaVu Sans" charset="0"/>
              </a:rPr>
              <a:t>Input</a:t>
            </a:r>
            <a:r>
              <a:rPr lang="en-US" sz="1996">
                <a:solidFill>
                  <a:srgbClr val="000000"/>
                </a:solidFill>
                <a:ea typeface="DejaVu Sans" charset="0"/>
                <a:cs typeface="DejaVu Sans" charset="0"/>
              </a:rPr>
              <a:t> module to get the input, which is transferred to </a:t>
            </a:r>
            <a:r>
              <a:rPr lang="en-US" sz="1996" b="1">
                <a:solidFill>
                  <a:srgbClr val="000000"/>
                </a:solidFill>
                <a:ea typeface="DejaVu Sans" charset="0"/>
                <a:cs typeface="DejaVu Sans" charset="0"/>
              </a:rPr>
              <a:t>Indexer</a:t>
            </a:r>
            <a:r>
              <a:rPr lang="en-US" sz="1996">
                <a:solidFill>
                  <a:srgbClr val="000000"/>
                </a:solidFill>
                <a:ea typeface="DejaVu Sans" charset="0"/>
                <a:cs typeface="DejaVu Sans" charset="0"/>
              </a:rPr>
              <a:t> module and finally the output is displayed using the </a:t>
            </a:r>
            <a:r>
              <a:rPr lang="en-US" sz="1996" b="1">
                <a:solidFill>
                  <a:srgbClr val="000000"/>
                </a:solidFill>
                <a:ea typeface="DejaVu Sans" charset="0"/>
                <a:cs typeface="DejaVu Sans" charset="0"/>
              </a:rPr>
              <a:t>Output</a:t>
            </a:r>
            <a:r>
              <a:rPr lang="en-US" sz="1996">
                <a:solidFill>
                  <a:srgbClr val="000000"/>
                </a:solidFill>
                <a:ea typeface="DejaVu Sans" charset="0"/>
                <a:cs typeface="DejaVu Sans" charset="0"/>
              </a:rPr>
              <a:t> module</a:t>
            </a:r>
          </a:p>
        </p:txBody>
      </p:sp>
    </p:spTree>
    <p:extLst>
      <p:ext uri="{BB962C8B-B14F-4D97-AF65-F5344CB8AC3E}">
        <p14:creationId xmlns:p14="http://schemas.microsoft.com/office/powerpoint/2010/main" val="11764466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399"/>
            <a:ext cx="9296400" cy="1258319"/>
          </a:xfrm>
        </p:spPr>
        <p:txBody>
          <a:bodyPr>
            <a:normAutofit fontScale="90000"/>
          </a:bodyPr>
          <a:lstStyle/>
          <a:p>
            <a:r>
              <a:rPr lang="en-US" dirty="0" smtClean="0"/>
              <a:t>Difference between Procedure Oriented And Object oriented paradigm</a:t>
            </a:r>
            <a:endParaRPr lang="en-US" dirty="0"/>
          </a:p>
        </p:txBody>
      </p:sp>
      <p:pic>
        <p:nvPicPr>
          <p:cNvPr id="4" name="Picture 3"/>
          <p:cNvPicPr>
            <a:picLocks noChangeAspect="1"/>
          </p:cNvPicPr>
          <p:nvPr/>
        </p:nvPicPr>
        <p:blipFill>
          <a:blip r:embed="rId2"/>
          <a:stretch>
            <a:fillRect/>
          </a:stretch>
        </p:blipFill>
        <p:spPr>
          <a:xfrm>
            <a:off x="2566987" y="1410719"/>
            <a:ext cx="4487877" cy="5447281"/>
          </a:xfrm>
          <a:prstGeom prst="rect">
            <a:avLst/>
          </a:prstGeom>
        </p:spPr>
      </p:pic>
    </p:spTree>
    <p:extLst>
      <p:ext uri="{BB962C8B-B14F-4D97-AF65-F5344CB8AC3E}">
        <p14:creationId xmlns:p14="http://schemas.microsoft.com/office/powerpoint/2010/main" val="2582444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Orientation</a:t>
            </a:r>
            <a:endParaRPr lang="en-US" dirty="0"/>
          </a:p>
        </p:txBody>
      </p:sp>
      <p:sp>
        <p:nvSpPr>
          <p:cNvPr id="3" name="Content Placeholder 2"/>
          <p:cNvSpPr>
            <a:spLocks noGrp="1"/>
          </p:cNvSpPr>
          <p:nvPr>
            <p:ph idx="1"/>
          </p:nvPr>
        </p:nvSpPr>
        <p:spPr/>
        <p:txBody>
          <a:bodyPr/>
          <a:lstStyle/>
          <a:p>
            <a:r>
              <a:rPr lang="en-US" dirty="0"/>
              <a:t>It is a technique in which we visualize our programming problems in the form of objects and their interactions as happens in real life.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smtClean="0"/>
              <a:t>What is a Model?</a:t>
            </a:r>
            <a:br>
              <a:rPr lang="en-US" dirty="0" smtClean="0"/>
            </a:br>
            <a:endParaRPr lang="en-US" dirty="0"/>
          </a:p>
        </p:txBody>
      </p:sp>
      <p:sp>
        <p:nvSpPr>
          <p:cNvPr id="3" name="Content Placeholder 2"/>
          <p:cNvSpPr>
            <a:spLocks noGrp="1"/>
          </p:cNvSpPr>
          <p:nvPr>
            <p:ph idx="1"/>
          </p:nvPr>
        </p:nvSpPr>
        <p:spPr/>
        <p:txBody>
          <a:bodyPr/>
          <a:lstStyle/>
          <a:p>
            <a:r>
              <a:rPr lang="en-US" dirty="0"/>
              <a:t>A model is an abstraction of something real or conceptual. We need models to understand an aspect of reality.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Model</a:t>
            </a:r>
            <a:endParaRPr lang="en-US" dirty="0"/>
          </a:p>
        </p:txBody>
      </p:sp>
      <p:sp>
        <p:nvSpPr>
          <p:cNvPr id="3" name="Content Placeholder 2"/>
          <p:cNvSpPr>
            <a:spLocks noGrp="1"/>
          </p:cNvSpPr>
          <p:nvPr>
            <p:ph idx="1"/>
          </p:nvPr>
        </p:nvSpPr>
        <p:spPr/>
        <p:txBody>
          <a:bodyPr/>
          <a:lstStyle/>
          <a:p>
            <a:r>
              <a:rPr lang="en-US" dirty="0" smtClean="0"/>
              <a:t>Before going into how to translate requirement into OO model, lets discuss few properties of OO Model.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Principles</a:t>
            </a:r>
            <a:endParaRPr lang="en-US" dirty="0"/>
          </a:p>
        </p:txBody>
      </p:sp>
      <p:sp>
        <p:nvSpPr>
          <p:cNvPr id="3" name="Content Placeholder 2"/>
          <p:cNvSpPr>
            <a:spLocks noGrp="1"/>
          </p:cNvSpPr>
          <p:nvPr>
            <p:ph idx="1"/>
          </p:nvPr>
        </p:nvSpPr>
        <p:spPr/>
        <p:txBody>
          <a:bodyPr/>
          <a:lstStyle/>
          <a:p>
            <a:r>
              <a:rPr lang="en-US" dirty="0" smtClean="0"/>
              <a:t>1.Abstraction</a:t>
            </a:r>
          </a:p>
          <a:p>
            <a:pPr>
              <a:buNone/>
            </a:pPr>
            <a:r>
              <a:rPr lang="en-US" dirty="0"/>
              <a:t> </a:t>
            </a:r>
            <a:r>
              <a:rPr lang="en-US" dirty="0" smtClean="0"/>
              <a:t>   2.Encapsulation </a:t>
            </a:r>
          </a:p>
          <a:p>
            <a:pPr>
              <a:buNone/>
            </a:pPr>
            <a:r>
              <a:rPr lang="en-US" dirty="0"/>
              <a:t> </a:t>
            </a:r>
            <a:r>
              <a:rPr lang="en-US" dirty="0" smtClean="0"/>
              <a:t>   3.Inheritance </a:t>
            </a:r>
          </a:p>
          <a:p>
            <a:pPr>
              <a:buNone/>
            </a:pPr>
            <a:r>
              <a:rPr lang="en-US" dirty="0"/>
              <a:t> </a:t>
            </a:r>
            <a:r>
              <a:rPr lang="en-US" dirty="0" smtClean="0"/>
              <a:t>  4.Polymorpism</a:t>
            </a:r>
          </a:p>
          <a:p>
            <a:pPr>
              <a:buNone/>
            </a:pPr>
            <a:r>
              <a:rPr lang="en-US" dirty="0"/>
              <a:t> </a:t>
            </a: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208</TotalTime>
  <Words>775</Words>
  <Application>Microsoft Office PowerPoint</Application>
  <PresentationFormat>On-screen Show (4:3)</PresentationFormat>
  <Paragraphs>96</Paragraphs>
  <Slides>29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Corbel</vt:lpstr>
      <vt:lpstr>DejaVu Sans</vt:lpstr>
      <vt:lpstr>Times New Roman</vt:lpstr>
      <vt:lpstr>Wingdings</vt:lpstr>
      <vt:lpstr>Wingdings 2</vt:lpstr>
      <vt:lpstr>Wingdings 3</vt:lpstr>
      <vt:lpstr>Module</vt:lpstr>
      <vt:lpstr>Object Oriented Design and Analysis OOP Principles</vt:lpstr>
      <vt:lpstr>PowerPoint Presentation</vt:lpstr>
      <vt:lpstr>Indexing System</vt:lpstr>
      <vt:lpstr>Procedural Paradigm</vt:lpstr>
      <vt:lpstr>Difference between Procedure Oriented And Object oriented paradigm</vt:lpstr>
      <vt:lpstr>Object Orientation</vt:lpstr>
      <vt:lpstr>What is a Model? </vt:lpstr>
      <vt:lpstr>OO Model</vt:lpstr>
      <vt:lpstr>OOP Principles</vt:lpstr>
      <vt:lpstr>Abstraction</vt:lpstr>
      <vt:lpstr>Abstraction</vt:lpstr>
      <vt:lpstr>Real Life Example of abstraction</vt:lpstr>
      <vt:lpstr>Why Abstraction is achieved in Coffee Machine?</vt:lpstr>
      <vt:lpstr>Abstraction OOP</vt:lpstr>
      <vt:lpstr>Encapsulation</vt:lpstr>
      <vt:lpstr>PowerPoint Presentation</vt:lpstr>
      <vt:lpstr>Encapsulation</vt:lpstr>
      <vt:lpstr>PowerPoint Presentation</vt:lpstr>
      <vt:lpstr>PowerPoint Presentation</vt:lpstr>
      <vt:lpstr>Tightly Encapsulated Class in Java </vt:lpstr>
      <vt:lpstr>Which of the following classes are tightly encapsulated?</vt:lpstr>
      <vt:lpstr>Encapsulated Class</vt:lpstr>
      <vt:lpstr>Inheritance</vt:lpstr>
      <vt:lpstr>Analogy</vt:lpstr>
      <vt:lpstr>PowerPoint Presentation</vt:lpstr>
      <vt:lpstr>in C++</vt:lpstr>
      <vt:lpstr>PowerPoint Presentation</vt:lpstr>
      <vt:lpstr>PowerPoint Presentation</vt:lpstr>
      <vt:lpstr>Translate this image in OOP terminology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Design and Analysis</dc:title>
  <dc:creator>ishrat.fatima</dc:creator>
  <cp:lastModifiedBy>lehmia.kiran</cp:lastModifiedBy>
  <cp:revision>30</cp:revision>
  <dcterms:created xsi:type="dcterms:W3CDTF">2020-09-01T05:42:53Z</dcterms:created>
  <dcterms:modified xsi:type="dcterms:W3CDTF">2021-09-16T04:59:53Z</dcterms:modified>
</cp:coreProperties>
</file>