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Default Extension="bin" ContentType="application/vnd.openxmlformats-officedocument.oleObject"/>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57" r:id="rId4"/>
    <p:sldId id="258" r:id="rId5"/>
    <p:sldId id="260" r:id="rId6"/>
    <p:sldId id="261" r:id="rId7"/>
    <p:sldId id="262" r:id="rId8"/>
    <p:sldId id="263" r:id="rId9"/>
    <p:sldId id="264" r:id="rId10"/>
    <p:sldId id="265" r:id="rId11"/>
    <p:sldId id="266" r:id="rId12"/>
    <p:sldId id="267" r:id="rId13"/>
    <p:sldId id="268" r:id="rId14"/>
    <p:sldId id="272" r:id="rId15"/>
    <p:sldId id="273"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51" d="100"/>
          <a:sy n="51" d="100"/>
        </p:scale>
        <p:origin x="-1056" y="-8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D5FB0051-A8B1-4794-A5CA-5DBC93416252}" type="datetimeFigureOut">
              <a:rPr lang="en-US" smtClean="0"/>
              <a:t>9/20/2021</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69D29DA6-5C06-4BE1-B69C-1CD7EAEFF9B3}"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5FB0051-A8B1-4794-A5CA-5DBC93416252}" type="datetimeFigureOut">
              <a:rPr lang="en-US" smtClean="0"/>
              <a:t>9/20/2021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D29DA6-5C06-4BE1-B69C-1CD7EAEFF9B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5FB0051-A8B1-4794-A5CA-5DBC93416252}" type="datetimeFigureOut">
              <a:rPr lang="en-US" smtClean="0"/>
              <a:t>9/20/2021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D29DA6-5C06-4BE1-B69C-1CD7EAEFF9B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D5FB0051-A8B1-4794-A5CA-5DBC93416252}" type="datetimeFigureOut">
              <a:rPr lang="en-US" smtClean="0"/>
              <a:t>9/20/2021</a:t>
            </a:fld>
            <a:endParaRPr lang="en-US"/>
          </a:p>
        </p:txBody>
      </p:sp>
      <p:sp>
        <p:nvSpPr>
          <p:cNvPr id="9" name="Slide Number Placeholder 8"/>
          <p:cNvSpPr>
            <a:spLocks noGrp="1"/>
          </p:cNvSpPr>
          <p:nvPr>
            <p:ph type="sldNum" sz="quarter" idx="15"/>
          </p:nvPr>
        </p:nvSpPr>
        <p:spPr/>
        <p:txBody>
          <a:bodyPr rtlCol="0"/>
          <a:lstStyle/>
          <a:p>
            <a:fld id="{69D29DA6-5C06-4BE1-B69C-1CD7EAEFF9B3}" type="slidenum">
              <a:rPr lang="en-US" smtClean="0"/>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D5FB0051-A8B1-4794-A5CA-5DBC93416252}" type="datetimeFigureOut">
              <a:rPr lang="en-US" smtClean="0"/>
              <a:t>9/20/2021</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69D29DA6-5C06-4BE1-B69C-1CD7EAEFF9B3}"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D5FB0051-A8B1-4794-A5CA-5DBC93416252}" type="datetimeFigureOut">
              <a:rPr lang="en-US" smtClean="0"/>
              <a:t>9/20/2021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D29DA6-5C06-4BE1-B69C-1CD7EAEFF9B3}" type="slidenum">
              <a:rPr lang="en-US" smtClean="0"/>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D5FB0051-A8B1-4794-A5CA-5DBC93416252}" type="datetimeFigureOut">
              <a:rPr lang="en-US" smtClean="0"/>
              <a:t>9/20/2021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D29DA6-5C06-4BE1-B69C-1CD7EAEFF9B3}" type="slidenum">
              <a:rPr lang="en-US" smtClean="0"/>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D5FB0051-A8B1-4794-A5CA-5DBC93416252}" type="datetimeFigureOut">
              <a:rPr lang="en-US" smtClean="0"/>
              <a:t>9/20/2021</a:t>
            </a:fld>
            <a:endParaRPr lang="en-US"/>
          </a:p>
        </p:txBody>
      </p:sp>
      <p:sp>
        <p:nvSpPr>
          <p:cNvPr id="7" name="Slide Number Placeholder 6"/>
          <p:cNvSpPr>
            <a:spLocks noGrp="1"/>
          </p:cNvSpPr>
          <p:nvPr>
            <p:ph type="sldNum" sz="quarter" idx="11"/>
          </p:nvPr>
        </p:nvSpPr>
        <p:spPr/>
        <p:txBody>
          <a:bodyPr rtlCol="0"/>
          <a:lstStyle/>
          <a:p>
            <a:fld id="{69D29DA6-5C06-4BE1-B69C-1CD7EAEFF9B3}" type="slidenum">
              <a:rPr lang="en-US" smtClean="0"/>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FB0051-A8B1-4794-A5CA-5DBC93416252}" type="datetimeFigureOut">
              <a:rPr lang="en-US" smtClean="0"/>
              <a:t>9/20/2021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D29DA6-5C06-4BE1-B69C-1CD7EAEFF9B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D5FB0051-A8B1-4794-A5CA-5DBC93416252}" type="datetimeFigureOut">
              <a:rPr lang="en-US" smtClean="0"/>
              <a:t>9/20/2021</a:t>
            </a:fld>
            <a:endParaRPr lang="en-US"/>
          </a:p>
        </p:txBody>
      </p:sp>
      <p:sp>
        <p:nvSpPr>
          <p:cNvPr id="22" name="Slide Number Placeholder 21"/>
          <p:cNvSpPr>
            <a:spLocks noGrp="1"/>
          </p:cNvSpPr>
          <p:nvPr>
            <p:ph type="sldNum" sz="quarter" idx="15"/>
          </p:nvPr>
        </p:nvSpPr>
        <p:spPr/>
        <p:txBody>
          <a:bodyPr rtlCol="0"/>
          <a:lstStyle/>
          <a:p>
            <a:fld id="{69D29DA6-5C06-4BE1-B69C-1CD7EAEFF9B3}" type="slidenum">
              <a:rPr lang="en-US" smtClean="0"/>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D5FB0051-A8B1-4794-A5CA-5DBC93416252}" type="datetimeFigureOut">
              <a:rPr lang="en-US" smtClean="0"/>
              <a:t>9/20/2021</a:t>
            </a:fld>
            <a:endParaRPr lang="en-US"/>
          </a:p>
        </p:txBody>
      </p:sp>
      <p:sp>
        <p:nvSpPr>
          <p:cNvPr id="18" name="Slide Number Placeholder 17"/>
          <p:cNvSpPr>
            <a:spLocks noGrp="1"/>
          </p:cNvSpPr>
          <p:nvPr>
            <p:ph type="sldNum" sz="quarter" idx="11"/>
          </p:nvPr>
        </p:nvSpPr>
        <p:spPr/>
        <p:txBody>
          <a:bodyPr rtlCol="0"/>
          <a:lstStyle/>
          <a:p>
            <a:fld id="{69D29DA6-5C06-4BE1-B69C-1CD7EAEFF9B3}" type="slidenum">
              <a:rPr lang="en-US" smtClean="0"/>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D5FB0051-A8B1-4794-A5CA-5DBC93416252}" type="datetimeFigureOut">
              <a:rPr lang="en-US" smtClean="0"/>
              <a:t>9/20/2021</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69D29DA6-5C06-4BE1-B69C-1CD7EAEFF9B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Lecture 3</a:t>
            </a:r>
            <a:endParaRPr lang="en-US" dirty="0"/>
          </a:p>
        </p:txBody>
      </p:sp>
      <p:sp>
        <p:nvSpPr>
          <p:cNvPr id="3" name="Subtitle 2"/>
          <p:cNvSpPr>
            <a:spLocks noGrp="1"/>
          </p:cNvSpPr>
          <p:nvPr>
            <p:ph type="subTitle" idx="1"/>
          </p:nvPr>
        </p:nvSpPr>
        <p:spPr/>
        <p:txBody>
          <a:bodyPr/>
          <a:lstStyle/>
          <a:p>
            <a:r>
              <a:rPr lang="en-US" dirty="0" smtClean="0"/>
              <a:t>Relationships in OO design</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Association</a:t>
            </a:r>
            <a:endParaRPr lang="en-US" dirty="0"/>
          </a:p>
        </p:txBody>
      </p:sp>
      <p:sp>
        <p:nvSpPr>
          <p:cNvPr id="3" name="Content Placeholder 2"/>
          <p:cNvSpPr>
            <a:spLocks noGrp="1"/>
          </p:cNvSpPr>
          <p:nvPr>
            <p:ph sz="quarter" idx="1"/>
          </p:nvPr>
        </p:nvSpPr>
        <p:spPr/>
        <p:txBody>
          <a:bodyPr/>
          <a:lstStyle/>
          <a:p>
            <a:pPr algn="just"/>
            <a:r>
              <a:rPr lang="en-US" dirty="0" smtClean="0"/>
              <a:t>Association is a semantically weak relationship (a semantic dependency) between otherwise unrelated objects. An association is a “using” relationship between two or more objects in which the objects have their own lifetime and there is no owner.</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pPr algn="just"/>
            <a:r>
              <a:rPr lang="en-US" dirty="0" smtClean="0"/>
              <a:t>As an example, imagine the relationship between a doctor and a patient. A doctor can be associated with multiple patients. At the same time, one patient can visit multiple doctors for treatment or consultation.</a:t>
            </a:r>
          </a:p>
          <a:p>
            <a:pPr algn="just"/>
            <a:r>
              <a:rPr lang="en-US" dirty="0" smtClean="0"/>
              <a:t> Each of these objects has its own life cycle and there is no “owner” or parent. The objects that are part of the association relationship can be created and destroyed independently.</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Association Between Same Class</a:t>
            </a:r>
            <a:endParaRPr lang="en-US" dirty="0"/>
          </a:p>
        </p:txBody>
      </p:sp>
      <p:sp>
        <p:nvSpPr>
          <p:cNvPr id="4" name="Rectangle 3"/>
          <p:cNvSpPr>
            <a:spLocks noGrp="1" noChangeArrowheads="1"/>
          </p:cNvSpPr>
          <p:nvPr>
            <p:ph sz="quarter" idx="1"/>
          </p:nvPr>
        </p:nvSpPr>
        <p:spPr/>
        <p:txBody>
          <a:bodyPr/>
          <a:lstStyle/>
          <a:p>
            <a:pPr marL="0" indent="0" eaLnBrk="1" hangingPunct="1">
              <a:lnSpc>
                <a:spcPct val="120000"/>
              </a:lnSpc>
              <a:buFont typeface="Monotype Sorts" charset="2"/>
              <a:buNone/>
              <a:tabLst>
                <a:tab pos="0" algn="l"/>
              </a:tabLst>
            </a:pPr>
            <a:r>
              <a:rPr lang="en-US" dirty="0" smtClean="0"/>
              <a:t>Association may exist between objects of the same class. For example, an Employee may have a supervisor. </a:t>
            </a:r>
          </a:p>
        </p:txBody>
      </p:sp>
      <p:graphicFrame>
        <p:nvGraphicFramePr>
          <p:cNvPr id="4098" name="Object 10"/>
          <p:cNvGraphicFramePr>
            <a:graphicFrameLocks noChangeAspect="1"/>
          </p:cNvGraphicFramePr>
          <p:nvPr/>
        </p:nvGraphicFramePr>
        <p:xfrm>
          <a:off x="1296988" y="3656013"/>
          <a:ext cx="6472237" cy="2328862"/>
        </p:xfrm>
        <a:graphic>
          <a:graphicData uri="http://schemas.openxmlformats.org/presentationml/2006/ole">
            <p:oleObj spid="_x0000_s4098" name="Picture" r:id="rId3" imgW="3073320" imgH="1104840" progId="Word.Picture.8">
              <p:embed/>
            </p:oleObj>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Aggregation</a:t>
            </a:r>
            <a:endParaRPr lang="en-US" dirty="0"/>
          </a:p>
        </p:txBody>
      </p:sp>
      <p:sp>
        <p:nvSpPr>
          <p:cNvPr id="3" name="Content Placeholder 2"/>
          <p:cNvSpPr>
            <a:spLocks noGrp="1"/>
          </p:cNvSpPr>
          <p:nvPr>
            <p:ph sz="quarter" idx="1"/>
          </p:nvPr>
        </p:nvSpPr>
        <p:spPr/>
        <p:txBody>
          <a:bodyPr/>
          <a:lstStyle/>
          <a:p>
            <a:r>
              <a:rPr lang="en-US" dirty="0" smtClean="0"/>
              <a:t>An aggregation relationship can be described in simple words as "an object of one class can own or access the objects of another class."</a:t>
            </a:r>
          </a:p>
          <a:p>
            <a:r>
              <a:rPr lang="en-US" dirty="0" smtClean="0"/>
              <a:t>In an aggregation relationship, the dependent object remains in the scope of a relationship even when the source object is destroyed.</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Composition</a:t>
            </a:r>
            <a:endParaRPr lang="en-US" dirty="0"/>
          </a:p>
        </p:txBody>
      </p:sp>
      <p:sp>
        <p:nvSpPr>
          <p:cNvPr id="3" name="Content Placeholder 2"/>
          <p:cNvSpPr>
            <a:spLocks noGrp="1"/>
          </p:cNvSpPr>
          <p:nvPr>
            <p:ph sz="quarter" idx="1"/>
          </p:nvPr>
        </p:nvSpPr>
        <p:spPr/>
        <p:txBody>
          <a:bodyPr/>
          <a:lstStyle/>
          <a:p>
            <a:r>
              <a:rPr lang="en-US" dirty="0" smtClean="0"/>
              <a:t>Composite  is a subtype of aggregation relation with characteristics as:</a:t>
            </a:r>
          </a:p>
          <a:p>
            <a:r>
              <a:rPr lang="en-US" dirty="0" smtClean="0"/>
              <a:t>It is a whole/part relationship.</a:t>
            </a:r>
          </a:p>
          <a:p>
            <a:r>
              <a:rPr lang="en-US" dirty="0" smtClean="0"/>
              <a:t>If a composite is deleted, all other parts associated with it are deleted.</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122" name="Picture 2"/>
          <p:cNvPicPr>
            <a:picLocks noGrp="1" noChangeAspect="1" noChangeArrowheads="1"/>
          </p:cNvPicPr>
          <p:nvPr>
            <p:ph sz="quarter" idx="1"/>
          </p:nvPr>
        </p:nvPicPr>
        <p:blipFill>
          <a:blip r:embed="rId2"/>
          <a:stretch>
            <a:fillRect/>
          </a:stretch>
        </p:blipFill>
        <p:spPr bwMode="auto">
          <a:xfrm>
            <a:off x="1928812" y="2824162"/>
            <a:ext cx="5743575" cy="1819275"/>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Object-Orientation?</a:t>
            </a:r>
            <a:endParaRPr lang="en-US" dirty="0"/>
          </a:p>
        </p:txBody>
      </p:sp>
      <p:sp>
        <p:nvSpPr>
          <p:cNvPr id="3" name="Content Placeholder 2"/>
          <p:cNvSpPr>
            <a:spLocks noGrp="1"/>
          </p:cNvSpPr>
          <p:nvPr>
            <p:ph sz="quarter" idx="1"/>
          </p:nvPr>
        </p:nvSpPr>
        <p:spPr/>
        <p:txBody>
          <a:bodyPr/>
          <a:lstStyle/>
          <a:p>
            <a:pPr>
              <a:buNone/>
            </a:pPr>
            <a:r>
              <a:rPr lang="en-US" dirty="0" smtClean="0"/>
              <a:t/>
            </a:r>
            <a:br>
              <a:rPr lang="en-US" dirty="0" smtClean="0"/>
            </a:br>
            <a:r>
              <a:rPr lang="en-US" dirty="0" smtClean="0"/>
              <a:t>It </a:t>
            </a:r>
            <a:r>
              <a:rPr lang="en-US" dirty="0"/>
              <a:t>is a technique in which we visualize our programming problems in the form of </a:t>
            </a:r>
            <a:r>
              <a:rPr lang="en-US" dirty="0" smtClean="0"/>
              <a:t/>
            </a:r>
            <a:br>
              <a:rPr lang="en-US" dirty="0" smtClean="0"/>
            </a:br>
            <a:r>
              <a:rPr lang="en-US" dirty="0"/>
              <a:t>objects and their interactions as happens in real life.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How these objects interact with each other?</a:t>
            </a:r>
            <a:endParaRPr lang="en-US" dirty="0"/>
          </a:p>
        </p:txBody>
      </p:sp>
      <p:pic>
        <p:nvPicPr>
          <p:cNvPr id="1027" name="Picture 3"/>
          <p:cNvPicPr>
            <a:picLocks noGrp="1" noChangeAspect="1" noChangeArrowheads="1"/>
          </p:cNvPicPr>
          <p:nvPr>
            <p:ph sz="quarter" idx="1"/>
          </p:nvPr>
        </p:nvPicPr>
        <p:blipFill>
          <a:blip r:embed="rId2"/>
          <a:srcRect/>
          <a:stretch>
            <a:fillRect/>
          </a:stretch>
        </p:blipFill>
        <p:spPr bwMode="auto">
          <a:xfrm>
            <a:off x="990600" y="1905000"/>
            <a:ext cx="6343650" cy="3973956"/>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Model</a:t>
            </a:r>
            <a:endParaRPr lang="en-US" dirty="0"/>
          </a:p>
        </p:txBody>
      </p:sp>
      <p:pic>
        <p:nvPicPr>
          <p:cNvPr id="2050" name="Picture 2"/>
          <p:cNvPicPr>
            <a:picLocks noGrp="1" noChangeAspect="1" noChangeArrowheads="1"/>
          </p:cNvPicPr>
          <p:nvPr>
            <p:ph sz="quarter" idx="1"/>
          </p:nvPr>
        </p:nvPicPr>
        <p:blipFill>
          <a:blip r:embed="rId2"/>
          <a:srcRect/>
          <a:stretch>
            <a:fillRect/>
          </a:stretch>
        </p:blipFill>
        <p:spPr bwMode="auto">
          <a:xfrm>
            <a:off x="838200" y="1905000"/>
            <a:ext cx="7264839" cy="3459321"/>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Another Example</a:t>
            </a:r>
            <a:endParaRPr lang="en-US" dirty="0"/>
          </a:p>
        </p:txBody>
      </p:sp>
      <p:sp>
        <p:nvSpPr>
          <p:cNvPr id="3" name="Content Placeholder 2"/>
          <p:cNvSpPr>
            <a:spLocks noGrp="1"/>
          </p:cNvSpPr>
          <p:nvPr>
            <p:ph sz="quarter" idx="1"/>
          </p:nvPr>
        </p:nvSpPr>
        <p:spPr/>
        <p:txBody>
          <a:bodyPr/>
          <a:lstStyle/>
          <a:p>
            <a:r>
              <a:rPr lang="en-US" dirty="0"/>
              <a:t>Take another example of a School; the objects in a school are student, teacher, books, </a:t>
            </a:r>
            <a:r>
              <a:rPr lang="en-US" dirty="0" smtClean="0"/>
              <a:t/>
            </a:r>
            <a:br>
              <a:rPr lang="en-US" dirty="0" smtClean="0"/>
            </a:br>
            <a:r>
              <a:rPr lang="en-US" dirty="0"/>
              <a:t>pen ,school bag, classroom, parents, </a:t>
            </a:r>
            <a:r>
              <a:rPr lang="en-US" dirty="0" smtClean="0"/>
              <a:t>playground.</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School Model</a:t>
            </a:r>
            <a:endParaRPr lang="en-US" dirty="0"/>
          </a:p>
        </p:txBody>
      </p:sp>
      <p:pic>
        <p:nvPicPr>
          <p:cNvPr id="3074" name="Picture 2"/>
          <p:cNvPicPr>
            <a:picLocks noGrp="1" noChangeAspect="1" noChangeArrowheads="1"/>
          </p:cNvPicPr>
          <p:nvPr>
            <p:ph sz="quarter" idx="1"/>
          </p:nvPr>
        </p:nvPicPr>
        <p:blipFill>
          <a:blip r:embed="rId2"/>
          <a:srcRect/>
          <a:stretch>
            <a:fillRect/>
          </a:stretch>
        </p:blipFill>
        <p:spPr bwMode="auto">
          <a:xfrm>
            <a:off x="762000" y="1600200"/>
            <a:ext cx="8077200" cy="3352800"/>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Different types of Relationships</a:t>
            </a:r>
            <a:endParaRPr lang="en-US" dirty="0"/>
          </a:p>
        </p:txBody>
      </p:sp>
      <p:sp>
        <p:nvSpPr>
          <p:cNvPr id="3" name="Content Placeholder 2"/>
          <p:cNvSpPr>
            <a:spLocks noGrp="1"/>
          </p:cNvSpPr>
          <p:nvPr>
            <p:ph sz="quarter" idx="1"/>
          </p:nvPr>
        </p:nvSpPr>
        <p:spPr/>
        <p:txBody>
          <a:bodyPr/>
          <a:lstStyle/>
          <a:p>
            <a:r>
              <a:rPr lang="en-US" dirty="0" smtClean="0"/>
              <a:t>Association</a:t>
            </a:r>
          </a:p>
          <a:p>
            <a:r>
              <a:rPr lang="en-US" dirty="0" smtClean="0"/>
              <a:t>Aggregation</a:t>
            </a:r>
          </a:p>
          <a:p>
            <a:r>
              <a:rPr lang="en-US" dirty="0" smtClean="0"/>
              <a:t>Composition</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147" name="Picture 3"/>
          <p:cNvPicPr>
            <a:picLocks noGrp="1" noChangeAspect="1" noChangeArrowheads="1"/>
          </p:cNvPicPr>
          <p:nvPr>
            <p:ph sz="quarter" idx="1"/>
          </p:nvPr>
        </p:nvPicPr>
        <p:blipFill>
          <a:blip r:embed="rId2"/>
          <a:stretch>
            <a:fillRect/>
          </a:stretch>
        </p:blipFill>
        <p:spPr bwMode="auto">
          <a:xfrm>
            <a:off x="418542" y="1219200"/>
            <a:ext cx="8268258" cy="5638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smtClean="0"/>
              <a:t>We see the following relationships:</a:t>
            </a:r>
          </a:p>
          <a:p>
            <a:r>
              <a:rPr lang="en-US" dirty="0" smtClean="0"/>
              <a:t>owners feed pets, pets please owners (</a:t>
            </a:r>
            <a:r>
              <a:rPr lang="en-US" b="1" dirty="0" smtClean="0"/>
              <a:t>association</a:t>
            </a:r>
            <a:r>
              <a:rPr lang="en-US" dirty="0" smtClean="0"/>
              <a:t>)</a:t>
            </a:r>
          </a:p>
          <a:p>
            <a:r>
              <a:rPr lang="en-US" dirty="0" smtClean="0"/>
              <a:t>a tail is a part of both dogs and cats (</a:t>
            </a:r>
            <a:r>
              <a:rPr lang="en-US" b="1" dirty="0" smtClean="0"/>
              <a:t>aggregation</a:t>
            </a:r>
            <a:r>
              <a:rPr lang="en-US" dirty="0" smtClean="0"/>
              <a:t> / </a:t>
            </a:r>
            <a:r>
              <a:rPr lang="en-US" b="1" dirty="0" smtClean="0"/>
              <a:t>composition</a:t>
            </a:r>
            <a:r>
              <a:rPr lang="en-US" dirty="0" smtClean="0"/>
              <a:t>)</a:t>
            </a:r>
          </a:p>
          <a:p>
            <a:r>
              <a:rPr lang="en-US" dirty="0" smtClean="0"/>
              <a:t>a Dog is a kind of pet (</a:t>
            </a:r>
            <a:r>
              <a:rPr lang="en-US" b="1" dirty="0" smtClean="0"/>
              <a:t>inheritance</a:t>
            </a:r>
            <a:r>
              <a:rPr lang="en-US" dirty="0" smtClean="0"/>
              <a:t> / </a:t>
            </a:r>
            <a:r>
              <a:rPr lang="en-US" b="1" dirty="0" smtClean="0"/>
              <a:t>generalization</a:t>
            </a:r>
            <a:r>
              <a:rPr lang="en-US" dirty="0" smtClean="0"/>
              <a:t>)</a:t>
            </a:r>
          </a:p>
          <a:p>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41</TotalTime>
  <Words>304</Words>
  <Application>Microsoft Office PowerPoint</Application>
  <PresentationFormat>On-screen Show (4:3)</PresentationFormat>
  <Paragraphs>30</Paragraphs>
  <Slides>15</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15</vt:i4>
      </vt:variant>
    </vt:vector>
  </HeadingPairs>
  <TitlesOfParts>
    <vt:vector size="17" baseType="lpstr">
      <vt:lpstr>Oriel</vt:lpstr>
      <vt:lpstr>Picture</vt:lpstr>
      <vt:lpstr>Lecture 3</vt:lpstr>
      <vt:lpstr>What is Object-Orientation?</vt:lpstr>
      <vt:lpstr>How these objects interact with each other?</vt:lpstr>
      <vt:lpstr>  Model</vt:lpstr>
      <vt:lpstr>Another Example</vt:lpstr>
      <vt:lpstr>School Model</vt:lpstr>
      <vt:lpstr>Different types of Relationships</vt:lpstr>
      <vt:lpstr>Slide 8</vt:lpstr>
      <vt:lpstr>Slide 9</vt:lpstr>
      <vt:lpstr>Association</vt:lpstr>
      <vt:lpstr>Slide 11</vt:lpstr>
      <vt:lpstr>Association Between Same Class</vt:lpstr>
      <vt:lpstr>Aggregation</vt:lpstr>
      <vt:lpstr>Composition</vt:lpstr>
      <vt:lpstr>Slide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3</dc:title>
  <dc:creator>lehmia.kiran</dc:creator>
  <cp:lastModifiedBy>lehmia.kiran</cp:lastModifiedBy>
  <cp:revision>14</cp:revision>
  <dcterms:created xsi:type="dcterms:W3CDTF">2021-09-20T09:42:40Z</dcterms:created>
  <dcterms:modified xsi:type="dcterms:W3CDTF">2021-09-20T10:23:51Z</dcterms:modified>
</cp:coreProperties>
</file>