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theme/themeOverride1.xml" ContentType="application/vnd.openxmlformats-officedocument.themeOverr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7"/>
  </p:notesMasterIdLst>
  <p:handoutMasterIdLst>
    <p:handoutMasterId r:id="rId28"/>
  </p:handoutMasterIdLst>
  <p:sldIdLst>
    <p:sldId id="256" r:id="rId2"/>
    <p:sldId id="258" r:id="rId3"/>
    <p:sldId id="259" r:id="rId4"/>
    <p:sldId id="288" r:id="rId5"/>
    <p:sldId id="289" r:id="rId6"/>
    <p:sldId id="290" r:id="rId7"/>
    <p:sldId id="260" r:id="rId8"/>
    <p:sldId id="291" r:id="rId9"/>
    <p:sldId id="292" r:id="rId10"/>
    <p:sldId id="266" r:id="rId11"/>
    <p:sldId id="267" r:id="rId12"/>
    <p:sldId id="283" r:id="rId13"/>
    <p:sldId id="284" r:id="rId14"/>
    <p:sldId id="268" r:id="rId15"/>
    <p:sldId id="286" r:id="rId16"/>
    <p:sldId id="287" r:id="rId17"/>
    <p:sldId id="271" r:id="rId18"/>
    <p:sldId id="272" r:id="rId19"/>
    <p:sldId id="293" r:id="rId20"/>
    <p:sldId id="273" r:id="rId21"/>
    <p:sldId id="274" r:id="rId22"/>
    <p:sldId id="275" r:id="rId23"/>
    <p:sldId id="276" r:id="rId24"/>
    <p:sldId id="279" r:id="rId25"/>
    <p:sldId id="285" r:id="rId26"/>
  </p:sldIdLst>
  <p:sldSz cx="9144000" cy="6858000" type="screen4x3"/>
  <p:notesSz cx="6662738" cy="9832975"/>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kern="1200">
        <a:solidFill>
          <a:schemeClr val="tx1"/>
        </a:solidFill>
        <a:latin typeface="Book Antiqua" pitchFamily="18" charset="0"/>
        <a:ea typeface="+mn-ea"/>
        <a:cs typeface="+mn-cs"/>
      </a:defRPr>
    </a:lvl1pPr>
    <a:lvl2pPr marL="457200" algn="l" rtl="0" eaLnBrk="0" fontAlgn="base" hangingPunct="0">
      <a:spcBef>
        <a:spcPct val="0"/>
      </a:spcBef>
      <a:spcAft>
        <a:spcPct val="0"/>
      </a:spcAft>
      <a:defRPr kern="1200">
        <a:solidFill>
          <a:schemeClr val="tx1"/>
        </a:solidFill>
        <a:latin typeface="Book Antiqua" pitchFamily="18" charset="0"/>
        <a:ea typeface="+mn-ea"/>
        <a:cs typeface="+mn-cs"/>
      </a:defRPr>
    </a:lvl2pPr>
    <a:lvl3pPr marL="914400" algn="l" rtl="0" eaLnBrk="0" fontAlgn="base" hangingPunct="0">
      <a:spcBef>
        <a:spcPct val="0"/>
      </a:spcBef>
      <a:spcAft>
        <a:spcPct val="0"/>
      </a:spcAft>
      <a:defRPr kern="1200">
        <a:solidFill>
          <a:schemeClr val="tx1"/>
        </a:solidFill>
        <a:latin typeface="Book Antiqua" pitchFamily="18" charset="0"/>
        <a:ea typeface="+mn-ea"/>
        <a:cs typeface="+mn-cs"/>
      </a:defRPr>
    </a:lvl3pPr>
    <a:lvl4pPr marL="1371600" algn="l" rtl="0" eaLnBrk="0" fontAlgn="base" hangingPunct="0">
      <a:spcBef>
        <a:spcPct val="0"/>
      </a:spcBef>
      <a:spcAft>
        <a:spcPct val="0"/>
      </a:spcAft>
      <a:defRPr kern="1200">
        <a:solidFill>
          <a:schemeClr val="tx1"/>
        </a:solidFill>
        <a:latin typeface="Book Antiqua" pitchFamily="18" charset="0"/>
        <a:ea typeface="+mn-ea"/>
        <a:cs typeface="+mn-cs"/>
      </a:defRPr>
    </a:lvl4pPr>
    <a:lvl5pPr marL="1828800" algn="l" rtl="0" eaLnBrk="0" fontAlgn="base" hangingPunct="0">
      <a:spcBef>
        <a:spcPct val="0"/>
      </a:spcBef>
      <a:spcAft>
        <a:spcPct val="0"/>
      </a:spcAft>
      <a:defRPr kern="1200">
        <a:solidFill>
          <a:schemeClr val="tx1"/>
        </a:solidFill>
        <a:latin typeface="Book Antiqua" pitchFamily="18" charset="0"/>
        <a:ea typeface="+mn-ea"/>
        <a:cs typeface="+mn-cs"/>
      </a:defRPr>
    </a:lvl5pPr>
    <a:lvl6pPr marL="2286000" algn="l" defTabSz="914400" rtl="0" eaLnBrk="1" latinLnBrk="0" hangingPunct="1">
      <a:defRPr kern="1200">
        <a:solidFill>
          <a:schemeClr val="tx1"/>
        </a:solidFill>
        <a:latin typeface="Book Antiqua" pitchFamily="18" charset="0"/>
        <a:ea typeface="+mn-ea"/>
        <a:cs typeface="+mn-cs"/>
      </a:defRPr>
    </a:lvl6pPr>
    <a:lvl7pPr marL="2743200" algn="l" defTabSz="914400" rtl="0" eaLnBrk="1" latinLnBrk="0" hangingPunct="1">
      <a:defRPr kern="1200">
        <a:solidFill>
          <a:schemeClr val="tx1"/>
        </a:solidFill>
        <a:latin typeface="Book Antiqua" pitchFamily="18" charset="0"/>
        <a:ea typeface="+mn-ea"/>
        <a:cs typeface="+mn-cs"/>
      </a:defRPr>
    </a:lvl7pPr>
    <a:lvl8pPr marL="3200400" algn="l" defTabSz="914400" rtl="0" eaLnBrk="1" latinLnBrk="0" hangingPunct="1">
      <a:defRPr kern="1200">
        <a:solidFill>
          <a:schemeClr val="tx1"/>
        </a:solidFill>
        <a:latin typeface="Book Antiqua" pitchFamily="18" charset="0"/>
        <a:ea typeface="+mn-ea"/>
        <a:cs typeface="+mn-cs"/>
      </a:defRPr>
    </a:lvl8pPr>
    <a:lvl9pPr marL="3657600" algn="l" defTabSz="914400" rtl="0" eaLnBrk="1" latinLnBrk="0" hangingPunct="1">
      <a:defRPr kern="1200">
        <a:solidFill>
          <a:schemeClr val="tx1"/>
        </a:solidFill>
        <a:latin typeface="Book Antiqua"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F7F9FF"/>
    <a:srgbClr val="114FFB"/>
    <a:srgbClr val="A2C1FE"/>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p:scale>
          <a:sx n="66" d="100"/>
          <a:sy n="66" d="100"/>
        </p:scale>
        <p:origin x="-126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22"/>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noTextEdit="1"/>
          </p:cNvSpPr>
          <p:nvPr>
            <p:ph type="sldImg" idx="2"/>
          </p:nvPr>
        </p:nvSpPr>
        <p:spPr bwMode="auto">
          <a:xfrm>
            <a:off x="1033463" y="857250"/>
            <a:ext cx="4595812" cy="3446463"/>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889000" y="4675188"/>
            <a:ext cx="4884738" cy="4138612"/>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23850"/>
            <a:ext cx="1943100"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23850"/>
            <a:ext cx="5676900"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F"/>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title"/>
          </p:nvPr>
        </p:nvSpPr>
        <p:spPr bwMode="auto">
          <a:xfrm>
            <a:off x="685800" y="323850"/>
            <a:ext cx="7772400" cy="1123950"/>
          </a:xfrm>
          <a:prstGeom prst="rect">
            <a:avLst/>
          </a:prstGeom>
          <a:noFill/>
          <a:ln w="12700">
            <a:noFill/>
            <a:miter lim="800000"/>
            <a:headEnd/>
            <a:tailEnd/>
          </a:ln>
          <a:effectLst/>
        </p:spPr>
        <p:txBody>
          <a:bodyPr vert="horz" wrap="square" lIns="90488" tIns="44450" rIns="90488" bIns="44450" numCol="1" anchor="ctr" anchorCtr="0" compatLnSpc="1">
            <a:prstTxWarp prst="textNoShape">
              <a:avLst/>
            </a:prstTxWarp>
          </a:bodyPr>
          <a:lstStyle/>
          <a:p>
            <a:pPr lvl="0"/>
            <a:r>
              <a:rPr lang="en-GB" smtClean="0"/>
              <a:t>Click to edit Master title style</a:t>
            </a:r>
          </a:p>
        </p:txBody>
      </p:sp>
      <p:sp>
        <p:nvSpPr>
          <p:cNvPr id="1030" name="Rectangle 6"/>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31" name="Rectangle 7"/>
          <p:cNvSpPr>
            <a:spLocks noChangeArrowheads="1"/>
          </p:cNvSpPr>
          <p:nvPr/>
        </p:nvSpPr>
        <p:spPr bwMode="auto">
          <a:xfrm>
            <a:off x="8367713" y="6234113"/>
            <a:ext cx="568325" cy="454025"/>
          </a:xfrm>
          <a:prstGeom prst="rect">
            <a:avLst/>
          </a:prstGeom>
          <a:noFill/>
          <a:ln w="12700">
            <a:noFill/>
            <a:miter lim="800000"/>
            <a:headEnd/>
            <a:tailEnd/>
          </a:ln>
          <a:effectLst/>
        </p:spPr>
        <p:txBody>
          <a:bodyPr wrap="none" lIns="90488" tIns="44450" rIns="90488" bIns="44450">
            <a:spAutoFit/>
          </a:bodyPr>
          <a:lstStyle/>
          <a:p>
            <a:fld id="{6C41D0C1-474A-4F68-AD99-3544B033DB66}" type="slidenum">
              <a:rPr lang="en-GB" sz="2400"/>
              <a:pPr/>
              <a:t>‹#›</a:t>
            </a:fld>
            <a:endParaRPr lang="en-GB"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Book Antiqua" pitchFamily="18" charset="0"/>
        </a:defRPr>
      </a:lvl2pPr>
      <a:lvl3pPr algn="ctr" rtl="0" eaLnBrk="0" fontAlgn="base" hangingPunct="0">
        <a:spcBef>
          <a:spcPct val="0"/>
        </a:spcBef>
        <a:spcAft>
          <a:spcPct val="0"/>
        </a:spcAft>
        <a:defRPr sz="4400">
          <a:solidFill>
            <a:schemeClr val="tx2"/>
          </a:solidFill>
          <a:latin typeface="Book Antiqua" pitchFamily="18" charset="0"/>
        </a:defRPr>
      </a:lvl3pPr>
      <a:lvl4pPr algn="ctr" rtl="0" eaLnBrk="0" fontAlgn="base" hangingPunct="0">
        <a:spcBef>
          <a:spcPct val="0"/>
        </a:spcBef>
        <a:spcAft>
          <a:spcPct val="0"/>
        </a:spcAft>
        <a:defRPr sz="4400">
          <a:solidFill>
            <a:schemeClr val="tx2"/>
          </a:solidFill>
          <a:latin typeface="Book Antiqua" pitchFamily="18" charset="0"/>
        </a:defRPr>
      </a:lvl4pPr>
      <a:lvl5pPr algn="ctr" rtl="0" eaLnBrk="0" fontAlgn="base" hangingPunct="0">
        <a:spcBef>
          <a:spcPct val="0"/>
        </a:spcBef>
        <a:spcAft>
          <a:spcPct val="0"/>
        </a:spcAft>
        <a:defRPr sz="4400">
          <a:solidFill>
            <a:schemeClr val="tx2"/>
          </a:solidFill>
          <a:latin typeface="Book Antiqua" pitchFamily="18" charset="0"/>
        </a:defRPr>
      </a:lvl5pPr>
      <a:lvl6pPr marL="457200" algn="ctr" rtl="0" eaLnBrk="0" fontAlgn="base" hangingPunct="0">
        <a:spcBef>
          <a:spcPct val="0"/>
        </a:spcBef>
        <a:spcAft>
          <a:spcPct val="0"/>
        </a:spcAft>
        <a:defRPr sz="4400">
          <a:solidFill>
            <a:schemeClr val="tx2"/>
          </a:solidFill>
          <a:latin typeface="Book Antiqua" pitchFamily="18" charset="0"/>
        </a:defRPr>
      </a:lvl6pPr>
      <a:lvl7pPr marL="914400" algn="ctr" rtl="0" eaLnBrk="0" fontAlgn="base" hangingPunct="0">
        <a:spcBef>
          <a:spcPct val="0"/>
        </a:spcBef>
        <a:spcAft>
          <a:spcPct val="0"/>
        </a:spcAft>
        <a:defRPr sz="4400">
          <a:solidFill>
            <a:schemeClr val="tx2"/>
          </a:solidFill>
          <a:latin typeface="Book Antiqua" pitchFamily="18" charset="0"/>
        </a:defRPr>
      </a:lvl7pPr>
      <a:lvl8pPr marL="1371600" algn="ctr" rtl="0" eaLnBrk="0" fontAlgn="base" hangingPunct="0">
        <a:spcBef>
          <a:spcPct val="0"/>
        </a:spcBef>
        <a:spcAft>
          <a:spcPct val="0"/>
        </a:spcAft>
        <a:defRPr sz="4400">
          <a:solidFill>
            <a:schemeClr val="tx2"/>
          </a:solidFill>
          <a:latin typeface="Book Antiqua" pitchFamily="18" charset="0"/>
        </a:defRPr>
      </a:lvl8pPr>
      <a:lvl9pPr marL="1828800" algn="ctr" rtl="0" eaLnBrk="0" fontAlgn="base" hangingPunct="0">
        <a:spcBef>
          <a:spcPct val="0"/>
        </a:spcBef>
        <a:spcAft>
          <a:spcPct val="0"/>
        </a:spcAft>
        <a:defRPr sz="4400">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1"/>
        </a:buClr>
        <a:buSzPct val="10000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10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10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file:///C:\Contents\Rational%20Rose\Garments\2003Garments.mdl\100%250,0x2115,1984%23STATDGRM:\34DBB4830141\3FC21AFD01FB\3FC21DEF009B\3FD4511A00AE\3FC2187A0239\3FD4843E01AC\3FD4843E0257" TargetMode="External"/><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6.xml.rels><?xml version="1.0" encoding="UTF-8" standalone="yes"?>
<Relationships xmlns="http://schemas.openxmlformats.org/package/2006/relationships"><Relationship Id="rId3" Type="http://schemas.openxmlformats.org/officeDocument/2006/relationships/oleObject" Target="file:///C:\Contents\Rational%20Rose\Garments\2003Garments.mdl\100%250,0x2115,1984%23STATDGRM:\34DBB4830141\3FC22C8D0098\3FC21F750101\3FD4862C035B\3FD4862C03C0" TargetMode="External"/><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3" Type="http://schemas.openxmlformats.org/officeDocument/2006/relationships/oleObject" Target="file:///C:\Contents\Rational%20Rose\Claims\claims.mdl\95%250,0x2295,1637%23STATDGRM:\34DBB4830141\35B6782302DA\35D227B103C0\35DB3C8302D0\3DCFF728034E\3DCFF7280376" TargetMode="External"/><Relationship Id="rId2" Type="http://schemas.openxmlformats.org/officeDocument/2006/relationships/slideLayout" Target="../slideLayouts/slideLayout7.xml"/><Relationship Id="rId1" Type="http://schemas.openxmlformats.org/officeDocument/2006/relationships/vmlDrawing" Target="../drawings/vmlDrawing3.v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5800" y="2286000"/>
            <a:ext cx="7772400" cy="1143000"/>
          </a:xfrm>
          <a:noFill/>
          <a:ln/>
        </p:spPr>
        <p:txBody>
          <a:bodyPr/>
          <a:lstStyle/>
          <a:p>
            <a:r>
              <a:rPr lang="en-GB"/>
              <a:t>State Transition Diagrams</a:t>
            </a:r>
          </a:p>
        </p:txBody>
      </p:sp>
      <p:sp>
        <p:nvSpPr>
          <p:cNvPr id="4099" name="Rectangle 3"/>
          <p:cNvSpPr>
            <a:spLocks noGrp="1" noChangeArrowheads="1"/>
          </p:cNvSpPr>
          <p:nvPr>
            <p:ph type="subTitle" idx="1"/>
          </p:nvPr>
        </p:nvSpPr>
        <p:spPr>
          <a:noFill/>
          <a:ln/>
        </p:spPr>
        <p:txBody>
          <a:bodyPr/>
          <a:lstStyle/>
          <a:p>
            <a:pPr marL="342900" indent="-342900"/>
            <a:r>
              <a:rPr lang="en-GB" dirty="0" smtClean="0"/>
              <a:t>Chapter #5</a:t>
            </a:r>
            <a:endParaRPr lang="en-GB" dirty="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p:cNvSpPr>
            <a:spLocks noGrp="1" noChangeArrowheads="1"/>
          </p:cNvSpPr>
          <p:nvPr>
            <p:ph type="title"/>
          </p:nvPr>
        </p:nvSpPr>
        <p:spPr/>
        <p:txBody>
          <a:bodyPr/>
          <a:lstStyle/>
          <a:p>
            <a:r>
              <a:rPr lang="en-GB"/>
              <a:t>States</a:t>
            </a:r>
          </a:p>
        </p:txBody>
      </p:sp>
      <p:sp>
        <p:nvSpPr>
          <p:cNvPr id="15367" name="Rectangle 7"/>
          <p:cNvSpPr>
            <a:spLocks noGrp="1" noChangeArrowheads="1"/>
          </p:cNvSpPr>
          <p:nvPr>
            <p:ph type="body" idx="1"/>
          </p:nvPr>
        </p:nvSpPr>
        <p:spPr/>
        <p:txBody>
          <a:bodyPr/>
          <a:lstStyle/>
          <a:p>
            <a:r>
              <a:rPr lang="en-GB" sz="2400" dirty="0"/>
              <a:t>A state is an abstraction of the attribute values and links of an object.  Sets of values are grouped together into a state according to properties that affect the gross behaviour of the object.</a:t>
            </a:r>
          </a:p>
          <a:p>
            <a:r>
              <a:rPr lang="en-GB" sz="2400" dirty="0"/>
              <a:t>E.G.. A bank is solvent  or insolvent depending on whether it’s assets exceed it’s liabilities</a:t>
            </a:r>
            <a:r>
              <a:rPr lang="en-GB" sz="2400" dirty="0" smtClean="0"/>
              <a:t>.</a:t>
            </a:r>
            <a:endParaRPr lang="en-GB" sz="2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0" name="Rectangle 6"/>
          <p:cNvSpPr>
            <a:spLocks noGrp="1" noChangeArrowheads="1"/>
          </p:cNvSpPr>
          <p:nvPr>
            <p:ph type="title"/>
          </p:nvPr>
        </p:nvSpPr>
        <p:spPr/>
        <p:txBody>
          <a:bodyPr/>
          <a:lstStyle/>
          <a:p>
            <a:r>
              <a:rPr lang="en-GB"/>
              <a:t>Characterisations of a state</a:t>
            </a:r>
          </a:p>
        </p:txBody>
      </p:sp>
      <p:sp>
        <p:nvSpPr>
          <p:cNvPr id="16391" name="Rectangle 7"/>
          <p:cNvSpPr>
            <a:spLocks noGrp="1" noChangeArrowheads="1"/>
          </p:cNvSpPr>
          <p:nvPr>
            <p:ph type="body" idx="1"/>
          </p:nvPr>
        </p:nvSpPr>
        <p:spPr/>
        <p:txBody>
          <a:bodyPr/>
          <a:lstStyle/>
          <a:p>
            <a:r>
              <a:rPr lang="en-GB" sz="2800"/>
              <a:t>State: Alarm ringing</a:t>
            </a:r>
          </a:p>
          <a:p>
            <a:r>
              <a:rPr lang="en-GB" sz="2800"/>
              <a:t>Description: alarm on watch is ringing to indicate target time</a:t>
            </a:r>
          </a:p>
          <a:p>
            <a:r>
              <a:rPr lang="en-GB" sz="2800"/>
              <a:t>Event sequence that produces the state:</a:t>
            </a:r>
          </a:p>
          <a:p>
            <a:r>
              <a:rPr lang="en-GB" sz="2800"/>
              <a:t>	set alarm (target time)</a:t>
            </a:r>
          </a:p>
          <a:p>
            <a:r>
              <a:rPr lang="en-GB" sz="2800"/>
              <a:t>	any sequence not including clear alarm</a:t>
            </a:r>
          </a:p>
          <a:p>
            <a:r>
              <a:rPr lang="en-GB" sz="2800"/>
              <a:t>	current time = target time</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p:txBody>
          <a:bodyPr/>
          <a:lstStyle/>
          <a:p>
            <a:r>
              <a:rPr lang="en-GB" sz="4000"/>
              <a:t>Condition that characterises the state:</a:t>
            </a:r>
          </a:p>
        </p:txBody>
      </p:sp>
      <p:sp>
        <p:nvSpPr>
          <p:cNvPr id="44035" name="Rectangle 1027"/>
          <p:cNvSpPr>
            <a:spLocks noGrp="1" noChangeArrowheads="1"/>
          </p:cNvSpPr>
          <p:nvPr>
            <p:ph type="body" idx="1"/>
          </p:nvPr>
        </p:nvSpPr>
        <p:spPr/>
        <p:txBody>
          <a:bodyPr/>
          <a:lstStyle/>
          <a:p>
            <a:pPr>
              <a:buFontTx/>
              <a:buNone/>
            </a:pPr>
            <a:r>
              <a:rPr lang="en-GB" sz="2800"/>
              <a:t>alarm = on, </a:t>
            </a:r>
            <a:endParaRPr lang="en-IE" sz="2800"/>
          </a:p>
          <a:p>
            <a:pPr>
              <a:buFontTx/>
              <a:buNone/>
            </a:pPr>
            <a:r>
              <a:rPr lang="en-GB" sz="2800"/>
              <a:t>and </a:t>
            </a:r>
            <a:endParaRPr lang="en-IE" sz="2800"/>
          </a:p>
          <a:p>
            <a:pPr>
              <a:buFontTx/>
              <a:buNone/>
            </a:pPr>
            <a:r>
              <a:rPr lang="en-GB" sz="2800"/>
              <a:t>target time &lt;= current time &lt;= target time + 20s</a:t>
            </a:r>
          </a:p>
          <a:p>
            <a:pPr>
              <a:buFontTx/>
              <a:buNone/>
            </a:pPr>
            <a:r>
              <a:rPr lang="en-GB" sz="2800"/>
              <a:t>and </a:t>
            </a:r>
            <a:endParaRPr lang="en-IE" sz="2800"/>
          </a:p>
          <a:p>
            <a:pPr>
              <a:buFontTx/>
              <a:buNone/>
            </a:pPr>
            <a:r>
              <a:rPr lang="en-GB" sz="2800"/>
              <a:t>button has not been pushed since the target time</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sz="4000"/>
              <a:t>Events accepted in the state:</a:t>
            </a:r>
          </a:p>
        </p:txBody>
      </p:sp>
      <p:sp>
        <p:nvSpPr>
          <p:cNvPr id="45059" name="Rectangle 3"/>
          <p:cNvSpPr>
            <a:spLocks noGrp="1" noChangeArrowheads="1"/>
          </p:cNvSpPr>
          <p:nvPr>
            <p:ph type="body" idx="1"/>
          </p:nvPr>
        </p:nvSpPr>
        <p:spPr>
          <a:xfrm>
            <a:off x="228600" y="1981200"/>
            <a:ext cx="8686800" cy="4114800"/>
          </a:xfrm>
        </p:spPr>
        <p:txBody>
          <a:bodyPr/>
          <a:lstStyle/>
          <a:p>
            <a:pPr>
              <a:buFontTx/>
              <a:buNone/>
            </a:pPr>
            <a:r>
              <a:rPr lang="en-GB" sz="2800" b="1" u="sng"/>
              <a:t>event			</a:t>
            </a:r>
            <a:r>
              <a:rPr lang="en-IE" sz="2800" b="1" u="sng"/>
              <a:t>                              </a:t>
            </a:r>
            <a:r>
              <a:rPr lang="en-GB" sz="2800" b="1" u="sng"/>
              <a:t>action	</a:t>
            </a:r>
            <a:r>
              <a:rPr lang="en-IE" sz="2800" b="1" u="sng"/>
              <a:t>      </a:t>
            </a:r>
            <a:r>
              <a:rPr lang="en-GB" sz="2800" b="1" u="sng"/>
              <a:t>next state</a:t>
            </a:r>
          </a:p>
          <a:p>
            <a:pPr>
              <a:buFontTx/>
              <a:buNone/>
            </a:pPr>
            <a:r>
              <a:rPr lang="en-GB" sz="2800"/>
              <a:t>current time = target time + 20s</a:t>
            </a:r>
            <a:r>
              <a:rPr lang="en-IE" sz="2800"/>
              <a:t>  </a:t>
            </a:r>
            <a:r>
              <a:rPr lang="en-GB" sz="2800"/>
              <a:t>reset alarm	normal</a:t>
            </a:r>
          </a:p>
          <a:p>
            <a:pPr>
              <a:buFontTx/>
              <a:buNone/>
            </a:pPr>
            <a:r>
              <a:rPr lang="en-GB" sz="2800"/>
              <a:t>button pushed (any button)	</a:t>
            </a:r>
            <a:r>
              <a:rPr lang="en-IE" sz="2800"/>
              <a:t>      </a:t>
            </a:r>
            <a:r>
              <a:rPr lang="en-GB" sz="2800"/>
              <a:t>reset alarm	normal</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8" name="Rectangle 6"/>
          <p:cNvSpPr>
            <a:spLocks noGrp="1" noChangeArrowheads="1"/>
          </p:cNvSpPr>
          <p:nvPr>
            <p:ph type="title"/>
          </p:nvPr>
        </p:nvSpPr>
        <p:spPr/>
        <p:txBody>
          <a:bodyPr/>
          <a:lstStyle/>
          <a:p>
            <a:r>
              <a:rPr lang="en-GB"/>
              <a:t>State Diagrams</a:t>
            </a:r>
          </a:p>
        </p:txBody>
      </p:sp>
      <p:sp>
        <p:nvSpPr>
          <p:cNvPr id="18439" name="Rectangle 7"/>
          <p:cNvSpPr>
            <a:spLocks noGrp="1" noChangeArrowheads="1"/>
          </p:cNvSpPr>
          <p:nvPr>
            <p:ph type="body" idx="1"/>
          </p:nvPr>
        </p:nvSpPr>
        <p:spPr/>
        <p:txBody>
          <a:bodyPr/>
          <a:lstStyle/>
          <a:p>
            <a:pPr>
              <a:lnSpc>
                <a:spcPct val="90000"/>
              </a:lnSpc>
            </a:pPr>
            <a:r>
              <a:rPr lang="en-GB" sz="2800"/>
              <a:t>Relates to a specific object</a:t>
            </a:r>
          </a:p>
          <a:p>
            <a:pPr>
              <a:lnSpc>
                <a:spcPct val="90000"/>
              </a:lnSpc>
            </a:pPr>
            <a:r>
              <a:rPr lang="en-GB" sz="2800"/>
              <a:t>Relate states and events</a:t>
            </a:r>
          </a:p>
          <a:p>
            <a:pPr>
              <a:lnSpc>
                <a:spcPct val="90000"/>
              </a:lnSpc>
            </a:pPr>
            <a:r>
              <a:rPr lang="en-GB" sz="2800"/>
              <a:t>A change of state is called a transition</a:t>
            </a:r>
          </a:p>
          <a:p>
            <a:pPr>
              <a:lnSpc>
                <a:spcPct val="90000"/>
              </a:lnSpc>
            </a:pPr>
            <a:r>
              <a:rPr lang="en-GB" sz="2800"/>
              <a:t>All transitions leaving a state must correspond to different events</a:t>
            </a:r>
          </a:p>
          <a:p>
            <a:pPr>
              <a:lnSpc>
                <a:spcPct val="90000"/>
              </a:lnSpc>
            </a:pPr>
            <a:r>
              <a:rPr lang="en-GB" sz="2800"/>
              <a:t>The transition fires</a:t>
            </a:r>
          </a:p>
          <a:p>
            <a:pPr>
              <a:lnSpc>
                <a:spcPct val="90000"/>
              </a:lnSpc>
            </a:pPr>
            <a:r>
              <a:rPr lang="en-GB" sz="2800"/>
              <a:t>An event that has no transition is ignored</a:t>
            </a:r>
          </a:p>
          <a:p>
            <a:pPr>
              <a:lnSpc>
                <a:spcPct val="90000"/>
              </a:lnSpc>
            </a:pPr>
            <a:r>
              <a:rPr lang="en-GB" sz="2800"/>
              <a:t>A sequence of events corresponds to a path through the graph</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85800" y="323850"/>
            <a:ext cx="7772400" cy="438150"/>
          </a:xfrm>
        </p:spPr>
        <p:txBody>
          <a:bodyPr/>
          <a:lstStyle/>
          <a:p>
            <a:r>
              <a:rPr lang="en-IE"/>
              <a:t>States of Order </a:t>
            </a:r>
          </a:p>
        </p:txBody>
      </p:sp>
      <p:graphicFrame>
        <p:nvGraphicFramePr>
          <p:cNvPr id="48131" name="Object 3"/>
          <p:cNvGraphicFramePr>
            <a:graphicFrameLocks noChangeAspect="1"/>
          </p:cNvGraphicFramePr>
          <p:nvPr>
            <p:ph type="body" idx="1"/>
          </p:nvPr>
        </p:nvGraphicFramePr>
        <p:xfrm>
          <a:off x="533400" y="617538"/>
          <a:ext cx="9829800" cy="6240462"/>
        </p:xfrm>
        <a:graphic>
          <a:graphicData uri="http://schemas.openxmlformats.org/presentationml/2006/ole">
            <p:oleObj spid="_x0000_s48131" r:id="rId3" imgW="9306000" imgH="5911200" progId="">
              <p:link updateAutomatic="1"/>
            </p:oleObj>
          </a:graphicData>
        </a:graphic>
      </p:graphicFrame>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IE" dirty="0" smtClean="0"/>
              <a:t>State </a:t>
            </a:r>
            <a:r>
              <a:rPr lang="en-IE" smtClean="0"/>
              <a:t>Diagram (</a:t>
            </a:r>
            <a:r>
              <a:rPr lang="en-IE" dirty="0"/>
              <a:t>Garments system)</a:t>
            </a:r>
          </a:p>
        </p:txBody>
      </p:sp>
      <p:graphicFrame>
        <p:nvGraphicFramePr>
          <p:cNvPr id="49157" name="Object 5"/>
          <p:cNvGraphicFramePr>
            <a:graphicFrameLocks noChangeAspect="1"/>
          </p:cNvGraphicFramePr>
          <p:nvPr>
            <p:ph type="body" idx="1"/>
          </p:nvPr>
        </p:nvGraphicFramePr>
        <p:xfrm>
          <a:off x="285720" y="642918"/>
          <a:ext cx="9555163" cy="5811838"/>
        </p:xfrm>
        <a:graphic>
          <a:graphicData uri="http://schemas.openxmlformats.org/presentationml/2006/ole">
            <p:oleObj spid="_x0000_s49157" r:id="rId3" imgW="8276400" imgH="5032800" progId="">
              <p:link updateAutomatic="1"/>
            </p:oleObj>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0" name="Rectangle 6"/>
          <p:cNvSpPr>
            <a:spLocks noGrp="1" noChangeArrowheads="1"/>
          </p:cNvSpPr>
          <p:nvPr>
            <p:ph type="title"/>
          </p:nvPr>
        </p:nvSpPr>
        <p:spPr/>
        <p:txBody>
          <a:bodyPr/>
          <a:lstStyle/>
          <a:p>
            <a:r>
              <a:rPr lang="en-GB"/>
              <a:t>Conditions</a:t>
            </a:r>
          </a:p>
        </p:txBody>
      </p:sp>
      <p:sp>
        <p:nvSpPr>
          <p:cNvPr id="21511" name="Rectangle 7"/>
          <p:cNvSpPr>
            <a:spLocks noGrp="1" noChangeArrowheads="1"/>
          </p:cNvSpPr>
          <p:nvPr>
            <p:ph type="body" idx="1"/>
          </p:nvPr>
        </p:nvSpPr>
        <p:spPr/>
        <p:txBody>
          <a:bodyPr/>
          <a:lstStyle/>
          <a:p>
            <a:r>
              <a:rPr lang="en-GB"/>
              <a:t>Used as guards on transitions.</a:t>
            </a:r>
          </a:p>
          <a:p>
            <a:pPr lvl="1"/>
            <a:r>
              <a:rPr lang="en-GB"/>
              <a:t>A guarded transition only fires when the condition is true e.g.</a:t>
            </a:r>
          </a:p>
          <a:p>
            <a:pPr lvl="2"/>
            <a:r>
              <a:rPr lang="en-GB"/>
              <a:t>When you go out in the morning (event),</a:t>
            </a:r>
          </a:p>
          <a:p>
            <a:pPr lvl="2"/>
            <a:r>
              <a:rPr lang="en-GB"/>
              <a:t>If the temperature is below freezing (condition).</a:t>
            </a:r>
          </a:p>
          <a:p>
            <a:pPr lvl="2"/>
            <a:r>
              <a:rPr lang="en-GB"/>
              <a:t>Put on your gloves (next state).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4"/>
          <p:cNvSpPr>
            <a:spLocks noChangeArrowheads="1"/>
          </p:cNvSpPr>
          <p:nvPr/>
        </p:nvSpPr>
        <p:spPr bwMode="auto">
          <a:xfrm>
            <a:off x="708025" y="2235200"/>
            <a:ext cx="1244600" cy="274638"/>
          </a:xfrm>
          <a:prstGeom prst="rect">
            <a:avLst/>
          </a:prstGeom>
          <a:noFill/>
          <a:ln w="9525">
            <a:noFill/>
            <a:miter lim="800000"/>
            <a:headEnd/>
            <a:tailEnd/>
          </a:ln>
        </p:spPr>
        <p:txBody>
          <a:bodyPr wrap="none" lIns="0" tIns="0" rIns="0" bIns="0">
            <a:spAutoFit/>
          </a:bodyPr>
          <a:lstStyle/>
          <a:p>
            <a:r>
              <a:rPr lang="en-GB" b="1" u="sng">
                <a:solidFill>
                  <a:srgbClr val="000000"/>
                </a:solidFill>
                <a:latin typeface="Arial" charset="0"/>
              </a:rPr>
              <a:t>Traffic light</a:t>
            </a:r>
            <a:endParaRPr lang="en-GB" b="1" u="sng"/>
          </a:p>
        </p:txBody>
      </p:sp>
      <p:sp>
        <p:nvSpPr>
          <p:cNvPr id="22534" name="AutoShape 6"/>
          <p:cNvSpPr>
            <a:spLocks noChangeArrowheads="1"/>
          </p:cNvSpPr>
          <p:nvPr/>
        </p:nvSpPr>
        <p:spPr bwMode="auto">
          <a:xfrm>
            <a:off x="685800" y="3124200"/>
            <a:ext cx="3429000" cy="457200"/>
          </a:xfrm>
          <a:prstGeom prst="roundRect">
            <a:avLst>
              <a:gd name="adj" fmla="val 32000"/>
            </a:avLst>
          </a:prstGeom>
          <a:noFill/>
          <a:ln w="7938">
            <a:solidFill>
              <a:srgbClr val="000000"/>
            </a:solidFill>
            <a:round/>
            <a:headEnd/>
            <a:tailEnd/>
          </a:ln>
        </p:spPr>
        <p:txBody>
          <a:bodyPr/>
          <a:lstStyle/>
          <a:p>
            <a:endParaRPr lang="en-US"/>
          </a:p>
        </p:txBody>
      </p:sp>
      <p:sp>
        <p:nvSpPr>
          <p:cNvPr id="22535" name="Rectangle 7"/>
          <p:cNvSpPr>
            <a:spLocks noChangeArrowheads="1"/>
          </p:cNvSpPr>
          <p:nvPr/>
        </p:nvSpPr>
        <p:spPr bwMode="auto">
          <a:xfrm>
            <a:off x="857250" y="3305175"/>
            <a:ext cx="3060700" cy="274638"/>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North/south may go straight</a:t>
            </a:r>
            <a:endParaRPr lang="en-GB" b="1"/>
          </a:p>
        </p:txBody>
      </p:sp>
      <p:sp>
        <p:nvSpPr>
          <p:cNvPr id="22536" name="AutoShape 8"/>
          <p:cNvSpPr>
            <a:spLocks noChangeArrowheads="1"/>
          </p:cNvSpPr>
          <p:nvPr/>
        </p:nvSpPr>
        <p:spPr bwMode="auto">
          <a:xfrm>
            <a:off x="708025" y="5108575"/>
            <a:ext cx="2797175" cy="530225"/>
          </a:xfrm>
          <a:prstGeom prst="roundRect">
            <a:avLst>
              <a:gd name="adj" fmla="val 32000"/>
            </a:avLst>
          </a:prstGeom>
          <a:noFill/>
          <a:ln w="7938">
            <a:solidFill>
              <a:srgbClr val="000000"/>
            </a:solidFill>
            <a:round/>
            <a:headEnd/>
            <a:tailEnd/>
          </a:ln>
        </p:spPr>
        <p:txBody>
          <a:bodyPr/>
          <a:lstStyle/>
          <a:p>
            <a:endParaRPr lang="en-US"/>
          </a:p>
        </p:txBody>
      </p:sp>
      <p:sp>
        <p:nvSpPr>
          <p:cNvPr id="22537" name="Rectangle 9"/>
          <p:cNvSpPr>
            <a:spLocks noChangeArrowheads="1"/>
          </p:cNvSpPr>
          <p:nvPr/>
        </p:nvSpPr>
        <p:spPr bwMode="auto">
          <a:xfrm>
            <a:off x="903288" y="5267325"/>
            <a:ext cx="2654300" cy="274638"/>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East/west may turn right</a:t>
            </a:r>
            <a:endParaRPr lang="en-GB" b="1"/>
          </a:p>
        </p:txBody>
      </p:sp>
      <p:sp>
        <p:nvSpPr>
          <p:cNvPr id="22538" name="AutoShape 10"/>
          <p:cNvSpPr>
            <a:spLocks noChangeArrowheads="1"/>
          </p:cNvSpPr>
          <p:nvPr/>
        </p:nvSpPr>
        <p:spPr bwMode="auto">
          <a:xfrm>
            <a:off x="5791200" y="3124200"/>
            <a:ext cx="3048000" cy="609600"/>
          </a:xfrm>
          <a:prstGeom prst="roundRect">
            <a:avLst>
              <a:gd name="adj" fmla="val 32000"/>
            </a:avLst>
          </a:prstGeom>
          <a:noFill/>
          <a:ln w="7938">
            <a:solidFill>
              <a:srgbClr val="000000"/>
            </a:solidFill>
            <a:round/>
            <a:headEnd/>
            <a:tailEnd/>
          </a:ln>
        </p:spPr>
        <p:txBody>
          <a:bodyPr/>
          <a:lstStyle/>
          <a:p>
            <a:endParaRPr lang="en-US"/>
          </a:p>
        </p:txBody>
      </p:sp>
      <p:sp>
        <p:nvSpPr>
          <p:cNvPr id="22539" name="Rectangle 11"/>
          <p:cNvSpPr>
            <a:spLocks noChangeArrowheads="1"/>
          </p:cNvSpPr>
          <p:nvPr/>
        </p:nvSpPr>
        <p:spPr bwMode="auto">
          <a:xfrm>
            <a:off x="5867400" y="3276600"/>
            <a:ext cx="2895600" cy="274638"/>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North/south may turn right</a:t>
            </a:r>
            <a:endParaRPr lang="en-GB" b="1"/>
          </a:p>
        </p:txBody>
      </p:sp>
      <p:sp>
        <p:nvSpPr>
          <p:cNvPr id="22540" name="AutoShape 12"/>
          <p:cNvSpPr>
            <a:spLocks noChangeArrowheads="1"/>
          </p:cNvSpPr>
          <p:nvPr/>
        </p:nvSpPr>
        <p:spPr bwMode="auto">
          <a:xfrm>
            <a:off x="6007100" y="5108575"/>
            <a:ext cx="3136900" cy="454025"/>
          </a:xfrm>
          <a:prstGeom prst="roundRect">
            <a:avLst>
              <a:gd name="adj" fmla="val 32000"/>
            </a:avLst>
          </a:prstGeom>
          <a:noFill/>
          <a:ln w="8001">
            <a:solidFill>
              <a:srgbClr val="000000"/>
            </a:solidFill>
            <a:round/>
            <a:headEnd/>
            <a:tailEnd/>
          </a:ln>
        </p:spPr>
        <p:txBody>
          <a:bodyPr/>
          <a:lstStyle/>
          <a:p>
            <a:endParaRPr lang="en-US"/>
          </a:p>
        </p:txBody>
      </p:sp>
      <p:sp>
        <p:nvSpPr>
          <p:cNvPr id="22541" name="Rectangle 13"/>
          <p:cNvSpPr>
            <a:spLocks noChangeArrowheads="1"/>
          </p:cNvSpPr>
          <p:nvPr/>
        </p:nvSpPr>
        <p:spPr bwMode="auto">
          <a:xfrm>
            <a:off x="6156325" y="5267325"/>
            <a:ext cx="2819400" cy="274638"/>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East/west may go straight</a:t>
            </a:r>
            <a:endParaRPr lang="en-GB" b="1"/>
          </a:p>
        </p:txBody>
      </p:sp>
      <p:sp>
        <p:nvSpPr>
          <p:cNvPr id="22542" name="Freeform 14"/>
          <p:cNvSpPr>
            <a:spLocks/>
          </p:cNvSpPr>
          <p:nvPr/>
        </p:nvSpPr>
        <p:spPr bwMode="auto">
          <a:xfrm>
            <a:off x="5873750" y="5051425"/>
            <a:ext cx="149225" cy="107950"/>
          </a:xfrm>
          <a:custGeom>
            <a:avLst/>
            <a:gdLst/>
            <a:ahLst/>
            <a:cxnLst>
              <a:cxn ang="0">
                <a:pos x="30" y="0"/>
              </a:cxn>
              <a:cxn ang="0">
                <a:pos x="94" y="68"/>
              </a:cxn>
              <a:cxn ang="0">
                <a:pos x="0" y="45"/>
              </a:cxn>
              <a:cxn ang="0">
                <a:pos x="42" y="39"/>
              </a:cxn>
              <a:cxn ang="0">
                <a:pos x="30" y="0"/>
              </a:cxn>
            </a:cxnLst>
            <a:rect l="0" t="0" r="r" b="b"/>
            <a:pathLst>
              <a:path w="94" h="68">
                <a:moveTo>
                  <a:pt x="30" y="0"/>
                </a:moveTo>
                <a:lnTo>
                  <a:pt x="94" y="68"/>
                </a:lnTo>
                <a:lnTo>
                  <a:pt x="0" y="45"/>
                </a:lnTo>
                <a:lnTo>
                  <a:pt x="42" y="39"/>
                </a:lnTo>
                <a:lnTo>
                  <a:pt x="30" y="0"/>
                </a:lnTo>
                <a:close/>
              </a:path>
            </a:pathLst>
          </a:custGeom>
          <a:solidFill>
            <a:srgbClr val="000000"/>
          </a:solidFill>
          <a:ln w="7938">
            <a:solidFill>
              <a:srgbClr val="000000"/>
            </a:solidFill>
            <a:prstDash val="solid"/>
            <a:round/>
            <a:headEnd/>
            <a:tailEnd/>
          </a:ln>
        </p:spPr>
        <p:txBody>
          <a:bodyPr/>
          <a:lstStyle/>
          <a:p>
            <a:endParaRPr lang="en-US"/>
          </a:p>
        </p:txBody>
      </p:sp>
      <p:sp>
        <p:nvSpPr>
          <p:cNvPr id="22543" name="Freeform 15"/>
          <p:cNvSpPr>
            <a:spLocks/>
          </p:cNvSpPr>
          <p:nvPr/>
        </p:nvSpPr>
        <p:spPr bwMode="auto">
          <a:xfrm flipV="1">
            <a:off x="3505200" y="3581400"/>
            <a:ext cx="2435225" cy="1531938"/>
          </a:xfrm>
          <a:custGeom>
            <a:avLst/>
            <a:gdLst/>
            <a:ahLst/>
            <a:cxnLst>
              <a:cxn ang="0">
                <a:pos x="0" y="463"/>
              </a:cxn>
              <a:cxn ang="0">
                <a:pos x="393" y="164"/>
              </a:cxn>
              <a:cxn ang="0">
                <a:pos x="651" y="0"/>
              </a:cxn>
            </a:cxnLst>
            <a:rect l="0" t="0" r="r" b="b"/>
            <a:pathLst>
              <a:path w="651" h="463">
                <a:moveTo>
                  <a:pt x="0" y="463"/>
                </a:moveTo>
                <a:lnTo>
                  <a:pt x="393" y="164"/>
                </a:lnTo>
                <a:lnTo>
                  <a:pt x="651" y="0"/>
                </a:lnTo>
              </a:path>
            </a:pathLst>
          </a:custGeom>
          <a:noFill/>
          <a:ln w="7938">
            <a:solidFill>
              <a:srgbClr val="000000"/>
            </a:solidFill>
            <a:prstDash val="solid"/>
            <a:round/>
            <a:headEnd/>
            <a:tailEnd/>
          </a:ln>
        </p:spPr>
        <p:txBody>
          <a:bodyPr/>
          <a:lstStyle/>
          <a:p>
            <a:endParaRPr lang="en-US"/>
          </a:p>
        </p:txBody>
      </p:sp>
      <p:sp>
        <p:nvSpPr>
          <p:cNvPr id="22544" name="Rectangle 16"/>
          <p:cNvSpPr>
            <a:spLocks noChangeArrowheads="1"/>
          </p:cNvSpPr>
          <p:nvPr/>
        </p:nvSpPr>
        <p:spPr bwMode="auto">
          <a:xfrm>
            <a:off x="4487863" y="3886200"/>
            <a:ext cx="1790700" cy="274638"/>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time-out[no cars</a:t>
            </a:r>
            <a:endParaRPr lang="en-GB" b="1"/>
          </a:p>
        </p:txBody>
      </p:sp>
      <p:sp>
        <p:nvSpPr>
          <p:cNvPr id="22545" name="Rectangle 17"/>
          <p:cNvSpPr>
            <a:spLocks noChangeArrowheads="1"/>
          </p:cNvSpPr>
          <p:nvPr/>
        </p:nvSpPr>
        <p:spPr bwMode="auto">
          <a:xfrm>
            <a:off x="4487863" y="4065588"/>
            <a:ext cx="2006600" cy="274637"/>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 in N/S right lanes]</a:t>
            </a:r>
            <a:endParaRPr lang="en-GB" b="1"/>
          </a:p>
        </p:txBody>
      </p:sp>
      <p:sp>
        <p:nvSpPr>
          <p:cNvPr id="22546" name="Freeform 18"/>
          <p:cNvSpPr>
            <a:spLocks/>
          </p:cNvSpPr>
          <p:nvPr/>
        </p:nvSpPr>
        <p:spPr bwMode="auto">
          <a:xfrm>
            <a:off x="3333750" y="3497263"/>
            <a:ext cx="103188" cy="139700"/>
          </a:xfrm>
          <a:custGeom>
            <a:avLst/>
            <a:gdLst/>
            <a:ahLst/>
            <a:cxnLst>
              <a:cxn ang="0">
                <a:pos x="10" y="88"/>
              </a:cxn>
              <a:cxn ang="0">
                <a:pos x="0" y="0"/>
              </a:cxn>
              <a:cxn ang="0">
                <a:pos x="65" y="65"/>
              </a:cxn>
              <a:cxn ang="0">
                <a:pos x="25" y="49"/>
              </a:cxn>
              <a:cxn ang="0">
                <a:pos x="10" y="88"/>
              </a:cxn>
            </a:cxnLst>
            <a:rect l="0" t="0" r="r" b="b"/>
            <a:pathLst>
              <a:path w="65" h="88">
                <a:moveTo>
                  <a:pt x="10" y="88"/>
                </a:moveTo>
                <a:lnTo>
                  <a:pt x="0" y="0"/>
                </a:lnTo>
                <a:lnTo>
                  <a:pt x="65" y="65"/>
                </a:lnTo>
                <a:lnTo>
                  <a:pt x="25" y="49"/>
                </a:lnTo>
                <a:lnTo>
                  <a:pt x="10" y="88"/>
                </a:lnTo>
                <a:close/>
              </a:path>
            </a:pathLst>
          </a:custGeom>
          <a:solidFill>
            <a:srgbClr val="000000"/>
          </a:solidFill>
          <a:ln w="7938">
            <a:solidFill>
              <a:srgbClr val="000000"/>
            </a:solidFill>
            <a:prstDash val="solid"/>
            <a:round/>
            <a:headEnd/>
            <a:tailEnd/>
          </a:ln>
        </p:spPr>
        <p:txBody>
          <a:bodyPr/>
          <a:lstStyle/>
          <a:p>
            <a:endParaRPr lang="en-US"/>
          </a:p>
        </p:txBody>
      </p:sp>
      <p:sp>
        <p:nvSpPr>
          <p:cNvPr id="22547" name="Freeform 19"/>
          <p:cNvSpPr>
            <a:spLocks/>
          </p:cNvSpPr>
          <p:nvPr/>
        </p:nvSpPr>
        <p:spPr bwMode="auto">
          <a:xfrm flipV="1">
            <a:off x="3848100" y="4564063"/>
            <a:ext cx="2159000" cy="641350"/>
          </a:xfrm>
          <a:custGeom>
            <a:avLst/>
            <a:gdLst/>
            <a:ahLst/>
            <a:cxnLst>
              <a:cxn ang="0">
                <a:pos x="550" y="0"/>
              </a:cxn>
              <a:cxn ang="0">
                <a:pos x="50" y="65"/>
              </a:cxn>
              <a:cxn ang="0">
                <a:pos x="0" y="180"/>
              </a:cxn>
            </a:cxnLst>
            <a:rect l="0" t="0" r="r" b="b"/>
            <a:pathLst>
              <a:path w="550" h="180">
                <a:moveTo>
                  <a:pt x="550" y="0"/>
                </a:moveTo>
                <a:lnTo>
                  <a:pt x="50" y="65"/>
                </a:lnTo>
                <a:lnTo>
                  <a:pt x="0" y="180"/>
                </a:lnTo>
              </a:path>
            </a:pathLst>
          </a:custGeom>
          <a:noFill/>
          <a:ln w="7938">
            <a:solidFill>
              <a:srgbClr val="000000"/>
            </a:solidFill>
            <a:prstDash val="solid"/>
            <a:round/>
            <a:headEnd/>
            <a:tailEnd/>
          </a:ln>
        </p:spPr>
        <p:txBody>
          <a:bodyPr/>
          <a:lstStyle/>
          <a:p>
            <a:endParaRPr lang="en-US"/>
          </a:p>
        </p:txBody>
      </p:sp>
      <p:sp>
        <p:nvSpPr>
          <p:cNvPr id="22548" name="Line 20"/>
          <p:cNvSpPr>
            <a:spLocks noChangeShapeType="1"/>
          </p:cNvSpPr>
          <p:nvPr/>
        </p:nvSpPr>
        <p:spPr bwMode="auto">
          <a:xfrm flipH="1" flipV="1">
            <a:off x="3802063" y="4467225"/>
            <a:ext cx="7937" cy="17463"/>
          </a:xfrm>
          <a:prstGeom prst="line">
            <a:avLst/>
          </a:prstGeom>
          <a:noFill/>
          <a:ln w="7938">
            <a:solidFill>
              <a:srgbClr val="000000"/>
            </a:solidFill>
            <a:round/>
            <a:headEnd/>
            <a:tailEnd/>
          </a:ln>
        </p:spPr>
        <p:txBody>
          <a:bodyPr/>
          <a:lstStyle/>
          <a:p>
            <a:endParaRPr lang="en-US"/>
          </a:p>
        </p:txBody>
      </p:sp>
      <p:sp>
        <p:nvSpPr>
          <p:cNvPr id="22549" name="Line 21"/>
          <p:cNvSpPr>
            <a:spLocks noChangeShapeType="1"/>
          </p:cNvSpPr>
          <p:nvPr/>
        </p:nvSpPr>
        <p:spPr bwMode="auto">
          <a:xfrm flipH="1" flipV="1">
            <a:off x="3352800" y="3581400"/>
            <a:ext cx="369888" cy="725488"/>
          </a:xfrm>
          <a:prstGeom prst="line">
            <a:avLst/>
          </a:prstGeom>
          <a:noFill/>
          <a:ln w="7938">
            <a:solidFill>
              <a:srgbClr val="000000"/>
            </a:solidFill>
            <a:round/>
            <a:headEnd/>
            <a:tailEnd/>
          </a:ln>
        </p:spPr>
        <p:txBody>
          <a:bodyPr/>
          <a:lstStyle/>
          <a:p>
            <a:endParaRPr lang="en-US"/>
          </a:p>
        </p:txBody>
      </p:sp>
      <p:sp>
        <p:nvSpPr>
          <p:cNvPr id="22550" name="Rectangle 22"/>
          <p:cNvSpPr>
            <a:spLocks noChangeArrowheads="1"/>
          </p:cNvSpPr>
          <p:nvPr/>
        </p:nvSpPr>
        <p:spPr bwMode="auto">
          <a:xfrm>
            <a:off x="2376488" y="4375150"/>
            <a:ext cx="1790700" cy="274638"/>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time-out[no cars</a:t>
            </a:r>
            <a:endParaRPr lang="en-GB" b="1"/>
          </a:p>
        </p:txBody>
      </p:sp>
      <p:sp>
        <p:nvSpPr>
          <p:cNvPr id="22551" name="Rectangle 23"/>
          <p:cNvSpPr>
            <a:spLocks noChangeArrowheads="1"/>
          </p:cNvSpPr>
          <p:nvPr/>
        </p:nvSpPr>
        <p:spPr bwMode="auto">
          <a:xfrm>
            <a:off x="2376488" y="4552950"/>
            <a:ext cx="1993900" cy="274638"/>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in E/W right lanes]</a:t>
            </a:r>
            <a:endParaRPr lang="en-GB" b="1"/>
          </a:p>
        </p:txBody>
      </p:sp>
      <p:sp>
        <p:nvSpPr>
          <p:cNvPr id="22552" name="Freeform 24"/>
          <p:cNvSpPr>
            <a:spLocks/>
          </p:cNvSpPr>
          <p:nvPr/>
        </p:nvSpPr>
        <p:spPr bwMode="auto">
          <a:xfrm>
            <a:off x="1984375" y="3503613"/>
            <a:ext cx="101600" cy="136525"/>
          </a:xfrm>
          <a:custGeom>
            <a:avLst/>
            <a:gdLst/>
            <a:ahLst/>
            <a:cxnLst>
              <a:cxn ang="0">
                <a:pos x="0" y="86"/>
              </a:cxn>
              <a:cxn ang="0">
                <a:pos x="32" y="0"/>
              </a:cxn>
              <a:cxn ang="0">
                <a:pos x="64" y="86"/>
              </a:cxn>
              <a:cxn ang="0">
                <a:pos x="32" y="57"/>
              </a:cxn>
              <a:cxn ang="0">
                <a:pos x="0" y="86"/>
              </a:cxn>
            </a:cxnLst>
            <a:rect l="0" t="0" r="r" b="b"/>
            <a:pathLst>
              <a:path w="64" h="86">
                <a:moveTo>
                  <a:pt x="0" y="86"/>
                </a:moveTo>
                <a:lnTo>
                  <a:pt x="32" y="0"/>
                </a:lnTo>
                <a:lnTo>
                  <a:pt x="64" y="86"/>
                </a:lnTo>
                <a:lnTo>
                  <a:pt x="32" y="57"/>
                </a:lnTo>
                <a:lnTo>
                  <a:pt x="0" y="86"/>
                </a:lnTo>
                <a:close/>
              </a:path>
            </a:pathLst>
          </a:custGeom>
          <a:solidFill>
            <a:srgbClr val="000000"/>
          </a:solidFill>
          <a:ln w="7938">
            <a:solidFill>
              <a:srgbClr val="000000"/>
            </a:solidFill>
            <a:prstDash val="solid"/>
            <a:round/>
            <a:headEnd/>
            <a:tailEnd/>
          </a:ln>
        </p:spPr>
        <p:txBody>
          <a:bodyPr/>
          <a:lstStyle/>
          <a:p>
            <a:endParaRPr lang="en-US"/>
          </a:p>
        </p:txBody>
      </p:sp>
      <p:sp>
        <p:nvSpPr>
          <p:cNvPr id="22553" name="Line 25"/>
          <p:cNvSpPr>
            <a:spLocks noChangeShapeType="1"/>
          </p:cNvSpPr>
          <p:nvPr/>
        </p:nvSpPr>
        <p:spPr bwMode="auto">
          <a:xfrm flipV="1">
            <a:off x="2035175" y="3992563"/>
            <a:ext cx="1588" cy="1116012"/>
          </a:xfrm>
          <a:prstGeom prst="line">
            <a:avLst/>
          </a:prstGeom>
          <a:noFill/>
          <a:ln w="7938">
            <a:solidFill>
              <a:srgbClr val="000000"/>
            </a:solidFill>
            <a:round/>
            <a:headEnd/>
            <a:tailEnd/>
          </a:ln>
        </p:spPr>
        <p:txBody>
          <a:bodyPr/>
          <a:lstStyle/>
          <a:p>
            <a:endParaRPr lang="en-US"/>
          </a:p>
        </p:txBody>
      </p:sp>
      <p:sp>
        <p:nvSpPr>
          <p:cNvPr id="22554" name="Line 26"/>
          <p:cNvSpPr>
            <a:spLocks noChangeShapeType="1"/>
          </p:cNvSpPr>
          <p:nvPr/>
        </p:nvSpPr>
        <p:spPr bwMode="auto">
          <a:xfrm flipV="1">
            <a:off x="2035175" y="3594100"/>
            <a:ext cx="1588" cy="220663"/>
          </a:xfrm>
          <a:prstGeom prst="line">
            <a:avLst/>
          </a:prstGeom>
          <a:noFill/>
          <a:ln w="7938">
            <a:solidFill>
              <a:srgbClr val="000000"/>
            </a:solidFill>
            <a:round/>
            <a:headEnd/>
            <a:tailEnd/>
          </a:ln>
        </p:spPr>
        <p:txBody>
          <a:bodyPr/>
          <a:lstStyle/>
          <a:p>
            <a:endParaRPr lang="en-US"/>
          </a:p>
        </p:txBody>
      </p:sp>
      <p:sp>
        <p:nvSpPr>
          <p:cNvPr id="22555" name="Rectangle 27"/>
          <p:cNvSpPr>
            <a:spLocks noChangeArrowheads="1"/>
          </p:cNvSpPr>
          <p:nvPr/>
        </p:nvSpPr>
        <p:spPr bwMode="auto">
          <a:xfrm>
            <a:off x="2035175" y="3886200"/>
            <a:ext cx="901700" cy="274638"/>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time-out</a:t>
            </a:r>
            <a:endParaRPr lang="en-GB" b="1"/>
          </a:p>
        </p:txBody>
      </p:sp>
      <p:sp>
        <p:nvSpPr>
          <p:cNvPr id="22556" name="Freeform 28"/>
          <p:cNvSpPr>
            <a:spLocks/>
          </p:cNvSpPr>
          <p:nvPr/>
        </p:nvSpPr>
        <p:spPr bwMode="auto">
          <a:xfrm>
            <a:off x="5715000" y="3276600"/>
            <a:ext cx="149225" cy="92075"/>
          </a:xfrm>
          <a:custGeom>
            <a:avLst/>
            <a:gdLst/>
            <a:ahLst/>
            <a:cxnLst>
              <a:cxn ang="0">
                <a:pos x="0" y="0"/>
              </a:cxn>
              <a:cxn ang="0">
                <a:pos x="94" y="29"/>
              </a:cxn>
              <a:cxn ang="0">
                <a:pos x="0" y="58"/>
              </a:cxn>
              <a:cxn ang="0">
                <a:pos x="32" y="29"/>
              </a:cxn>
              <a:cxn ang="0">
                <a:pos x="0" y="0"/>
              </a:cxn>
            </a:cxnLst>
            <a:rect l="0" t="0" r="r" b="b"/>
            <a:pathLst>
              <a:path w="94" h="58">
                <a:moveTo>
                  <a:pt x="0" y="0"/>
                </a:moveTo>
                <a:lnTo>
                  <a:pt x="94" y="29"/>
                </a:lnTo>
                <a:lnTo>
                  <a:pt x="0" y="58"/>
                </a:lnTo>
                <a:lnTo>
                  <a:pt x="32" y="29"/>
                </a:lnTo>
                <a:lnTo>
                  <a:pt x="0" y="0"/>
                </a:lnTo>
                <a:close/>
              </a:path>
            </a:pathLst>
          </a:custGeom>
          <a:solidFill>
            <a:srgbClr val="000000"/>
          </a:solidFill>
          <a:ln w="7938">
            <a:solidFill>
              <a:srgbClr val="000000"/>
            </a:solidFill>
            <a:prstDash val="solid"/>
            <a:round/>
            <a:headEnd/>
            <a:tailEnd/>
          </a:ln>
        </p:spPr>
        <p:txBody>
          <a:bodyPr/>
          <a:lstStyle/>
          <a:p>
            <a:endParaRPr lang="en-US"/>
          </a:p>
        </p:txBody>
      </p:sp>
      <p:sp>
        <p:nvSpPr>
          <p:cNvPr id="22557" name="Line 29"/>
          <p:cNvSpPr>
            <a:spLocks noChangeShapeType="1"/>
          </p:cNvSpPr>
          <p:nvPr/>
        </p:nvSpPr>
        <p:spPr bwMode="auto">
          <a:xfrm>
            <a:off x="4191000" y="3352800"/>
            <a:ext cx="1600200" cy="0"/>
          </a:xfrm>
          <a:prstGeom prst="line">
            <a:avLst/>
          </a:prstGeom>
          <a:noFill/>
          <a:ln w="7938">
            <a:solidFill>
              <a:srgbClr val="000000"/>
            </a:solidFill>
            <a:round/>
            <a:headEnd/>
            <a:tailEnd/>
          </a:ln>
        </p:spPr>
        <p:txBody>
          <a:bodyPr/>
          <a:lstStyle/>
          <a:p>
            <a:endParaRPr lang="en-US"/>
          </a:p>
        </p:txBody>
      </p:sp>
      <p:sp>
        <p:nvSpPr>
          <p:cNvPr id="22558" name="Rectangle 30"/>
          <p:cNvSpPr>
            <a:spLocks noChangeArrowheads="1"/>
          </p:cNvSpPr>
          <p:nvPr/>
        </p:nvSpPr>
        <p:spPr bwMode="auto">
          <a:xfrm>
            <a:off x="3352800" y="2819400"/>
            <a:ext cx="3454400" cy="274638"/>
          </a:xfrm>
          <a:prstGeom prst="rect">
            <a:avLst/>
          </a:prstGeom>
          <a:noFill/>
          <a:ln w="9525">
            <a:noFill/>
            <a:miter lim="800000"/>
            <a:headEnd/>
            <a:tailEnd/>
          </a:ln>
        </p:spPr>
        <p:txBody>
          <a:bodyPr wrap="none" lIns="0" tIns="0" rIns="0" bIns="0">
            <a:spAutoFit/>
          </a:bodyPr>
          <a:lstStyle/>
          <a:p>
            <a:r>
              <a:rPr lang="en-GB" b="1">
                <a:solidFill>
                  <a:srgbClr val="000000"/>
                </a:solidFill>
                <a:latin typeface="Arial" charset="0"/>
              </a:rPr>
              <a:t>time-out[cars in N/S right lanes]</a:t>
            </a:r>
            <a:endParaRPr lang="en-GB" b="1"/>
          </a:p>
        </p:txBody>
      </p:sp>
      <p:cxnSp>
        <p:nvCxnSpPr>
          <p:cNvPr id="22559" name="AutoShape 31"/>
          <p:cNvCxnSpPr>
            <a:cxnSpLocks noChangeShapeType="1"/>
            <a:stCxn id="22538" idx="2"/>
            <a:endCxn id="22540" idx="0"/>
          </p:cNvCxnSpPr>
          <p:nvPr/>
        </p:nvCxnSpPr>
        <p:spPr bwMode="auto">
          <a:xfrm>
            <a:off x="7315200" y="3733800"/>
            <a:ext cx="260350" cy="1374775"/>
          </a:xfrm>
          <a:prstGeom prst="straightConnector1">
            <a:avLst/>
          </a:prstGeom>
          <a:noFill/>
          <a:ln w="12700">
            <a:solidFill>
              <a:schemeClr val="tx1"/>
            </a:solidFill>
            <a:round/>
            <a:headEnd/>
            <a:tailEnd type="triangle" w="med" len="med"/>
          </a:ln>
          <a:effectLst/>
        </p:spPr>
      </p:cxnSp>
      <p:cxnSp>
        <p:nvCxnSpPr>
          <p:cNvPr id="22560" name="AutoShape 32"/>
          <p:cNvCxnSpPr>
            <a:cxnSpLocks noChangeShapeType="1"/>
            <a:stCxn id="22540" idx="1"/>
            <a:endCxn id="22536" idx="3"/>
          </p:cNvCxnSpPr>
          <p:nvPr/>
        </p:nvCxnSpPr>
        <p:spPr bwMode="auto">
          <a:xfrm flipH="1">
            <a:off x="3505200" y="5335588"/>
            <a:ext cx="2501900" cy="38100"/>
          </a:xfrm>
          <a:prstGeom prst="straightConnector1">
            <a:avLst/>
          </a:prstGeom>
          <a:noFill/>
          <a:ln w="12700">
            <a:solidFill>
              <a:schemeClr val="tx1"/>
            </a:solidFill>
            <a:round/>
            <a:headEnd/>
            <a:tailEnd type="triangle" w="med" len="med"/>
          </a:ln>
          <a:effectLst/>
        </p:spPr>
      </p:cxnSp>
      <p:sp>
        <p:nvSpPr>
          <p:cNvPr id="22561" name="Text Box 33"/>
          <p:cNvSpPr txBox="1">
            <a:spLocks noChangeArrowheads="1"/>
          </p:cNvSpPr>
          <p:nvPr/>
        </p:nvSpPr>
        <p:spPr bwMode="auto">
          <a:xfrm>
            <a:off x="3794125" y="5446713"/>
            <a:ext cx="2508250" cy="641350"/>
          </a:xfrm>
          <a:prstGeom prst="rect">
            <a:avLst/>
          </a:prstGeom>
          <a:noFill/>
          <a:ln w="12700">
            <a:noFill/>
            <a:miter lim="800000"/>
            <a:headEnd/>
            <a:tailEnd/>
          </a:ln>
          <a:effectLst/>
        </p:spPr>
        <p:txBody>
          <a:bodyPr wrap="none">
            <a:spAutoFit/>
          </a:bodyPr>
          <a:lstStyle/>
          <a:p>
            <a:r>
              <a:rPr lang="en-GB" b="1">
                <a:latin typeface="Arial" charset="0"/>
              </a:rPr>
              <a:t>Time out[cars in E/W </a:t>
            </a:r>
          </a:p>
          <a:p>
            <a:r>
              <a:rPr lang="en-GB" b="1">
                <a:latin typeface="Arial" charset="0"/>
              </a:rPr>
              <a:t>right lanes]</a:t>
            </a:r>
          </a:p>
        </p:txBody>
      </p:sp>
      <p:sp>
        <p:nvSpPr>
          <p:cNvPr id="22562" name="Text Box 34"/>
          <p:cNvSpPr txBox="1">
            <a:spLocks noChangeArrowheads="1"/>
          </p:cNvSpPr>
          <p:nvPr/>
        </p:nvSpPr>
        <p:spPr bwMode="auto">
          <a:xfrm>
            <a:off x="7451725" y="3846513"/>
            <a:ext cx="1149350" cy="366712"/>
          </a:xfrm>
          <a:prstGeom prst="rect">
            <a:avLst/>
          </a:prstGeom>
          <a:noFill/>
          <a:ln w="12700">
            <a:noFill/>
            <a:miter lim="800000"/>
            <a:headEnd/>
            <a:tailEnd/>
          </a:ln>
          <a:effectLst/>
        </p:spPr>
        <p:txBody>
          <a:bodyPr wrap="none">
            <a:spAutoFit/>
          </a:bodyPr>
          <a:lstStyle/>
          <a:p>
            <a:r>
              <a:rPr lang="en-GB" b="1">
                <a:latin typeface="Arial" charset="0"/>
              </a:rPr>
              <a:t>Time-out</a:t>
            </a:r>
          </a:p>
        </p:txBody>
      </p:sp>
      <p:sp>
        <p:nvSpPr>
          <p:cNvPr id="22563" name="AutoShape 35"/>
          <p:cNvSpPr>
            <a:spLocks noChangeArrowheads="1"/>
          </p:cNvSpPr>
          <p:nvPr/>
        </p:nvSpPr>
        <p:spPr bwMode="auto">
          <a:xfrm>
            <a:off x="8229600" y="2514600"/>
            <a:ext cx="304800" cy="304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22565" name="AutoShape 37"/>
          <p:cNvSpPr>
            <a:spLocks noChangeArrowheads="1"/>
          </p:cNvSpPr>
          <p:nvPr/>
        </p:nvSpPr>
        <p:spPr bwMode="auto">
          <a:xfrm rot="-16190770">
            <a:off x="1219200" y="6096000"/>
            <a:ext cx="304800" cy="304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12700">
            <a:solidFill>
              <a:schemeClr val="tx1"/>
            </a:solidFill>
            <a:miter lim="800000"/>
            <a:headEnd/>
            <a:tailEnd/>
          </a:ln>
          <a:effectLst/>
        </p:spPr>
        <p:txBody>
          <a:bodyPr wrap="none" anchor="ctr"/>
          <a:lstStyle/>
          <a:p>
            <a:endParaRPr lang="en-US"/>
          </a:p>
        </p:txBody>
      </p:sp>
      <p:sp>
        <p:nvSpPr>
          <p:cNvPr id="22566" name="AutoShape 38"/>
          <p:cNvSpPr>
            <a:spLocks noChangeArrowheads="1"/>
          </p:cNvSpPr>
          <p:nvPr/>
        </p:nvSpPr>
        <p:spPr bwMode="auto">
          <a:xfrm>
            <a:off x="152400" y="3124200"/>
            <a:ext cx="152400" cy="457200"/>
          </a:xfrm>
          <a:prstGeom prst="upArrow">
            <a:avLst>
              <a:gd name="adj1" fmla="val 50000"/>
              <a:gd name="adj2" fmla="val 75000"/>
            </a:avLst>
          </a:prstGeom>
          <a:solidFill>
            <a:schemeClr val="accent1"/>
          </a:solidFill>
          <a:ln w="12700">
            <a:solidFill>
              <a:schemeClr val="tx1"/>
            </a:solidFill>
            <a:miter lim="800000"/>
            <a:headEnd/>
            <a:tailEnd/>
          </a:ln>
          <a:effectLst/>
        </p:spPr>
        <p:txBody>
          <a:bodyPr wrap="none" anchor="ctr"/>
          <a:lstStyle/>
          <a:p>
            <a:endParaRPr lang="en-US"/>
          </a:p>
        </p:txBody>
      </p:sp>
      <p:sp>
        <p:nvSpPr>
          <p:cNvPr id="22567" name="AutoShape 39"/>
          <p:cNvSpPr>
            <a:spLocks noChangeArrowheads="1"/>
          </p:cNvSpPr>
          <p:nvPr/>
        </p:nvSpPr>
        <p:spPr bwMode="auto">
          <a:xfrm flipH="1" flipV="1">
            <a:off x="381000" y="3124200"/>
            <a:ext cx="152400" cy="457200"/>
          </a:xfrm>
          <a:prstGeom prst="upArrow">
            <a:avLst>
              <a:gd name="adj1" fmla="val 50000"/>
              <a:gd name="adj2" fmla="val 75000"/>
            </a:avLst>
          </a:prstGeom>
          <a:solidFill>
            <a:schemeClr val="accent1"/>
          </a:solidFill>
          <a:ln w="12700">
            <a:solidFill>
              <a:schemeClr val="tx1"/>
            </a:solidFill>
            <a:miter lim="800000"/>
            <a:headEnd/>
            <a:tailEnd/>
          </a:ln>
          <a:effectLst/>
        </p:spPr>
        <p:txBody>
          <a:bodyPr wrap="none" anchor="ctr"/>
          <a:lstStyle/>
          <a:p>
            <a:endParaRPr lang="en-US"/>
          </a:p>
        </p:txBody>
      </p:sp>
      <p:sp>
        <p:nvSpPr>
          <p:cNvPr id="22568" name="AutoShape 40"/>
          <p:cNvSpPr>
            <a:spLocks noChangeArrowheads="1"/>
          </p:cNvSpPr>
          <p:nvPr/>
        </p:nvSpPr>
        <p:spPr bwMode="auto">
          <a:xfrm>
            <a:off x="8001000" y="2362200"/>
            <a:ext cx="152400" cy="457200"/>
          </a:xfrm>
          <a:prstGeom prst="upArrow">
            <a:avLst>
              <a:gd name="adj1" fmla="val 50000"/>
              <a:gd name="adj2" fmla="val 75000"/>
            </a:avLst>
          </a:prstGeom>
          <a:solidFill>
            <a:schemeClr val="accent1"/>
          </a:solidFill>
          <a:ln w="12700">
            <a:solidFill>
              <a:schemeClr val="tx1"/>
            </a:solidFill>
            <a:miter lim="800000"/>
            <a:headEnd/>
            <a:tailEnd/>
          </a:ln>
          <a:effectLst/>
        </p:spPr>
        <p:txBody>
          <a:bodyPr wrap="none" anchor="ctr"/>
          <a:lstStyle/>
          <a:p>
            <a:endParaRPr lang="en-US"/>
          </a:p>
        </p:txBody>
      </p:sp>
      <p:sp>
        <p:nvSpPr>
          <p:cNvPr id="22569" name="AutoShape 41"/>
          <p:cNvSpPr>
            <a:spLocks noChangeArrowheads="1"/>
          </p:cNvSpPr>
          <p:nvPr/>
        </p:nvSpPr>
        <p:spPr bwMode="auto">
          <a:xfrm>
            <a:off x="7772400" y="5867400"/>
            <a:ext cx="533400" cy="152400"/>
          </a:xfrm>
          <a:prstGeom prst="rightArrow">
            <a:avLst>
              <a:gd name="adj1" fmla="val 50000"/>
              <a:gd name="adj2" fmla="val 87500"/>
            </a:avLst>
          </a:prstGeom>
          <a:solidFill>
            <a:schemeClr val="accent1"/>
          </a:solidFill>
          <a:ln w="12700">
            <a:solidFill>
              <a:schemeClr val="tx1"/>
            </a:solidFill>
            <a:miter lim="800000"/>
            <a:headEnd/>
            <a:tailEnd/>
          </a:ln>
          <a:effectLst/>
        </p:spPr>
        <p:txBody>
          <a:bodyPr wrap="none" anchor="ctr"/>
          <a:lstStyle/>
          <a:p>
            <a:endParaRPr lang="en-US"/>
          </a:p>
        </p:txBody>
      </p:sp>
      <p:sp>
        <p:nvSpPr>
          <p:cNvPr id="22570" name="AutoShape 42"/>
          <p:cNvSpPr>
            <a:spLocks noChangeArrowheads="1"/>
          </p:cNvSpPr>
          <p:nvPr/>
        </p:nvSpPr>
        <p:spPr bwMode="auto">
          <a:xfrm flipH="1">
            <a:off x="7772400" y="6019800"/>
            <a:ext cx="533400" cy="152400"/>
          </a:xfrm>
          <a:prstGeom prst="rightArrow">
            <a:avLst>
              <a:gd name="adj1" fmla="val 50000"/>
              <a:gd name="adj2" fmla="val 87500"/>
            </a:avLst>
          </a:prstGeom>
          <a:solidFill>
            <a:schemeClr val="accent1"/>
          </a:solidFill>
          <a:ln w="12700">
            <a:solidFill>
              <a:schemeClr val="tx1"/>
            </a:solidFill>
            <a:miter lim="800000"/>
            <a:headEnd/>
            <a:tailEnd/>
          </a:ln>
          <a:effectLst/>
        </p:spPr>
        <p:txBody>
          <a:bodyPr wrap="none" anchor="ctr"/>
          <a:lstStyle/>
          <a:p>
            <a:endParaRPr lang="en-US"/>
          </a:p>
        </p:txBody>
      </p:sp>
      <p:sp>
        <p:nvSpPr>
          <p:cNvPr id="22571" name="AutoShape 43"/>
          <p:cNvSpPr>
            <a:spLocks noChangeArrowheads="1"/>
          </p:cNvSpPr>
          <p:nvPr/>
        </p:nvSpPr>
        <p:spPr bwMode="auto">
          <a:xfrm>
            <a:off x="1219200" y="5867400"/>
            <a:ext cx="533400" cy="152400"/>
          </a:xfrm>
          <a:prstGeom prst="rightArrow">
            <a:avLst>
              <a:gd name="adj1" fmla="val 50000"/>
              <a:gd name="adj2" fmla="val 87500"/>
            </a:avLst>
          </a:prstGeom>
          <a:solidFill>
            <a:schemeClr val="accent1"/>
          </a:solidFill>
          <a:ln w="12700">
            <a:solidFill>
              <a:schemeClr val="tx1"/>
            </a:solidFill>
            <a:miter lim="800000"/>
            <a:headEnd/>
            <a:tailEnd/>
          </a:ln>
          <a:effectLst/>
        </p:spPr>
        <p:txBody>
          <a:bodyPr wrap="none" anchor="ctr"/>
          <a:lstStyle/>
          <a:p>
            <a:endParaRPr lang="en-US"/>
          </a:p>
        </p:txBody>
      </p:sp>
      <p:sp>
        <p:nvSpPr>
          <p:cNvPr id="22572" name="Rectangle 44"/>
          <p:cNvSpPr>
            <a:spLocks noGrp="1" noChangeArrowheads="1"/>
          </p:cNvSpPr>
          <p:nvPr>
            <p:ph type="title"/>
          </p:nvPr>
        </p:nvSpPr>
        <p:spPr/>
        <p:txBody>
          <a:bodyPr/>
          <a:lstStyle/>
          <a:p>
            <a:r>
              <a:rPr lang="en-GB"/>
              <a:t>State Transition Diagram With Conditions</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4"/>
          <p:cNvSpPr>
            <a:spLocks noGrp="1" noChangeArrowheads="1"/>
          </p:cNvSpPr>
          <p:nvPr>
            <p:ph type="title"/>
          </p:nvPr>
        </p:nvSpPr>
        <p:spPr/>
        <p:txBody>
          <a:bodyPr/>
          <a:lstStyle/>
          <a:p>
            <a:r>
              <a:rPr lang="en-GB" dirty="0" smtClean="0"/>
              <a:t>State Modelling--Dynamic </a:t>
            </a:r>
            <a:r>
              <a:rPr lang="en-GB" dirty="0"/>
              <a:t>modelling	</a:t>
            </a:r>
          </a:p>
        </p:txBody>
      </p:sp>
      <p:sp>
        <p:nvSpPr>
          <p:cNvPr id="7173" name="Rectangle 5"/>
          <p:cNvSpPr>
            <a:spLocks noGrp="1" noChangeArrowheads="1"/>
          </p:cNvSpPr>
          <p:nvPr>
            <p:ph type="body" idx="1"/>
          </p:nvPr>
        </p:nvSpPr>
        <p:spPr/>
        <p:txBody>
          <a:bodyPr/>
          <a:lstStyle/>
          <a:p>
            <a:r>
              <a:rPr lang="en-GB"/>
              <a:t>Events</a:t>
            </a:r>
          </a:p>
          <a:p>
            <a:r>
              <a:rPr lang="en-GB"/>
              <a:t>states</a:t>
            </a:r>
          </a:p>
          <a:p>
            <a:r>
              <a:rPr lang="en-GB"/>
              <a:t>state diagrams</a:t>
            </a:r>
          </a:p>
          <a:p>
            <a:r>
              <a:rPr lang="en-GB"/>
              <a:t>conditions</a:t>
            </a:r>
          </a:p>
          <a:p>
            <a:r>
              <a:rPr lang="en-GB"/>
              <a:t>operations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Rectangle 6"/>
          <p:cNvSpPr>
            <a:spLocks noGrp="1" noChangeArrowheads="1"/>
          </p:cNvSpPr>
          <p:nvPr>
            <p:ph type="title"/>
          </p:nvPr>
        </p:nvSpPr>
        <p:spPr/>
        <p:txBody>
          <a:bodyPr/>
          <a:lstStyle/>
          <a:p>
            <a:r>
              <a:rPr lang="en-GB"/>
              <a:t>Operations</a:t>
            </a:r>
          </a:p>
        </p:txBody>
      </p:sp>
      <p:sp>
        <p:nvSpPr>
          <p:cNvPr id="23559" name="Rectangle 7"/>
          <p:cNvSpPr>
            <a:spLocks noGrp="1" noChangeArrowheads="1"/>
          </p:cNvSpPr>
          <p:nvPr>
            <p:ph type="body" idx="1"/>
          </p:nvPr>
        </p:nvSpPr>
        <p:spPr/>
        <p:txBody>
          <a:bodyPr/>
          <a:lstStyle/>
          <a:p>
            <a:r>
              <a:rPr lang="en-GB"/>
              <a:t>Attached to state</a:t>
            </a:r>
          </a:p>
          <a:p>
            <a:r>
              <a:rPr lang="en-GB"/>
              <a:t>Performed in response to the state</a:t>
            </a:r>
          </a:p>
          <a:p>
            <a:r>
              <a:rPr lang="en-GB"/>
              <a:t>Attached to a transition</a:t>
            </a:r>
          </a:p>
          <a:p>
            <a:r>
              <a:rPr lang="en-GB"/>
              <a:t>Performed in response to the event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2" name="Rectangle 6"/>
          <p:cNvSpPr>
            <a:spLocks noGrp="1" noChangeArrowheads="1"/>
          </p:cNvSpPr>
          <p:nvPr>
            <p:ph type="title"/>
          </p:nvPr>
        </p:nvSpPr>
        <p:spPr/>
        <p:txBody>
          <a:bodyPr/>
          <a:lstStyle/>
          <a:p>
            <a:r>
              <a:rPr lang="en-GB"/>
              <a:t>Activities and Actions</a:t>
            </a:r>
          </a:p>
        </p:txBody>
      </p:sp>
      <p:sp>
        <p:nvSpPr>
          <p:cNvPr id="24583" name="Rectangle 7"/>
          <p:cNvSpPr>
            <a:spLocks noGrp="1" noChangeArrowheads="1"/>
          </p:cNvSpPr>
          <p:nvPr>
            <p:ph type="body" idx="1"/>
          </p:nvPr>
        </p:nvSpPr>
        <p:spPr/>
        <p:txBody>
          <a:bodyPr/>
          <a:lstStyle/>
          <a:p>
            <a:r>
              <a:rPr lang="en-GB" sz="2800"/>
              <a:t>An activity is an operation that takes time.</a:t>
            </a:r>
          </a:p>
          <a:p>
            <a:pPr lvl="1"/>
            <a:r>
              <a:rPr lang="en-GB" sz="2400"/>
              <a:t>E.G.. Display a picture on a screen.</a:t>
            </a:r>
          </a:p>
          <a:p>
            <a:pPr lvl="1"/>
            <a:r>
              <a:rPr lang="en-GB" sz="2400"/>
              <a:t>“Do:a ” indicates that activity A occurs throughout the lifetime of the state to which it is attached.</a:t>
            </a:r>
          </a:p>
          <a:p>
            <a:r>
              <a:rPr lang="en-GB" sz="2800"/>
              <a:t>An action is an instantaneous operation.</a:t>
            </a:r>
          </a:p>
          <a:p>
            <a:pPr lvl="1"/>
            <a:r>
              <a:rPr lang="en-GB" sz="2400"/>
              <a:t>E.G.. Disconnect phone line.</a:t>
            </a:r>
          </a:p>
          <a:p>
            <a:pPr lvl="1"/>
            <a:r>
              <a:rPr lang="en-GB" sz="2400"/>
              <a:t>An action is shown on a transition as “action / event.”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2" name="Picture 2"/>
          <p:cNvPicPr>
            <a:picLocks noChangeArrowheads="1"/>
          </p:cNvPicPr>
          <p:nvPr/>
        </p:nvPicPr>
        <p:blipFill>
          <a:blip r:embed="rId2"/>
          <a:srcRect/>
          <a:stretch>
            <a:fillRect/>
          </a:stretch>
        </p:blipFill>
        <p:spPr bwMode="auto">
          <a:xfrm>
            <a:off x="828675" y="228600"/>
            <a:ext cx="8315325" cy="6629400"/>
          </a:xfrm>
          <a:prstGeom prst="rect">
            <a:avLst/>
          </a:prstGeom>
          <a:noFill/>
          <a:ln w="12700">
            <a:noFill/>
            <a:miter lim="800000"/>
            <a:headEnd/>
            <a:tailEnd/>
          </a:ln>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6"/>
          <p:cNvSpPr>
            <a:spLocks noGrp="1" noChangeArrowheads="1"/>
          </p:cNvSpPr>
          <p:nvPr>
            <p:ph type="title"/>
          </p:nvPr>
        </p:nvSpPr>
        <p:spPr/>
        <p:txBody>
          <a:bodyPr/>
          <a:lstStyle/>
          <a:p>
            <a:r>
              <a:rPr lang="en-GB"/>
              <a:t>Nesting Diagrams</a:t>
            </a:r>
          </a:p>
        </p:txBody>
      </p:sp>
      <p:sp>
        <p:nvSpPr>
          <p:cNvPr id="26631" name="Rectangle 7"/>
          <p:cNvSpPr>
            <a:spLocks noGrp="1" noChangeArrowheads="1"/>
          </p:cNvSpPr>
          <p:nvPr>
            <p:ph type="body" idx="1"/>
          </p:nvPr>
        </p:nvSpPr>
        <p:spPr/>
        <p:txBody>
          <a:bodyPr/>
          <a:lstStyle/>
          <a:p>
            <a:r>
              <a:rPr lang="en-GB"/>
              <a:t>Done by generalising states</a:t>
            </a:r>
          </a:p>
          <a:p>
            <a:pPr lvl="1"/>
            <a:r>
              <a:rPr lang="en-GB"/>
              <a:t>E.G. Aircraft in flight</a:t>
            </a:r>
          </a:p>
          <a:p>
            <a:r>
              <a:rPr lang="en-GB"/>
              <a:t>Done by generalising events</a:t>
            </a:r>
          </a:p>
          <a:p>
            <a:pPr lvl="1"/>
            <a:r>
              <a:rPr lang="en-GB"/>
              <a:t>E.G. Booking clerk books flight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4" name="Rectangle 4"/>
          <p:cNvSpPr>
            <a:spLocks noGrp="1" noChangeArrowheads="1"/>
          </p:cNvSpPr>
          <p:nvPr>
            <p:ph type="title"/>
          </p:nvPr>
        </p:nvSpPr>
        <p:spPr/>
        <p:txBody>
          <a:bodyPr/>
          <a:lstStyle/>
          <a:p>
            <a:r>
              <a:rPr lang="en-GB"/>
              <a:t>Exercise 1 - Claims</a:t>
            </a:r>
          </a:p>
        </p:txBody>
      </p:sp>
      <p:sp>
        <p:nvSpPr>
          <p:cNvPr id="30725" name="Rectangle 5"/>
          <p:cNvSpPr>
            <a:spLocks noGrp="1" noChangeArrowheads="1"/>
          </p:cNvSpPr>
          <p:nvPr>
            <p:ph type="body" idx="1"/>
          </p:nvPr>
        </p:nvSpPr>
        <p:spPr>
          <a:xfrm>
            <a:off x="685800" y="1447800"/>
            <a:ext cx="7772400" cy="4648200"/>
          </a:xfrm>
        </p:spPr>
        <p:txBody>
          <a:bodyPr/>
          <a:lstStyle/>
          <a:p>
            <a:r>
              <a:rPr lang="en-GB" sz="2000"/>
              <a:t>A third party claim arises from an incident that has occurred.  The claim must be reported to the claims office within the statutory period to be valid.  When the claim is reported, the incident is preferably verified by a member of staff who was present at the time.  The claim is recorded and evaluated.  If it is a trivial claim, the claims assessor checks the claimant for previous claims and, if there are no or 1 previous claims then a payment is made and the claim is settled.  If there are previous claims, the claimant will be referred to the courts.  More serious claims may await expert evidence and several different court hearings.  At any stage, the claim may be dropped, or a payment made without admitting liability.  If the claimant is a minor, the claim must remain on the books until the claimant is over 21.  If a claim is settled by a court, it may be appealed.  During this time, the claim remains open.</a:t>
            </a:r>
          </a:p>
          <a:p>
            <a:r>
              <a:rPr lang="en-GB" sz="2000"/>
              <a:t>Draw a state diagram for a claim.</a:t>
            </a:r>
          </a:p>
        </p:txBody>
      </p:sp>
    </p:spTree>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p:cNvGraphicFramePr>
            <a:graphicFrameLocks noChangeAspect="1"/>
          </p:cNvGraphicFramePr>
          <p:nvPr/>
        </p:nvGraphicFramePr>
        <p:xfrm>
          <a:off x="131763" y="388938"/>
          <a:ext cx="10383837" cy="6469062"/>
        </p:xfrm>
        <a:graphic>
          <a:graphicData uri="http://schemas.openxmlformats.org/presentationml/2006/ole">
            <p:oleObj spid="_x0000_s47106" r:id="rId3" imgW="8936280" imgH="5567400" progId="">
              <p:link updateAutomatic="1"/>
            </p:oleObj>
          </a:graphicData>
        </a:graphic>
      </p:graphicFrame>
      <p:sp>
        <p:nvSpPr>
          <p:cNvPr id="47107" name="Rectangle 3"/>
          <p:cNvSpPr>
            <a:spLocks noGrp="1" noChangeArrowheads="1"/>
          </p:cNvSpPr>
          <p:nvPr>
            <p:ph type="title" idx="4294967295"/>
          </p:nvPr>
        </p:nvSpPr>
        <p:spPr/>
        <p:txBody>
          <a:bodyPr/>
          <a:lstStyle/>
          <a:p>
            <a:endParaRPr lang="en-IE"/>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Rectangle 6"/>
          <p:cNvSpPr>
            <a:spLocks noGrp="1" noChangeArrowheads="1"/>
          </p:cNvSpPr>
          <p:nvPr>
            <p:ph type="title"/>
          </p:nvPr>
        </p:nvSpPr>
        <p:spPr/>
        <p:txBody>
          <a:bodyPr/>
          <a:lstStyle/>
          <a:p>
            <a:r>
              <a:rPr lang="en-GB"/>
              <a:t>Events</a:t>
            </a:r>
          </a:p>
        </p:txBody>
      </p:sp>
      <p:sp>
        <p:nvSpPr>
          <p:cNvPr id="8199" name="Rectangle 7"/>
          <p:cNvSpPr>
            <a:spLocks noGrp="1" noChangeArrowheads="1"/>
          </p:cNvSpPr>
          <p:nvPr>
            <p:ph type="body" idx="1"/>
          </p:nvPr>
        </p:nvSpPr>
        <p:spPr/>
        <p:txBody>
          <a:bodyPr/>
          <a:lstStyle/>
          <a:p>
            <a:r>
              <a:rPr lang="en-GB" sz="2800" dirty="0"/>
              <a:t>Something that happens at a point in time</a:t>
            </a:r>
          </a:p>
          <a:p>
            <a:pPr lvl="1"/>
            <a:r>
              <a:rPr lang="en-GB" sz="2400" dirty="0"/>
              <a:t>Mouse button clicked / Signal changes</a:t>
            </a:r>
          </a:p>
          <a:p>
            <a:r>
              <a:rPr lang="en-GB" sz="2800" dirty="0"/>
              <a:t>Logically ordered events - causally </a:t>
            </a:r>
            <a:r>
              <a:rPr lang="en-GB" sz="2800" dirty="0" smtClean="0"/>
              <a:t>related[flight PK123 depart after flight PK34]</a:t>
            </a:r>
            <a:endParaRPr lang="en-GB" sz="2800" dirty="0"/>
          </a:p>
          <a:p>
            <a:r>
              <a:rPr lang="en-GB" sz="2800" dirty="0"/>
              <a:t>Concurrent events - causally unrelated</a:t>
            </a:r>
          </a:p>
          <a:p>
            <a:pPr lvl="1"/>
            <a:r>
              <a:rPr lang="en-GB" sz="2400" dirty="0"/>
              <a:t>do not effect each other</a:t>
            </a:r>
          </a:p>
          <a:p>
            <a:pPr lvl="1"/>
            <a:r>
              <a:rPr lang="en-GB" sz="2400" dirty="0"/>
              <a:t>there is no order between them</a:t>
            </a:r>
          </a:p>
          <a:p>
            <a:r>
              <a:rPr lang="en-GB" sz="2800" dirty="0"/>
              <a:t>1-way transmission of information from one object to another</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Event </a:t>
            </a:r>
            <a:endParaRPr lang="en-US" dirty="0"/>
          </a:p>
        </p:txBody>
      </p:sp>
      <p:sp>
        <p:nvSpPr>
          <p:cNvPr id="3" name="Content Placeholder 2"/>
          <p:cNvSpPr>
            <a:spLocks noGrp="1"/>
          </p:cNvSpPr>
          <p:nvPr>
            <p:ph idx="1"/>
          </p:nvPr>
        </p:nvSpPr>
        <p:spPr/>
        <p:txBody>
          <a:bodyPr/>
          <a:lstStyle/>
          <a:p>
            <a:pPr>
              <a:buNone/>
            </a:pPr>
            <a:r>
              <a:rPr lang="en-US" dirty="0" err="1" smtClean="0"/>
              <a:t>i</a:t>
            </a:r>
            <a:r>
              <a:rPr lang="en-US" dirty="0" smtClean="0"/>
              <a:t>. Signal Events</a:t>
            </a:r>
          </a:p>
          <a:p>
            <a:pPr>
              <a:buNone/>
            </a:pPr>
            <a:r>
              <a:rPr lang="en-US" dirty="0" smtClean="0"/>
              <a:t>ii.  The change event</a:t>
            </a:r>
          </a:p>
          <a:p>
            <a:pPr>
              <a:buNone/>
            </a:pPr>
            <a:r>
              <a:rPr lang="en-US" dirty="0" smtClean="0"/>
              <a:t>iii. The time Event</a:t>
            </a:r>
            <a:endParaRPr lang="en-US" dirty="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a:t>
            </a:r>
            <a:endParaRPr lang="en-US" dirty="0"/>
          </a:p>
        </p:txBody>
      </p:sp>
      <p:sp>
        <p:nvSpPr>
          <p:cNvPr id="3" name="Content Placeholder 2"/>
          <p:cNvSpPr>
            <a:spLocks noGrp="1"/>
          </p:cNvSpPr>
          <p:nvPr>
            <p:ph idx="1"/>
          </p:nvPr>
        </p:nvSpPr>
        <p:spPr>
          <a:xfrm>
            <a:off x="571472" y="1428736"/>
            <a:ext cx="7772400" cy="4114800"/>
          </a:xfrm>
        </p:spPr>
        <p:txBody>
          <a:bodyPr/>
          <a:lstStyle/>
          <a:p>
            <a:r>
              <a:rPr lang="en-US" dirty="0" smtClean="0"/>
              <a:t>Signal  is explicit one  way transmission of information from one object to another.</a:t>
            </a:r>
          </a:p>
          <a:p>
            <a:r>
              <a:rPr lang="en-US" dirty="0" smtClean="0"/>
              <a:t>It is different from subroutine call that returns a value.</a:t>
            </a:r>
          </a:p>
          <a:p>
            <a:r>
              <a:rPr lang="en-US" dirty="0" smtClean="0"/>
              <a:t>A object sending a signal to another object may expect a reply but the reply will be a separate signal under the control of second object; which may or may not choose to send it.</a:t>
            </a:r>
            <a:endParaRPr lang="en-US" dirty="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 Event</a:t>
            </a:r>
            <a:endParaRPr lang="en-US" dirty="0"/>
          </a:p>
        </p:txBody>
      </p:sp>
      <p:sp>
        <p:nvSpPr>
          <p:cNvPr id="3" name="Content Placeholder 2"/>
          <p:cNvSpPr>
            <a:spLocks noGrp="1"/>
          </p:cNvSpPr>
          <p:nvPr>
            <p:ph idx="1"/>
          </p:nvPr>
        </p:nvSpPr>
        <p:spPr>
          <a:xfrm>
            <a:off x="685800" y="1428736"/>
            <a:ext cx="7772400" cy="4667264"/>
          </a:xfrm>
        </p:spPr>
        <p:txBody>
          <a:bodyPr/>
          <a:lstStyle/>
          <a:p>
            <a:r>
              <a:rPr lang="en-US" dirty="0" smtClean="0"/>
              <a:t>A signal event is the event of sending or receiving a signal.</a:t>
            </a:r>
          </a:p>
          <a:p>
            <a:r>
              <a:rPr lang="en-US" dirty="0" smtClean="0"/>
              <a:t>Signal is message between object while a signal event is a occurrence in time.</a:t>
            </a:r>
          </a:p>
          <a:p>
            <a:r>
              <a:rPr lang="en-US" dirty="0" smtClean="0"/>
              <a:t>Every signal is a unique occurrence but we group them into signal classes and give signal class name to indicate common structure and behavior.</a:t>
            </a:r>
            <a:endParaRPr lang="en-US" dirty="0"/>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2" name="Rectangle 6"/>
          <p:cNvSpPr>
            <a:spLocks noGrp="1" noChangeArrowheads="1"/>
          </p:cNvSpPr>
          <p:nvPr>
            <p:ph type="title"/>
          </p:nvPr>
        </p:nvSpPr>
        <p:spPr/>
        <p:txBody>
          <a:bodyPr/>
          <a:lstStyle/>
          <a:p>
            <a:r>
              <a:rPr lang="en-GB"/>
              <a:t>Event classes</a:t>
            </a:r>
          </a:p>
        </p:txBody>
      </p:sp>
      <p:sp>
        <p:nvSpPr>
          <p:cNvPr id="9223" name="Rectangle 7"/>
          <p:cNvSpPr>
            <a:spLocks noGrp="1" noChangeArrowheads="1"/>
          </p:cNvSpPr>
          <p:nvPr>
            <p:ph type="body" idx="1"/>
          </p:nvPr>
        </p:nvSpPr>
        <p:spPr/>
        <p:txBody>
          <a:bodyPr/>
          <a:lstStyle/>
          <a:p>
            <a:r>
              <a:rPr lang="en-GB" sz="2800" dirty="0"/>
              <a:t>Event occurrences are grouped into event classes</a:t>
            </a:r>
          </a:p>
          <a:p>
            <a:pPr lvl="1"/>
            <a:r>
              <a:rPr lang="en-GB" sz="2400" dirty="0"/>
              <a:t>Flight 123 departs from Chicago / Flight 456 departs from Rome</a:t>
            </a:r>
          </a:p>
          <a:p>
            <a:pPr lvl="1"/>
            <a:r>
              <a:rPr lang="en-GB" sz="2400" dirty="0"/>
              <a:t>Event class is Flight Departs</a:t>
            </a:r>
          </a:p>
          <a:p>
            <a:r>
              <a:rPr lang="en-GB" sz="2800" dirty="0"/>
              <a:t>Attributes of event classes </a:t>
            </a:r>
          </a:p>
          <a:p>
            <a:pPr lvl="1"/>
            <a:r>
              <a:rPr lang="en-GB" sz="2400" dirty="0"/>
              <a:t>Departure origin of flight</a:t>
            </a:r>
          </a:p>
          <a:p>
            <a:pPr lvl="1"/>
            <a:r>
              <a:rPr lang="en-GB" sz="2400" dirty="0"/>
              <a:t>Flight number</a:t>
            </a:r>
          </a:p>
          <a:p>
            <a:r>
              <a:rPr lang="en-GB" sz="2800" dirty="0"/>
              <a:t>Data values are Attributes</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 Event</a:t>
            </a:r>
            <a:endParaRPr lang="en-US" dirty="0"/>
          </a:p>
        </p:txBody>
      </p:sp>
      <p:sp>
        <p:nvSpPr>
          <p:cNvPr id="3" name="Content Placeholder 2"/>
          <p:cNvSpPr>
            <a:spLocks noGrp="1"/>
          </p:cNvSpPr>
          <p:nvPr>
            <p:ph idx="1"/>
          </p:nvPr>
        </p:nvSpPr>
        <p:spPr>
          <a:xfrm>
            <a:off x="571472" y="1500174"/>
            <a:ext cx="8001056" cy="4786346"/>
          </a:xfrm>
        </p:spPr>
        <p:txBody>
          <a:bodyPr/>
          <a:lstStyle/>
          <a:p>
            <a:r>
              <a:rPr lang="en-US" dirty="0" smtClean="0"/>
              <a:t>A change event is caused by the satisfaction of Boolean value.</a:t>
            </a:r>
          </a:p>
          <a:p>
            <a:r>
              <a:rPr lang="en-US" dirty="0" smtClean="0"/>
              <a:t>UML notation</a:t>
            </a:r>
          </a:p>
          <a:p>
            <a:r>
              <a:rPr lang="en-US" dirty="0" smtClean="0"/>
              <a:t>When(room temperature&lt;</a:t>
            </a:r>
            <a:r>
              <a:rPr lang="en-US" dirty="0" err="1" smtClean="0"/>
              <a:t>heatingsetPoint</a:t>
            </a:r>
            <a:r>
              <a:rPr lang="en-US" dirty="0" smtClean="0"/>
              <a:t>)</a:t>
            </a:r>
          </a:p>
          <a:p>
            <a:r>
              <a:rPr lang="en-US" dirty="0" smtClean="0"/>
              <a:t>When (battery power&lt;lower limit)</a:t>
            </a:r>
          </a:p>
          <a:p>
            <a:r>
              <a:rPr lang="en-US" dirty="0" smtClean="0"/>
              <a:t>When(</a:t>
            </a:r>
            <a:r>
              <a:rPr lang="en-US" dirty="0" err="1" smtClean="0"/>
              <a:t>tirepressure</a:t>
            </a:r>
            <a:r>
              <a:rPr lang="en-US" dirty="0" smtClean="0"/>
              <a:t>&lt;minimum pressure)</a:t>
            </a:r>
          </a:p>
          <a:p>
            <a:endParaRPr lang="en-US" dirty="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Event</a:t>
            </a:r>
            <a:endParaRPr lang="en-US" dirty="0"/>
          </a:p>
        </p:txBody>
      </p:sp>
      <p:sp>
        <p:nvSpPr>
          <p:cNvPr id="3" name="Content Placeholder 2"/>
          <p:cNvSpPr>
            <a:spLocks noGrp="1"/>
          </p:cNvSpPr>
          <p:nvPr>
            <p:ph idx="1"/>
          </p:nvPr>
        </p:nvSpPr>
        <p:spPr/>
        <p:txBody>
          <a:bodyPr/>
          <a:lstStyle/>
          <a:p>
            <a:r>
              <a:rPr lang="en-US" dirty="0" smtClean="0"/>
              <a:t>Time event is caused by the </a:t>
            </a:r>
            <a:r>
              <a:rPr lang="en-US" dirty="0" err="1" smtClean="0"/>
              <a:t>occurance</a:t>
            </a:r>
            <a:r>
              <a:rPr lang="en-US" dirty="0" smtClean="0"/>
              <a:t> of an absolute time or the elapse of a time interval.</a:t>
            </a:r>
          </a:p>
          <a:p>
            <a:r>
              <a:rPr lang="en-US" dirty="0" smtClean="0"/>
              <a:t>When(date=</a:t>
            </a:r>
            <a:r>
              <a:rPr lang="en-US" dirty="0" err="1" smtClean="0"/>
              <a:t>january</a:t>
            </a:r>
            <a:r>
              <a:rPr lang="en-US" dirty="0" smtClean="0"/>
              <a:t> 2,1991)</a:t>
            </a:r>
          </a:p>
          <a:p>
            <a:r>
              <a:rPr lang="en-US" dirty="0" smtClean="0"/>
              <a:t>After(10 sec)</a:t>
            </a:r>
            <a:endParaRPr lang="en-US"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annerb">
  <a:themeElements>
    <a:clrScheme name="">
      <a:dk1>
        <a:srgbClr val="000000"/>
      </a:dk1>
      <a:lt1>
        <a:srgbClr val="618FFD"/>
      </a:lt1>
      <a:dk2>
        <a:srgbClr val="000000"/>
      </a:dk2>
      <a:lt2>
        <a:srgbClr val="CECECE"/>
      </a:lt2>
      <a:accent1>
        <a:srgbClr val="474747"/>
      </a:accent1>
      <a:accent2>
        <a:srgbClr val="DADADA"/>
      </a:accent2>
      <a:accent3>
        <a:srgbClr val="B7C6FE"/>
      </a:accent3>
      <a:accent4>
        <a:srgbClr val="000000"/>
      </a:accent4>
      <a:accent5>
        <a:srgbClr val="B1B1B1"/>
      </a:accent5>
      <a:accent6>
        <a:srgbClr val="C5C5C5"/>
      </a:accent6>
      <a:hlink>
        <a:srgbClr val="000000"/>
      </a:hlink>
      <a:folHlink>
        <a:srgbClr val="919191"/>
      </a:folHlink>
    </a:clrScheme>
    <a:fontScheme name="Bannerb">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Book Antiqua" pitchFamily="18" charset="0"/>
          </a:defRPr>
        </a:defPPr>
      </a:lstStyle>
    </a:lnDef>
  </a:objectDefaults>
  <a:extraClrSchemeLst>
    <a:extraClrScheme>
      <a:clrScheme name="Bannerb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anner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annerb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annerb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annerb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annerb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annerb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EFF4FF"/>
    </a:lt1>
    <a:dk2>
      <a:srgbClr val="000000"/>
    </a:dk2>
    <a:lt2>
      <a:srgbClr val="CECECE"/>
    </a:lt2>
    <a:accent1>
      <a:srgbClr val="474747"/>
    </a:accent1>
    <a:accent2>
      <a:srgbClr val="DADADA"/>
    </a:accent2>
    <a:accent3>
      <a:srgbClr val="F6F8FF"/>
    </a:accent3>
    <a:accent4>
      <a:srgbClr val="000000"/>
    </a:accent4>
    <a:accent5>
      <a:srgbClr val="B1B1B1"/>
    </a:accent5>
    <a:accent6>
      <a:srgbClr val="C5C5C5"/>
    </a:accent6>
    <a:hlink>
      <a:srgbClr val="000000"/>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497742417</TotalTime>
  <Pages>21</Pages>
  <Words>881</Words>
  <Application>Microsoft PowerPoint 4.0</Application>
  <PresentationFormat>On-screen Show (4:3)</PresentationFormat>
  <Paragraphs>117</Paragraphs>
  <Slides>25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Links</vt:lpstr>
      </vt:variant>
      <vt:variant>
        <vt:i4>3</vt:i4>
      </vt:variant>
      <vt:variant>
        <vt:lpstr>Slide Titles</vt:lpstr>
      </vt:variant>
      <vt:variant>
        <vt:i4>25</vt:i4>
      </vt:variant>
    </vt:vector>
  </HeadingPairs>
  <TitlesOfParts>
    <vt:vector size="32" baseType="lpstr">
      <vt:lpstr>Times New Roman</vt:lpstr>
      <vt:lpstr>Book Antiqua</vt:lpstr>
      <vt:lpstr>Arial</vt:lpstr>
      <vt:lpstr>Bannerb</vt:lpstr>
      <vt:lpstr>C:\Contents\Rational Rose\Claims\claims.mdl\95%0,0x2295,1637#STATDGRM:\34DBB4830141\35B6782302DA\35D227B103C0\35DB3C8302D0\3DCFF728034E\3DCFF7280376</vt:lpstr>
      <vt:lpstr>C:\Contents\Rational Rose\Garments\2003Garments.mdl\100%0,0x2115,1984#STATDGRM:\34DBB4830141\3FC22C8D0098\3FC21F750101\3FD4862C035B\3FD4862C03C0</vt:lpstr>
      <vt:lpstr>C:\Contents\Rational Rose\Garments\2003Garments.mdl\100%0,0x2115,1984#STATDGRM:\34DBB4830141\3FC21AFD01FB\3FC21DEF009B\3FD4511A00AE\3FC2187A0239\3FD4843E01AC\3FD4843E0257</vt:lpstr>
      <vt:lpstr>State Transition Diagrams</vt:lpstr>
      <vt:lpstr>State Modelling--Dynamic modelling </vt:lpstr>
      <vt:lpstr>Events</vt:lpstr>
      <vt:lpstr>Types of Event </vt:lpstr>
      <vt:lpstr>Signal</vt:lpstr>
      <vt:lpstr>Signal Event</vt:lpstr>
      <vt:lpstr>Event classes</vt:lpstr>
      <vt:lpstr>Change Event</vt:lpstr>
      <vt:lpstr>Time Event</vt:lpstr>
      <vt:lpstr>States</vt:lpstr>
      <vt:lpstr>Characterisations of a state</vt:lpstr>
      <vt:lpstr>Condition that characterises the state:</vt:lpstr>
      <vt:lpstr>Events accepted in the state:</vt:lpstr>
      <vt:lpstr>State Diagrams</vt:lpstr>
      <vt:lpstr>States of Order </vt:lpstr>
      <vt:lpstr>State Diagram (Garments system)</vt:lpstr>
      <vt:lpstr>Conditions</vt:lpstr>
      <vt:lpstr>State Transition Diagram With Conditions</vt:lpstr>
      <vt:lpstr>Slide 19</vt:lpstr>
      <vt:lpstr>Operations</vt:lpstr>
      <vt:lpstr>Activities and Actions</vt:lpstr>
      <vt:lpstr>Slide 22</vt:lpstr>
      <vt:lpstr>Nesting Diagrams</vt:lpstr>
      <vt:lpstr>Exercise 1 - Claims</vt:lpstr>
      <vt:lpstr>Slide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Rumbaugh and associates.</dc:title>
  <dc:subject>Object oriented - OMT State Transition Diagrams</dc:subject>
  <dc:creator>Patricia O'Byrne</dc:creator>
  <cp:lastModifiedBy>ishrat.fatima</cp:lastModifiedBy>
  <cp:revision>58</cp:revision>
  <cp:lastPrinted>2000-01-27T10:25:00Z</cp:lastPrinted>
  <dcterms:created xsi:type="dcterms:W3CDTF">1996-10-01T11:40:56Z</dcterms:created>
  <dcterms:modified xsi:type="dcterms:W3CDTF">2017-03-15T05:05:41Z</dcterms:modified>
</cp:coreProperties>
</file>