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Source Code Pro" panose="020B0604020202020204" charset="0"/>
      <p:regular r:id="rId23"/>
      <p:bold r:id="rId24"/>
      <p:italic r:id="rId25"/>
      <p:boldItalic r:id="rId26"/>
    </p:embeddedFont>
    <p:embeddedFont>
      <p:font typeface="Oswal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747775"/>
          </p15:clr>
        </p15:guide>
        <p15:guide id="2" pos="259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72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fbf83f04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fbf83f04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fd5ed3a8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fd5ed3a8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fd5ed3a8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fd5ed3a8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fd5ed3a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fd5ed3a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fd5ed3a8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fd5ed3a8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fd5ed3a8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fd5ed3a8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fd5ed3a8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fd5ed3a8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fd5ed3a8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fd5ed3a8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d5ed3a8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fd5ed3a8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fbf83f04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fbf83f04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03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fbf83f04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fbf83f04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bf83f04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fbf83f04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fbf83f04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fbf83f04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fbf83f04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fbf83f04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817650" y="2003700"/>
            <a:ext cx="7508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Analysis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Mental Well-being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84650"/>
            <a:ext cx="3999900" cy="3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References:</a:t>
            </a:r>
            <a:endParaRPr sz="19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Results from literature suggest higher level of stress to be associated with poor academic performance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(Sohail, 2022)</a:t>
            </a:r>
            <a:endParaRPr sz="1900"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4832400" y="1017825"/>
            <a:ext cx="3999900" cy="39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Vital steps Fast university can take to mitigate the adverse effects of academic stress on mental health.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 mental health support systems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Stress management programs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Counseling services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swald"/>
              <a:buChar char="●"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Promote a healthy work-life balance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95875" y="1926275"/>
            <a:ext cx="43284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Leisure time</a:t>
            </a:r>
            <a:endParaRPr sz="1400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4939500" y="232225"/>
            <a:ext cx="3837000" cy="48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Leisure time is important in the lives of university students for relaxation, personal development, and self-expression.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pressures frequently encroach upon this free time.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limitation reduces students' opportunities to pursue personal hobbies and engage in leisure </a:t>
            </a:r>
            <a:r>
              <a:rPr lang="en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activities.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4" descr="Forms response chart. Question title: How has the current course load affected the amount of free time you have for leisure activities and personal interests?&#10;. Number of responses: 35 responses." title="How has the current course load affected the amount of free time you have for leisure activities and personal interest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980"/>
            <a:ext cx="8520600" cy="386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195875" y="1418050"/>
            <a:ext cx="4328400" cy="172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Social Engagements</a:t>
            </a:r>
            <a:endParaRPr sz="10100"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2"/>
          </p:nvPr>
        </p:nvSpPr>
        <p:spPr>
          <a:xfrm>
            <a:off x="4939500" y="232225"/>
            <a:ext cx="3837000" cy="4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university experience is more than just academics; it includes social interactions, friendships, and lasting relationships.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pressure can significantly hinder students' participation in social activities and their ability to form meaningful connections with peers.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" name="Google Shape;145;p26" descr="Forms response chart. Question title: How has academic pressure affected your social life and relationships?&#10;. Number of responses: 35 responses." title="How has academic pressure affected your social life and relationship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3825"/>
            <a:ext cx="8520600" cy="36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195875" y="2000550"/>
            <a:ext cx="4328400" cy="11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Balance between personal life and academic commitments</a:t>
            </a:r>
            <a:endParaRPr sz="6500"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2"/>
          </p:nvPr>
        </p:nvSpPr>
        <p:spPr>
          <a:xfrm>
            <a:off x="4939500" y="232225"/>
            <a:ext cx="3837000" cy="4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Striking an equilibrium between personal life and academic responsibilities is challenging for university students.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demands often encroach upon personal domains necessary for self-care, familial engagement, and participation in extracurricular activities.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7" name="Google Shape;157;p28" descr="Forms response chart. Question title: How do you manage to balance academic responsibilities with personal and extracurricular activities?&#10;. Number of responses: 35 responses." title="How do you manage to balance academic responsibilities with personal and extracurricular activities?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400"/>
            <a:ext cx="8361300" cy="379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highlight>
                  <a:schemeClr val="dk1"/>
                </a:highlight>
              </a:rPr>
              <a:t>Academic Support Services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9" descr="Forms response chart. Question title: Do you think the university itself offers proper academic support services? (e.g., academic advising, tutoring and assistance)&#10;. Number of responses: 34 responses." title="Do you think the university itself offers proper academic support services? (e.g., academic advising, tutoring and assistance)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980"/>
            <a:ext cx="8520600" cy="3864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13475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highlight>
                  <a:schemeClr val="dk1"/>
                </a:highlight>
              </a:rPr>
              <a:t>Academic Support Services</a:t>
            </a:r>
            <a:endParaRPr sz="37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433625" y="1641188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4294967295"/>
          </p:nvPr>
        </p:nvSpPr>
        <p:spPr>
          <a:xfrm>
            <a:off x="433625" y="1787888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Addressing Individual Academic Needs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3046052" y="1641188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4294967295"/>
          </p:nvPr>
        </p:nvSpPr>
        <p:spPr>
          <a:xfrm>
            <a:off x="3337425" y="1787888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Academic Advising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5949777" y="1641188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4294967295"/>
          </p:nvPr>
        </p:nvSpPr>
        <p:spPr>
          <a:xfrm>
            <a:off x="6255508" y="1787888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Library and Research Support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432350" y="2724250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3084452" y="2743200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0"/>
          <p:cNvSpPr/>
          <p:nvPr/>
        </p:nvSpPr>
        <p:spPr>
          <a:xfrm>
            <a:off x="6002527" y="2743200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3084452" y="3954000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6002527" y="3954000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432350" y="3954000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4294967295"/>
          </p:nvPr>
        </p:nvSpPr>
        <p:spPr>
          <a:xfrm>
            <a:off x="432200" y="2870950"/>
            <a:ext cx="2363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Peer Tutoring/Mentorship Programs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4294967295"/>
          </p:nvPr>
        </p:nvSpPr>
        <p:spPr>
          <a:xfrm>
            <a:off x="3443400" y="2870938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Career Services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4294967295"/>
          </p:nvPr>
        </p:nvSpPr>
        <p:spPr>
          <a:xfrm>
            <a:off x="6348400" y="2870938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Online Learning Resources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4294967295"/>
          </p:nvPr>
        </p:nvSpPr>
        <p:spPr>
          <a:xfrm>
            <a:off x="432200" y="4100701"/>
            <a:ext cx="23634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Financial Aid and Scholarships Assistance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4294967295"/>
          </p:nvPr>
        </p:nvSpPr>
        <p:spPr>
          <a:xfrm>
            <a:off x="3405275" y="4100688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and Consultation Sessions</a:t>
            </a:r>
            <a:endParaRPr sz="1790" b="1">
              <a:solidFill>
                <a:schemeClr val="lt1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4294967295"/>
          </p:nvPr>
        </p:nvSpPr>
        <p:spPr>
          <a:xfrm>
            <a:off x="6315075" y="4100688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05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Health and Wellness Centers</a:t>
            </a:r>
            <a:endParaRPr sz="179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2" name="Google Shape;192;p3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3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3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3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3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3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3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3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3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3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3" name="Google Shape;203;p3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2"/>
          </p:nvPr>
        </p:nvSpPr>
        <p:spPr>
          <a:xfrm>
            <a:off x="4585175" y="84000"/>
            <a:ext cx="4476600" cy="49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294">
              <a:solidFill>
                <a:schemeClr val="dk1"/>
              </a:solidFill>
            </a:endParaRPr>
          </a:p>
          <a:p>
            <a:pPr marL="457200" lvl="0" indent="-33427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4"/>
              <a:buFont typeface="Oswald"/>
              <a:buChar char="●"/>
            </a:pPr>
            <a:r>
              <a:rPr lang="en" sz="1664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Survey data highlights academic stress as a pervasive issue among university students at FAST-NU.</a:t>
            </a:r>
            <a:endParaRPr sz="1664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4272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4"/>
              <a:buFont typeface="Oswald"/>
              <a:buChar char="●"/>
            </a:pPr>
            <a:r>
              <a:rPr lang="en" sz="1664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pressure effects are far-reaching, affecting overall well-being, leisure time, social lives, and personal relationships.</a:t>
            </a:r>
            <a:endParaRPr sz="1664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4272" algn="l" rtl="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64"/>
              <a:buFont typeface="Oswald"/>
              <a:buChar char="●"/>
            </a:pPr>
            <a:r>
              <a:rPr lang="en" sz="1664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It's crucial for the university to comprehensively address this issue and provide necessary support services.</a:t>
            </a:r>
            <a:endParaRPr sz="1664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4272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64"/>
              <a:buFont typeface="Oswald"/>
              <a:buChar char="●"/>
            </a:pPr>
            <a:r>
              <a:rPr lang="en" sz="1664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Implementing suggested improvements can create a more favorable and supportive academic environment for students at Fast University.</a:t>
            </a:r>
            <a:endParaRPr sz="1664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endParaRPr sz="150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19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Assessing Academic Pressure Among Students At FAST University </a:t>
            </a:r>
            <a:endParaRPr sz="6200"/>
          </a:p>
        </p:txBody>
      </p:sp>
      <p:sp>
        <p:nvSpPr>
          <p:cNvPr id="68" name="Google Shape;68;p14"/>
          <p:cNvSpPr txBox="1"/>
          <p:nvPr/>
        </p:nvSpPr>
        <p:spPr>
          <a:xfrm>
            <a:off x="1891775" y="3607575"/>
            <a:ext cx="246600" cy="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05900" y="3449050"/>
            <a:ext cx="8087700" cy="1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Waleed Malik (21L-5248) 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Umamah Hussain (21L-1858)</a:t>
            </a:r>
            <a:endParaRPr sz="3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1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92" name="Google Shape;192;p31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31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31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31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31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7" name="Google Shape;197;p31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8" name="Google Shape;198;p31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31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3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31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dirty="0" smtClean="0"/>
              <a:t>References</a:t>
            </a:r>
            <a:endParaRPr dirty="0"/>
          </a:p>
        </p:txBody>
      </p:sp>
      <p:sp>
        <p:nvSpPr>
          <p:cNvPr id="203" name="Google Shape;203;p31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2"/>
          </p:nvPr>
        </p:nvSpPr>
        <p:spPr bwMode="auto">
          <a:xfrm>
            <a:off x="4584701" y="505202"/>
            <a:ext cx="424706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buClrTx/>
              <a:buSzTx/>
            </a:pP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Alborzkouh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, P. N. (2021). A review of the</a:t>
            </a:r>
            <a:r>
              <a:rPr kumimoji="0" lang="en-US" altLang="en-US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 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effectiveness of stress management skills training on academic vitality and 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altLang="en-US" dirty="0">
                <a:latin typeface="Oswald" panose="020B0604020202020204" charset="0"/>
                <a:ea typeface="Arial" panose="020B0604020202020204" pitchFamily="34" charset="0"/>
              </a:rPr>
              <a:t> </a:t>
            </a:r>
            <a:r>
              <a:rPr lang="en-US" altLang="en-US" dirty="0" smtClean="0">
                <a:latin typeface="Oswald" panose="020B0604020202020204" charset="0"/>
                <a:ea typeface="Arial" panose="020B0604020202020204" pitchFamily="34" charset="0"/>
              </a:rPr>
              <a:t>    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psychological well-being of college students. </a:t>
            </a:r>
          </a:p>
          <a:p>
            <a:pPr marL="285750" indent="-285750">
              <a:lnSpc>
                <a:spcPct val="100000"/>
              </a:lnSpc>
              <a:buClrTx/>
              <a:buSzTx/>
            </a:pPr>
            <a:endParaRPr kumimoji="0" lang="en-US" altLang="en-US" sz="11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 charset="0"/>
            </a:endParaRPr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Harikiran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, A. S. (2021). Perceived sources of stress amongst final year dental undergraduate students.</a:t>
            </a:r>
            <a:r>
              <a:rPr kumimoji="0" lang="en-US" altLang="en-US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     Bangalore: Indian Journal of Dental Research.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en-US" sz="11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 charset="0"/>
            </a:endParaRPr>
          </a:p>
          <a:p>
            <a:pPr marL="285750" indent="-285750">
              <a:lnSpc>
                <a:spcPct val="100000"/>
              </a:lnSpc>
              <a:buClrTx/>
              <a:buSzTx/>
            </a:pP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Sohail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, N. (2022). Stress and academic performance among medical students.</a:t>
            </a:r>
            <a:r>
              <a:rPr kumimoji="0" lang="en-US" altLang="en-US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 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J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Coll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 Physicians </a:t>
            </a:r>
            <a:r>
              <a:rPr kumimoji="0" lang="en-US" altLang="en-US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Surg</a:t>
            </a:r>
            <a:r>
              <a:rPr kumimoji="0" lang="en-US" altLang="en-US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  <a:ea typeface="Arial" panose="020B0604020202020204" pitchFamily="34" charset="0"/>
              </a:rPr>
              <a:t> Pak.</a:t>
            </a:r>
            <a:endParaRPr kumimoji="0" lang="en-US" altLang="en-US" sz="11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 charset="0"/>
            </a:endParaRPr>
          </a:p>
          <a:p>
            <a:pPr indent="-457200">
              <a:lnSpc>
                <a:spcPct val="100000"/>
              </a:lnSpc>
              <a:buClrTx/>
              <a:buSzTx/>
            </a:pPr>
            <a:endParaRPr kumimoji="0" lang="en-US" altLang="en-US" sz="4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1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76400" y="1440975"/>
            <a:ext cx="8520600" cy="3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Yeahm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4225" y="1440975"/>
            <a:ext cx="8868600" cy="3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Pressure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Mental Well-being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Leisure time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Social Engagements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Balance between personal life and academic commitments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Support Services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Introduction</a:t>
            </a:r>
            <a:endParaRPr sz="510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2"/>
          </p:nvPr>
        </p:nvSpPr>
        <p:spPr>
          <a:xfrm>
            <a:off x="4731300" y="98825"/>
            <a:ext cx="4045200" cy="50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stress refers to the stress and expectations placed on university students to excel in their studies and meet various educational demands.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stress can come from multiple sources, including professors, parents, peers, and self-imposed standards.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Academic stress is a prevalent issue affecting university students </a:t>
            </a:r>
            <a:r>
              <a:rPr lang="en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worldwide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65500" y="3168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What is Academic Stress?</a:t>
            </a:r>
            <a:endParaRPr sz="23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68000" y="1078750"/>
            <a:ext cx="43284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Pressure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4939500" y="232225"/>
            <a:ext cx="3837000" cy="46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Institutions should prioritize the delivery of high-quality education while considering how much academic pressure students can handle.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Oswald"/>
              <a:buChar char="●"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efficacy of education is contingent upon students' ability to derive benefits without being overwhelmed. 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l="-2490" b="11063"/>
          <a:stretch/>
        </p:blipFill>
        <p:spPr>
          <a:xfrm>
            <a:off x="311700" y="1459150"/>
            <a:ext cx="8520602" cy="359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Academic Pressure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699" y="1284650"/>
            <a:ext cx="4215695" cy="3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References:</a:t>
            </a:r>
            <a:endParaRPr sz="18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a number of studies, authors found that the most frequently reported factors contributing to stress and anxiety </a:t>
            </a:r>
            <a:r>
              <a:rPr lang="en" sz="18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 university students are: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●"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extensive course loads 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●"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lack of physical exercise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●"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long duration of exams</a:t>
            </a: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(Harikiran, 2021)</a:t>
            </a:r>
            <a:endParaRPr sz="2400"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2"/>
          </p:nvPr>
        </p:nvSpPr>
        <p:spPr>
          <a:xfrm>
            <a:off x="4832400" y="1017825"/>
            <a:ext cx="3999900" cy="39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0650" lvl="0" indent="0" algn="l" rtl="0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700"/>
              <a:buNone/>
            </a:pPr>
            <a:r>
              <a:rPr lang="en" sz="20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</a:t>
            </a: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 imperative to cultivate an academic environment that fosters an enjoyable and intellectually stimulating learning experience.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Well-being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4939500" y="187750"/>
            <a:ext cx="3837000" cy="49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Ensuring the mental well-being of university students is paramount, especially in the face of academic stress. 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●"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demanding nature of education at Fast university has significantly impacted students' mental </a:t>
            </a:r>
            <a:r>
              <a:rPr lang="en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health</a:t>
            </a: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1243575"/>
            <a:ext cx="8300749" cy="38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619</Words>
  <Application>Microsoft Office PowerPoint</Application>
  <PresentationFormat>On-screen Show (16:9)</PresentationFormat>
  <Paragraphs>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Code Pro</vt:lpstr>
      <vt:lpstr>Oswald</vt:lpstr>
      <vt:lpstr>Arial</vt:lpstr>
      <vt:lpstr>Modern Writer</vt:lpstr>
      <vt:lpstr>Problem Analysis Report</vt:lpstr>
      <vt:lpstr>Assessing Academic Pressure Among Students At FAST University </vt:lpstr>
      <vt:lpstr>Table of Contents</vt:lpstr>
      <vt:lpstr>Introduction</vt:lpstr>
      <vt:lpstr>Academic Pressure</vt:lpstr>
      <vt:lpstr>Statistics</vt:lpstr>
      <vt:lpstr>Academic Pressure</vt:lpstr>
      <vt:lpstr>Mental Well-being</vt:lpstr>
      <vt:lpstr>Statistics</vt:lpstr>
      <vt:lpstr>Mental Well-being</vt:lpstr>
      <vt:lpstr>Leisure time</vt:lpstr>
      <vt:lpstr>Statistics</vt:lpstr>
      <vt:lpstr>Social Engagements</vt:lpstr>
      <vt:lpstr>Statistics</vt:lpstr>
      <vt:lpstr>Balance between personal life and academic commitments</vt:lpstr>
      <vt:lpstr>Statistics</vt:lpstr>
      <vt:lpstr>Academic Support Services</vt:lpstr>
      <vt:lpstr>Academic Support Services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Analysis Report</dc:title>
  <cp:lastModifiedBy>Umamah</cp:lastModifiedBy>
  <cp:revision>4</cp:revision>
  <dcterms:modified xsi:type="dcterms:W3CDTF">2023-10-20T05:43:08Z</dcterms:modified>
</cp:coreProperties>
</file>