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5143500" cx="9144000"/>
  <p:notesSz cx="6858000" cy="9144000"/>
  <p:embeddedFontLst>
    <p:embeddedFont>
      <p:font typeface="Montserrat"/>
      <p:regular r:id="rId79"/>
      <p:bold r:id="rId80"/>
      <p:italic r:id="rId81"/>
      <p:boldItalic r:id="rId82"/>
    </p:embeddedFont>
    <p:embeddedFont>
      <p:font typeface="Lato"/>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ato-bold.fntdata"/><Relationship Id="rId83" Type="http://schemas.openxmlformats.org/officeDocument/2006/relationships/font" Target="fonts/Lato-regular.fntdata"/><Relationship Id="rId42" Type="http://schemas.openxmlformats.org/officeDocument/2006/relationships/slide" Target="slides/slide37.xml"/><Relationship Id="rId86" Type="http://schemas.openxmlformats.org/officeDocument/2006/relationships/font" Target="fonts/Lato-boldItalic.fntdata"/><Relationship Id="rId41" Type="http://schemas.openxmlformats.org/officeDocument/2006/relationships/slide" Target="slides/slide36.xml"/><Relationship Id="rId85" Type="http://schemas.openxmlformats.org/officeDocument/2006/relationships/font" Target="fonts/Lato-italic.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Montserrat-bold.fntdata"/><Relationship Id="rId82" Type="http://schemas.openxmlformats.org/officeDocument/2006/relationships/font" Target="fonts/Montserrat-boldItalic.fntdata"/><Relationship Id="rId81"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Montserrat-regular.fntdata"/><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4b3cbdb47f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14b3cbdb47f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4b442075c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4b442075c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4b5eed1ad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4b5eed1ad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4b5eed1ad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4b5eed1ad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4b5eed1ad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4b5eed1ad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4b5eed1ad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4b5eed1ad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4b3cbdb47f_2_9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14b3cbdb47f_2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4b3cbdb47f_2_9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g14b3cbdb47f_2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4b5eed1ad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4b5eed1ad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4b5eed1ad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4b5eed1ad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4b5eed1a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4b5eed1a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4b442075c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4b442075c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4b5eed1ad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4b5eed1ad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4b5eed1ad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4b5eed1ad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4b5eed1ad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4b5eed1ad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4b5eed1ad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4b5eed1ad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4b5eed1ad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4b5eed1ad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4b5eed1ad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4b5eed1ad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4b5eed1ad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4b5eed1ad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4b5eed1ad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4b5eed1ad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4b5eed1ad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4b5eed1ad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4b5eed1ada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4b5eed1ada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4b442075c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4b442075c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4b5eed1ad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4b5eed1ad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4b3cbdb47f_2_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14b3cbdb47f_2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4b3cbdb47f_2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g14b3cbdb47f_2_1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There many styles in Letter writing including, Block, Modified-block, Simplified.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we are going to follow the Block style.</a:t>
            </a:r>
            <a:endParaRPr/>
          </a:p>
        </p:txBody>
      </p:sp>
      <p:sp>
        <p:nvSpPr>
          <p:cNvPr id="332" name="Google Shape;332;g14b3cbdb47f_2_10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4b3cbdb47f_2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g14b3cbdb47f_2_1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Focus on the date….when the letter is on the letterhead, date comes at first…if letterhead is not there then date comes right after the sender’s address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Leave single-space after every section</a:t>
            </a:r>
            <a:endParaRPr/>
          </a:p>
          <a:p>
            <a:pPr indent="0" lvl="0" marL="0" rtl="0" algn="l">
              <a:spcBef>
                <a:spcPts val="0"/>
              </a:spcBef>
              <a:spcAft>
                <a:spcPts val="0"/>
              </a:spcAft>
              <a:buNone/>
            </a:pPr>
            <a:r>
              <a:rPr lang="en"/>
              <a:t>All the sections are left-aalligned.</a:t>
            </a:r>
            <a:endParaRPr/>
          </a:p>
        </p:txBody>
      </p:sp>
      <p:sp>
        <p:nvSpPr>
          <p:cNvPr id="339" name="Google Shape;339;g14b3cbdb47f_2_1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4b3cbdb47f_2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g14b3cbdb47f_2_1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Letters are external correspondence</a:t>
            </a:r>
            <a:endParaRPr/>
          </a:p>
          <a:p>
            <a:pPr indent="0" lvl="0" marL="0" rtl="0" algn="l">
              <a:spcBef>
                <a:spcPts val="0"/>
              </a:spcBef>
              <a:spcAft>
                <a:spcPts val="0"/>
              </a:spcAft>
              <a:buNone/>
            </a:pPr>
            <a:r>
              <a:rPr lang="en"/>
              <a:t>When writing a letter, include these essential components:</a:t>
            </a:r>
            <a:endParaRPr/>
          </a:p>
          <a:p>
            <a:pPr indent="0" lvl="0" marL="0" rtl="0" algn="l">
              <a:spcBef>
                <a:spcPts val="0"/>
              </a:spcBef>
              <a:spcAft>
                <a:spcPts val="0"/>
              </a:spcAft>
              <a:buNone/>
            </a:pPr>
            <a:r>
              <a:t/>
            </a:r>
            <a:endParaRPr/>
          </a:p>
        </p:txBody>
      </p:sp>
      <p:sp>
        <p:nvSpPr>
          <p:cNvPr id="346" name="Google Shape;346;g14b3cbdb47f_2_1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14b3cbdb47f_2_1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14b3cbdb47f_2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4b3cbdb47f_2_13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14b3cbdb47f_2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4b3cbdb47f_2_1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g14b3cbdb47f_2_1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lang="en">
                <a:latin typeface="Times New Roman"/>
                <a:ea typeface="Times New Roman"/>
                <a:cs typeface="Times New Roman"/>
                <a:sym typeface="Times New Roman"/>
              </a:rPr>
              <a:t>(For information on subject lines, read pages 122–123 of </a:t>
            </a:r>
            <a:r>
              <a:rPr b="1" lang="en">
                <a:latin typeface="Times New Roman"/>
                <a:ea typeface="Times New Roman"/>
                <a:cs typeface="Times New Roman"/>
                <a:sym typeface="Times New Roman"/>
              </a:rPr>
              <a:t>The Business Writer's Handbook</a:t>
            </a:r>
            <a:r>
              <a:rPr lang="en">
                <a:latin typeface="Times New Roman"/>
                <a:ea typeface="Times New Roman"/>
                <a:cs typeface="Times New Roman"/>
                <a:sym typeface="Times New Roman"/>
              </a:rPr>
              <a:t>.) </a:t>
            </a:r>
            <a:endParaRPr/>
          </a:p>
          <a:p>
            <a:pPr indent="0" lvl="0" marL="0" rtl="0" algn="l">
              <a:spcBef>
                <a:spcPts val="0"/>
              </a:spcBef>
              <a:spcAft>
                <a:spcPts val="0"/>
              </a:spcAft>
              <a:buNone/>
            </a:pPr>
            <a:r>
              <a:t/>
            </a:r>
            <a:endParaRPr/>
          </a:p>
        </p:txBody>
      </p:sp>
      <p:sp>
        <p:nvSpPr>
          <p:cNvPr id="365" name="Google Shape;365;g14b3cbdb47f_2_1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4b41afb43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4b41afb43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4b41afb43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4b41afb43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b442075c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4b442075c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4b3cbdb47f_2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14b3cbdb47f_2_1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Also read about the ABC format in the Correspondence guidelines.</a:t>
            </a:r>
            <a:endParaRPr/>
          </a:p>
        </p:txBody>
      </p:sp>
      <p:sp>
        <p:nvSpPr>
          <p:cNvPr id="384" name="Google Shape;384;g14b3cbdb47f_2_1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4b3cbdb47f_2_15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14b3cbdb47f_2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4b3cbdb47f_2_15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g14b3cbdb47f_2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4b3cbdb47f_2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g14b3cbdb47f_2_1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Business letters sometimes require additional information placed at the left margin.</a:t>
            </a:r>
            <a:endParaRPr/>
          </a:p>
          <a:p>
            <a:pPr indent="0" lvl="0" marL="0" rtl="0" algn="l">
              <a:spcBef>
                <a:spcPts val="0"/>
              </a:spcBef>
              <a:spcAft>
                <a:spcPts val="0"/>
              </a:spcAft>
              <a:buNone/>
            </a:pPr>
            <a:r>
              <a:rPr lang="en" sz="1200">
                <a:latin typeface="Times New Roman"/>
                <a:ea typeface="Times New Roman"/>
                <a:cs typeface="Times New Roman"/>
                <a:sym typeface="Times New Roman"/>
              </a:rPr>
              <a:t>two spaces below the typed name and title of the writer in a long letter, four spaces below in a short letter.</a:t>
            </a:r>
            <a:endParaRPr/>
          </a:p>
          <a:p>
            <a:pPr indent="0" lvl="0" marL="0" rtl="0" algn="l">
              <a:spcBef>
                <a:spcPts val="0"/>
              </a:spcBef>
              <a:spcAft>
                <a:spcPts val="0"/>
              </a:spcAft>
              <a:buNone/>
            </a:pPr>
            <a:r>
              <a:t/>
            </a:r>
            <a:endParaRPr/>
          </a:p>
        </p:txBody>
      </p:sp>
      <p:sp>
        <p:nvSpPr>
          <p:cNvPr id="403" name="Google Shape;403;g14b3cbdb47f_2_1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4b3cbdb47f_2_16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g14b3cbdb47f_2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4b3cbdb47f_2_1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g14b3cbdb47f_2_1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4b3cbdb47f_2_18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g14b3cbdb47f_2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4b3cbdb47f_2_1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g14b3cbdb47f_2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4b3cbdb47f_2_20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g14b3cbdb47f_2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4b3cbdb47f_2_2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14b3cbdb47f_2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4b442075c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4b442075c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4b3cbdb47f_2_2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g14b3cbdb47f_2_2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14b3cbdb47f_2_20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4b3cbdb47f_2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g14b3cbdb47f_2_2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g14b3cbdb47f_2_2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4b3cbdb47f_2_22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g14b3cbdb47f_2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4b3cbdb47f_2_22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g14b3cbdb47f_2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4b5eed1a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4b5eed1a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4b5eed1ada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4b5eed1ada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4b5eed1ada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4b5eed1ad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4b5eed1ada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4b5eed1ada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4b5eed1ada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4b5eed1ada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4b5eed1ada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4b5eed1ada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4b442075c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4b442075c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4b5eed1ada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4b5eed1ada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4b5eed1ada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4b5eed1ada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4b5eed1ada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4b5eed1ada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4b3cbdb47f_2_2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g14b3cbdb47f_2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14b3cbdb47f_2_2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g14b3cbdb47f_2_2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g14b3cbdb47f_2_2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14b3cbdb47f_2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g14b3cbdb47f_2_2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g14b3cbdb47f_2_2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solidFill>
                  <a:srgbClr val="000000"/>
                </a:solidFill>
              </a:rPr>
              <a:t>‹#›</a:t>
            </a:fld>
            <a:endParaRPr>
              <a:solidFill>
                <a:srgbClr val="000000"/>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4b3cbdb47f_2_26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g14b3cbdb47f_2_2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14b3cbdb47f_2_23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g14b3cbdb47f_2_2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149688e1317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g149688e131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14b41afb43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14b41afb43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4b442075c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4b442075c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14b41afb43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14b41afb43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4b5eed1ad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4b5eed1ad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4b3cbdb47f_2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1" name="Google Shape;601;g14b3cbdb47f_2_1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Correct the letter</a:t>
            </a:r>
            <a:endParaRPr/>
          </a:p>
        </p:txBody>
      </p:sp>
      <p:sp>
        <p:nvSpPr>
          <p:cNvPr id="602" name="Google Shape;602;g14b3cbdb47f_2_1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4b3cbdb47f_2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6" name="Google Shape;606;g14b3cbdb47f_2_1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Full Block (Good Sample)</a:t>
            </a:r>
            <a:endParaRPr/>
          </a:p>
        </p:txBody>
      </p:sp>
      <p:sp>
        <p:nvSpPr>
          <p:cNvPr id="607" name="Google Shape;607;g14b3cbdb47f_2_1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4b442075c8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4b442075c8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4b442075c8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4b442075c8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33" name="Google Shape;13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6" name="Shape 136"/>
        <p:cNvGrpSpPr/>
        <p:nvPr/>
      </p:nvGrpSpPr>
      <p:grpSpPr>
        <a:xfrm>
          <a:off x="0" y="0"/>
          <a:ext cx="0" cy="0"/>
          <a:chOff x="0" y="0"/>
          <a:chExt cx="0" cy="0"/>
        </a:xfrm>
      </p:grpSpPr>
      <p:sp>
        <p:nvSpPr>
          <p:cNvPr id="137" name="Google Shape;137;p14"/>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8" name="Google Shape;138;p1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
        <p:nvSpPr>
          <p:cNvPr id="139" name="Google Shape;13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1" name="Google Shape;14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2" name="Shape 142"/>
        <p:cNvGrpSpPr/>
        <p:nvPr/>
      </p:nvGrpSpPr>
      <p:grpSpPr>
        <a:xfrm>
          <a:off x="0" y="0"/>
          <a:ext cx="0" cy="0"/>
          <a:chOff x="0" y="0"/>
          <a:chExt cx="0" cy="0"/>
        </a:xfrm>
      </p:grpSpPr>
      <p:sp>
        <p:nvSpPr>
          <p:cNvPr id="143" name="Google Shape;143;p15"/>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4" name="Google Shape;144;p15"/>
          <p:cNvSpPr txBox="1"/>
          <p:nvPr>
            <p:ph idx="1" type="body"/>
          </p:nvPr>
        </p:nvSpPr>
        <p:spPr>
          <a:xfrm>
            <a:off x="629841" y="1260872"/>
            <a:ext cx="38682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45" name="Google Shape;145;p15"/>
          <p:cNvSpPr txBox="1"/>
          <p:nvPr>
            <p:ph idx="2" type="body"/>
          </p:nvPr>
        </p:nvSpPr>
        <p:spPr>
          <a:xfrm>
            <a:off x="629841" y="1878806"/>
            <a:ext cx="38682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46" name="Google Shape;146;p15"/>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200"/>
              </a:spcBef>
              <a:spcAft>
                <a:spcPts val="0"/>
              </a:spcAft>
              <a:buClr>
                <a:schemeClr val="dk1"/>
              </a:buClr>
              <a:buSzPts val="1500"/>
              <a:buNone/>
              <a:defRPr b="1" sz="1500"/>
            </a:lvl2pPr>
            <a:lvl3pPr indent="-228600" lvl="2" marL="1371600" rtl="0" algn="l">
              <a:lnSpc>
                <a:spcPct val="90000"/>
              </a:lnSpc>
              <a:spcBef>
                <a:spcPts val="1200"/>
              </a:spcBef>
              <a:spcAft>
                <a:spcPts val="0"/>
              </a:spcAft>
              <a:buClr>
                <a:schemeClr val="dk1"/>
              </a:buClr>
              <a:buSzPts val="1400"/>
              <a:buNone/>
              <a:defRPr b="1" sz="1400"/>
            </a:lvl3pPr>
            <a:lvl4pPr indent="-228600" lvl="3" marL="1828800" rtl="0" algn="l">
              <a:lnSpc>
                <a:spcPct val="90000"/>
              </a:lnSpc>
              <a:spcBef>
                <a:spcPts val="1200"/>
              </a:spcBef>
              <a:spcAft>
                <a:spcPts val="0"/>
              </a:spcAft>
              <a:buClr>
                <a:schemeClr val="dk1"/>
              </a:buClr>
              <a:buSzPts val="1200"/>
              <a:buNone/>
              <a:defRPr b="1" sz="1200"/>
            </a:lvl4pPr>
            <a:lvl5pPr indent="-228600" lvl="4" marL="2286000" rtl="0" algn="l">
              <a:lnSpc>
                <a:spcPct val="90000"/>
              </a:lnSpc>
              <a:spcBef>
                <a:spcPts val="1200"/>
              </a:spcBef>
              <a:spcAft>
                <a:spcPts val="0"/>
              </a:spcAft>
              <a:buClr>
                <a:schemeClr val="dk1"/>
              </a:buClr>
              <a:buSzPts val="1200"/>
              <a:buNone/>
              <a:defRPr b="1" sz="1200"/>
            </a:lvl5pPr>
            <a:lvl6pPr indent="-228600" lvl="5" marL="2743200" rtl="0" algn="l">
              <a:lnSpc>
                <a:spcPct val="90000"/>
              </a:lnSpc>
              <a:spcBef>
                <a:spcPts val="1200"/>
              </a:spcBef>
              <a:spcAft>
                <a:spcPts val="0"/>
              </a:spcAft>
              <a:buClr>
                <a:schemeClr val="dk1"/>
              </a:buClr>
              <a:buSzPts val="1200"/>
              <a:buNone/>
              <a:defRPr b="1" sz="1200"/>
            </a:lvl6pPr>
            <a:lvl7pPr indent="-228600" lvl="6" marL="3200400" rtl="0" algn="l">
              <a:lnSpc>
                <a:spcPct val="90000"/>
              </a:lnSpc>
              <a:spcBef>
                <a:spcPts val="1200"/>
              </a:spcBef>
              <a:spcAft>
                <a:spcPts val="0"/>
              </a:spcAft>
              <a:buClr>
                <a:schemeClr val="dk1"/>
              </a:buClr>
              <a:buSzPts val="1200"/>
              <a:buNone/>
              <a:defRPr b="1" sz="1200"/>
            </a:lvl7pPr>
            <a:lvl8pPr indent="-228600" lvl="7" marL="3657600" rtl="0" algn="l">
              <a:lnSpc>
                <a:spcPct val="90000"/>
              </a:lnSpc>
              <a:spcBef>
                <a:spcPts val="1200"/>
              </a:spcBef>
              <a:spcAft>
                <a:spcPts val="0"/>
              </a:spcAft>
              <a:buClr>
                <a:schemeClr val="dk1"/>
              </a:buClr>
              <a:buSzPts val="1200"/>
              <a:buNone/>
              <a:defRPr b="1" sz="1200"/>
            </a:lvl8pPr>
            <a:lvl9pPr indent="-228600" lvl="8" marL="4114800" rtl="0" algn="l">
              <a:lnSpc>
                <a:spcPct val="90000"/>
              </a:lnSpc>
              <a:spcBef>
                <a:spcPts val="1200"/>
              </a:spcBef>
              <a:spcAft>
                <a:spcPts val="1200"/>
              </a:spcAft>
              <a:buClr>
                <a:schemeClr val="dk1"/>
              </a:buClr>
              <a:buSzPts val="1200"/>
              <a:buNone/>
              <a:defRPr b="1" sz="1200"/>
            </a:lvl9pPr>
          </a:lstStyle>
          <a:p/>
        </p:txBody>
      </p:sp>
      <p:sp>
        <p:nvSpPr>
          <p:cNvPr id="147" name="Google Shape;147;p15"/>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48" name="Google Shape;148;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0" name="Google Shape;150;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5.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 Id="rId3" Type="http://schemas.openxmlformats.org/officeDocument/2006/relationships/image" Target="../media/image1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1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1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8.png"/><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 Id="rId3" Type="http://schemas.openxmlformats.org/officeDocument/2006/relationships/image" Target="../media/image1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ctrTitle"/>
          </p:nvPr>
        </p:nvSpPr>
        <p:spPr>
          <a:xfrm>
            <a:off x="3537150" y="1578400"/>
            <a:ext cx="5017500" cy="15789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sz="4200">
                <a:latin typeface="Arial"/>
                <a:ea typeface="Arial"/>
                <a:cs typeface="Arial"/>
                <a:sym typeface="Arial"/>
              </a:rPr>
              <a:t>Correspondence </a:t>
            </a:r>
            <a:endParaRPr sz="4200">
              <a:latin typeface="Arial"/>
              <a:ea typeface="Arial"/>
              <a:cs typeface="Arial"/>
              <a:sym typeface="Arial"/>
            </a:endParaRPr>
          </a:p>
        </p:txBody>
      </p:sp>
      <p:sp>
        <p:nvSpPr>
          <p:cNvPr id="156" name="Google Shape;156;p16"/>
          <p:cNvSpPr txBox="1"/>
          <p:nvPr>
            <p:ph idx="1" type="subTitle"/>
          </p:nvPr>
        </p:nvSpPr>
        <p:spPr>
          <a:xfrm>
            <a:off x="4310550" y="1966475"/>
            <a:ext cx="3470700" cy="5061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b="1" lang="en" sz="2400">
                <a:latin typeface="Arial"/>
                <a:ea typeface="Arial"/>
                <a:cs typeface="Arial"/>
                <a:sym typeface="Arial"/>
              </a:rPr>
              <a:t>Chapter 6</a:t>
            </a:r>
            <a:endParaRPr b="1" sz="24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None/>
            </a:pPr>
            <a:r>
              <a:rPr lang="en" sz="2800">
                <a:latin typeface="Arial"/>
                <a:ea typeface="Arial"/>
                <a:cs typeface="Arial"/>
                <a:sym typeface="Arial"/>
              </a:rPr>
              <a:t>Correspondence Guidelines </a:t>
            </a:r>
            <a:endParaRPr sz="28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4" name="Google Shape;204;p25"/>
          <p:cNvSpPr txBox="1"/>
          <p:nvPr>
            <p:ph idx="1" type="body"/>
          </p:nvPr>
        </p:nvSpPr>
        <p:spPr>
          <a:xfrm>
            <a:off x="1297500" y="1536850"/>
            <a:ext cx="7038900" cy="2911200"/>
          </a:xfrm>
          <a:prstGeom prst="rect">
            <a:avLst/>
          </a:prstGeom>
        </p:spPr>
        <p:txBody>
          <a:bodyPr anchorCtr="0" anchor="t" bIns="91425" lIns="91425" spcFirstLastPara="1" rIns="91425" wrap="square" tIns="91425">
            <a:noAutofit/>
          </a:bodyPr>
          <a:lstStyle/>
          <a:p>
            <a:pPr indent="0" lvl="0" marL="0" rtl="0" algn="l">
              <a:lnSpc>
                <a:spcPct val="90000"/>
              </a:lnSpc>
              <a:spcBef>
                <a:spcPts val="800"/>
              </a:spcBef>
              <a:spcAft>
                <a:spcPts val="0"/>
              </a:spcAft>
              <a:buNone/>
            </a:pPr>
            <a:r>
              <a:rPr b="1" lang="en" sz="2000">
                <a:solidFill>
                  <a:schemeClr val="accent2"/>
                </a:solidFill>
                <a:latin typeface="Arial"/>
                <a:ea typeface="Arial"/>
                <a:cs typeface="Arial"/>
                <a:sym typeface="Arial"/>
              </a:rPr>
              <a:t>3. Follow Correct Format</a:t>
            </a:r>
            <a:endParaRPr b="1" sz="2000">
              <a:solidFill>
                <a:schemeClr val="accent2"/>
              </a:solidFill>
              <a:latin typeface="Arial"/>
              <a:ea typeface="Arial"/>
              <a:cs typeface="Arial"/>
              <a:sym typeface="Arial"/>
            </a:endParaRPr>
          </a:p>
          <a:p>
            <a:pPr indent="0" lvl="0" marL="0" rtl="0" algn="l">
              <a:lnSpc>
                <a:spcPct val="90000"/>
              </a:lnSpc>
              <a:spcBef>
                <a:spcPts val="800"/>
              </a:spcBef>
              <a:spcAft>
                <a:spcPts val="0"/>
              </a:spcAft>
              <a:buClr>
                <a:schemeClr val="accent2"/>
              </a:buClr>
              <a:buSzPts val="1500"/>
              <a:buFont typeface="Arial"/>
              <a:buNone/>
            </a:pPr>
            <a:r>
              <a:rPr lang="en" sz="2000">
                <a:solidFill>
                  <a:schemeClr val="accent2"/>
                </a:solidFill>
                <a:latin typeface="Arial"/>
                <a:ea typeface="Arial"/>
                <a:cs typeface="Arial"/>
                <a:sym typeface="Arial"/>
              </a:rPr>
              <a:t>■ Letters: </a:t>
            </a:r>
            <a:r>
              <a:rPr lang="en" sz="2000">
                <a:latin typeface="Arial"/>
                <a:ea typeface="Arial"/>
                <a:cs typeface="Arial"/>
                <a:sym typeface="Arial"/>
              </a:rPr>
              <a:t>There are three main letter formats—block, modified block, and simplified.</a:t>
            </a:r>
            <a:endParaRPr sz="2000">
              <a:latin typeface="Arial"/>
              <a:ea typeface="Arial"/>
              <a:cs typeface="Arial"/>
              <a:sym typeface="Arial"/>
            </a:endParaRPr>
          </a:p>
          <a:p>
            <a:pPr indent="0" lvl="0" marL="0" rtl="0" algn="l">
              <a:lnSpc>
                <a:spcPct val="90000"/>
              </a:lnSpc>
              <a:spcBef>
                <a:spcPts val="800"/>
              </a:spcBef>
              <a:spcAft>
                <a:spcPts val="0"/>
              </a:spcAft>
              <a:buClr>
                <a:schemeClr val="accent2"/>
              </a:buClr>
              <a:buSzPts val="1500"/>
              <a:buFont typeface="Arial"/>
              <a:buNone/>
            </a:pPr>
            <a:r>
              <a:rPr lang="en" sz="2000">
                <a:solidFill>
                  <a:schemeClr val="accent2"/>
                </a:solidFill>
                <a:latin typeface="Arial"/>
                <a:ea typeface="Arial"/>
                <a:cs typeface="Arial"/>
                <a:sym typeface="Arial"/>
              </a:rPr>
              <a:t>■ Memos:</a:t>
            </a:r>
            <a:r>
              <a:rPr lang="en" sz="2000">
                <a:latin typeface="Arial"/>
                <a:ea typeface="Arial"/>
                <a:cs typeface="Arial"/>
                <a:sym typeface="Arial"/>
              </a:rPr>
              <a:t> With minor variations, all memos look much the same. The obligatory “Date/To/From/Subject” information hangs at the top left margin.</a:t>
            </a:r>
            <a:endParaRPr sz="2000">
              <a:latin typeface="Arial"/>
              <a:ea typeface="Arial"/>
              <a:cs typeface="Arial"/>
              <a:sym typeface="Arial"/>
            </a:endParaRPr>
          </a:p>
          <a:p>
            <a:pPr indent="0" lvl="0" marL="0" rtl="0" algn="l">
              <a:lnSpc>
                <a:spcPct val="90000"/>
              </a:lnSpc>
              <a:spcBef>
                <a:spcPts val="800"/>
              </a:spcBef>
              <a:spcAft>
                <a:spcPts val="0"/>
              </a:spcAft>
              <a:buClr>
                <a:schemeClr val="accent2"/>
              </a:buClr>
              <a:buSzPts val="1500"/>
              <a:buFont typeface="Arial"/>
              <a:buNone/>
            </a:pPr>
            <a:r>
              <a:rPr lang="en" sz="2000">
                <a:solidFill>
                  <a:schemeClr val="accent2"/>
                </a:solidFill>
                <a:latin typeface="Arial"/>
                <a:ea typeface="Arial"/>
                <a:cs typeface="Arial"/>
                <a:sym typeface="Arial"/>
              </a:rPr>
              <a:t>■ E-mail: </a:t>
            </a:r>
            <a:r>
              <a:rPr lang="en" sz="2000">
                <a:latin typeface="Arial"/>
                <a:ea typeface="Arial"/>
                <a:cs typeface="Arial"/>
                <a:sym typeface="Arial"/>
              </a:rPr>
              <a:t>Computers and e-mail systems handle formatting of texts and special characters differently, so you should format your email so that it can be read on any computer. </a:t>
            </a:r>
            <a:endParaRPr sz="200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6"/>
          <p:cNvPicPr preferRelativeResize="0"/>
          <p:nvPr/>
        </p:nvPicPr>
        <p:blipFill>
          <a:blip r:embed="rId3">
            <a:alphaModFix/>
          </a:blip>
          <a:stretch>
            <a:fillRect/>
          </a:stretch>
        </p:blipFill>
        <p:spPr>
          <a:xfrm>
            <a:off x="4322688" y="0"/>
            <a:ext cx="3661475" cy="5143500"/>
          </a:xfrm>
          <a:prstGeom prst="rect">
            <a:avLst/>
          </a:prstGeom>
          <a:noFill/>
          <a:ln>
            <a:noFill/>
          </a:ln>
        </p:spPr>
      </p:pic>
      <p:sp>
        <p:nvSpPr>
          <p:cNvPr id="210" name="Google Shape;210;p26"/>
          <p:cNvSpPr txBox="1"/>
          <p:nvPr/>
        </p:nvSpPr>
        <p:spPr>
          <a:xfrm>
            <a:off x="745875" y="2302350"/>
            <a:ext cx="7345200" cy="538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lt1"/>
              </a:buClr>
              <a:buSzPts val="2300"/>
              <a:buChar char="●"/>
            </a:pPr>
            <a:r>
              <a:rPr lang="en" sz="2300">
                <a:solidFill>
                  <a:schemeClr val="lt1"/>
                </a:solidFill>
              </a:rPr>
              <a:t>Full Block Style</a:t>
            </a:r>
            <a:endParaRPr>
              <a:solidFill>
                <a:schemeClr val="lt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7"/>
          <p:cNvPicPr preferRelativeResize="0"/>
          <p:nvPr/>
        </p:nvPicPr>
        <p:blipFill>
          <a:blip r:embed="rId3">
            <a:alphaModFix/>
          </a:blip>
          <a:stretch>
            <a:fillRect/>
          </a:stretch>
        </p:blipFill>
        <p:spPr>
          <a:xfrm>
            <a:off x="4613475" y="0"/>
            <a:ext cx="3341070" cy="5143500"/>
          </a:xfrm>
          <a:prstGeom prst="rect">
            <a:avLst/>
          </a:prstGeom>
          <a:noFill/>
          <a:ln>
            <a:noFill/>
          </a:ln>
        </p:spPr>
      </p:pic>
      <p:sp>
        <p:nvSpPr>
          <p:cNvPr id="216" name="Google Shape;216;p27"/>
          <p:cNvSpPr txBox="1"/>
          <p:nvPr/>
        </p:nvSpPr>
        <p:spPr>
          <a:xfrm>
            <a:off x="778225" y="2302350"/>
            <a:ext cx="7345200" cy="538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lt1"/>
              </a:buClr>
              <a:buSzPts val="2300"/>
              <a:buChar char="●"/>
            </a:pPr>
            <a:r>
              <a:rPr lang="en" sz="2300">
                <a:solidFill>
                  <a:schemeClr val="lt1"/>
                </a:solidFill>
              </a:rPr>
              <a:t>Modified-Block Style</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8"/>
          <p:cNvPicPr preferRelativeResize="0"/>
          <p:nvPr/>
        </p:nvPicPr>
        <p:blipFill>
          <a:blip r:embed="rId3">
            <a:alphaModFix/>
          </a:blip>
          <a:stretch>
            <a:fillRect/>
          </a:stretch>
        </p:blipFill>
        <p:spPr>
          <a:xfrm>
            <a:off x="4346890" y="0"/>
            <a:ext cx="3798885" cy="5143500"/>
          </a:xfrm>
          <a:prstGeom prst="rect">
            <a:avLst/>
          </a:prstGeom>
          <a:noFill/>
          <a:ln>
            <a:noFill/>
          </a:ln>
        </p:spPr>
      </p:pic>
      <p:sp>
        <p:nvSpPr>
          <p:cNvPr id="222" name="Google Shape;222;p28"/>
          <p:cNvSpPr txBox="1"/>
          <p:nvPr/>
        </p:nvSpPr>
        <p:spPr>
          <a:xfrm>
            <a:off x="899400" y="2371650"/>
            <a:ext cx="7345200" cy="538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lt1"/>
              </a:buClr>
              <a:buSzPts val="2300"/>
              <a:buChar char="●"/>
            </a:pPr>
            <a:r>
              <a:rPr lang="en" sz="2300">
                <a:solidFill>
                  <a:schemeClr val="lt1"/>
                </a:solidFill>
              </a:rPr>
              <a:t>Simplified Style</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29"/>
          <p:cNvPicPr preferRelativeResize="0"/>
          <p:nvPr/>
        </p:nvPicPr>
        <p:blipFill>
          <a:blip r:embed="rId3">
            <a:alphaModFix/>
          </a:blip>
          <a:stretch>
            <a:fillRect/>
          </a:stretch>
        </p:blipFill>
        <p:spPr>
          <a:xfrm>
            <a:off x="3772550" y="0"/>
            <a:ext cx="5294783" cy="5143500"/>
          </a:xfrm>
          <a:prstGeom prst="rect">
            <a:avLst/>
          </a:prstGeom>
          <a:noFill/>
          <a:ln>
            <a:noFill/>
          </a:ln>
        </p:spPr>
      </p:pic>
      <p:sp>
        <p:nvSpPr>
          <p:cNvPr id="228" name="Google Shape;228;p29"/>
          <p:cNvSpPr txBox="1"/>
          <p:nvPr/>
        </p:nvSpPr>
        <p:spPr>
          <a:xfrm>
            <a:off x="798400" y="2441250"/>
            <a:ext cx="7345200" cy="538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lt1"/>
              </a:buClr>
              <a:buSzPts val="2300"/>
              <a:buChar char="●"/>
            </a:pPr>
            <a:r>
              <a:rPr lang="en" sz="2300">
                <a:solidFill>
                  <a:schemeClr val="lt1"/>
                </a:solidFill>
              </a:rPr>
              <a:t>Memo</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0"/>
          <p:cNvSpPr txBox="1"/>
          <p:nvPr>
            <p:ph idx="1" type="body"/>
          </p:nvPr>
        </p:nvSpPr>
        <p:spPr>
          <a:xfrm>
            <a:off x="358532" y="1456015"/>
            <a:ext cx="8427000" cy="34767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Clr>
                <a:schemeClr val="accent2"/>
              </a:buClr>
              <a:buSzPts val="1500"/>
              <a:buNone/>
            </a:pPr>
            <a:r>
              <a:rPr b="1" lang="en" sz="2000">
                <a:solidFill>
                  <a:schemeClr val="accent2"/>
                </a:solidFill>
                <a:latin typeface="Arial"/>
                <a:ea typeface="Arial"/>
                <a:cs typeface="Arial"/>
                <a:sym typeface="Arial"/>
              </a:rPr>
              <a:t>4. Follow ABC Format</a:t>
            </a:r>
            <a:endParaRPr b="1" sz="2000">
              <a:latin typeface="Arial"/>
              <a:ea typeface="Arial"/>
              <a:cs typeface="Arial"/>
              <a:sym typeface="Arial"/>
            </a:endParaRPr>
          </a:p>
          <a:p>
            <a:pPr indent="0" lvl="0" marL="0" rtl="0" algn="l">
              <a:lnSpc>
                <a:spcPct val="90000"/>
              </a:lnSpc>
              <a:spcBef>
                <a:spcPts val="800"/>
              </a:spcBef>
              <a:spcAft>
                <a:spcPts val="0"/>
              </a:spcAft>
              <a:buClr>
                <a:schemeClr val="dk1"/>
              </a:buClr>
              <a:buSzPts val="1500"/>
              <a:buNone/>
            </a:pPr>
            <a:r>
              <a:rPr b="1" lang="en" sz="1900">
                <a:solidFill>
                  <a:schemeClr val="accent2"/>
                </a:solidFill>
                <a:latin typeface="Arial"/>
                <a:ea typeface="Arial"/>
                <a:cs typeface="Arial"/>
                <a:sym typeface="Arial"/>
              </a:rPr>
              <a:t>Abstract</a:t>
            </a:r>
            <a:r>
              <a:rPr b="1" lang="en" sz="1900">
                <a:latin typeface="Arial"/>
                <a:ea typeface="Arial"/>
                <a:cs typeface="Arial"/>
                <a:sym typeface="Arial"/>
              </a:rPr>
              <a:t>:</a:t>
            </a:r>
            <a:r>
              <a:rPr lang="en" sz="1900">
                <a:latin typeface="Arial"/>
                <a:ea typeface="Arial"/>
                <a:cs typeface="Arial"/>
                <a:sym typeface="Arial"/>
              </a:rPr>
              <a:t> The abstract introduces the purpose and usually gives a summary of main points to follow. </a:t>
            </a:r>
            <a:endParaRPr sz="1900">
              <a:latin typeface="Arial"/>
              <a:ea typeface="Arial"/>
              <a:cs typeface="Arial"/>
              <a:sym typeface="Arial"/>
            </a:endParaRPr>
          </a:p>
          <a:p>
            <a:pPr indent="0" lvl="0" marL="0" rtl="0" algn="l">
              <a:lnSpc>
                <a:spcPct val="90000"/>
              </a:lnSpc>
              <a:spcBef>
                <a:spcPts val="800"/>
              </a:spcBef>
              <a:spcAft>
                <a:spcPts val="0"/>
              </a:spcAft>
              <a:buClr>
                <a:schemeClr val="dk1"/>
              </a:buClr>
              <a:buSzPts val="1500"/>
              <a:buNone/>
            </a:pPr>
            <a:r>
              <a:rPr b="1" lang="en" sz="1900">
                <a:solidFill>
                  <a:schemeClr val="accent2"/>
                </a:solidFill>
                <a:latin typeface="Arial"/>
                <a:ea typeface="Arial"/>
                <a:cs typeface="Arial"/>
                <a:sym typeface="Arial"/>
              </a:rPr>
              <a:t>Body</a:t>
            </a:r>
            <a:r>
              <a:rPr b="1" lang="en" sz="1900">
                <a:latin typeface="Arial"/>
                <a:ea typeface="Arial"/>
                <a:cs typeface="Arial"/>
                <a:sym typeface="Arial"/>
              </a:rPr>
              <a:t>:</a:t>
            </a:r>
            <a:r>
              <a:rPr lang="en" sz="1900">
                <a:latin typeface="Arial"/>
                <a:ea typeface="Arial"/>
                <a:cs typeface="Arial"/>
                <a:sym typeface="Arial"/>
              </a:rPr>
              <a:t> The body contains supporting details and thus makes up the largest part of a letter or memo.</a:t>
            </a:r>
            <a:endParaRPr sz="1900">
              <a:latin typeface="Arial"/>
              <a:ea typeface="Arial"/>
              <a:cs typeface="Arial"/>
              <a:sym typeface="Arial"/>
            </a:endParaRPr>
          </a:p>
          <a:p>
            <a:pPr indent="0" lvl="0" marL="0" rtl="0" algn="l">
              <a:lnSpc>
                <a:spcPct val="90000"/>
              </a:lnSpc>
              <a:spcBef>
                <a:spcPts val="800"/>
              </a:spcBef>
              <a:spcAft>
                <a:spcPts val="0"/>
              </a:spcAft>
              <a:buClr>
                <a:schemeClr val="dk1"/>
              </a:buClr>
              <a:buSzPts val="1500"/>
              <a:buNone/>
            </a:pPr>
            <a:r>
              <a:rPr b="1" lang="en" sz="1900">
                <a:solidFill>
                  <a:schemeClr val="accent2"/>
                </a:solidFill>
                <a:latin typeface="Arial"/>
                <a:ea typeface="Arial"/>
                <a:cs typeface="Arial"/>
                <a:sym typeface="Arial"/>
              </a:rPr>
              <a:t>Conclusion</a:t>
            </a:r>
            <a:r>
              <a:rPr b="1" lang="en" sz="1900">
                <a:latin typeface="Arial"/>
                <a:ea typeface="Arial"/>
                <a:cs typeface="Arial"/>
                <a:sym typeface="Arial"/>
              </a:rPr>
              <a:t>:</a:t>
            </a:r>
            <a:r>
              <a:rPr lang="en" sz="1900">
                <a:latin typeface="Arial"/>
                <a:ea typeface="Arial"/>
                <a:cs typeface="Arial"/>
                <a:sym typeface="Arial"/>
              </a:rPr>
              <a:t> Readers remember first what they read last. The final paragraph of your correspondence should leave the reader with an important piece of information—for example, a summary of the main idea or a clear statement of what will happen next.</a:t>
            </a:r>
            <a:endParaRPr sz="1900">
              <a:latin typeface="Arial"/>
              <a:ea typeface="Arial"/>
              <a:cs typeface="Arial"/>
              <a:sym typeface="Arial"/>
            </a:endParaRPr>
          </a:p>
          <a:p>
            <a:pPr indent="-38100" lvl="0" marL="177800" rtl="0" algn="l">
              <a:lnSpc>
                <a:spcPct val="90000"/>
              </a:lnSpc>
              <a:spcBef>
                <a:spcPts val="800"/>
              </a:spcBef>
              <a:spcAft>
                <a:spcPts val="1200"/>
              </a:spcAft>
              <a:buClr>
                <a:schemeClr val="dk1"/>
              </a:buClr>
              <a:buSzPts val="2100"/>
              <a:buNone/>
            </a:pPr>
            <a:r>
              <a:t/>
            </a:r>
            <a:endParaRPr sz="1700">
              <a:latin typeface="Arial"/>
              <a:ea typeface="Arial"/>
              <a:cs typeface="Arial"/>
              <a:sym typeface="Arial"/>
            </a:endParaRPr>
          </a:p>
        </p:txBody>
      </p:sp>
      <p:sp>
        <p:nvSpPr>
          <p:cNvPr id="234" name="Google Shape;234;p3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Arial"/>
                <a:ea typeface="Arial"/>
                <a:cs typeface="Arial"/>
                <a:sym typeface="Arial"/>
              </a:rPr>
              <a:t>Correspondence Guidelines </a:t>
            </a:r>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1"/>
          <p:cNvSpPr txBox="1"/>
          <p:nvPr>
            <p:ph idx="1" type="body"/>
          </p:nvPr>
        </p:nvSpPr>
        <p:spPr>
          <a:xfrm>
            <a:off x="614033" y="1467115"/>
            <a:ext cx="8156400" cy="32982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0"/>
              </a:spcBef>
              <a:spcAft>
                <a:spcPts val="0"/>
              </a:spcAft>
              <a:buClr>
                <a:schemeClr val="accent2"/>
              </a:buClr>
              <a:buSzPts val="1500"/>
              <a:buNone/>
            </a:pPr>
            <a:r>
              <a:rPr lang="en" sz="2300">
                <a:solidFill>
                  <a:schemeClr val="accent2"/>
                </a:solidFill>
                <a:latin typeface="Arial"/>
                <a:ea typeface="Arial"/>
                <a:cs typeface="Arial"/>
                <a:sym typeface="Arial"/>
              </a:rPr>
              <a:t>5. Follow the 3 Cs Strategy</a:t>
            </a:r>
            <a:endParaRPr sz="2300">
              <a:latin typeface="Arial"/>
              <a:ea typeface="Arial"/>
              <a:cs typeface="Arial"/>
              <a:sym typeface="Arial"/>
            </a:endParaRPr>
          </a:p>
          <a:p>
            <a:pPr indent="0" lvl="0" marL="0" rtl="0" algn="l">
              <a:lnSpc>
                <a:spcPct val="90000"/>
              </a:lnSpc>
              <a:spcBef>
                <a:spcPts val="800"/>
              </a:spcBef>
              <a:spcAft>
                <a:spcPts val="0"/>
              </a:spcAft>
              <a:buClr>
                <a:schemeClr val="dk1"/>
              </a:buClr>
              <a:buSzPts val="1500"/>
              <a:buNone/>
            </a:pPr>
            <a:r>
              <a:rPr b="1" lang="en" sz="2300">
                <a:solidFill>
                  <a:schemeClr val="accent2"/>
                </a:solidFill>
                <a:latin typeface="Arial"/>
                <a:ea typeface="Arial"/>
                <a:cs typeface="Arial"/>
                <a:sym typeface="Arial"/>
              </a:rPr>
              <a:t>Capture</a:t>
            </a:r>
            <a:r>
              <a:rPr lang="en" sz="2300">
                <a:solidFill>
                  <a:schemeClr val="accent2"/>
                </a:solidFill>
                <a:latin typeface="Arial"/>
                <a:ea typeface="Arial"/>
                <a:cs typeface="Arial"/>
                <a:sym typeface="Arial"/>
              </a:rPr>
              <a:t> </a:t>
            </a:r>
            <a:r>
              <a:rPr lang="en" sz="2300">
                <a:latin typeface="Arial"/>
                <a:ea typeface="Arial"/>
                <a:cs typeface="Arial"/>
                <a:sym typeface="Arial"/>
              </a:rPr>
              <a:t>the reader’s attention with a good opener, which tells the reader what the letter, memo, or e-mail can do for him or her.</a:t>
            </a:r>
            <a:endParaRPr sz="2300">
              <a:latin typeface="Arial"/>
              <a:ea typeface="Arial"/>
              <a:cs typeface="Arial"/>
              <a:sym typeface="Arial"/>
            </a:endParaRPr>
          </a:p>
          <a:p>
            <a:pPr indent="0" lvl="0" marL="0" rtl="0" algn="l">
              <a:lnSpc>
                <a:spcPct val="90000"/>
              </a:lnSpc>
              <a:spcBef>
                <a:spcPts val="800"/>
              </a:spcBef>
              <a:spcAft>
                <a:spcPts val="0"/>
              </a:spcAft>
              <a:buClr>
                <a:schemeClr val="dk1"/>
              </a:buClr>
              <a:buSzPts val="1500"/>
              <a:buNone/>
            </a:pPr>
            <a:r>
              <a:rPr b="1" lang="en" sz="2300">
                <a:solidFill>
                  <a:schemeClr val="accent2"/>
                </a:solidFill>
                <a:latin typeface="Arial"/>
                <a:ea typeface="Arial"/>
                <a:cs typeface="Arial"/>
                <a:sym typeface="Arial"/>
              </a:rPr>
              <a:t>Convince</a:t>
            </a:r>
            <a:r>
              <a:rPr lang="en" sz="2300">
                <a:solidFill>
                  <a:schemeClr val="accent2"/>
                </a:solidFill>
                <a:latin typeface="Arial"/>
                <a:ea typeface="Arial"/>
                <a:cs typeface="Arial"/>
                <a:sym typeface="Arial"/>
              </a:rPr>
              <a:t> </a:t>
            </a:r>
            <a:r>
              <a:rPr lang="en" sz="2300">
                <a:latin typeface="Arial"/>
                <a:ea typeface="Arial"/>
                <a:cs typeface="Arial"/>
                <a:sym typeface="Arial"/>
              </a:rPr>
              <a:t>the reader with supporting points, all of which confirm the opening point that this document will help the reader meet his or her goals.</a:t>
            </a:r>
            <a:endParaRPr sz="2300">
              <a:latin typeface="Arial"/>
              <a:ea typeface="Arial"/>
              <a:cs typeface="Arial"/>
              <a:sym typeface="Arial"/>
            </a:endParaRPr>
          </a:p>
          <a:p>
            <a:pPr indent="0" lvl="0" marL="0" rtl="0" algn="l">
              <a:lnSpc>
                <a:spcPct val="90000"/>
              </a:lnSpc>
              <a:spcBef>
                <a:spcPts val="800"/>
              </a:spcBef>
              <a:spcAft>
                <a:spcPts val="0"/>
              </a:spcAft>
              <a:buClr>
                <a:schemeClr val="dk1"/>
              </a:buClr>
              <a:buSzPts val="1500"/>
              <a:buNone/>
            </a:pPr>
            <a:r>
              <a:rPr b="1" lang="en" sz="2300">
                <a:solidFill>
                  <a:schemeClr val="accent2"/>
                </a:solidFill>
                <a:latin typeface="Arial"/>
                <a:ea typeface="Arial"/>
                <a:cs typeface="Arial"/>
                <a:sym typeface="Arial"/>
              </a:rPr>
              <a:t>Contact</a:t>
            </a:r>
            <a:r>
              <a:rPr lang="en" sz="2300">
                <a:solidFill>
                  <a:schemeClr val="accent2"/>
                </a:solidFill>
                <a:latin typeface="Arial"/>
                <a:ea typeface="Arial"/>
                <a:cs typeface="Arial"/>
                <a:sym typeface="Arial"/>
              </a:rPr>
              <a:t> </a:t>
            </a:r>
            <a:r>
              <a:rPr lang="en" sz="2300">
                <a:latin typeface="Arial"/>
                <a:ea typeface="Arial"/>
                <a:cs typeface="Arial"/>
                <a:sym typeface="Arial"/>
              </a:rPr>
              <a:t>solidifies your relationship with the reader with an offer to follow up on the correspondence.</a:t>
            </a:r>
            <a:r>
              <a:rPr lang="en" sz="2300">
                <a:solidFill>
                  <a:schemeClr val="accent2"/>
                </a:solidFill>
                <a:latin typeface="Arial"/>
                <a:ea typeface="Arial"/>
                <a:cs typeface="Arial"/>
                <a:sym typeface="Arial"/>
              </a:rPr>
              <a:t> </a:t>
            </a:r>
            <a:endParaRPr sz="2300">
              <a:solidFill>
                <a:schemeClr val="accent2"/>
              </a:solidFill>
              <a:latin typeface="Arial"/>
              <a:ea typeface="Arial"/>
              <a:cs typeface="Arial"/>
              <a:sym typeface="Arial"/>
            </a:endParaRPr>
          </a:p>
          <a:p>
            <a:pPr indent="-38100" lvl="0" marL="177800" rtl="0" algn="l">
              <a:lnSpc>
                <a:spcPct val="90000"/>
              </a:lnSpc>
              <a:spcBef>
                <a:spcPts val="800"/>
              </a:spcBef>
              <a:spcAft>
                <a:spcPts val="1200"/>
              </a:spcAft>
              <a:buClr>
                <a:schemeClr val="dk1"/>
              </a:buClr>
              <a:buSzPts val="2100"/>
              <a:buNone/>
            </a:pPr>
            <a:r>
              <a:t/>
            </a:r>
            <a:endParaRPr sz="2300">
              <a:latin typeface="Arial"/>
              <a:ea typeface="Arial"/>
              <a:cs typeface="Arial"/>
              <a:sym typeface="Arial"/>
            </a:endParaRPr>
          </a:p>
        </p:txBody>
      </p:sp>
      <p:sp>
        <p:nvSpPr>
          <p:cNvPr id="240" name="Google Shape;240;p31"/>
          <p:cNvSpPr txBox="1"/>
          <p:nvPr>
            <p:ph type="title"/>
          </p:nvPr>
        </p:nvSpPr>
        <p:spPr>
          <a:xfrm>
            <a:off x="614025" y="311019"/>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Arial"/>
                <a:ea typeface="Arial"/>
                <a:cs typeface="Arial"/>
                <a:sym typeface="Arial"/>
              </a:rPr>
              <a:t>Correspondence Guidelines </a:t>
            </a:r>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300"/>
              <a:buFont typeface="Calibri"/>
              <a:buNone/>
            </a:pPr>
            <a:r>
              <a:rPr lang="en">
                <a:latin typeface="Arial"/>
                <a:ea typeface="Arial"/>
                <a:cs typeface="Arial"/>
                <a:sym typeface="Arial"/>
              </a:rPr>
              <a:t>Correspondence Guidelines </a:t>
            </a:r>
            <a:endParaRPr>
              <a:latin typeface="Arial"/>
              <a:ea typeface="Arial"/>
              <a:cs typeface="Arial"/>
              <a:sym typeface="Arial"/>
            </a:endParaRPr>
          </a:p>
          <a:p>
            <a:pPr indent="0" lvl="0" marL="0" rtl="0" algn="l">
              <a:spcBef>
                <a:spcPts val="0"/>
              </a:spcBef>
              <a:spcAft>
                <a:spcPts val="0"/>
              </a:spcAft>
              <a:buNone/>
            </a:pPr>
            <a:r>
              <a:t/>
            </a:r>
            <a:endParaRPr/>
          </a:p>
        </p:txBody>
      </p:sp>
      <p:sp>
        <p:nvSpPr>
          <p:cNvPr id="246" name="Google Shape;246;p3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800">
                <a:solidFill>
                  <a:schemeClr val="accent2"/>
                </a:solidFill>
                <a:latin typeface="Arial"/>
                <a:ea typeface="Arial"/>
                <a:cs typeface="Arial"/>
                <a:sym typeface="Arial"/>
              </a:rPr>
              <a:t>6. Stress the You Attitude</a:t>
            </a:r>
            <a:endParaRPr sz="1800">
              <a:latin typeface="Arial"/>
              <a:ea typeface="Arial"/>
              <a:cs typeface="Arial"/>
              <a:sym typeface="Arial"/>
            </a:endParaRPr>
          </a:p>
          <a:p>
            <a:pPr indent="-190500" lvl="0" marL="177800" rtl="0" algn="l">
              <a:spcBef>
                <a:spcPts val="800"/>
              </a:spcBef>
              <a:spcAft>
                <a:spcPts val="0"/>
              </a:spcAft>
              <a:buClr>
                <a:schemeClr val="lt1"/>
              </a:buClr>
              <a:buSzPts val="1800"/>
              <a:buFont typeface="Arial"/>
              <a:buChar char="●"/>
            </a:pPr>
            <a:r>
              <a:rPr lang="en" sz="1800">
                <a:latin typeface="Arial"/>
                <a:ea typeface="Arial"/>
                <a:cs typeface="Arial"/>
                <a:sym typeface="Arial"/>
              </a:rPr>
              <a:t>Anticipate questions your reader might raise and then answer these questions.</a:t>
            </a:r>
            <a:endParaRPr sz="1800">
              <a:latin typeface="Arial"/>
              <a:ea typeface="Arial"/>
              <a:cs typeface="Arial"/>
              <a:sym typeface="Arial"/>
            </a:endParaRPr>
          </a:p>
          <a:p>
            <a:pPr indent="-190500" lvl="0" marL="177800" rtl="0" algn="l">
              <a:spcBef>
                <a:spcPts val="800"/>
              </a:spcBef>
              <a:spcAft>
                <a:spcPts val="0"/>
              </a:spcAft>
              <a:buClr>
                <a:schemeClr val="lt1"/>
              </a:buClr>
              <a:buSzPts val="1800"/>
              <a:buFont typeface="Arial"/>
              <a:buChar char="●"/>
            </a:pPr>
            <a:r>
              <a:rPr lang="en" sz="1800">
                <a:latin typeface="Arial"/>
                <a:ea typeface="Arial"/>
                <a:cs typeface="Arial"/>
                <a:sym typeface="Arial"/>
              </a:rPr>
              <a:t>Replace the pronouns I, me, and we with you and your (reader-focused)</a:t>
            </a:r>
            <a:endParaRPr sz="1800">
              <a:latin typeface="Arial"/>
              <a:ea typeface="Arial"/>
              <a:cs typeface="Arial"/>
              <a:sym typeface="Arial"/>
            </a:endParaRPr>
          </a:p>
          <a:p>
            <a:pPr indent="-190500" lvl="0" marL="177800" rtl="0" algn="l">
              <a:spcBef>
                <a:spcPts val="800"/>
              </a:spcBef>
              <a:spcAft>
                <a:spcPts val="0"/>
              </a:spcAft>
              <a:buSzPts val="1800"/>
              <a:buFont typeface="Arial"/>
              <a:buChar char="●"/>
            </a:pPr>
            <a:r>
              <a:t/>
            </a:r>
            <a:endParaRPr sz="1800">
              <a:latin typeface="Arial"/>
              <a:ea typeface="Arial"/>
              <a:cs typeface="Arial"/>
              <a:sym typeface="Arial"/>
            </a:endParaRPr>
          </a:p>
          <a:p>
            <a:pPr indent="0" lvl="0" marL="0" rtl="0" algn="l">
              <a:spcBef>
                <a:spcPts val="800"/>
              </a:spcBef>
              <a:spcAft>
                <a:spcPts val="1200"/>
              </a:spcAft>
              <a:buNone/>
            </a:pPr>
            <a:r>
              <a:t/>
            </a:r>
            <a:endParaRPr sz="1800">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300"/>
              <a:buFont typeface="Calibri"/>
              <a:buNone/>
            </a:pPr>
            <a:r>
              <a:rPr lang="en">
                <a:latin typeface="Arial"/>
                <a:ea typeface="Arial"/>
                <a:cs typeface="Arial"/>
                <a:sym typeface="Arial"/>
              </a:rPr>
              <a:t>Correspondence Guidelines </a:t>
            </a:r>
            <a:endParaRPr>
              <a:latin typeface="Arial"/>
              <a:ea typeface="Arial"/>
              <a:cs typeface="Arial"/>
              <a:sym typeface="Arial"/>
            </a:endParaRPr>
          </a:p>
          <a:p>
            <a:pPr indent="0" lvl="0" marL="0" rtl="0" algn="l">
              <a:spcBef>
                <a:spcPts val="0"/>
              </a:spcBef>
              <a:spcAft>
                <a:spcPts val="0"/>
              </a:spcAft>
              <a:buNone/>
            </a:pPr>
            <a:r>
              <a:t/>
            </a:r>
            <a:endParaRPr/>
          </a:p>
        </p:txBody>
      </p:sp>
      <p:sp>
        <p:nvSpPr>
          <p:cNvPr id="252" name="Google Shape;252;p33"/>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Clr>
                <a:schemeClr val="accent2"/>
              </a:buClr>
              <a:buSzPts val="1800"/>
              <a:buFont typeface="Arial"/>
              <a:buNone/>
            </a:pPr>
            <a:r>
              <a:rPr lang="en" sz="1800">
                <a:solidFill>
                  <a:schemeClr val="accent2"/>
                </a:solidFill>
                <a:latin typeface="Arial"/>
                <a:ea typeface="Arial"/>
                <a:cs typeface="Arial"/>
                <a:sym typeface="Arial"/>
              </a:rPr>
              <a:t>7. Use Attachment for Details</a:t>
            </a:r>
            <a:endParaRPr sz="1800">
              <a:solidFill>
                <a:schemeClr val="accent2"/>
              </a:solidFill>
              <a:latin typeface="Arial"/>
              <a:ea typeface="Arial"/>
              <a:cs typeface="Arial"/>
              <a:sym typeface="Arial"/>
            </a:endParaRPr>
          </a:p>
          <a:p>
            <a:pPr indent="0" lvl="0" marL="0" rtl="0" algn="l">
              <a:spcBef>
                <a:spcPts val="0"/>
              </a:spcBef>
              <a:spcAft>
                <a:spcPts val="0"/>
              </a:spcAft>
              <a:buClr>
                <a:schemeClr val="accent2"/>
              </a:buClr>
              <a:buSzPts val="1800"/>
              <a:buFont typeface="Arial"/>
              <a:buNone/>
            </a:pPr>
            <a:r>
              <a:t/>
            </a:r>
            <a:endParaRPr sz="1800">
              <a:solidFill>
                <a:schemeClr val="accent2"/>
              </a:solidFill>
              <a:latin typeface="Arial"/>
              <a:ea typeface="Arial"/>
              <a:cs typeface="Arial"/>
              <a:sym typeface="Arial"/>
            </a:endParaRPr>
          </a:p>
          <a:p>
            <a:pPr indent="0" lvl="0" marL="0" rtl="0" algn="l">
              <a:spcBef>
                <a:spcPts val="800"/>
              </a:spcBef>
              <a:spcAft>
                <a:spcPts val="0"/>
              </a:spcAft>
              <a:buClr>
                <a:schemeClr val="accent2"/>
              </a:buClr>
              <a:buSzPts val="1800"/>
              <a:buFont typeface="Arial"/>
              <a:buNone/>
            </a:pPr>
            <a:r>
              <a:rPr lang="en" sz="1800">
                <a:solidFill>
                  <a:schemeClr val="accent2"/>
                </a:solidFill>
                <a:latin typeface="Arial"/>
                <a:ea typeface="Arial"/>
                <a:cs typeface="Arial"/>
                <a:sym typeface="Arial"/>
              </a:rPr>
              <a:t>8. Be Diplomatic</a:t>
            </a:r>
            <a:endParaRPr>
              <a:latin typeface="Arial"/>
              <a:ea typeface="Arial"/>
              <a:cs typeface="Arial"/>
              <a:sym typeface="Arial"/>
            </a:endParaRPr>
          </a:p>
          <a:p>
            <a:pPr indent="0" lvl="0" marL="0" rtl="0" algn="l">
              <a:spcBef>
                <a:spcPts val="800"/>
              </a:spcBef>
              <a:spcAft>
                <a:spcPts val="0"/>
              </a:spcAft>
              <a:buClr>
                <a:schemeClr val="dk1"/>
              </a:buClr>
              <a:buSzPts val="1800"/>
              <a:buFont typeface="Arial"/>
              <a:buNone/>
            </a:pPr>
            <a:r>
              <a:rPr lang="en" sz="1800">
                <a:latin typeface="Arial"/>
                <a:ea typeface="Arial"/>
                <a:cs typeface="Arial"/>
                <a:sym typeface="Arial"/>
              </a:rPr>
              <a:t>Choose words that persuade, not demand.</a:t>
            </a:r>
            <a:endParaRPr sz="1800">
              <a:latin typeface="Arial"/>
              <a:ea typeface="Arial"/>
              <a:cs typeface="Arial"/>
              <a:sym typeface="Arial"/>
            </a:endParaRPr>
          </a:p>
          <a:p>
            <a:pPr indent="0" lvl="0" marL="0" rtl="0" algn="l">
              <a:spcBef>
                <a:spcPts val="8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Arial"/>
                <a:ea typeface="Arial"/>
                <a:cs typeface="Arial"/>
                <a:sym typeface="Arial"/>
              </a:rPr>
              <a:t>Correspondence Guidelines</a:t>
            </a:r>
            <a:endParaRPr/>
          </a:p>
        </p:txBody>
      </p:sp>
      <p:sp>
        <p:nvSpPr>
          <p:cNvPr id="258" name="Google Shape;258;p34"/>
          <p:cNvSpPr txBox="1"/>
          <p:nvPr>
            <p:ph idx="1" type="body"/>
          </p:nvPr>
        </p:nvSpPr>
        <p:spPr>
          <a:xfrm>
            <a:off x="628650" y="1384569"/>
            <a:ext cx="7886700" cy="3263400"/>
          </a:xfrm>
          <a:prstGeom prst="rect">
            <a:avLst/>
          </a:prstGeom>
        </p:spPr>
        <p:txBody>
          <a:bodyPr anchorCtr="0" anchor="t" bIns="34275" lIns="68575" spcFirstLastPara="1" rIns="68575" wrap="square" tIns="34275">
            <a:noAutofit/>
          </a:bodyPr>
          <a:lstStyle/>
          <a:p>
            <a:pPr indent="0" lvl="0" marL="0" rtl="0" algn="l">
              <a:lnSpc>
                <a:spcPct val="70000"/>
              </a:lnSpc>
              <a:spcBef>
                <a:spcPts val="800"/>
              </a:spcBef>
              <a:spcAft>
                <a:spcPts val="0"/>
              </a:spcAft>
              <a:buSzPts val="935"/>
              <a:buNone/>
            </a:pPr>
            <a:r>
              <a:rPr lang="en" sz="1929">
                <a:solidFill>
                  <a:schemeClr val="accent2"/>
                </a:solidFill>
                <a:latin typeface="Arial"/>
                <a:ea typeface="Arial"/>
                <a:cs typeface="Arial"/>
                <a:sym typeface="Arial"/>
              </a:rPr>
              <a:t>9. Edit Carefully</a:t>
            </a:r>
            <a:endParaRPr sz="1929">
              <a:solidFill>
                <a:schemeClr val="accent2"/>
              </a:solidFill>
              <a:latin typeface="Arial"/>
              <a:ea typeface="Arial"/>
              <a:cs typeface="Arial"/>
              <a:sym typeface="Arial"/>
            </a:endParaRPr>
          </a:p>
          <a:p>
            <a:pPr indent="0" lvl="0" marL="0" rtl="0" algn="l">
              <a:lnSpc>
                <a:spcPct val="70000"/>
              </a:lnSpc>
              <a:spcBef>
                <a:spcPts val="800"/>
              </a:spcBef>
              <a:spcAft>
                <a:spcPts val="0"/>
              </a:spcAft>
              <a:buSzPts val="935"/>
              <a:buNone/>
            </a:pPr>
            <a:r>
              <a:rPr lang="en" sz="1929">
                <a:solidFill>
                  <a:schemeClr val="lt2"/>
                </a:solidFill>
                <a:latin typeface="Arial"/>
                <a:ea typeface="Arial"/>
                <a:cs typeface="Arial"/>
                <a:sym typeface="Arial"/>
              </a:rPr>
              <a:t>■ Mechanics </a:t>
            </a:r>
            <a:endParaRPr sz="1929">
              <a:solidFill>
                <a:schemeClr val="lt2"/>
              </a:solidFill>
              <a:latin typeface="Arial"/>
              <a:ea typeface="Arial"/>
              <a:cs typeface="Arial"/>
              <a:sym typeface="Arial"/>
            </a:endParaRPr>
          </a:p>
          <a:p>
            <a:pPr indent="0" lvl="0" marL="0" rtl="0" algn="l">
              <a:lnSpc>
                <a:spcPct val="70000"/>
              </a:lnSpc>
              <a:spcBef>
                <a:spcPts val="800"/>
              </a:spcBef>
              <a:spcAft>
                <a:spcPts val="0"/>
              </a:spcAft>
              <a:buSzPts val="935"/>
              <a:buNone/>
            </a:pPr>
            <a:r>
              <a:rPr lang="en" sz="1929">
                <a:latin typeface="Arial"/>
                <a:ea typeface="Arial"/>
                <a:cs typeface="Arial"/>
                <a:sym typeface="Arial"/>
              </a:rPr>
              <a:t>■ Misspelled words of any kind, but especially the reader’s name </a:t>
            </a:r>
            <a:endParaRPr sz="1929">
              <a:latin typeface="Arial"/>
              <a:ea typeface="Arial"/>
              <a:cs typeface="Arial"/>
              <a:sym typeface="Arial"/>
            </a:endParaRPr>
          </a:p>
          <a:p>
            <a:pPr indent="0" lvl="0" marL="0" rtl="0" algn="l">
              <a:lnSpc>
                <a:spcPct val="70000"/>
              </a:lnSpc>
              <a:spcBef>
                <a:spcPts val="800"/>
              </a:spcBef>
              <a:spcAft>
                <a:spcPts val="0"/>
              </a:spcAft>
              <a:buSzPts val="935"/>
              <a:buNone/>
            </a:pPr>
            <a:r>
              <a:rPr lang="en" sz="1929">
                <a:latin typeface="Arial"/>
                <a:ea typeface="Arial"/>
                <a:cs typeface="Arial"/>
                <a:sym typeface="Arial"/>
              </a:rPr>
              <a:t>■ Wrong job title (call the reader’s office to double-check, if necessary) </a:t>
            </a:r>
            <a:endParaRPr sz="1929">
              <a:latin typeface="Arial"/>
              <a:ea typeface="Arial"/>
              <a:cs typeface="Arial"/>
              <a:sym typeface="Arial"/>
            </a:endParaRPr>
          </a:p>
          <a:p>
            <a:pPr indent="0" lvl="0" marL="0" rtl="0" algn="l">
              <a:lnSpc>
                <a:spcPct val="70000"/>
              </a:lnSpc>
              <a:spcBef>
                <a:spcPts val="800"/>
              </a:spcBef>
              <a:spcAft>
                <a:spcPts val="0"/>
              </a:spcAft>
              <a:buSzPts val="935"/>
              <a:buNone/>
            </a:pPr>
            <a:r>
              <a:rPr lang="en" sz="1929">
                <a:latin typeface="Arial"/>
                <a:ea typeface="Arial"/>
                <a:cs typeface="Arial"/>
                <a:sym typeface="Arial"/>
              </a:rPr>
              <a:t>■ Old address (again, call the reader’s office to check)</a:t>
            </a:r>
            <a:endParaRPr sz="1929">
              <a:latin typeface="Arial"/>
              <a:ea typeface="Arial"/>
              <a:cs typeface="Arial"/>
              <a:sym typeface="Arial"/>
            </a:endParaRPr>
          </a:p>
          <a:p>
            <a:pPr indent="0" lvl="0" marL="0" rtl="0" algn="l">
              <a:lnSpc>
                <a:spcPct val="70000"/>
              </a:lnSpc>
              <a:spcBef>
                <a:spcPts val="800"/>
              </a:spcBef>
              <a:spcAft>
                <a:spcPts val="0"/>
              </a:spcAft>
              <a:buSzPts val="935"/>
              <a:buNone/>
            </a:pPr>
            <a:r>
              <a:rPr lang="en" sz="1929">
                <a:solidFill>
                  <a:schemeClr val="lt2"/>
                </a:solidFill>
                <a:latin typeface="Arial"/>
                <a:ea typeface="Arial"/>
                <a:cs typeface="Arial"/>
                <a:sym typeface="Arial"/>
              </a:rPr>
              <a:t>■ Grammar </a:t>
            </a:r>
            <a:endParaRPr sz="1929">
              <a:solidFill>
                <a:schemeClr val="lt2"/>
              </a:solidFill>
              <a:latin typeface="Arial"/>
              <a:ea typeface="Arial"/>
              <a:cs typeface="Arial"/>
              <a:sym typeface="Arial"/>
            </a:endParaRPr>
          </a:p>
          <a:p>
            <a:pPr indent="0" lvl="0" marL="0" rtl="0" algn="l">
              <a:lnSpc>
                <a:spcPct val="70000"/>
              </a:lnSpc>
              <a:spcBef>
                <a:spcPts val="800"/>
              </a:spcBef>
              <a:spcAft>
                <a:spcPts val="0"/>
              </a:spcAft>
              <a:buSzPts val="935"/>
              <a:buNone/>
            </a:pPr>
            <a:r>
              <a:rPr lang="en" sz="1929">
                <a:latin typeface="Arial"/>
                <a:ea typeface="Arial"/>
                <a:cs typeface="Arial"/>
                <a:sym typeface="Arial"/>
              </a:rPr>
              <a:t>■ Subject-verb and pronoun agreement errors </a:t>
            </a:r>
            <a:endParaRPr sz="1929">
              <a:latin typeface="Arial"/>
              <a:ea typeface="Arial"/>
              <a:cs typeface="Arial"/>
              <a:sym typeface="Arial"/>
            </a:endParaRPr>
          </a:p>
          <a:p>
            <a:pPr indent="0" lvl="0" marL="0" rtl="0" algn="l">
              <a:lnSpc>
                <a:spcPct val="70000"/>
              </a:lnSpc>
              <a:spcBef>
                <a:spcPts val="800"/>
              </a:spcBef>
              <a:spcAft>
                <a:spcPts val="0"/>
              </a:spcAft>
              <a:buSzPts val="935"/>
              <a:buNone/>
            </a:pPr>
            <a:r>
              <a:rPr lang="en" sz="1929">
                <a:latin typeface="Arial"/>
                <a:ea typeface="Arial"/>
                <a:cs typeface="Arial"/>
                <a:sym typeface="Arial"/>
              </a:rPr>
              <a:t>■ Misused commas </a:t>
            </a:r>
            <a:endParaRPr sz="1929">
              <a:latin typeface="Arial"/>
              <a:ea typeface="Arial"/>
              <a:cs typeface="Arial"/>
              <a:sym typeface="Arial"/>
            </a:endParaRPr>
          </a:p>
          <a:p>
            <a:pPr indent="0" lvl="0" marL="0" rtl="0" algn="l">
              <a:lnSpc>
                <a:spcPct val="70000"/>
              </a:lnSpc>
              <a:spcBef>
                <a:spcPts val="800"/>
              </a:spcBef>
              <a:spcAft>
                <a:spcPts val="0"/>
              </a:spcAft>
              <a:buSzPts val="935"/>
              <a:buNone/>
            </a:pPr>
            <a:r>
              <a:rPr lang="en" sz="1929">
                <a:solidFill>
                  <a:schemeClr val="lt2"/>
                </a:solidFill>
                <a:latin typeface="Arial"/>
                <a:ea typeface="Arial"/>
                <a:cs typeface="Arial"/>
                <a:sym typeface="Arial"/>
              </a:rPr>
              <a:t>■ Style</a:t>
            </a:r>
            <a:endParaRPr sz="1929">
              <a:solidFill>
                <a:schemeClr val="lt2"/>
              </a:solidFill>
              <a:latin typeface="Arial"/>
              <a:ea typeface="Arial"/>
              <a:cs typeface="Arial"/>
              <a:sym typeface="Arial"/>
            </a:endParaRPr>
          </a:p>
          <a:p>
            <a:pPr indent="0" lvl="0" marL="0" rtl="0" algn="l">
              <a:lnSpc>
                <a:spcPct val="70000"/>
              </a:lnSpc>
              <a:spcBef>
                <a:spcPts val="800"/>
              </a:spcBef>
              <a:spcAft>
                <a:spcPts val="0"/>
              </a:spcAft>
              <a:buSzPts val="935"/>
              <a:buNone/>
            </a:pPr>
            <a:r>
              <a:rPr lang="en" sz="1929">
                <a:latin typeface="Arial"/>
                <a:ea typeface="Arial"/>
                <a:cs typeface="Arial"/>
                <a:sym typeface="Arial"/>
              </a:rPr>
              <a:t>■ Stuffy phrases, such as “Per your request” and “Enclosed herewith” </a:t>
            </a:r>
            <a:endParaRPr sz="1929">
              <a:latin typeface="Arial"/>
              <a:ea typeface="Arial"/>
              <a:cs typeface="Arial"/>
              <a:sym typeface="Arial"/>
            </a:endParaRPr>
          </a:p>
          <a:p>
            <a:pPr indent="0" lvl="0" marL="0" rtl="0" algn="l">
              <a:lnSpc>
                <a:spcPct val="70000"/>
              </a:lnSpc>
              <a:spcBef>
                <a:spcPts val="800"/>
              </a:spcBef>
              <a:spcAft>
                <a:spcPts val="0"/>
              </a:spcAft>
              <a:buClr>
                <a:schemeClr val="accent2"/>
              </a:buClr>
              <a:buSzPts val="935"/>
              <a:buFont typeface="Arial"/>
              <a:buNone/>
            </a:pPr>
            <a:r>
              <a:rPr lang="en" sz="1929">
                <a:latin typeface="Arial"/>
                <a:ea typeface="Arial"/>
                <a:cs typeface="Arial"/>
                <a:sym typeface="Arial"/>
              </a:rPr>
              <a:t>■ Long sentences with more than one main and one dependent clause</a:t>
            </a:r>
            <a:endParaRPr sz="1929">
              <a:latin typeface="Arial"/>
              <a:ea typeface="Arial"/>
              <a:cs typeface="Arial"/>
              <a:sym typeface="Arial"/>
            </a:endParaRPr>
          </a:p>
          <a:p>
            <a:pPr indent="0" lvl="0" marL="0" rtl="0" algn="l">
              <a:lnSpc>
                <a:spcPct val="70000"/>
              </a:lnSpc>
              <a:spcBef>
                <a:spcPts val="800"/>
              </a:spcBef>
              <a:spcAft>
                <a:spcPts val="1200"/>
              </a:spcAft>
              <a:buClr>
                <a:schemeClr val="accent2"/>
              </a:buClr>
              <a:buSzPts val="935"/>
              <a:buFont typeface="Arial"/>
              <a:buNone/>
            </a:pPr>
            <a:r>
              <a:t/>
            </a:r>
            <a:endParaRPr sz="1105"/>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700">
                <a:solidFill>
                  <a:schemeClr val="accent2"/>
                </a:solidFill>
                <a:latin typeface="Arial"/>
                <a:ea typeface="Arial"/>
                <a:cs typeface="Arial"/>
                <a:sym typeface="Arial"/>
              </a:rPr>
              <a:t>What</a:t>
            </a:r>
            <a:r>
              <a:rPr lang="en" sz="3700">
                <a:solidFill>
                  <a:schemeClr val="accent2"/>
                </a:solidFill>
                <a:latin typeface="Arial"/>
                <a:ea typeface="Arial"/>
                <a:cs typeface="Arial"/>
                <a:sym typeface="Arial"/>
              </a:rPr>
              <a:t> are letters ?</a:t>
            </a:r>
            <a:endParaRPr sz="3700">
              <a:solidFill>
                <a:schemeClr val="accent2"/>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Arial"/>
                <a:ea typeface="Arial"/>
                <a:cs typeface="Arial"/>
                <a:sym typeface="Arial"/>
              </a:rPr>
              <a:t>Correspondence Guidelines </a:t>
            </a:r>
            <a:endParaRPr/>
          </a:p>
        </p:txBody>
      </p:sp>
      <p:sp>
        <p:nvSpPr>
          <p:cNvPr id="264" name="Google Shape;264;p35"/>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2000">
                <a:solidFill>
                  <a:schemeClr val="accent2"/>
                </a:solidFill>
                <a:latin typeface="Arial"/>
                <a:ea typeface="Arial"/>
                <a:cs typeface="Arial"/>
                <a:sym typeface="Arial"/>
              </a:rPr>
              <a:t>10. Respond Quickly</a:t>
            </a:r>
            <a:endParaRPr sz="2000">
              <a:solidFill>
                <a:schemeClr val="accent2"/>
              </a:solidFill>
              <a:latin typeface="Arial"/>
              <a:ea typeface="Arial"/>
              <a:cs typeface="Arial"/>
              <a:sym typeface="Arial"/>
            </a:endParaRPr>
          </a:p>
          <a:p>
            <a:pPr indent="-355600" lvl="0" marL="457200" rtl="0" algn="l">
              <a:spcBef>
                <a:spcPts val="1200"/>
              </a:spcBef>
              <a:spcAft>
                <a:spcPts val="0"/>
              </a:spcAft>
              <a:buClr>
                <a:schemeClr val="lt1"/>
              </a:buClr>
              <a:buSzPts val="2000"/>
              <a:buFont typeface="Arial"/>
              <a:buChar char="●"/>
            </a:pPr>
            <a:r>
              <a:rPr lang="en" sz="2000">
                <a:latin typeface="Arial"/>
                <a:ea typeface="Arial"/>
                <a:cs typeface="Arial"/>
                <a:sym typeface="Arial"/>
              </a:rPr>
              <a:t>A letter, memo, or e-mail that comes too late fails in its purpose, no matter how well written.</a:t>
            </a:r>
            <a:endParaRPr sz="20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6"/>
          <p:cNvSpPr txBox="1"/>
          <p:nvPr>
            <p:ph type="title"/>
          </p:nvPr>
        </p:nvSpPr>
        <p:spPr>
          <a:xfrm>
            <a:off x="628650" y="1293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solidFill>
                  <a:schemeClr val="accent2"/>
                </a:solidFill>
                <a:latin typeface="Arial"/>
                <a:ea typeface="Arial"/>
                <a:cs typeface="Arial"/>
                <a:sym typeface="Arial"/>
              </a:rPr>
              <a:t>Correspondence Guidelines</a:t>
            </a:r>
            <a:r>
              <a:rPr lang="en">
                <a:latin typeface="Arial"/>
                <a:ea typeface="Arial"/>
                <a:cs typeface="Arial"/>
                <a:sym typeface="Arial"/>
              </a:rPr>
              <a:t> </a:t>
            </a:r>
            <a:endParaRPr/>
          </a:p>
        </p:txBody>
      </p:sp>
      <p:sp>
        <p:nvSpPr>
          <p:cNvPr id="270" name="Google Shape;270;p36"/>
          <p:cNvSpPr txBox="1"/>
          <p:nvPr>
            <p:ph idx="1" type="body"/>
          </p:nvPr>
        </p:nvSpPr>
        <p:spPr>
          <a:xfrm>
            <a:off x="628650" y="101606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800">
                <a:latin typeface="Arial"/>
                <a:ea typeface="Arial"/>
                <a:cs typeface="Arial"/>
                <a:sym typeface="Arial"/>
              </a:rPr>
              <a:t>■ Know your purpose</a:t>
            </a:r>
            <a:endParaRPr sz="1800">
              <a:latin typeface="Arial"/>
              <a:ea typeface="Arial"/>
              <a:cs typeface="Arial"/>
              <a:sym typeface="Arial"/>
            </a:endParaRPr>
          </a:p>
          <a:p>
            <a:pPr indent="0" lvl="0" marL="0" rtl="0" algn="l">
              <a:spcBef>
                <a:spcPts val="1200"/>
              </a:spcBef>
              <a:spcAft>
                <a:spcPts val="0"/>
              </a:spcAft>
              <a:buNone/>
            </a:pPr>
            <a:r>
              <a:rPr lang="en" sz="1800">
                <a:latin typeface="Arial"/>
                <a:ea typeface="Arial"/>
                <a:cs typeface="Arial"/>
                <a:sym typeface="Arial"/>
              </a:rPr>
              <a:t>■ Know your readers </a:t>
            </a:r>
            <a:endParaRPr sz="1800">
              <a:latin typeface="Arial"/>
              <a:ea typeface="Arial"/>
              <a:cs typeface="Arial"/>
              <a:sym typeface="Arial"/>
            </a:endParaRPr>
          </a:p>
          <a:p>
            <a:pPr indent="0" lvl="0" marL="0" rtl="0" algn="l">
              <a:spcBef>
                <a:spcPts val="1200"/>
              </a:spcBef>
              <a:spcAft>
                <a:spcPts val="0"/>
              </a:spcAft>
              <a:buNone/>
            </a:pPr>
            <a:r>
              <a:rPr lang="en" sz="1800">
                <a:latin typeface="Arial"/>
                <a:ea typeface="Arial"/>
                <a:cs typeface="Arial"/>
                <a:sym typeface="Arial"/>
              </a:rPr>
              <a:t>■ Follow correct format</a:t>
            </a:r>
            <a:endParaRPr sz="1800">
              <a:latin typeface="Arial"/>
              <a:ea typeface="Arial"/>
              <a:cs typeface="Arial"/>
              <a:sym typeface="Arial"/>
            </a:endParaRPr>
          </a:p>
          <a:p>
            <a:pPr indent="0" lvl="0" marL="0" rtl="0" algn="l">
              <a:spcBef>
                <a:spcPts val="1200"/>
              </a:spcBef>
              <a:spcAft>
                <a:spcPts val="0"/>
              </a:spcAft>
              <a:buNone/>
            </a:pPr>
            <a:r>
              <a:rPr lang="en" sz="1800">
                <a:latin typeface="Arial"/>
                <a:ea typeface="Arial"/>
                <a:cs typeface="Arial"/>
                <a:sym typeface="Arial"/>
              </a:rPr>
              <a:t>■ Follow the ABC format for all correspondence </a:t>
            </a:r>
            <a:endParaRPr sz="1800">
              <a:latin typeface="Arial"/>
              <a:ea typeface="Arial"/>
              <a:cs typeface="Arial"/>
              <a:sym typeface="Arial"/>
            </a:endParaRPr>
          </a:p>
          <a:p>
            <a:pPr indent="0" lvl="0" marL="0" rtl="0" algn="l">
              <a:spcBef>
                <a:spcPts val="1200"/>
              </a:spcBef>
              <a:spcAft>
                <a:spcPts val="0"/>
              </a:spcAft>
              <a:buNone/>
            </a:pPr>
            <a:r>
              <a:rPr lang="en" sz="1800">
                <a:latin typeface="Arial"/>
                <a:ea typeface="Arial"/>
                <a:cs typeface="Arial"/>
                <a:sym typeface="Arial"/>
              </a:rPr>
              <a:t>■ Use the 3Cs strategy </a:t>
            </a:r>
            <a:endParaRPr sz="1800">
              <a:latin typeface="Arial"/>
              <a:ea typeface="Arial"/>
              <a:cs typeface="Arial"/>
              <a:sym typeface="Arial"/>
            </a:endParaRPr>
          </a:p>
          <a:p>
            <a:pPr indent="0" lvl="0" marL="0" rtl="0" algn="l">
              <a:spcBef>
                <a:spcPts val="1200"/>
              </a:spcBef>
              <a:spcAft>
                <a:spcPts val="0"/>
              </a:spcAft>
              <a:buNone/>
            </a:pPr>
            <a:r>
              <a:rPr lang="en" sz="1800">
                <a:latin typeface="Arial"/>
                <a:ea typeface="Arial"/>
                <a:cs typeface="Arial"/>
                <a:sym typeface="Arial"/>
              </a:rPr>
              <a:t>■ Stress the “you” attitude</a:t>
            </a:r>
            <a:endParaRPr sz="1800">
              <a:latin typeface="Arial"/>
              <a:ea typeface="Arial"/>
              <a:cs typeface="Arial"/>
              <a:sym typeface="Arial"/>
            </a:endParaRPr>
          </a:p>
          <a:p>
            <a:pPr indent="0" lvl="0" marL="0" rtl="0" algn="l">
              <a:spcBef>
                <a:spcPts val="1200"/>
              </a:spcBef>
              <a:spcAft>
                <a:spcPts val="0"/>
              </a:spcAft>
              <a:buNone/>
            </a:pPr>
            <a:r>
              <a:rPr lang="en" sz="1800">
                <a:latin typeface="Arial"/>
                <a:ea typeface="Arial"/>
                <a:cs typeface="Arial"/>
                <a:sym typeface="Arial"/>
              </a:rPr>
              <a:t>■ Use attachments for details </a:t>
            </a:r>
            <a:endParaRPr sz="1800">
              <a:latin typeface="Arial"/>
              <a:ea typeface="Arial"/>
              <a:cs typeface="Arial"/>
              <a:sym typeface="Arial"/>
            </a:endParaRPr>
          </a:p>
          <a:p>
            <a:pPr indent="0" lvl="0" marL="0" rtl="0" algn="l">
              <a:spcBef>
                <a:spcPts val="1200"/>
              </a:spcBef>
              <a:spcAft>
                <a:spcPts val="0"/>
              </a:spcAft>
              <a:buNone/>
            </a:pPr>
            <a:r>
              <a:rPr lang="en" sz="1800">
                <a:latin typeface="Arial"/>
                <a:ea typeface="Arial"/>
                <a:cs typeface="Arial"/>
                <a:sym typeface="Arial"/>
              </a:rPr>
              <a:t>■ Be diplomatic </a:t>
            </a:r>
            <a:endParaRPr sz="1800">
              <a:latin typeface="Arial"/>
              <a:ea typeface="Arial"/>
              <a:cs typeface="Arial"/>
              <a:sym typeface="Arial"/>
            </a:endParaRPr>
          </a:p>
          <a:p>
            <a:pPr indent="0" lvl="0" marL="0" rtl="0" algn="l">
              <a:spcBef>
                <a:spcPts val="1200"/>
              </a:spcBef>
              <a:spcAft>
                <a:spcPts val="0"/>
              </a:spcAft>
              <a:buNone/>
            </a:pPr>
            <a:r>
              <a:rPr lang="en" sz="1800">
                <a:latin typeface="Arial"/>
                <a:ea typeface="Arial"/>
                <a:cs typeface="Arial"/>
                <a:sym typeface="Arial"/>
              </a:rPr>
              <a:t>■ Edit carefully </a:t>
            </a:r>
            <a:endParaRPr sz="1800">
              <a:latin typeface="Arial"/>
              <a:ea typeface="Arial"/>
              <a:cs typeface="Arial"/>
              <a:sym typeface="Arial"/>
            </a:endParaRPr>
          </a:p>
          <a:p>
            <a:pPr indent="0" lvl="0" marL="0" rtl="0" algn="l">
              <a:spcBef>
                <a:spcPts val="1200"/>
              </a:spcBef>
              <a:spcAft>
                <a:spcPts val="1200"/>
              </a:spcAft>
              <a:buNone/>
            </a:pPr>
            <a:r>
              <a:rPr lang="en" sz="1800">
                <a:latin typeface="Arial"/>
                <a:ea typeface="Arial"/>
                <a:cs typeface="Arial"/>
                <a:sym typeface="Arial"/>
              </a:rPr>
              <a:t>■ Respond quickly  </a:t>
            </a:r>
            <a:endParaRPr sz="18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7"/>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Arial"/>
                <a:ea typeface="Arial"/>
                <a:cs typeface="Arial"/>
                <a:sym typeface="Arial"/>
              </a:rPr>
              <a:t>Types of messages in </a:t>
            </a:r>
            <a:r>
              <a:rPr lang="en">
                <a:latin typeface="Arial"/>
                <a:ea typeface="Arial"/>
                <a:cs typeface="Arial"/>
                <a:sym typeface="Arial"/>
              </a:rPr>
              <a:t>Correspondence</a:t>
            </a:r>
            <a:endParaRPr>
              <a:latin typeface="Arial"/>
              <a:ea typeface="Arial"/>
              <a:cs typeface="Arial"/>
              <a:sym typeface="Arial"/>
            </a:endParaRPr>
          </a:p>
        </p:txBody>
      </p:sp>
      <p:sp>
        <p:nvSpPr>
          <p:cNvPr id="276" name="Google Shape;276;p37"/>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74650" lvl="0" marL="457200" rtl="0" algn="l">
              <a:spcBef>
                <a:spcPts val="800"/>
              </a:spcBef>
              <a:spcAft>
                <a:spcPts val="0"/>
              </a:spcAft>
              <a:buClr>
                <a:schemeClr val="lt1"/>
              </a:buClr>
              <a:buSzPts val="2300"/>
              <a:buFont typeface="Arial"/>
              <a:buChar char="●"/>
            </a:pPr>
            <a:r>
              <a:rPr lang="en" sz="2200">
                <a:latin typeface="Arial"/>
                <a:ea typeface="Arial"/>
                <a:cs typeface="Arial"/>
                <a:sym typeface="Arial"/>
              </a:rPr>
              <a:t>Correspondence with a positive message </a:t>
            </a:r>
            <a:endParaRPr sz="2200">
              <a:latin typeface="Arial"/>
              <a:ea typeface="Arial"/>
              <a:cs typeface="Arial"/>
              <a:sym typeface="Arial"/>
            </a:endParaRPr>
          </a:p>
          <a:p>
            <a:pPr indent="-374650" lvl="0" marL="457200" rtl="0" algn="l">
              <a:spcBef>
                <a:spcPts val="0"/>
              </a:spcBef>
              <a:spcAft>
                <a:spcPts val="0"/>
              </a:spcAft>
              <a:buClr>
                <a:schemeClr val="lt1"/>
              </a:buClr>
              <a:buSzPts val="2300"/>
              <a:buFont typeface="Arial"/>
              <a:buChar char="●"/>
            </a:pPr>
            <a:r>
              <a:rPr lang="en" sz="2200">
                <a:latin typeface="Arial"/>
                <a:ea typeface="Arial"/>
                <a:cs typeface="Arial"/>
                <a:sym typeface="Arial"/>
              </a:rPr>
              <a:t>Correspondence with a negative message </a:t>
            </a:r>
            <a:endParaRPr sz="2200">
              <a:latin typeface="Arial"/>
              <a:ea typeface="Arial"/>
              <a:cs typeface="Arial"/>
              <a:sym typeface="Arial"/>
            </a:endParaRPr>
          </a:p>
          <a:p>
            <a:pPr indent="-374650" lvl="0" marL="457200" rtl="0" algn="l">
              <a:spcBef>
                <a:spcPts val="0"/>
              </a:spcBef>
              <a:spcAft>
                <a:spcPts val="0"/>
              </a:spcAft>
              <a:buClr>
                <a:schemeClr val="lt1"/>
              </a:buClr>
              <a:buSzPts val="2300"/>
              <a:buFont typeface="Arial"/>
              <a:buChar char="●"/>
            </a:pPr>
            <a:r>
              <a:rPr lang="en" sz="2200">
                <a:latin typeface="Arial"/>
                <a:ea typeface="Arial"/>
                <a:cs typeface="Arial"/>
                <a:sym typeface="Arial"/>
              </a:rPr>
              <a:t>Correspondence with a neutral message </a:t>
            </a:r>
            <a:endParaRPr sz="2200">
              <a:latin typeface="Arial"/>
              <a:ea typeface="Arial"/>
              <a:cs typeface="Arial"/>
              <a:sym typeface="Arial"/>
            </a:endParaRPr>
          </a:p>
          <a:p>
            <a:pPr indent="-374650" lvl="0" marL="457200" rtl="0" algn="l">
              <a:spcBef>
                <a:spcPts val="0"/>
              </a:spcBef>
              <a:spcAft>
                <a:spcPts val="0"/>
              </a:spcAft>
              <a:buClr>
                <a:schemeClr val="lt1"/>
              </a:buClr>
              <a:buSzPts val="2300"/>
              <a:buFont typeface="Arial"/>
              <a:buChar char="●"/>
            </a:pPr>
            <a:r>
              <a:rPr lang="en" sz="2200">
                <a:latin typeface="Arial"/>
                <a:ea typeface="Arial"/>
                <a:cs typeface="Arial"/>
                <a:sym typeface="Arial"/>
              </a:rPr>
              <a:t>Correspondence with a persuasive message</a:t>
            </a:r>
            <a:endParaRPr sz="22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8"/>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Arial"/>
                <a:ea typeface="Arial"/>
                <a:cs typeface="Arial"/>
                <a:sym typeface="Arial"/>
              </a:rPr>
              <a:t>Types of messages in Correspondence</a:t>
            </a:r>
            <a:endParaRPr/>
          </a:p>
        </p:txBody>
      </p:sp>
      <p:sp>
        <p:nvSpPr>
          <p:cNvPr id="282" name="Google Shape;282;p3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sz="2200">
                <a:solidFill>
                  <a:schemeClr val="accent2"/>
                </a:solidFill>
                <a:latin typeface="Arial"/>
                <a:ea typeface="Arial"/>
                <a:cs typeface="Arial"/>
                <a:sym typeface="Arial"/>
              </a:rPr>
              <a:t>Positive Messages : </a:t>
            </a:r>
            <a:endParaRPr b="1" sz="2200">
              <a:solidFill>
                <a:schemeClr val="accent2"/>
              </a:solidFill>
              <a:latin typeface="Arial"/>
              <a:ea typeface="Arial"/>
              <a:cs typeface="Arial"/>
              <a:sym typeface="Arial"/>
            </a:endParaRPr>
          </a:p>
          <a:p>
            <a:pPr indent="0" lvl="0" marL="0" rtl="0" algn="l">
              <a:spcBef>
                <a:spcPts val="1200"/>
              </a:spcBef>
              <a:spcAft>
                <a:spcPts val="1200"/>
              </a:spcAft>
              <a:buNone/>
            </a:pPr>
            <a:r>
              <a:rPr lang="en" sz="2200">
                <a:latin typeface="Arial"/>
                <a:ea typeface="Arial"/>
                <a:cs typeface="Arial"/>
                <a:sym typeface="Arial"/>
              </a:rPr>
              <a:t>All positive messages follow one overriding rule. You must always: </a:t>
            </a:r>
            <a:r>
              <a:rPr lang="en" sz="2200">
                <a:solidFill>
                  <a:schemeClr val="lt2"/>
                </a:solidFill>
                <a:latin typeface="Arial"/>
                <a:ea typeface="Arial"/>
                <a:cs typeface="Arial"/>
                <a:sym typeface="Arial"/>
              </a:rPr>
              <a:t>State good news immediately!</a:t>
            </a:r>
            <a:endParaRPr sz="2200">
              <a:solidFill>
                <a:schemeClr val="lt2"/>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39"/>
          <p:cNvPicPr preferRelativeResize="0"/>
          <p:nvPr/>
        </p:nvPicPr>
        <p:blipFill>
          <a:blip r:embed="rId3">
            <a:alphaModFix/>
          </a:blip>
          <a:stretch>
            <a:fillRect/>
          </a:stretch>
        </p:blipFill>
        <p:spPr>
          <a:xfrm>
            <a:off x="2715266" y="0"/>
            <a:ext cx="3713468" cy="5143499"/>
          </a:xfrm>
          <a:prstGeom prst="rect">
            <a:avLst/>
          </a:prstGeom>
          <a:noFill/>
          <a:ln>
            <a:noFill/>
          </a:ln>
        </p:spPr>
      </p:pic>
      <p:pic>
        <p:nvPicPr>
          <p:cNvPr id="288" name="Google Shape;288;p39"/>
          <p:cNvPicPr preferRelativeResize="0"/>
          <p:nvPr/>
        </p:nvPicPr>
        <p:blipFill>
          <a:blip r:embed="rId4">
            <a:alphaModFix/>
          </a:blip>
          <a:stretch>
            <a:fillRect/>
          </a:stretch>
        </p:blipFill>
        <p:spPr>
          <a:xfrm>
            <a:off x="2743887" y="2"/>
            <a:ext cx="3656222" cy="5143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Arial"/>
                <a:ea typeface="Arial"/>
                <a:cs typeface="Arial"/>
                <a:sym typeface="Arial"/>
              </a:rPr>
              <a:t>Types of messages in Correspondence</a:t>
            </a:r>
            <a:endParaRPr/>
          </a:p>
        </p:txBody>
      </p:sp>
      <p:sp>
        <p:nvSpPr>
          <p:cNvPr id="294" name="Google Shape;294;p40"/>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sz="2300">
                <a:solidFill>
                  <a:schemeClr val="accent2"/>
                </a:solidFill>
                <a:latin typeface="Arial"/>
                <a:ea typeface="Arial"/>
                <a:cs typeface="Arial"/>
                <a:sym typeface="Arial"/>
              </a:rPr>
              <a:t>Negative Messages :</a:t>
            </a:r>
            <a:endParaRPr b="1" sz="2300">
              <a:solidFill>
                <a:schemeClr val="accent2"/>
              </a:solidFill>
              <a:latin typeface="Arial"/>
              <a:ea typeface="Arial"/>
              <a:cs typeface="Arial"/>
              <a:sym typeface="Arial"/>
            </a:endParaRPr>
          </a:p>
          <a:p>
            <a:pPr indent="0" lvl="0" marL="0" rtl="0" algn="l">
              <a:spcBef>
                <a:spcPts val="1200"/>
              </a:spcBef>
              <a:spcAft>
                <a:spcPts val="1200"/>
              </a:spcAft>
              <a:buNone/>
            </a:pPr>
            <a:r>
              <a:rPr lang="en" sz="2300">
                <a:latin typeface="Arial"/>
                <a:ea typeface="Arial"/>
                <a:cs typeface="Arial"/>
                <a:sym typeface="Arial"/>
              </a:rPr>
              <a:t>One main rule applies to all negative correspondence: </a:t>
            </a:r>
            <a:r>
              <a:rPr lang="en" sz="2300">
                <a:solidFill>
                  <a:schemeClr val="lt2"/>
                </a:solidFill>
                <a:latin typeface="Arial"/>
                <a:ea typeface="Arial"/>
                <a:cs typeface="Arial"/>
                <a:sym typeface="Arial"/>
              </a:rPr>
              <a:t>Buffer the bad news, but still be clear.</a:t>
            </a:r>
            <a:endParaRPr sz="2500">
              <a:solidFill>
                <a:schemeClr val="lt2"/>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1"/>
          <p:cNvPicPr preferRelativeResize="0"/>
          <p:nvPr/>
        </p:nvPicPr>
        <p:blipFill>
          <a:blip r:embed="rId3">
            <a:alphaModFix/>
          </a:blip>
          <a:stretch>
            <a:fillRect/>
          </a:stretch>
        </p:blipFill>
        <p:spPr>
          <a:xfrm>
            <a:off x="2812775" y="0"/>
            <a:ext cx="3518451" cy="5143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Arial"/>
                <a:ea typeface="Arial"/>
                <a:cs typeface="Arial"/>
                <a:sym typeface="Arial"/>
              </a:rPr>
              <a:t>Types of messages in Correspondence</a:t>
            </a:r>
            <a:endParaRPr/>
          </a:p>
        </p:txBody>
      </p:sp>
      <p:sp>
        <p:nvSpPr>
          <p:cNvPr id="305" name="Google Shape;305;p42"/>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sz="2300">
                <a:solidFill>
                  <a:schemeClr val="accent2"/>
                </a:solidFill>
                <a:latin typeface="Arial"/>
                <a:ea typeface="Arial"/>
                <a:cs typeface="Arial"/>
                <a:sym typeface="Arial"/>
              </a:rPr>
              <a:t>Neutral Messages :</a:t>
            </a:r>
            <a:endParaRPr b="1" sz="2300">
              <a:solidFill>
                <a:schemeClr val="accent2"/>
              </a:solidFill>
              <a:latin typeface="Arial"/>
              <a:ea typeface="Arial"/>
              <a:cs typeface="Arial"/>
              <a:sym typeface="Arial"/>
            </a:endParaRPr>
          </a:p>
          <a:p>
            <a:pPr indent="0" lvl="0" marL="0" rtl="0" algn="l">
              <a:spcBef>
                <a:spcPts val="1200"/>
              </a:spcBef>
              <a:spcAft>
                <a:spcPts val="0"/>
              </a:spcAft>
              <a:buNone/>
            </a:pPr>
            <a:r>
              <a:rPr lang="en" sz="2300">
                <a:latin typeface="Arial"/>
                <a:ea typeface="Arial"/>
                <a:cs typeface="Arial"/>
                <a:sym typeface="Arial"/>
              </a:rPr>
              <a:t>the reader usually has no personal stake in the news, However, always abide by this main rule: </a:t>
            </a:r>
            <a:endParaRPr sz="2300">
              <a:latin typeface="Arial"/>
              <a:ea typeface="Arial"/>
              <a:cs typeface="Arial"/>
              <a:sym typeface="Arial"/>
            </a:endParaRPr>
          </a:p>
          <a:p>
            <a:pPr indent="0" lvl="0" marL="0" rtl="0" algn="l">
              <a:spcBef>
                <a:spcPts val="1200"/>
              </a:spcBef>
              <a:spcAft>
                <a:spcPts val="1200"/>
              </a:spcAft>
              <a:buNone/>
            </a:pPr>
            <a:r>
              <a:rPr lang="en" sz="2300">
                <a:solidFill>
                  <a:schemeClr val="lt2"/>
                </a:solidFill>
                <a:latin typeface="Arial"/>
                <a:ea typeface="Arial"/>
                <a:cs typeface="Arial"/>
                <a:sym typeface="Arial"/>
              </a:rPr>
              <a:t>Make your message absolutely clear. </a:t>
            </a:r>
            <a:endParaRPr sz="2300">
              <a:solidFill>
                <a:schemeClr val="lt2"/>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43"/>
          <p:cNvPicPr preferRelativeResize="0"/>
          <p:nvPr/>
        </p:nvPicPr>
        <p:blipFill>
          <a:blip r:embed="rId3">
            <a:alphaModFix/>
          </a:blip>
          <a:stretch>
            <a:fillRect/>
          </a:stretch>
        </p:blipFill>
        <p:spPr>
          <a:xfrm>
            <a:off x="2690625" y="0"/>
            <a:ext cx="3762738" cy="51434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Arial"/>
                <a:ea typeface="Arial"/>
                <a:cs typeface="Arial"/>
                <a:sym typeface="Arial"/>
              </a:rPr>
              <a:t>Types of messages in Correspondence</a:t>
            </a:r>
            <a:endParaRPr/>
          </a:p>
        </p:txBody>
      </p:sp>
      <p:sp>
        <p:nvSpPr>
          <p:cNvPr id="316" name="Google Shape;316;p44"/>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b="1" lang="en" sz="2300">
                <a:solidFill>
                  <a:schemeClr val="accent2"/>
                </a:solidFill>
              </a:rPr>
              <a:t>Persuasive Messages :</a:t>
            </a:r>
            <a:endParaRPr b="1" sz="2300">
              <a:solidFill>
                <a:schemeClr val="accent2"/>
              </a:solidFill>
            </a:endParaRPr>
          </a:p>
          <a:p>
            <a:pPr indent="0" lvl="0" marL="0" rtl="0" algn="l">
              <a:spcBef>
                <a:spcPts val="1200"/>
              </a:spcBef>
              <a:spcAft>
                <a:spcPts val="0"/>
              </a:spcAft>
              <a:buNone/>
            </a:pPr>
            <a:r>
              <a:rPr lang="en" sz="2300"/>
              <a:t>The one main rule that governs all persuasive correspondence is as follows: </a:t>
            </a:r>
            <a:endParaRPr sz="2300"/>
          </a:p>
          <a:p>
            <a:pPr indent="0" lvl="0" marL="0" rtl="0" algn="l">
              <a:spcBef>
                <a:spcPts val="1200"/>
              </a:spcBef>
              <a:spcAft>
                <a:spcPts val="1200"/>
              </a:spcAft>
              <a:buNone/>
            </a:pPr>
            <a:r>
              <a:rPr lang="en" sz="2300">
                <a:solidFill>
                  <a:schemeClr val="lt2"/>
                </a:solidFill>
              </a:rPr>
              <a:t>Help readers solve their problems. </a:t>
            </a:r>
            <a:endParaRPr sz="2300">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500">
                <a:solidFill>
                  <a:schemeClr val="accent2"/>
                </a:solidFill>
                <a:latin typeface="Arial"/>
                <a:ea typeface="Arial"/>
                <a:cs typeface="Arial"/>
                <a:sym typeface="Arial"/>
              </a:rPr>
              <a:t>Letter :</a:t>
            </a:r>
            <a:r>
              <a:rPr lang="en" sz="2500">
                <a:latin typeface="Arial"/>
                <a:ea typeface="Arial"/>
                <a:cs typeface="Arial"/>
                <a:sym typeface="Arial"/>
              </a:rPr>
              <a:t> A document that conveys information to a member of one organization from someone outside that </a:t>
            </a:r>
            <a:r>
              <a:rPr lang="en" sz="2500">
                <a:latin typeface="Arial"/>
                <a:ea typeface="Arial"/>
                <a:cs typeface="Arial"/>
                <a:sym typeface="Arial"/>
              </a:rPr>
              <a:t>same organization</a:t>
            </a:r>
            <a:r>
              <a:rPr lang="en" sz="2500">
                <a:latin typeface="Arial"/>
                <a:ea typeface="Arial"/>
                <a:cs typeface="Arial"/>
                <a:sym typeface="Arial"/>
              </a:rPr>
              <a:t>. Letters usually cover one major point and fit on one page. </a:t>
            </a:r>
            <a:endParaRPr sz="2500">
              <a:latin typeface="Arial"/>
              <a:ea typeface="Arial"/>
              <a:cs typeface="Arial"/>
              <a:sym typeface="Arial"/>
            </a:endParaRPr>
          </a:p>
          <a:p>
            <a:pPr indent="0" lvl="0" marL="0" rtl="0" algn="l">
              <a:spcBef>
                <a:spcPts val="0"/>
              </a:spcBef>
              <a:spcAft>
                <a:spcPts val="1200"/>
              </a:spcAft>
              <a:buNone/>
            </a:pPr>
            <a:r>
              <a:t/>
            </a:r>
            <a:endParaRPr sz="2400">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45"/>
          <p:cNvPicPr preferRelativeResize="0"/>
          <p:nvPr/>
        </p:nvPicPr>
        <p:blipFill>
          <a:blip r:embed="rId3">
            <a:alphaModFix/>
          </a:blip>
          <a:stretch>
            <a:fillRect/>
          </a:stretch>
        </p:blipFill>
        <p:spPr>
          <a:xfrm>
            <a:off x="3084450" y="0"/>
            <a:ext cx="2975102" cy="514349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6"/>
          <p:cNvSpPr txBox="1"/>
          <p:nvPr>
            <p:ph type="title"/>
          </p:nvPr>
        </p:nvSpPr>
        <p:spPr>
          <a:xfrm>
            <a:off x="253194" y="216704"/>
            <a:ext cx="7886700" cy="6216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Times New Roman"/>
              <a:buNone/>
            </a:pPr>
            <a:r>
              <a:rPr lang="en">
                <a:latin typeface="Arial"/>
                <a:ea typeface="Arial"/>
                <a:cs typeface="Arial"/>
                <a:sym typeface="Arial"/>
              </a:rPr>
              <a:t>Business Letters Types</a:t>
            </a:r>
            <a:endParaRPr>
              <a:latin typeface="Arial"/>
              <a:ea typeface="Arial"/>
              <a:cs typeface="Arial"/>
              <a:sym typeface="Arial"/>
            </a:endParaRPr>
          </a:p>
        </p:txBody>
      </p:sp>
      <p:sp>
        <p:nvSpPr>
          <p:cNvPr id="327" name="Google Shape;327;p46"/>
          <p:cNvSpPr txBox="1"/>
          <p:nvPr/>
        </p:nvSpPr>
        <p:spPr>
          <a:xfrm>
            <a:off x="5090314" y="1585318"/>
            <a:ext cx="2421900" cy="13623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i="0" lang="en" sz="2100" u="none" cap="none" strike="noStrike">
                <a:solidFill>
                  <a:srgbClr val="C55A11"/>
                </a:solidFill>
                <a:latin typeface="Arial Rounded"/>
                <a:ea typeface="Arial Rounded"/>
                <a:cs typeface="Arial Rounded"/>
                <a:sym typeface="Arial Rounded"/>
              </a:rPr>
              <a:t>POSITIVE</a:t>
            </a:r>
            <a:endParaRPr sz="1100"/>
          </a:p>
          <a:p>
            <a:pPr indent="0" lvl="0" marL="0" marR="0" rtl="0" algn="l">
              <a:spcBef>
                <a:spcPts val="0"/>
              </a:spcBef>
              <a:spcAft>
                <a:spcPts val="0"/>
              </a:spcAft>
              <a:buNone/>
            </a:pPr>
            <a:r>
              <a:rPr b="1" lang="en" sz="2100">
                <a:solidFill>
                  <a:srgbClr val="C55A11"/>
                </a:solidFill>
                <a:latin typeface="Arial Rounded"/>
                <a:ea typeface="Arial Rounded"/>
                <a:cs typeface="Arial Rounded"/>
                <a:sym typeface="Arial Rounded"/>
              </a:rPr>
              <a:t>NEGATIVE</a:t>
            </a:r>
            <a:endParaRPr sz="1100"/>
          </a:p>
          <a:p>
            <a:pPr indent="0" lvl="0" marL="0" marR="0" rtl="0" algn="l">
              <a:spcBef>
                <a:spcPts val="0"/>
              </a:spcBef>
              <a:spcAft>
                <a:spcPts val="0"/>
              </a:spcAft>
              <a:buNone/>
            </a:pPr>
            <a:r>
              <a:rPr b="1" lang="en" sz="2100">
                <a:solidFill>
                  <a:srgbClr val="C55A11"/>
                </a:solidFill>
                <a:latin typeface="Arial Rounded"/>
                <a:ea typeface="Arial Rounded"/>
                <a:cs typeface="Arial Rounded"/>
                <a:sym typeface="Arial Rounded"/>
              </a:rPr>
              <a:t>NEUTRAL</a:t>
            </a:r>
            <a:endParaRPr sz="1100"/>
          </a:p>
          <a:p>
            <a:pPr indent="0" lvl="0" marL="0" marR="0" rtl="0" algn="l">
              <a:spcBef>
                <a:spcPts val="0"/>
              </a:spcBef>
              <a:spcAft>
                <a:spcPts val="0"/>
              </a:spcAft>
              <a:buNone/>
            </a:pPr>
            <a:r>
              <a:rPr b="1" lang="en" sz="2100">
                <a:solidFill>
                  <a:srgbClr val="C55A11"/>
                </a:solidFill>
                <a:latin typeface="Arial Rounded"/>
                <a:ea typeface="Arial Rounded"/>
                <a:cs typeface="Arial Rounded"/>
                <a:sym typeface="Arial Rounded"/>
              </a:rPr>
              <a:t>PERSUASIVE</a:t>
            </a:r>
            <a:endParaRPr sz="1100"/>
          </a:p>
        </p:txBody>
      </p:sp>
      <p:sp>
        <p:nvSpPr>
          <p:cNvPr id="328" name="Google Shape;328;p46"/>
          <p:cNvSpPr txBox="1"/>
          <p:nvPr/>
        </p:nvSpPr>
        <p:spPr>
          <a:xfrm>
            <a:off x="532950" y="1313750"/>
            <a:ext cx="7138800" cy="3109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Char char="●"/>
            </a:pPr>
            <a:r>
              <a:rPr lang="en" sz="1900">
                <a:solidFill>
                  <a:schemeClr val="lt1"/>
                </a:solidFill>
              </a:rPr>
              <a:t>Invitations</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Instructions</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Answer to inquiry</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Complaint</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Adjustment</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Reference</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Advice</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Introducing new business</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Amalgamation of business</a:t>
            </a:r>
            <a:endParaRPr sz="1900">
              <a:solidFill>
                <a:schemeClr val="lt1"/>
              </a:solidFill>
            </a:endParaRPr>
          </a:p>
          <a:p>
            <a:pPr indent="-349250" lvl="0" marL="457200" rtl="0" algn="l">
              <a:spcBef>
                <a:spcPts val="0"/>
              </a:spcBef>
              <a:spcAft>
                <a:spcPts val="0"/>
              </a:spcAft>
              <a:buClr>
                <a:schemeClr val="lt1"/>
              </a:buClr>
              <a:buSzPts val="1900"/>
              <a:buChar char="●"/>
            </a:pPr>
            <a:r>
              <a:rPr lang="en" sz="1900">
                <a:solidFill>
                  <a:schemeClr val="lt1"/>
                </a:solidFill>
              </a:rPr>
              <a:t>Acknowledgement</a:t>
            </a:r>
            <a:endParaRPr sz="19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7"/>
          <p:cNvSpPr txBox="1"/>
          <p:nvPr>
            <p:ph type="title"/>
          </p:nvPr>
        </p:nvSpPr>
        <p:spPr>
          <a:xfrm>
            <a:off x="628650" y="211498"/>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entury Gothic"/>
              <a:buNone/>
            </a:pPr>
            <a:r>
              <a:rPr lang="en" sz="3500">
                <a:latin typeface="Arial"/>
                <a:ea typeface="Arial"/>
                <a:cs typeface="Arial"/>
                <a:sym typeface="Arial"/>
              </a:rPr>
              <a:t>Styles</a:t>
            </a:r>
            <a:endParaRPr sz="3500">
              <a:latin typeface="Arial"/>
              <a:ea typeface="Arial"/>
              <a:cs typeface="Arial"/>
              <a:sym typeface="Arial"/>
            </a:endParaRPr>
          </a:p>
        </p:txBody>
      </p:sp>
      <p:sp>
        <p:nvSpPr>
          <p:cNvPr id="335" name="Google Shape;335;p47"/>
          <p:cNvSpPr txBox="1"/>
          <p:nvPr/>
        </p:nvSpPr>
        <p:spPr>
          <a:xfrm>
            <a:off x="628650" y="2040750"/>
            <a:ext cx="7138800" cy="1246800"/>
          </a:xfrm>
          <a:prstGeom prst="rect">
            <a:avLst/>
          </a:prstGeom>
          <a:noFill/>
          <a:ln>
            <a:noFill/>
          </a:ln>
        </p:spPr>
        <p:txBody>
          <a:bodyPr anchorCtr="0" anchor="t" bIns="91425" lIns="91425" spcFirstLastPara="1" rIns="91425" wrap="square" tIns="91425">
            <a:spAutoFit/>
          </a:bodyPr>
          <a:lstStyle/>
          <a:p>
            <a:pPr indent="-374650" lvl="0" marL="457200" rtl="0" algn="l">
              <a:spcBef>
                <a:spcPts val="0"/>
              </a:spcBef>
              <a:spcAft>
                <a:spcPts val="0"/>
              </a:spcAft>
              <a:buClr>
                <a:schemeClr val="lt1"/>
              </a:buClr>
              <a:buSzPts val="2300"/>
              <a:buChar char="●"/>
            </a:pPr>
            <a:r>
              <a:rPr lang="en" sz="2300">
                <a:solidFill>
                  <a:schemeClr val="lt1"/>
                </a:solidFill>
              </a:rPr>
              <a:t>Full Block Style</a:t>
            </a:r>
            <a:endParaRPr sz="2300">
              <a:solidFill>
                <a:schemeClr val="lt1"/>
              </a:solidFill>
            </a:endParaRPr>
          </a:p>
          <a:p>
            <a:pPr indent="-374650" lvl="0" marL="457200" rtl="0" algn="l">
              <a:spcBef>
                <a:spcPts val="0"/>
              </a:spcBef>
              <a:spcAft>
                <a:spcPts val="0"/>
              </a:spcAft>
              <a:buClr>
                <a:schemeClr val="lt1"/>
              </a:buClr>
              <a:buSzPts val="2300"/>
              <a:buChar char="●"/>
            </a:pPr>
            <a:r>
              <a:rPr lang="en" sz="2300">
                <a:solidFill>
                  <a:schemeClr val="lt1"/>
                </a:solidFill>
              </a:rPr>
              <a:t>Modified-Block Style</a:t>
            </a:r>
            <a:endParaRPr sz="2300">
              <a:solidFill>
                <a:schemeClr val="lt1"/>
              </a:solidFill>
            </a:endParaRPr>
          </a:p>
          <a:p>
            <a:pPr indent="-374650" lvl="0" marL="457200" rtl="0" algn="l">
              <a:spcBef>
                <a:spcPts val="0"/>
              </a:spcBef>
              <a:spcAft>
                <a:spcPts val="0"/>
              </a:spcAft>
              <a:buClr>
                <a:schemeClr val="lt1"/>
              </a:buClr>
              <a:buSzPts val="2300"/>
              <a:buChar char="●"/>
            </a:pPr>
            <a:r>
              <a:rPr lang="en" sz="2300">
                <a:solidFill>
                  <a:schemeClr val="lt1"/>
                </a:solidFill>
              </a:rPr>
              <a:t>Simplified Style</a:t>
            </a:r>
            <a:endParaRPr sz="23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8"/>
          <p:cNvSpPr txBox="1"/>
          <p:nvPr>
            <p:ph type="title"/>
          </p:nvPr>
        </p:nvSpPr>
        <p:spPr>
          <a:xfrm>
            <a:off x="6735449" y="331799"/>
            <a:ext cx="2214563" cy="430172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Full Block Style with Letterhead</a:t>
            </a:r>
            <a:endParaRPr/>
          </a:p>
        </p:txBody>
      </p:sp>
      <p:pic>
        <p:nvPicPr>
          <p:cNvPr id="342" name="Google Shape;342;p48"/>
          <p:cNvPicPr preferRelativeResize="0"/>
          <p:nvPr>
            <p:ph idx="1" type="body"/>
          </p:nvPr>
        </p:nvPicPr>
        <p:blipFill rotWithShape="1">
          <a:blip r:embed="rId3">
            <a:alphaModFix/>
          </a:blip>
          <a:srcRect b="6675" l="31785" r="33693" t="10252"/>
          <a:stretch/>
        </p:blipFill>
        <p:spPr>
          <a:xfrm>
            <a:off x="0" y="-20696"/>
            <a:ext cx="6498969" cy="516419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570125" y="0"/>
            <a:ext cx="79452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entury Gothic"/>
              <a:buNone/>
            </a:pPr>
            <a:r>
              <a:rPr lang="en">
                <a:latin typeface="Arial"/>
                <a:ea typeface="Arial"/>
                <a:cs typeface="Arial"/>
                <a:sym typeface="Arial"/>
              </a:rPr>
              <a:t>Parts of a Letter </a:t>
            </a:r>
            <a:endParaRPr>
              <a:latin typeface="Arial"/>
              <a:ea typeface="Arial"/>
              <a:cs typeface="Arial"/>
              <a:sym typeface="Arial"/>
            </a:endParaRPr>
          </a:p>
        </p:txBody>
      </p:sp>
      <p:sp>
        <p:nvSpPr>
          <p:cNvPr id="349" name="Google Shape;349;p49"/>
          <p:cNvSpPr txBox="1"/>
          <p:nvPr>
            <p:ph idx="1" type="body"/>
          </p:nvPr>
        </p:nvSpPr>
        <p:spPr>
          <a:xfrm>
            <a:off x="570130" y="1118132"/>
            <a:ext cx="7873200" cy="3681300"/>
          </a:xfrm>
          <a:prstGeom prst="rect">
            <a:avLst/>
          </a:prstGeom>
          <a:noFill/>
          <a:ln>
            <a:noFill/>
          </a:ln>
        </p:spPr>
        <p:txBody>
          <a:bodyPr anchorCtr="0" anchor="t" bIns="34275" lIns="68575" spcFirstLastPara="1" rIns="68575" wrap="square" tIns="34275">
            <a:noAutofit/>
          </a:bodyPr>
          <a:lstStyle/>
          <a:p>
            <a:pPr indent="-393700" lvl="0" marL="381000" rtl="0" algn="l">
              <a:lnSpc>
                <a:spcPct val="90000"/>
              </a:lnSpc>
              <a:spcBef>
                <a:spcPts val="0"/>
              </a:spcBef>
              <a:spcAft>
                <a:spcPts val="0"/>
              </a:spcAft>
              <a:buClr>
                <a:schemeClr val="lt1"/>
              </a:buClr>
              <a:buSzPts val="1800"/>
              <a:buFont typeface="Arial"/>
              <a:buAutoNum type="arabicPeriod"/>
            </a:pPr>
            <a:r>
              <a:rPr lang="en" sz="1800">
                <a:latin typeface="Arial"/>
                <a:ea typeface="Arial"/>
                <a:cs typeface="Arial"/>
                <a:sym typeface="Arial"/>
              </a:rPr>
              <a:t>Letterhead of your Organization</a:t>
            </a:r>
            <a:endParaRPr sz="1800">
              <a:latin typeface="Arial"/>
              <a:ea typeface="Arial"/>
              <a:cs typeface="Arial"/>
              <a:sym typeface="Arial"/>
            </a:endParaRPr>
          </a:p>
          <a:p>
            <a:pPr indent="-393700" lvl="0" marL="381000" rtl="0" algn="l">
              <a:lnSpc>
                <a:spcPct val="90000"/>
              </a:lnSpc>
              <a:spcBef>
                <a:spcPts val="800"/>
              </a:spcBef>
              <a:spcAft>
                <a:spcPts val="0"/>
              </a:spcAft>
              <a:buClr>
                <a:srgbClr val="F8F8F8"/>
              </a:buClr>
              <a:buSzPts val="1800"/>
              <a:buFont typeface="Arial"/>
              <a:buAutoNum type="arabicPeriod"/>
            </a:pPr>
            <a:r>
              <a:rPr lang="en" sz="1800">
                <a:latin typeface="Arial"/>
                <a:ea typeface="Arial"/>
                <a:cs typeface="Arial"/>
                <a:sym typeface="Arial"/>
              </a:rPr>
              <a:t>Date</a:t>
            </a:r>
            <a:endParaRPr sz="1800">
              <a:latin typeface="Arial"/>
              <a:ea typeface="Arial"/>
              <a:cs typeface="Arial"/>
              <a:sym typeface="Arial"/>
            </a:endParaRPr>
          </a:p>
          <a:p>
            <a:pPr indent="-393700" lvl="0" marL="381000" rtl="0" algn="l">
              <a:lnSpc>
                <a:spcPct val="90000"/>
              </a:lnSpc>
              <a:spcBef>
                <a:spcPts val="800"/>
              </a:spcBef>
              <a:spcAft>
                <a:spcPts val="0"/>
              </a:spcAft>
              <a:buClr>
                <a:srgbClr val="F8F8F8"/>
              </a:buClr>
              <a:buSzPts val="1800"/>
              <a:buFont typeface="Arial"/>
              <a:buAutoNum type="arabicPeriod"/>
            </a:pPr>
            <a:r>
              <a:rPr lang="en" sz="1800">
                <a:latin typeface="Arial"/>
                <a:ea typeface="Arial"/>
                <a:cs typeface="Arial"/>
                <a:sym typeface="Arial"/>
              </a:rPr>
              <a:t>Inside Address</a:t>
            </a:r>
            <a:endParaRPr sz="1800">
              <a:latin typeface="Arial"/>
              <a:ea typeface="Arial"/>
              <a:cs typeface="Arial"/>
              <a:sym typeface="Arial"/>
            </a:endParaRPr>
          </a:p>
          <a:p>
            <a:pPr indent="-393700" lvl="0" marL="381000" rtl="0" algn="l">
              <a:lnSpc>
                <a:spcPct val="90000"/>
              </a:lnSpc>
              <a:spcBef>
                <a:spcPts val="800"/>
              </a:spcBef>
              <a:spcAft>
                <a:spcPts val="0"/>
              </a:spcAft>
              <a:buClr>
                <a:schemeClr val="lt1"/>
              </a:buClr>
              <a:buSzPts val="1800"/>
              <a:buFont typeface="Arial"/>
              <a:buAutoNum type="arabicPeriod"/>
            </a:pPr>
            <a:r>
              <a:rPr lang="en" sz="1800">
                <a:latin typeface="Arial"/>
                <a:ea typeface="Arial"/>
                <a:cs typeface="Arial"/>
                <a:sym typeface="Arial"/>
              </a:rPr>
              <a:t>Subject Line</a:t>
            </a:r>
            <a:endParaRPr sz="1800">
              <a:latin typeface="Arial"/>
              <a:ea typeface="Arial"/>
              <a:cs typeface="Arial"/>
              <a:sym typeface="Arial"/>
            </a:endParaRPr>
          </a:p>
          <a:p>
            <a:pPr indent="-393700" lvl="0" marL="381000" rtl="0" algn="l">
              <a:lnSpc>
                <a:spcPct val="90000"/>
              </a:lnSpc>
              <a:spcBef>
                <a:spcPts val="800"/>
              </a:spcBef>
              <a:spcAft>
                <a:spcPts val="0"/>
              </a:spcAft>
              <a:buClr>
                <a:schemeClr val="lt1"/>
              </a:buClr>
              <a:buSzPts val="1800"/>
              <a:buFont typeface="Arial"/>
              <a:buAutoNum type="arabicPeriod"/>
            </a:pPr>
            <a:r>
              <a:rPr lang="en" sz="1800">
                <a:latin typeface="Arial"/>
                <a:ea typeface="Arial"/>
                <a:cs typeface="Arial"/>
                <a:sym typeface="Arial"/>
              </a:rPr>
              <a:t>Salutation</a:t>
            </a:r>
            <a:endParaRPr sz="1800">
              <a:latin typeface="Arial"/>
              <a:ea typeface="Arial"/>
              <a:cs typeface="Arial"/>
              <a:sym typeface="Arial"/>
            </a:endParaRPr>
          </a:p>
          <a:p>
            <a:pPr indent="-393700" lvl="0" marL="381000" rtl="0" algn="l">
              <a:lnSpc>
                <a:spcPct val="90000"/>
              </a:lnSpc>
              <a:spcBef>
                <a:spcPts val="800"/>
              </a:spcBef>
              <a:spcAft>
                <a:spcPts val="0"/>
              </a:spcAft>
              <a:buClr>
                <a:schemeClr val="lt1"/>
              </a:buClr>
              <a:buSzPts val="1800"/>
              <a:buFont typeface="Arial"/>
              <a:buAutoNum type="arabicPeriod"/>
            </a:pPr>
            <a:r>
              <a:rPr lang="en" sz="1800">
                <a:latin typeface="Arial"/>
                <a:ea typeface="Arial"/>
                <a:cs typeface="Arial"/>
                <a:sym typeface="Arial"/>
              </a:rPr>
              <a:t>Body</a:t>
            </a:r>
            <a:endParaRPr sz="1800">
              <a:latin typeface="Arial"/>
              <a:ea typeface="Arial"/>
              <a:cs typeface="Arial"/>
              <a:sym typeface="Arial"/>
            </a:endParaRPr>
          </a:p>
          <a:p>
            <a:pPr indent="-393700" lvl="0" marL="381000" rtl="0" algn="l">
              <a:lnSpc>
                <a:spcPct val="90000"/>
              </a:lnSpc>
              <a:spcBef>
                <a:spcPts val="800"/>
              </a:spcBef>
              <a:spcAft>
                <a:spcPts val="0"/>
              </a:spcAft>
              <a:buClr>
                <a:schemeClr val="lt1"/>
              </a:buClr>
              <a:buSzPts val="1800"/>
              <a:buFont typeface="Arial"/>
              <a:buAutoNum type="arabicPeriod"/>
            </a:pPr>
            <a:r>
              <a:rPr lang="en" sz="1800">
                <a:latin typeface="Arial"/>
                <a:ea typeface="Arial"/>
                <a:cs typeface="Arial"/>
                <a:sym typeface="Arial"/>
              </a:rPr>
              <a:t>Complimentary Closing</a:t>
            </a:r>
            <a:endParaRPr sz="1800">
              <a:latin typeface="Arial"/>
              <a:ea typeface="Arial"/>
              <a:cs typeface="Arial"/>
              <a:sym typeface="Arial"/>
            </a:endParaRPr>
          </a:p>
          <a:p>
            <a:pPr indent="-393700" lvl="0" marL="381000" rtl="0" algn="l">
              <a:lnSpc>
                <a:spcPct val="90000"/>
              </a:lnSpc>
              <a:spcBef>
                <a:spcPts val="800"/>
              </a:spcBef>
              <a:spcAft>
                <a:spcPts val="0"/>
              </a:spcAft>
              <a:buClr>
                <a:schemeClr val="lt1"/>
              </a:buClr>
              <a:buSzPts val="1800"/>
              <a:buFont typeface="Arial"/>
              <a:buAutoNum type="arabicPeriod"/>
            </a:pPr>
            <a:r>
              <a:rPr lang="en" sz="1800">
                <a:latin typeface="Arial"/>
                <a:ea typeface="Arial"/>
                <a:cs typeface="Arial"/>
                <a:sym typeface="Arial"/>
              </a:rPr>
              <a:t>Writer’s Signature Block</a:t>
            </a:r>
            <a:endParaRPr sz="1800">
              <a:latin typeface="Arial"/>
              <a:ea typeface="Arial"/>
              <a:cs typeface="Arial"/>
              <a:sym typeface="Arial"/>
            </a:endParaRPr>
          </a:p>
          <a:p>
            <a:pPr indent="-393700" lvl="0" marL="381000" rtl="0" algn="l">
              <a:lnSpc>
                <a:spcPct val="90000"/>
              </a:lnSpc>
              <a:spcBef>
                <a:spcPts val="800"/>
              </a:spcBef>
              <a:spcAft>
                <a:spcPts val="0"/>
              </a:spcAft>
              <a:buClr>
                <a:schemeClr val="lt1"/>
              </a:buClr>
              <a:buSzPts val="1800"/>
              <a:buFont typeface="Arial"/>
              <a:buAutoNum type="arabicPeriod"/>
            </a:pPr>
            <a:r>
              <a:rPr lang="en" sz="1800">
                <a:latin typeface="Arial"/>
                <a:ea typeface="Arial"/>
                <a:cs typeface="Arial"/>
                <a:sym typeface="Arial"/>
              </a:rPr>
              <a:t>Your full name (typed)</a:t>
            </a:r>
            <a:endParaRPr sz="1800">
              <a:latin typeface="Arial"/>
              <a:ea typeface="Arial"/>
              <a:cs typeface="Arial"/>
              <a:sym typeface="Arial"/>
            </a:endParaRPr>
          </a:p>
          <a:p>
            <a:pPr indent="-393700" lvl="0" marL="381000" rtl="0" algn="l">
              <a:lnSpc>
                <a:spcPct val="90000"/>
              </a:lnSpc>
              <a:spcBef>
                <a:spcPts val="800"/>
              </a:spcBef>
              <a:spcAft>
                <a:spcPts val="1200"/>
              </a:spcAft>
              <a:buClr>
                <a:schemeClr val="lt1"/>
              </a:buClr>
              <a:buSzPts val="1800"/>
              <a:buFont typeface="Arial"/>
              <a:buAutoNum type="arabicPeriod"/>
            </a:pPr>
            <a:r>
              <a:rPr lang="en" sz="1800">
                <a:latin typeface="Arial"/>
                <a:ea typeface="Arial"/>
                <a:cs typeface="Arial"/>
                <a:sym typeface="Arial"/>
              </a:rPr>
              <a:t>End Notations CC</a:t>
            </a:r>
            <a:endParaRPr sz="1800">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0"/>
          <p:cNvSpPr txBox="1"/>
          <p:nvPr>
            <p:ph type="title"/>
          </p:nvPr>
        </p:nvSpPr>
        <p:spPr>
          <a:xfrm>
            <a:off x="489857" y="423267"/>
            <a:ext cx="7886700" cy="653654"/>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Arial"/>
                <a:ea typeface="Arial"/>
                <a:cs typeface="Arial"/>
                <a:sym typeface="Arial"/>
              </a:rPr>
              <a:t>Heading or Letterhead</a:t>
            </a:r>
            <a:endParaRPr>
              <a:latin typeface="Arial"/>
              <a:ea typeface="Arial"/>
              <a:cs typeface="Arial"/>
              <a:sym typeface="Arial"/>
            </a:endParaRPr>
          </a:p>
        </p:txBody>
      </p:sp>
      <p:sp>
        <p:nvSpPr>
          <p:cNvPr id="355" name="Google Shape;355;p50"/>
          <p:cNvSpPr txBox="1"/>
          <p:nvPr>
            <p:ph idx="1" type="body"/>
          </p:nvPr>
        </p:nvSpPr>
        <p:spPr>
          <a:xfrm>
            <a:off x="180975" y="1229066"/>
            <a:ext cx="8754666" cy="4211241"/>
          </a:xfrm>
          <a:prstGeom prst="rect">
            <a:avLst/>
          </a:prstGeom>
          <a:noFill/>
          <a:ln>
            <a:noFill/>
          </a:ln>
        </p:spPr>
        <p:txBody>
          <a:bodyPr anchorCtr="0" anchor="t" bIns="34275" lIns="68575" spcFirstLastPara="1" rIns="68575" wrap="square" tIns="34275">
            <a:normAutofit/>
          </a:bodyPr>
          <a:lstStyle/>
          <a:p>
            <a:pPr indent="-190500" lvl="0" marL="177800" rtl="0" algn="l">
              <a:lnSpc>
                <a:spcPct val="90000"/>
              </a:lnSpc>
              <a:spcBef>
                <a:spcPts val="0"/>
              </a:spcBef>
              <a:spcAft>
                <a:spcPts val="0"/>
              </a:spcAft>
              <a:buClr>
                <a:schemeClr val="lt1"/>
              </a:buClr>
              <a:buSzPts val="2000"/>
              <a:buChar char="●"/>
            </a:pPr>
            <a:r>
              <a:rPr lang="en" sz="2000">
                <a:latin typeface="Arial"/>
                <a:ea typeface="Arial"/>
                <a:cs typeface="Arial"/>
                <a:sym typeface="Arial"/>
              </a:rPr>
              <a:t>Place your </a:t>
            </a:r>
            <a:r>
              <a:rPr b="1" lang="en" sz="2000">
                <a:solidFill>
                  <a:schemeClr val="accent2"/>
                </a:solidFill>
                <a:latin typeface="Arial"/>
                <a:ea typeface="Arial"/>
                <a:cs typeface="Arial"/>
                <a:sym typeface="Arial"/>
              </a:rPr>
              <a:t>full return address</a:t>
            </a:r>
            <a:r>
              <a:rPr lang="en" sz="2000">
                <a:latin typeface="Arial"/>
                <a:ea typeface="Arial"/>
                <a:cs typeface="Arial"/>
                <a:sym typeface="Arial"/>
              </a:rPr>
              <a:t> and the </a:t>
            </a:r>
            <a:r>
              <a:rPr b="1" lang="en" sz="2000">
                <a:solidFill>
                  <a:schemeClr val="accent2"/>
                </a:solidFill>
                <a:latin typeface="Arial"/>
                <a:ea typeface="Arial"/>
                <a:cs typeface="Arial"/>
                <a:sym typeface="Arial"/>
              </a:rPr>
              <a:t>date</a:t>
            </a:r>
            <a:r>
              <a:rPr lang="en" sz="2000">
                <a:latin typeface="Arial"/>
                <a:ea typeface="Arial"/>
                <a:cs typeface="Arial"/>
                <a:sym typeface="Arial"/>
              </a:rPr>
              <a:t> in the heading (if no letterhead).</a:t>
            </a:r>
            <a:endParaRPr sz="2000">
              <a:latin typeface="Arial"/>
              <a:ea typeface="Arial"/>
              <a:cs typeface="Arial"/>
              <a:sym typeface="Arial"/>
            </a:endParaRPr>
          </a:p>
          <a:p>
            <a:pPr indent="-190500" lvl="0" marL="177800" rtl="0" algn="l">
              <a:lnSpc>
                <a:spcPct val="90000"/>
              </a:lnSpc>
              <a:spcBef>
                <a:spcPts val="800"/>
              </a:spcBef>
              <a:spcAft>
                <a:spcPts val="0"/>
              </a:spcAft>
              <a:buClr>
                <a:schemeClr val="lt1"/>
              </a:buClr>
              <a:buSzPts val="2000"/>
              <a:buChar char="●"/>
            </a:pPr>
            <a:r>
              <a:rPr lang="en" sz="2000">
                <a:latin typeface="Arial"/>
                <a:ea typeface="Arial"/>
                <a:cs typeface="Arial"/>
                <a:sym typeface="Arial"/>
              </a:rPr>
              <a:t>Avoid writing </a:t>
            </a:r>
            <a:r>
              <a:rPr b="1" lang="en" sz="2000">
                <a:solidFill>
                  <a:schemeClr val="accent2"/>
                </a:solidFill>
                <a:latin typeface="Arial"/>
                <a:ea typeface="Arial"/>
                <a:cs typeface="Arial"/>
                <a:sym typeface="Arial"/>
              </a:rPr>
              <a:t>name </a:t>
            </a:r>
            <a:r>
              <a:rPr lang="en" sz="2000">
                <a:latin typeface="Arial"/>
                <a:ea typeface="Arial"/>
                <a:cs typeface="Arial"/>
                <a:sym typeface="Arial"/>
              </a:rPr>
              <a:t>(your name appears at the end of the letter)</a:t>
            </a:r>
            <a:endParaRPr sz="2000">
              <a:latin typeface="Arial"/>
              <a:ea typeface="Arial"/>
              <a:cs typeface="Arial"/>
              <a:sym typeface="Arial"/>
            </a:endParaRPr>
          </a:p>
          <a:p>
            <a:pPr indent="-190500" lvl="0" marL="177800" rtl="0" algn="l">
              <a:lnSpc>
                <a:spcPct val="90000"/>
              </a:lnSpc>
              <a:spcBef>
                <a:spcPts val="800"/>
              </a:spcBef>
              <a:spcAft>
                <a:spcPts val="0"/>
              </a:spcAft>
              <a:buClr>
                <a:schemeClr val="lt1"/>
              </a:buClr>
              <a:buSzPts val="2000"/>
              <a:buChar char="●"/>
            </a:pPr>
            <a:r>
              <a:rPr b="1" lang="en" sz="2000">
                <a:solidFill>
                  <a:schemeClr val="accent2"/>
                </a:solidFill>
                <a:latin typeface="Arial"/>
                <a:ea typeface="Arial"/>
                <a:cs typeface="Arial"/>
                <a:sym typeface="Arial"/>
              </a:rPr>
              <a:t>Spell out</a:t>
            </a:r>
            <a:r>
              <a:rPr lang="en" sz="2000">
                <a:latin typeface="Arial"/>
                <a:ea typeface="Arial"/>
                <a:cs typeface="Arial"/>
                <a:sym typeface="Arial"/>
              </a:rPr>
              <a:t> words such as street, avenue, first, and west rather than abbreviating them. </a:t>
            </a:r>
            <a:endParaRPr sz="2000">
              <a:latin typeface="Arial"/>
              <a:ea typeface="Arial"/>
              <a:cs typeface="Arial"/>
              <a:sym typeface="Arial"/>
            </a:endParaRPr>
          </a:p>
          <a:p>
            <a:pPr indent="-190500" lvl="0" marL="177800" rtl="0" algn="l">
              <a:lnSpc>
                <a:spcPct val="90000"/>
              </a:lnSpc>
              <a:spcBef>
                <a:spcPts val="800"/>
              </a:spcBef>
              <a:spcAft>
                <a:spcPts val="0"/>
              </a:spcAft>
              <a:buClr>
                <a:schemeClr val="lt1"/>
              </a:buClr>
              <a:buSzPts val="2000"/>
              <a:buChar char="●"/>
            </a:pPr>
            <a:r>
              <a:rPr lang="en" sz="2000">
                <a:latin typeface="Arial"/>
                <a:ea typeface="Arial"/>
                <a:cs typeface="Arial"/>
                <a:sym typeface="Arial"/>
              </a:rPr>
              <a:t>The </a:t>
            </a:r>
            <a:r>
              <a:rPr b="1" lang="en" sz="2000">
                <a:solidFill>
                  <a:schemeClr val="accent2"/>
                </a:solidFill>
                <a:latin typeface="Arial"/>
                <a:ea typeface="Arial"/>
                <a:cs typeface="Arial"/>
                <a:sym typeface="Arial"/>
              </a:rPr>
              <a:t>date</a:t>
            </a:r>
            <a:r>
              <a:rPr lang="en" sz="2000">
                <a:latin typeface="Arial"/>
                <a:ea typeface="Arial"/>
                <a:cs typeface="Arial"/>
                <a:sym typeface="Arial"/>
              </a:rPr>
              <a:t> usually goes directly beneath the last line of the return address. Avoid abbreviating the name of the month.</a:t>
            </a:r>
            <a:endParaRPr sz="2000">
              <a:latin typeface="Arial"/>
              <a:ea typeface="Arial"/>
              <a:cs typeface="Arial"/>
              <a:sym typeface="Arial"/>
            </a:endParaRPr>
          </a:p>
          <a:p>
            <a:pPr indent="-190500" lvl="0" marL="177800" rtl="0" algn="l">
              <a:lnSpc>
                <a:spcPct val="90000"/>
              </a:lnSpc>
              <a:spcBef>
                <a:spcPts val="800"/>
              </a:spcBef>
              <a:spcAft>
                <a:spcPts val="0"/>
              </a:spcAft>
              <a:buClr>
                <a:schemeClr val="lt1"/>
              </a:buClr>
              <a:buSzPts val="2000"/>
              <a:buChar char="●"/>
            </a:pPr>
            <a:r>
              <a:rPr lang="en" sz="2000">
                <a:latin typeface="Arial"/>
                <a:ea typeface="Arial"/>
                <a:cs typeface="Arial"/>
                <a:sym typeface="Arial"/>
              </a:rPr>
              <a:t>Begin the </a:t>
            </a:r>
            <a:r>
              <a:rPr b="1" lang="en" sz="2000">
                <a:solidFill>
                  <a:schemeClr val="accent2"/>
                </a:solidFill>
                <a:latin typeface="Arial"/>
                <a:ea typeface="Arial"/>
                <a:cs typeface="Arial"/>
                <a:sym typeface="Arial"/>
              </a:rPr>
              <a:t>heading</a:t>
            </a:r>
            <a:r>
              <a:rPr lang="en" sz="2000">
                <a:latin typeface="Arial"/>
                <a:ea typeface="Arial"/>
                <a:cs typeface="Arial"/>
                <a:sym typeface="Arial"/>
              </a:rPr>
              <a:t> about two inches from the top of the page. </a:t>
            </a:r>
            <a:endParaRPr sz="2000">
              <a:latin typeface="Arial"/>
              <a:ea typeface="Arial"/>
              <a:cs typeface="Arial"/>
              <a:sym typeface="Arial"/>
            </a:endParaRPr>
          </a:p>
          <a:p>
            <a:pPr indent="-190500" lvl="0" marL="177800" rtl="0" algn="l">
              <a:lnSpc>
                <a:spcPct val="90000"/>
              </a:lnSpc>
              <a:spcBef>
                <a:spcPts val="800"/>
              </a:spcBef>
              <a:spcAft>
                <a:spcPts val="1200"/>
              </a:spcAft>
              <a:buClr>
                <a:schemeClr val="lt1"/>
              </a:buClr>
              <a:buSzPts val="2000"/>
              <a:buChar char="●"/>
            </a:pPr>
            <a:r>
              <a:rPr lang="en" sz="2000">
                <a:latin typeface="Arial"/>
                <a:ea typeface="Arial"/>
                <a:cs typeface="Arial"/>
                <a:sym typeface="Arial"/>
              </a:rPr>
              <a:t>If you are using </a:t>
            </a:r>
            <a:r>
              <a:rPr b="1" lang="en" sz="2000">
                <a:solidFill>
                  <a:schemeClr val="accent2"/>
                </a:solidFill>
                <a:latin typeface="Arial"/>
                <a:ea typeface="Arial"/>
                <a:cs typeface="Arial"/>
                <a:sym typeface="Arial"/>
              </a:rPr>
              <a:t>letterhead</a:t>
            </a:r>
            <a:r>
              <a:rPr lang="en" sz="2000">
                <a:latin typeface="Arial"/>
                <a:ea typeface="Arial"/>
                <a:cs typeface="Arial"/>
                <a:sym typeface="Arial"/>
              </a:rPr>
              <a:t> that gives the company address, enter only the date, below the last line of the letterhead.</a:t>
            </a:r>
            <a:endParaRPr sz="2000">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1"/>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entury Gothic"/>
              <a:buNone/>
            </a:pPr>
            <a:r>
              <a:rPr lang="en">
                <a:latin typeface="Arial"/>
                <a:ea typeface="Arial"/>
                <a:cs typeface="Arial"/>
                <a:sym typeface="Arial"/>
              </a:rPr>
              <a:t>Inside Address</a:t>
            </a:r>
            <a:endParaRPr>
              <a:latin typeface="Arial"/>
              <a:ea typeface="Arial"/>
              <a:cs typeface="Arial"/>
              <a:sym typeface="Arial"/>
            </a:endParaRPr>
          </a:p>
        </p:txBody>
      </p:sp>
      <p:sp>
        <p:nvSpPr>
          <p:cNvPr id="361" name="Google Shape;361;p51"/>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p>
            <a:pPr indent="-190500" lvl="0" marL="177800" rtl="0" algn="l">
              <a:lnSpc>
                <a:spcPct val="90000"/>
              </a:lnSpc>
              <a:spcBef>
                <a:spcPts val="0"/>
              </a:spcBef>
              <a:spcAft>
                <a:spcPts val="0"/>
              </a:spcAft>
              <a:buClr>
                <a:schemeClr val="lt1"/>
              </a:buClr>
              <a:buSzPts val="2000"/>
              <a:buFont typeface="Arial"/>
              <a:buChar char="●"/>
            </a:pPr>
            <a:r>
              <a:rPr lang="en" sz="2000">
                <a:latin typeface="Arial"/>
                <a:ea typeface="Arial"/>
                <a:cs typeface="Arial"/>
                <a:sym typeface="Arial"/>
              </a:rPr>
              <a:t>the recipient’s full name </a:t>
            </a:r>
            <a:endParaRPr sz="2000">
              <a:latin typeface="Arial"/>
              <a:ea typeface="Arial"/>
              <a:cs typeface="Arial"/>
              <a:sym typeface="Arial"/>
            </a:endParaRPr>
          </a:p>
          <a:p>
            <a:pPr indent="-190500" lvl="0" marL="177800" rtl="0" algn="l">
              <a:lnSpc>
                <a:spcPct val="90000"/>
              </a:lnSpc>
              <a:spcBef>
                <a:spcPts val="800"/>
              </a:spcBef>
              <a:spcAft>
                <a:spcPts val="0"/>
              </a:spcAft>
              <a:buClr>
                <a:schemeClr val="lt1"/>
              </a:buClr>
              <a:buSzPts val="2000"/>
              <a:buFont typeface="Arial"/>
              <a:buChar char="●"/>
            </a:pPr>
            <a:r>
              <a:rPr lang="en" sz="2000">
                <a:latin typeface="Arial"/>
                <a:ea typeface="Arial"/>
                <a:cs typeface="Arial"/>
                <a:sym typeface="Arial"/>
              </a:rPr>
              <a:t>Title/designation</a:t>
            </a:r>
            <a:endParaRPr sz="2000">
              <a:latin typeface="Arial"/>
              <a:ea typeface="Arial"/>
              <a:cs typeface="Arial"/>
              <a:sym typeface="Arial"/>
            </a:endParaRPr>
          </a:p>
          <a:p>
            <a:pPr indent="-190500" lvl="0" marL="177800" rtl="0" algn="l">
              <a:lnSpc>
                <a:spcPct val="90000"/>
              </a:lnSpc>
              <a:spcBef>
                <a:spcPts val="800"/>
              </a:spcBef>
              <a:spcAft>
                <a:spcPts val="0"/>
              </a:spcAft>
              <a:buClr>
                <a:schemeClr val="lt1"/>
              </a:buClr>
              <a:buSzPts val="2000"/>
              <a:buFont typeface="Arial"/>
              <a:buChar char="●"/>
            </a:pPr>
            <a:r>
              <a:rPr lang="en" sz="2000">
                <a:latin typeface="Arial"/>
                <a:ea typeface="Arial"/>
                <a:cs typeface="Arial"/>
                <a:sym typeface="Arial"/>
              </a:rPr>
              <a:t>address in the inside address, </a:t>
            </a:r>
            <a:endParaRPr sz="2000">
              <a:latin typeface="Arial"/>
              <a:ea typeface="Arial"/>
              <a:cs typeface="Arial"/>
              <a:sym typeface="Arial"/>
            </a:endParaRPr>
          </a:p>
          <a:p>
            <a:pPr indent="-190500" lvl="0" marL="177800" rtl="0" algn="l">
              <a:lnSpc>
                <a:spcPct val="90000"/>
              </a:lnSpc>
              <a:spcBef>
                <a:spcPts val="800"/>
              </a:spcBef>
              <a:spcAft>
                <a:spcPts val="1200"/>
              </a:spcAft>
              <a:buClr>
                <a:schemeClr val="lt1"/>
              </a:buClr>
              <a:buSzPts val="2000"/>
              <a:buFont typeface="Arial"/>
              <a:buChar char="●"/>
            </a:pPr>
            <a:r>
              <a:rPr lang="en" sz="2000">
                <a:latin typeface="Arial"/>
                <a:ea typeface="Arial"/>
                <a:cs typeface="Arial"/>
                <a:sym typeface="Arial"/>
              </a:rPr>
              <a:t>One line below the date, depending on the length of the letter </a:t>
            </a:r>
            <a:endParaRPr sz="2000">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2"/>
          <p:cNvSpPr txBox="1"/>
          <p:nvPr>
            <p:ph type="title"/>
          </p:nvPr>
        </p:nvSpPr>
        <p:spPr>
          <a:xfrm>
            <a:off x="271464" y="402772"/>
            <a:ext cx="7886700" cy="760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Arial"/>
                <a:ea typeface="Arial"/>
                <a:cs typeface="Arial"/>
                <a:sym typeface="Arial"/>
              </a:rPr>
              <a:t>Subject Line</a:t>
            </a:r>
            <a:endParaRPr>
              <a:latin typeface="Arial"/>
              <a:ea typeface="Arial"/>
              <a:cs typeface="Arial"/>
              <a:sym typeface="Arial"/>
            </a:endParaRPr>
          </a:p>
        </p:txBody>
      </p:sp>
      <p:sp>
        <p:nvSpPr>
          <p:cNvPr id="368" name="Google Shape;368;p52"/>
          <p:cNvSpPr txBox="1"/>
          <p:nvPr>
            <p:ph idx="1" type="body"/>
          </p:nvPr>
        </p:nvSpPr>
        <p:spPr>
          <a:xfrm>
            <a:off x="135725" y="1163582"/>
            <a:ext cx="8872500" cy="3871800"/>
          </a:xfrm>
          <a:prstGeom prst="rect">
            <a:avLst/>
          </a:prstGeom>
          <a:noFill/>
          <a:ln>
            <a:noFill/>
          </a:ln>
        </p:spPr>
        <p:txBody>
          <a:bodyPr anchorCtr="0" anchor="t" bIns="34275" lIns="68575" spcFirstLastPara="1" rIns="68575" wrap="square" tIns="34275">
            <a:normAutofit/>
          </a:bodyPr>
          <a:lstStyle/>
          <a:p>
            <a:pPr indent="-203200" lvl="0" marL="177800" rtl="0" algn="l">
              <a:lnSpc>
                <a:spcPct val="90000"/>
              </a:lnSpc>
              <a:spcBef>
                <a:spcPts val="0"/>
              </a:spcBef>
              <a:spcAft>
                <a:spcPts val="0"/>
              </a:spcAft>
              <a:buClr>
                <a:schemeClr val="lt1"/>
              </a:buClr>
              <a:buSzPts val="2000"/>
              <a:buFont typeface="Arial"/>
              <a:buChar char="●"/>
            </a:pPr>
            <a:r>
              <a:rPr lang="en" sz="2000">
                <a:latin typeface="Arial"/>
                <a:ea typeface="Arial"/>
                <a:cs typeface="Arial"/>
                <a:sym typeface="Arial"/>
              </a:rPr>
              <a:t>An optional element in a letter is a subject line.</a:t>
            </a:r>
            <a:endParaRPr sz="2000">
              <a:latin typeface="Arial"/>
              <a:ea typeface="Arial"/>
              <a:cs typeface="Arial"/>
              <a:sym typeface="Arial"/>
            </a:endParaRPr>
          </a:p>
          <a:p>
            <a:pPr indent="-203200" lvl="0" marL="177800" rtl="0" algn="l">
              <a:lnSpc>
                <a:spcPct val="90000"/>
              </a:lnSpc>
              <a:spcBef>
                <a:spcPts val="800"/>
              </a:spcBef>
              <a:spcAft>
                <a:spcPts val="0"/>
              </a:spcAft>
              <a:buClr>
                <a:schemeClr val="lt1"/>
              </a:buClr>
              <a:buSzPts val="2000"/>
              <a:buFont typeface="Arial"/>
              <a:buChar char="●"/>
            </a:pPr>
            <a:r>
              <a:rPr lang="en" sz="2000">
                <a:latin typeface="Arial"/>
                <a:ea typeface="Arial"/>
                <a:cs typeface="Arial"/>
                <a:sym typeface="Arial"/>
              </a:rPr>
              <a:t>It follows the recipient’s address</a:t>
            </a:r>
            <a:endParaRPr sz="2000">
              <a:latin typeface="Arial"/>
              <a:ea typeface="Arial"/>
              <a:cs typeface="Arial"/>
              <a:sym typeface="Arial"/>
            </a:endParaRPr>
          </a:p>
          <a:p>
            <a:pPr indent="-203200" lvl="0" marL="177800" rtl="0" algn="l">
              <a:lnSpc>
                <a:spcPct val="90000"/>
              </a:lnSpc>
              <a:spcBef>
                <a:spcPts val="800"/>
              </a:spcBef>
              <a:spcAft>
                <a:spcPts val="0"/>
              </a:spcAft>
              <a:buClr>
                <a:schemeClr val="lt1"/>
              </a:buClr>
              <a:buSzPts val="2000"/>
              <a:buFont typeface="Arial"/>
              <a:buChar char="●"/>
            </a:pPr>
            <a:r>
              <a:rPr lang="en" sz="2000">
                <a:latin typeface="Arial"/>
                <a:ea typeface="Arial"/>
                <a:cs typeface="Arial"/>
                <a:sym typeface="Arial"/>
              </a:rPr>
              <a:t>Insert one blank line above and one blank line below the subject line.</a:t>
            </a:r>
            <a:endParaRPr sz="2000">
              <a:latin typeface="Arial"/>
              <a:ea typeface="Arial"/>
              <a:cs typeface="Arial"/>
              <a:sym typeface="Arial"/>
            </a:endParaRPr>
          </a:p>
          <a:p>
            <a:pPr indent="-203200" lvl="0" marL="177800" rtl="0" algn="l">
              <a:lnSpc>
                <a:spcPct val="90000"/>
              </a:lnSpc>
              <a:spcBef>
                <a:spcPts val="800"/>
              </a:spcBef>
              <a:spcAft>
                <a:spcPts val="0"/>
              </a:spcAft>
              <a:buClr>
                <a:schemeClr val="lt1"/>
              </a:buClr>
              <a:buSzPts val="2000"/>
              <a:buFont typeface="Arial"/>
              <a:buChar char="●"/>
            </a:pPr>
            <a:r>
              <a:rPr lang="en" sz="2000">
                <a:latin typeface="Arial"/>
                <a:ea typeface="Arial"/>
                <a:cs typeface="Arial"/>
                <a:sym typeface="Arial"/>
              </a:rPr>
              <a:t>The subject line in a letter functions as an aid in focusing the topic and filing the letter. </a:t>
            </a:r>
            <a:endParaRPr sz="2000">
              <a:latin typeface="Arial"/>
              <a:ea typeface="Arial"/>
              <a:cs typeface="Arial"/>
              <a:sym typeface="Arial"/>
            </a:endParaRPr>
          </a:p>
          <a:p>
            <a:pPr indent="-203200" lvl="0" marL="177800" rtl="0" algn="l">
              <a:lnSpc>
                <a:spcPct val="90000"/>
              </a:lnSpc>
              <a:spcBef>
                <a:spcPts val="800"/>
              </a:spcBef>
              <a:spcAft>
                <a:spcPts val="0"/>
              </a:spcAft>
              <a:buClr>
                <a:schemeClr val="lt1"/>
              </a:buClr>
              <a:buSzPts val="2000"/>
              <a:buFont typeface="Arial"/>
              <a:buChar char="●"/>
            </a:pPr>
            <a:r>
              <a:rPr lang="en" sz="2000">
                <a:latin typeface="Arial"/>
                <a:ea typeface="Arial"/>
                <a:cs typeface="Arial"/>
                <a:sym typeface="Arial"/>
              </a:rPr>
              <a:t>Subject lines are especially useful if you are writing to a large company and do not know the name or title of the recipient. In such cases, you may address a letter to an appropriate department or identify the subject in a subject line and use no salutation.</a:t>
            </a:r>
            <a:endParaRPr sz="2000">
              <a:latin typeface="Arial"/>
              <a:ea typeface="Arial"/>
              <a:cs typeface="Arial"/>
              <a:sym typeface="Arial"/>
            </a:endParaRPr>
          </a:p>
          <a:p>
            <a:pPr indent="-38100" lvl="0" marL="177800" rtl="0" algn="l">
              <a:lnSpc>
                <a:spcPct val="90000"/>
              </a:lnSpc>
              <a:spcBef>
                <a:spcPts val="800"/>
              </a:spcBef>
              <a:spcAft>
                <a:spcPts val="1200"/>
              </a:spcAft>
              <a:buClr>
                <a:schemeClr val="dk1"/>
              </a:buClr>
              <a:buSzPts val="2100"/>
              <a:buNone/>
            </a:pPr>
            <a:r>
              <a:t/>
            </a:r>
            <a:endParaRPr sz="2000">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3"/>
          <p:cNvSpPr txBox="1"/>
          <p:nvPr>
            <p:ph type="title"/>
          </p:nvPr>
        </p:nvSpPr>
        <p:spPr>
          <a:xfrm>
            <a:off x="628650"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Arial"/>
                <a:ea typeface="Arial"/>
                <a:cs typeface="Arial"/>
                <a:sym typeface="Arial"/>
              </a:rPr>
              <a:t>Salutation</a:t>
            </a:r>
            <a:endParaRPr/>
          </a:p>
        </p:txBody>
      </p:sp>
      <p:sp>
        <p:nvSpPr>
          <p:cNvPr id="374" name="Google Shape;374;p53"/>
          <p:cNvSpPr txBox="1"/>
          <p:nvPr>
            <p:ph idx="1" type="body"/>
          </p:nvPr>
        </p:nvSpPr>
        <p:spPr>
          <a:xfrm>
            <a:off x="628650" y="1369219"/>
            <a:ext cx="7886700" cy="3263400"/>
          </a:xfrm>
          <a:prstGeom prst="rect">
            <a:avLst/>
          </a:prstGeom>
        </p:spPr>
        <p:txBody>
          <a:bodyPr anchorCtr="0" anchor="t" bIns="34275" lIns="68575" spcFirstLastPara="1" rIns="68575" wrap="square" tIns="34275">
            <a:noAutofit/>
          </a:bodyPr>
          <a:lstStyle/>
          <a:p>
            <a:pPr indent="-203200" lvl="0" marL="177800" rtl="0" algn="l">
              <a:spcBef>
                <a:spcPts val="0"/>
              </a:spcBef>
              <a:spcAft>
                <a:spcPts val="0"/>
              </a:spcAft>
              <a:buClr>
                <a:schemeClr val="lt1"/>
              </a:buClr>
              <a:buSzPts val="2400"/>
              <a:buFont typeface="Arial"/>
              <a:buChar char="●"/>
            </a:pPr>
            <a:r>
              <a:rPr lang="en" sz="1600">
                <a:latin typeface="Arial"/>
                <a:ea typeface="Arial"/>
                <a:cs typeface="Arial"/>
                <a:sym typeface="Arial"/>
              </a:rPr>
              <a:t>In most business letters, the salutation contains the recipient’s personal title (such as Mr., Ms., Dr.) and last name, followed by a colon (:).</a:t>
            </a:r>
            <a:endParaRPr sz="1600">
              <a:latin typeface="Arial"/>
              <a:ea typeface="Arial"/>
              <a:cs typeface="Arial"/>
              <a:sym typeface="Arial"/>
            </a:endParaRPr>
          </a:p>
          <a:p>
            <a:pPr indent="-203200" lvl="0" marL="177800" rtl="0" algn="l">
              <a:spcBef>
                <a:spcPts val="800"/>
              </a:spcBef>
              <a:spcAft>
                <a:spcPts val="0"/>
              </a:spcAft>
              <a:buClr>
                <a:schemeClr val="lt1"/>
              </a:buClr>
              <a:buSzPts val="2400"/>
              <a:buFont typeface="Arial"/>
              <a:buChar char="●"/>
            </a:pPr>
            <a:r>
              <a:rPr lang="en" sz="1600">
                <a:latin typeface="Arial"/>
                <a:ea typeface="Arial"/>
                <a:cs typeface="Arial"/>
                <a:sym typeface="Arial"/>
              </a:rPr>
              <a:t>If you are on a first-name basis with the recipient, use only the first name in the salutation. </a:t>
            </a:r>
            <a:endParaRPr sz="1600">
              <a:latin typeface="Arial"/>
              <a:ea typeface="Arial"/>
              <a:cs typeface="Arial"/>
              <a:sym typeface="Arial"/>
            </a:endParaRPr>
          </a:p>
          <a:p>
            <a:pPr indent="-203200" lvl="0" marL="177800" rtl="0" algn="l">
              <a:spcBef>
                <a:spcPts val="800"/>
              </a:spcBef>
              <a:spcAft>
                <a:spcPts val="0"/>
              </a:spcAft>
              <a:buClr>
                <a:schemeClr val="lt1"/>
              </a:buClr>
              <a:buSzPts val="2400"/>
              <a:buFont typeface="Arial"/>
              <a:buChar char="●"/>
            </a:pPr>
            <a:r>
              <a:rPr lang="en" sz="1600">
                <a:latin typeface="Arial"/>
                <a:ea typeface="Arial"/>
                <a:cs typeface="Arial"/>
                <a:sym typeface="Arial"/>
              </a:rPr>
              <a:t>Address women as Ms. unless they have expressed a preference for Miss or Mrs. </a:t>
            </a:r>
            <a:endParaRPr sz="1600">
              <a:latin typeface="Arial"/>
              <a:ea typeface="Arial"/>
              <a:cs typeface="Arial"/>
              <a:sym typeface="Arial"/>
            </a:endParaRPr>
          </a:p>
          <a:p>
            <a:pPr indent="-203200" lvl="0" marL="177800" rtl="0" algn="l">
              <a:spcBef>
                <a:spcPts val="800"/>
              </a:spcBef>
              <a:spcAft>
                <a:spcPts val="0"/>
              </a:spcAft>
              <a:buClr>
                <a:schemeClr val="lt1"/>
              </a:buClr>
              <a:buSzPts val="2400"/>
              <a:buFont typeface="Arial"/>
              <a:buChar char="●"/>
            </a:pPr>
            <a:r>
              <a:rPr lang="en" sz="1600">
                <a:latin typeface="Arial"/>
                <a:ea typeface="Arial"/>
                <a:cs typeface="Arial"/>
                <a:sym typeface="Arial"/>
              </a:rPr>
              <a:t>Professional titles (such as Professor, Senator, Major) take precedence over Ms. and similar courtesy titles. </a:t>
            </a:r>
            <a:endParaRPr sz="1600">
              <a:latin typeface="Arial"/>
              <a:ea typeface="Arial"/>
              <a:cs typeface="Arial"/>
              <a:sym typeface="Arial"/>
            </a:endParaRPr>
          </a:p>
          <a:p>
            <a:pPr indent="-203200" lvl="0" marL="177800" rtl="0" algn="l">
              <a:spcBef>
                <a:spcPts val="800"/>
              </a:spcBef>
              <a:spcAft>
                <a:spcPts val="0"/>
              </a:spcAft>
              <a:buClr>
                <a:schemeClr val="lt1"/>
              </a:buClr>
              <a:buSzPts val="2400"/>
              <a:buFont typeface="Arial"/>
              <a:buChar char="●"/>
            </a:pPr>
            <a:r>
              <a:rPr lang="en" sz="1600">
                <a:latin typeface="Arial"/>
                <a:ea typeface="Arial"/>
                <a:cs typeface="Arial"/>
                <a:sym typeface="Arial"/>
              </a:rPr>
              <a:t>When a person’s first name could refer to either a woman or a man, one solution is to use both the first and last names in the salutation.</a:t>
            </a:r>
            <a:endParaRPr sz="1600">
              <a:latin typeface="Arial"/>
              <a:ea typeface="Arial"/>
              <a:cs typeface="Arial"/>
              <a:sym typeface="Arial"/>
            </a:endParaRPr>
          </a:p>
          <a:p>
            <a:pPr indent="0" lvl="0" marL="0" rtl="0" algn="l">
              <a:spcBef>
                <a:spcPts val="800"/>
              </a:spcBef>
              <a:spcAft>
                <a:spcPts val="1200"/>
              </a:spcAft>
              <a:buNone/>
            </a:pPr>
            <a:r>
              <a:t/>
            </a:r>
            <a:endParaRPr sz="1500">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4"/>
          <p:cNvSpPr txBox="1"/>
          <p:nvPr>
            <p:ph type="title"/>
          </p:nvPr>
        </p:nvSpPr>
        <p:spPr>
          <a:xfrm>
            <a:off x="628650" y="261469"/>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latin typeface="Arial"/>
                <a:ea typeface="Arial"/>
                <a:cs typeface="Arial"/>
                <a:sym typeface="Arial"/>
              </a:rPr>
              <a:t>Salutation</a:t>
            </a:r>
            <a:endParaRPr/>
          </a:p>
        </p:txBody>
      </p:sp>
      <p:sp>
        <p:nvSpPr>
          <p:cNvPr id="380" name="Google Shape;380;p54"/>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209550" lvl="0" marL="177800" rtl="0" algn="l">
              <a:spcBef>
                <a:spcPts val="800"/>
              </a:spcBef>
              <a:spcAft>
                <a:spcPts val="0"/>
              </a:spcAft>
              <a:buClr>
                <a:schemeClr val="lt1"/>
              </a:buClr>
              <a:buSzPts val="2500"/>
              <a:buFont typeface="Arial"/>
              <a:buChar char="●"/>
            </a:pPr>
            <a:r>
              <a:rPr lang="en" sz="1700">
                <a:latin typeface="Arial"/>
                <a:ea typeface="Arial"/>
                <a:cs typeface="Arial"/>
                <a:sym typeface="Arial"/>
              </a:rPr>
              <a:t>Avoid “To Whom It May Concern” because it is impersonal and dated. </a:t>
            </a:r>
            <a:endParaRPr sz="1700">
              <a:latin typeface="Arial"/>
              <a:ea typeface="Arial"/>
              <a:cs typeface="Arial"/>
              <a:sym typeface="Arial"/>
            </a:endParaRPr>
          </a:p>
          <a:p>
            <a:pPr indent="-209550" lvl="0" marL="177800" rtl="0" algn="l">
              <a:spcBef>
                <a:spcPts val="800"/>
              </a:spcBef>
              <a:spcAft>
                <a:spcPts val="0"/>
              </a:spcAft>
              <a:buClr>
                <a:schemeClr val="lt1"/>
              </a:buClr>
              <a:buSzPts val="2500"/>
              <a:buFont typeface="Arial"/>
              <a:buChar char="●"/>
            </a:pPr>
            <a:r>
              <a:rPr lang="en" sz="1700">
                <a:latin typeface="Arial"/>
                <a:ea typeface="Arial"/>
                <a:cs typeface="Arial"/>
                <a:sym typeface="Arial"/>
              </a:rPr>
              <a:t>Dear Professor Ali and Dr. Alishba: [two recipients],  Dear Ms. Asma, Ms. Aleena, and Mr. Asim: [three recipients],  Dear Colleagues: [Members, or other suitable collective term].</a:t>
            </a:r>
            <a:endParaRPr sz="1700">
              <a:latin typeface="Arial"/>
              <a:ea typeface="Arial"/>
              <a:cs typeface="Arial"/>
              <a:sym typeface="Arial"/>
            </a:endParaRPr>
          </a:p>
          <a:p>
            <a:pPr indent="-209550" lvl="0" marL="177800" rtl="0" algn="l">
              <a:spcBef>
                <a:spcPts val="800"/>
              </a:spcBef>
              <a:spcAft>
                <a:spcPts val="0"/>
              </a:spcAft>
              <a:buClr>
                <a:schemeClr val="lt1"/>
              </a:buClr>
              <a:buSzPts val="2500"/>
              <a:buFont typeface="Arial"/>
              <a:buChar char="●"/>
            </a:pPr>
            <a:r>
              <a:rPr lang="en" sz="1700">
                <a:latin typeface="Arial"/>
                <a:ea typeface="Arial"/>
                <a:cs typeface="Arial"/>
                <a:sym typeface="Arial"/>
              </a:rPr>
              <a:t>In other circumstances in which you do not know the recipient’s name, use a title appropriate to the context of the letter, such as Dear Customer or Dear IT Professional.</a:t>
            </a:r>
            <a:endParaRPr sz="1700">
              <a:latin typeface="Arial"/>
              <a:ea typeface="Arial"/>
              <a:cs typeface="Arial"/>
              <a:sym typeface="Arial"/>
            </a:endParaRPr>
          </a:p>
          <a:p>
            <a:pPr indent="-209550" lvl="0" marL="177800" rtl="0" algn="l">
              <a:spcBef>
                <a:spcPts val="800"/>
              </a:spcBef>
              <a:spcAft>
                <a:spcPts val="0"/>
              </a:spcAft>
              <a:buClr>
                <a:schemeClr val="lt1"/>
              </a:buClr>
              <a:buSzPts val="2500"/>
              <a:buFont typeface="Arial"/>
              <a:buChar char="●"/>
            </a:pPr>
            <a:r>
              <a:rPr lang="en" sz="1700">
                <a:latin typeface="Arial"/>
                <a:ea typeface="Arial"/>
                <a:cs typeface="Arial"/>
                <a:sym typeface="Arial"/>
              </a:rPr>
              <a:t>Dear Sir/Madam</a:t>
            </a:r>
            <a:endParaRPr sz="1700">
              <a:latin typeface="Arial"/>
              <a:ea typeface="Arial"/>
              <a:cs typeface="Arial"/>
              <a:sym typeface="Arial"/>
            </a:endParaRPr>
          </a:p>
          <a:p>
            <a:pPr indent="0" lvl="0" marL="0" rtl="0" algn="l">
              <a:spcBef>
                <a:spcPts val="1200"/>
              </a:spcBef>
              <a:spcAft>
                <a:spcPts val="1200"/>
              </a:spcAft>
              <a:buNone/>
            </a:pPr>
            <a:r>
              <a:t/>
            </a:r>
            <a:endParaRPr sz="16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700">
                <a:solidFill>
                  <a:schemeClr val="accent2"/>
                </a:solidFill>
                <a:latin typeface="Arial"/>
                <a:ea typeface="Arial"/>
                <a:cs typeface="Arial"/>
                <a:sym typeface="Arial"/>
              </a:rPr>
              <a:t>What are memos?</a:t>
            </a:r>
            <a:endParaRPr sz="3700">
              <a:solidFill>
                <a:schemeClr val="accent2"/>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5"/>
          <p:cNvSpPr txBox="1"/>
          <p:nvPr>
            <p:ph type="title"/>
          </p:nvPr>
        </p:nvSpPr>
        <p:spPr>
          <a:xfrm>
            <a:off x="179625" y="286675"/>
            <a:ext cx="8784900" cy="717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Arial"/>
                <a:ea typeface="Arial"/>
                <a:cs typeface="Arial"/>
                <a:sym typeface="Arial"/>
              </a:rPr>
              <a:t>Body</a:t>
            </a:r>
            <a:endParaRPr>
              <a:latin typeface="Arial"/>
              <a:ea typeface="Arial"/>
              <a:cs typeface="Arial"/>
              <a:sym typeface="Arial"/>
            </a:endParaRPr>
          </a:p>
        </p:txBody>
      </p:sp>
      <p:sp>
        <p:nvSpPr>
          <p:cNvPr id="387" name="Google Shape;387;p55"/>
          <p:cNvSpPr txBox="1"/>
          <p:nvPr>
            <p:ph idx="1" type="body"/>
          </p:nvPr>
        </p:nvSpPr>
        <p:spPr>
          <a:xfrm>
            <a:off x="179540" y="1383303"/>
            <a:ext cx="8784900" cy="3760200"/>
          </a:xfrm>
          <a:prstGeom prst="rect">
            <a:avLst/>
          </a:prstGeom>
          <a:noFill/>
          <a:ln>
            <a:noFill/>
          </a:ln>
        </p:spPr>
        <p:txBody>
          <a:bodyPr anchorCtr="0" anchor="t" bIns="34275" lIns="68575" spcFirstLastPara="1" rIns="68575" wrap="square" tIns="34275">
            <a:noAutofit/>
          </a:bodyPr>
          <a:lstStyle/>
          <a:p>
            <a:pPr indent="-184150" lvl="0" marL="177800" rtl="0" algn="l">
              <a:lnSpc>
                <a:spcPct val="90000"/>
              </a:lnSpc>
              <a:spcBef>
                <a:spcPts val="0"/>
              </a:spcBef>
              <a:spcAft>
                <a:spcPts val="0"/>
              </a:spcAft>
              <a:buClr>
                <a:schemeClr val="lt1"/>
              </a:buClr>
              <a:buSzPts val="1700"/>
              <a:buFont typeface="Arial"/>
              <a:buChar char="●"/>
            </a:pPr>
            <a:r>
              <a:rPr lang="en" sz="1700">
                <a:latin typeface="Arial"/>
                <a:ea typeface="Arial"/>
                <a:cs typeface="Arial"/>
                <a:sym typeface="Arial"/>
              </a:rPr>
              <a:t>The body of the letter should begin a line below the salutation</a:t>
            </a:r>
            <a:endParaRPr sz="1700">
              <a:latin typeface="Arial"/>
              <a:ea typeface="Arial"/>
              <a:cs typeface="Arial"/>
              <a:sym typeface="Arial"/>
            </a:endParaRPr>
          </a:p>
          <a:p>
            <a:pPr indent="-184150" lvl="0" marL="177800" rtl="0" algn="l">
              <a:lnSpc>
                <a:spcPct val="90000"/>
              </a:lnSpc>
              <a:spcBef>
                <a:spcPts val="800"/>
              </a:spcBef>
              <a:spcAft>
                <a:spcPts val="0"/>
              </a:spcAft>
              <a:buClr>
                <a:schemeClr val="lt1"/>
              </a:buClr>
              <a:buSzPts val="1700"/>
              <a:buFont typeface="Arial"/>
              <a:buChar char="●"/>
            </a:pPr>
            <a:r>
              <a:rPr lang="en" sz="1700">
                <a:latin typeface="Arial"/>
                <a:ea typeface="Arial"/>
                <a:cs typeface="Arial"/>
                <a:sym typeface="Arial"/>
              </a:rPr>
              <a:t>Leave a line within paragraphs</a:t>
            </a:r>
            <a:endParaRPr sz="1700">
              <a:latin typeface="Arial"/>
              <a:ea typeface="Arial"/>
              <a:cs typeface="Arial"/>
              <a:sym typeface="Arial"/>
            </a:endParaRPr>
          </a:p>
          <a:p>
            <a:pPr indent="-184150" lvl="0" marL="177800" rtl="0" algn="l">
              <a:lnSpc>
                <a:spcPct val="90000"/>
              </a:lnSpc>
              <a:spcBef>
                <a:spcPts val="800"/>
              </a:spcBef>
              <a:spcAft>
                <a:spcPts val="0"/>
              </a:spcAft>
              <a:buClr>
                <a:schemeClr val="lt1"/>
              </a:buClr>
              <a:buSzPts val="1700"/>
              <a:buFont typeface="Arial"/>
              <a:buChar char="●"/>
            </a:pPr>
            <a:r>
              <a:rPr lang="en" sz="1700">
                <a:latin typeface="Arial"/>
                <a:ea typeface="Arial"/>
                <a:cs typeface="Arial"/>
                <a:sym typeface="Arial"/>
              </a:rPr>
              <a:t>To provide a fuller appearance to a very short letter, you can increase the side margins, increase the font size and insert extra space above the inside address, the writer’s signature block, and the initials of the person typing the letter..</a:t>
            </a:r>
            <a:endParaRPr sz="1700">
              <a:latin typeface="Arial"/>
              <a:ea typeface="Arial"/>
              <a:cs typeface="Arial"/>
              <a:sym typeface="Arial"/>
            </a:endParaRPr>
          </a:p>
          <a:p>
            <a:pPr indent="-184150" lvl="0" marL="177800" rtl="0" algn="l">
              <a:lnSpc>
                <a:spcPct val="90000"/>
              </a:lnSpc>
              <a:spcBef>
                <a:spcPts val="800"/>
              </a:spcBef>
              <a:spcAft>
                <a:spcPts val="0"/>
              </a:spcAft>
              <a:buClr>
                <a:schemeClr val="lt1"/>
              </a:buClr>
              <a:buSzPts val="1700"/>
              <a:buFont typeface="Arial"/>
              <a:buChar char="●"/>
            </a:pPr>
            <a:r>
              <a:rPr lang="en" sz="1700">
                <a:latin typeface="Arial"/>
                <a:ea typeface="Arial"/>
                <a:cs typeface="Arial"/>
                <a:sym typeface="Arial"/>
              </a:rPr>
              <a:t>Components of Body:</a:t>
            </a:r>
            <a:endParaRPr sz="1700">
              <a:latin typeface="Arial"/>
              <a:ea typeface="Arial"/>
              <a:cs typeface="Arial"/>
              <a:sym typeface="Arial"/>
            </a:endParaRPr>
          </a:p>
          <a:p>
            <a:pPr indent="-387350" lvl="1" marL="723900" rtl="0" algn="l">
              <a:lnSpc>
                <a:spcPct val="90000"/>
              </a:lnSpc>
              <a:spcBef>
                <a:spcPts val="400"/>
              </a:spcBef>
              <a:spcAft>
                <a:spcPts val="0"/>
              </a:spcAft>
              <a:buClr>
                <a:schemeClr val="lt1"/>
              </a:buClr>
              <a:buSzPts val="1700"/>
              <a:buFont typeface="Arial"/>
              <a:buAutoNum type="arabicPeriod"/>
            </a:pPr>
            <a:r>
              <a:rPr lang="en" sz="1700">
                <a:latin typeface="Arial"/>
                <a:ea typeface="Arial"/>
                <a:cs typeface="Arial"/>
                <a:sym typeface="Arial"/>
              </a:rPr>
              <a:t>Purpose</a:t>
            </a:r>
            <a:endParaRPr sz="1700">
              <a:latin typeface="Arial"/>
              <a:ea typeface="Arial"/>
              <a:cs typeface="Arial"/>
              <a:sym typeface="Arial"/>
            </a:endParaRPr>
          </a:p>
          <a:p>
            <a:pPr indent="-387350" lvl="1" marL="723900" rtl="0" algn="l">
              <a:lnSpc>
                <a:spcPct val="90000"/>
              </a:lnSpc>
              <a:spcBef>
                <a:spcPts val="400"/>
              </a:spcBef>
              <a:spcAft>
                <a:spcPts val="0"/>
              </a:spcAft>
              <a:buClr>
                <a:schemeClr val="lt1"/>
              </a:buClr>
              <a:buSzPts val="1700"/>
              <a:buFont typeface="Arial"/>
              <a:buAutoNum type="arabicPeriod"/>
            </a:pPr>
            <a:r>
              <a:rPr lang="en" sz="1700">
                <a:latin typeface="Arial"/>
                <a:ea typeface="Arial"/>
                <a:cs typeface="Arial"/>
                <a:sym typeface="Arial"/>
              </a:rPr>
              <a:t>Details</a:t>
            </a:r>
            <a:endParaRPr sz="1700">
              <a:latin typeface="Arial"/>
              <a:ea typeface="Arial"/>
              <a:cs typeface="Arial"/>
              <a:sym typeface="Arial"/>
            </a:endParaRPr>
          </a:p>
          <a:p>
            <a:pPr indent="-387350" lvl="1" marL="723900" rtl="0" algn="l">
              <a:lnSpc>
                <a:spcPct val="90000"/>
              </a:lnSpc>
              <a:spcBef>
                <a:spcPts val="400"/>
              </a:spcBef>
              <a:spcAft>
                <a:spcPts val="0"/>
              </a:spcAft>
              <a:buClr>
                <a:schemeClr val="lt1"/>
              </a:buClr>
              <a:buSzPts val="1700"/>
              <a:buFont typeface="Arial"/>
              <a:buAutoNum type="arabicPeriod"/>
            </a:pPr>
            <a:r>
              <a:rPr lang="en" sz="1700">
                <a:latin typeface="Arial"/>
                <a:ea typeface="Arial"/>
                <a:cs typeface="Arial"/>
                <a:sym typeface="Arial"/>
              </a:rPr>
              <a:t>Call for Action</a:t>
            </a:r>
            <a:endParaRPr sz="1700">
              <a:latin typeface="Arial"/>
              <a:ea typeface="Arial"/>
              <a:cs typeface="Arial"/>
              <a:sym typeface="Arial"/>
            </a:endParaRPr>
          </a:p>
          <a:p>
            <a:pPr indent="-387350" lvl="1" marL="723900" rtl="0" algn="l">
              <a:lnSpc>
                <a:spcPct val="90000"/>
              </a:lnSpc>
              <a:spcBef>
                <a:spcPts val="400"/>
              </a:spcBef>
              <a:spcAft>
                <a:spcPts val="1200"/>
              </a:spcAft>
              <a:buClr>
                <a:schemeClr val="lt1"/>
              </a:buClr>
              <a:buSzPts val="1700"/>
              <a:buFont typeface="Arial"/>
              <a:buAutoNum type="arabicPeriod"/>
            </a:pPr>
            <a:r>
              <a:rPr lang="en" sz="1700">
                <a:latin typeface="Arial"/>
                <a:ea typeface="Arial"/>
                <a:cs typeface="Arial"/>
                <a:sym typeface="Arial"/>
              </a:rPr>
              <a:t>Closing off</a:t>
            </a:r>
            <a:endParaRPr sz="1700">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6"/>
          <p:cNvSpPr txBox="1"/>
          <p:nvPr>
            <p:ph type="title"/>
          </p:nvPr>
        </p:nvSpPr>
        <p:spPr>
          <a:xfrm>
            <a:off x="157154" y="326571"/>
            <a:ext cx="7886700" cy="717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Arial"/>
                <a:ea typeface="Arial"/>
                <a:cs typeface="Arial"/>
                <a:sym typeface="Arial"/>
              </a:rPr>
              <a:t>Complimentary Closing</a:t>
            </a:r>
            <a:endParaRPr>
              <a:latin typeface="Arial"/>
              <a:ea typeface="Arial"/>
              <a:cs typeface="Arial"/>
              <a:sym typeface="Arial"/>
            </a:endParaRPr>
          </a:p>
        </p:txBody>
      </p:sp>
      <p:sp>
        <p:nvSpPr>
          <p:cNvPr id="393" name="Google Shape;393;p56"/>
          <p:cNvSpPr txBox="1"/>
          <p:nvPr>
            <p:ph idx="1" type="body"/>
          </p:nvPr>
        </p:nvSpPr>
        <p:spPr>
          <a:xfrm>
            <a:off x="157204" y="1503093"/>
            <a:ext cx="8829600" cy="4243500"/>
          </a:xfrm>
          <a:prstGeom prst="rect">
            <a:avLst/>
          </a:prstGeom>
          <a:noFill/>
          <a:ln>
            <a:noFill/>
          </a:ln>
        </p:spPr>
        <p:txBody>
          <a:bodyPr anchorCtr="0" anchor="t" bIns="34275" lIns="68575" spcFirstLastPara="1" rIns="68575" wrap="square" tIns="34275">
            <a:noAutofit/>
          </a:bodyPr>
          <a:lstStyle/>
          <a:p>
            <a:pPr indent="-196850" lvl="0" marL="177800" rtl="0" algn="l">
              <a:lnSpc>
                <a:spcPct val="90000"/>
              </a:lnSpc>
              <a:spcBef>
                <a:spcPts val="0"/>
              </a:spcBef>
              <a:spcAft>
                <a:spcPts val="0"/>
              </a:spcAft>
              <a:buClr>
                <a:schemeClr val="lt1"/>
              </a:buClr>
              <a:buSzPts val="2100"/>
              <a:buFont typeface="Arial"/>
              <a:buChar char="●"/>
            </a:pPr>
            <a:r>
              <a:rPr lang="en" sz="2100">
                <a:latin typeface="Arial"/>
                <a:ea typeface="Arial"/>
                <a:cs typeface="Arial"/>
                <a:sym typeface="Arial"/>
              </a:rPr>
              <a:t>Type the complimentary closing a space below the body. </a:t>
            </a:r>
            <a:endParaRPr sz="2100">
              <a:latin typeface="Arial"/>
              <a:ea typeface="Arial"/>
              <a:cs typeface="Arial"/>
              <a:sym typeface="Arial"/>
            </a:endParaRPr>
          </a:p>
          <a:p>
            <a:pPr indent="-196850" lvl="0" marL="177800" rtl="0" algn="l">
              <a:lnSpc>
                <a:spcPct val="90000"/>
              </a:lnSpc>
              <a:spcBef>
                <a:spcPts val="800"/>
              </a:spcBef>
              <a:spcAft>
                <a:spcPts val="0"/>
              </a:spcAft>
              <a:buClr>
                <a:schemeClr val="lt1"/>
              </a:buClr>
              <a:buSzPts val="2100"/>
              <a:buFont typeface="Arial"/>
              <a:buChar char="●"/>
            </a:pPr>
            <a:r>
              <a:rPr lang="en" sz="2100">
                <a:latin typeface="Arial"/>
                <a:ea typeface="Arial"/>
                <a:cs typeface="Arial"/>
                <a:sym typeface="Arial"/>
              </a:rPr>
              <a:t>Use a standard expression such as Sincerely, Yours sincerely or Yours truly. </a:t>
            </a:r>
            <a:endParaRPr sz="2100">
              <a:latin typeface="Arial"/>
              <a:ea typeface="Arial"/>
              <a:cs typeface="Arial"/>
              <a:sym typeface="Arial"/>
            </a:endParaRPr>
          </a:p>
          <a:p>
            <a:pPr indent="-196850" lvl="0" marL="177800" rtl="0" algn="l">
              <a:lnSpc>
                <a:spcPct val="90000"/>
              </a:lnSpc>
              <a:spcBef>
                <a:spcPts val="800"/>
              </a:spcBef>
              <a:spcAft>
                <a:spcPts val="0"/>
              </a:spcAft>
              <a:buClr>
                <a:schemeClr val="lt1"/>
              </a:buClr>
              <a:buSzPts val="2100"/>
              <a:buFont typeface="Arial"/>
              <a:buChar char="●"/>
            </a:pPr>
            <a:r>
              <a:rPr lang="en" sz="2100">
                <a:latin typeface="Arial"/>
                <a:ea typeface="Arial"/>
                <a:cs typeface="Arial"/>
                <a:sym typeface="Arial"/>
              </a:rPr>
              <a:t>If the recipient is a friend as well as a business associate, you can use a less-formal closing such as Best wishes or Best regards or, simply, Best.</a:t>
            </a:r>
            <a:endParaRPr sz="2100">
              <a:latin typeface="Arial"/>
              <a:ea typeface="Arial"/>
              <a:cs typeface="Arial"/>
              <a:sym typeface="Arial"/>
            </a:endParaRPr>
          </a:p>
          <a:p>
            <a:pPr indent="-196850" lvl="0" marL="177800" rtl="0" algn="l">
              <a:lnSpc>
                <a:spcPct val="90000"/>
              </a:lnSpc>
              <a:spcBef>
                <a:spcPts val="800"/>
              </a:spcBef>
              <a:spcAft>
                <a:spcPts val="1200"/>
              </a:spcAft>
              <a:buClr>
                <a:schemeClr val="lt1"/>
              </a:buClr>
              <a:buSzPts val="2100"/>
              <a:buFont typeface="Arial"/>
              <a:buChar char="●"/>
            </a:pPr>
            <a:r>
              <a:rPr lang="en" sz="2100">
                <a:latin typeface="Arial"/>
                <a:ea typeface="Arial"/>
                <a:cs typeface="Arial"/>
                <a:sym typeface="Arial"/>
              </a:rPr>
              <a:t>Capitalize only the initial letter of the first word, and follow the expression with a comma (,).</a:t>
            </a:r>
            <a:endParaRPr sz="2100">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7"/>
          <p:cNvSpPr txBox="1"/>
          <p:nvPr>
            <p:ph type="title"/>
          </p:nvPr>
        </p:nvSpPr>
        <p:spPr>
          <a:xfrm>
            <a:off x="157143" y="265775"/>
            <a:ext cx="7886700" cy="717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2900">
                <a:latin typeface="Arial"/>
                <a:ea typeface="Arial"/>
                <a:cs typeface="Arial"/>
                <a:sym typeface="Arial"/>
              </a:rPr>
              <a:t>Writer’s Signature Block</a:t>
            </a:r>
            <a:endParaRPr sz="2900">
              <a:latin typeface="Arial"/>
              <a:ea typeface="Arial"/>
              <a:cs typeface="Arial"/>
              <a:sym typeface="Arial"/>
            </a:endParaRPr>
          </a:p>
        </p:txBody>
      </p:sp>
      <p:sp>
        <p:nvSpPr>
          <p:cNvPr id="399" name="Google Shape;399;p57"/>
          <p:cNvSpPr txBox="1"/>
          <p:nvPr>
            <p:ph idx="1" type="body"/>
          </p:nvPr>
        </p:nvSpPr>
        <p:spPr>
          <a:xfrm>
            <a:off x="157204" y="1595213"/>
            <a:ext cx="8829600" cy="4243500"/>
          </a:xfrm>
          <a:prstGeom prst="rect">
            <a:avLst/>
          </a:prstGeom>
          <a:noFill/>
          <a:ln>
            <a:noFill/>
          </a:ln>
        </p:spPr>
        <p:txBody>
          <a:bodyPr anchorCtr="0" anchor="t" bIns="34275" lIns="68575" spcFirstLastPara="1" rIns="68575" wrap="square" tIns="34275">
            <a:noAutofit/>
          </a:bodyPr>
          <a:lstStyle/>
          <a:p>
            <a:pPr indent="-171450" lvl="0" marL="177800" rtl="0" algn="l">
              <a:lnSpc>
                <a:spcPct val="90000"/>
              </a:lnSpc>
              <a:spcBef>
                <a:spcPts val="0"/>
              </a:spcBef>
              <a:spcAft>
                <a:spcPts val="0"/>
              </a:spcAft>
              <a:buClr>
                <a:schemeClr val="lt1"/>
              </a:buClr>
              <a:buSzPts val="1900"/>
              <a:buFont typeface="Arial"/>
              <a:buChar char="●"/>
            </a:pPr>
            <a:r>
              <a:rPr lang="en" sz="1900">
                <a:latin typeface="Arial"/>
                <a:ea typeface="Arial"/>
                <a:cs typeface="Arial"/>
                <a:sym typeface="Arial"/>
              </a:rPr>
              <a:t>Type your full name four lines below and aligned with the complimentary closing.</a:t>
            </a:r>
            <a:endParaRPr sz="1900">
              <a:latin typeface="Arial"/>
              <a:ea typeface="Arial"/>
              <a:cs typeface="Arial"/>
              <a:sym typeface="Arial"/>
            </a:endParaRPr>
          </a:p>
          <a:p>
            <a:pPr indent="-171450" lvl="0" marL="177800" rtl="0" algn="l">
              <a:lnSpc>
                <a:spcPct val="90000"/>
              </a:lnSpc>
              <a:spcBef>
                <a:spcPts val="800"/>
              </a:spcBef>
              <a:spcAft>
                <a:spcPts val="0"/>
              </a:spcAft>
              <a:buClr>
                <a:schemeClr val="lt1"/>
              </a:buClr>
              <a:buSzPts val="1900"/>
              <a:buFont typeface="Arial"/>
              <a:buChar char="●"/>
            </a:pPr>
            <a:r>
              <a:rPr lang="en" sz="1900">
                <a:latin typeface="Arial"/>
                <a:ea typeface="Arial"/>
                <a:cs typeface="Arial"/>
                <a:sym typeface="Arial"/>
              </a:rPr>
              <a:t>Sign the letter in the space between the complimentary closing and your name.</a:t>
            </a:r>
            <a:endParaRPr sz="1900">
              <a:latin typeface="Arial"/>
              <a:ea typeface="Arial"/>
              <a:cs typeface="Arial"/>
              <a:sym typeface="Arial"/>
            </a:endParaRPr>
          </a:p>
          <a:p>
            <a:pPr indent="-171450" lvl="0" marL="177800" rtl="0" algn="l">
              <a:lnSpc>
                <a:spcPct val="90000"/>
              </a:lnSpc>
              <a:spcBef>
                <a:spcPts val="800"/>
              </a:spcBef>
              <a:spcAft>
                <a:spcPts val="0"/>
              </a:spcAft>
              <a:buClr>
                <a:schemeClr val="lt1"/>
              </a:buClr>
              <a:buSzPts val="1900"/>
              <a:buFont typeface="Arial"/>
              <a:buChar char="●"/>
            </a:pPr>
            <a:r>
              <a:rPr lang="en" sz="1900">
                <a:latin typeface="Arial"/>
                <a:ea typeface="Arial"/>
                <a:cs typeface="Arial"/>
                <a:sym typeface="Arial"/>
              </a:rPr>
              <a:t>On the next line include your business title, if appropriate. </a:t>
            </a:r>
            <a:endParaRPr sz="1900">
              <a:latin typeface="Arial"/>
              <a:ea typeface="Arial"/>
              <a:cs typeface="Arial"/>
              <a:sym typeface="Arial"/>
            </a:endParaRPr>
          </a:p>
          <a:p>
            <a:pPr indent="-171450" lvl="0" marL="177800" rtl="0" algn="l">
              <a:lnSpc>
                <a:spcPct val="90000"/>
              </a:lnSpc>
              <a:spcBef>
                <a:spcPts val="800"/>
              </a:spcBef>
              <a:spcAft>
                <a:spcPts val="1200"/>
              </a:spcAft>
              <a:buClr>
                <a:schemeClr val="lt1"/>
              </a:buClr>
              <a:buSzPts val="1900"/>
              <a:buFont typeface="Arial"/>
              <a:buChar char="●"/>
            </a:pPr>
            <a:r>
              <a:rPr lang="en" sz="1900">
                <a:latin typeface="Arial"/>
                <a:ea typeface="Arial"/>
                <a:cs typeface="Arial"/>
                <a:sym typeface="Arial"/>
              </a:rPr>
              <a:t>The following lines may contain individual contact information, such as a telephone number or an e-mail address, if not included in the letterhead or the body of your letter.</a:t>
            </a:r>
            <a:endParaRPr sz="1900">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8"/>
          <p:cNvSpPr txBox="1"/>
          <p:nvPr>
            <p:ph type="title"/>
          </p:nvPr>
        </p:nvSpPr>
        <p:spPr>
          <a:xfrm>
            <a:off x="157175" y="270629"/>
            <a:ext cx="7886700" cy="717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latin typeface="Arial"/>
                <a:ea typeface="Arial"/>
                <a:cs typeface="Arial"/>
                <a:sym typeface="Arial"/>
              </a:rPr>
              <a:t>End Notations</a:t>
            </a:r>
            <a:endParaRPr>
              <a:latin typeface="Arial"/>
              <a:ea typeface="Arial"/>
              <a:cs typeface="Arial"/>
              <a:sym typeface="Arial"/>
            </a:endParaRPr>
          </a:p>
        </p:txBody>
      </p:sp>
      <p:sp>
        <p:nvSpPr>
          <p:cNvPr id="406" name="Google Shape;406;p58"/>
          <p:cNvSpPr txBox="1"/>
          <p:nvPr>
            <p:ph idx="1" type="body"/>
          </p:nvPr>
        </p:nvSpPr>
        <p:spPr>
          <a:xfrm>
            <a:off x="157175" y="1273651"/>
            <a:ext cx="8829600" cy="4511400"/>
          </a:xfrm>
          <a:prstGeom prst="rect">
            <a:avLst/>
          </a:prstGeom>
          <a:noFill/>
          <a:ln>
            <a:noFill/>
          </a:ln>
        </p:spPr>
        <p:txBody>
          <a:bodyPr anchorCtr="0" anchor="t" bIns="34275" lIns="68575" spcFirstLastPara="1" rIns="68575" wrap="square" tIns="34275">
            <a:noAutofit/>
          </a:bodyPr>
          <a:lstStyle/>
          <a:p>
            <a:pPr indent="-196850" lvl="0" marL="177800" rtl="0" algn="l">
              <a:lnSpc>
                <a:spcPct val="90000"/>
              </a:lnSpc>
              <a:spcBef>
                <a:spcPts val="0"/>
              </a:spcBef>
              <a:spcAft>
                <a:spcPts val="0"/>
              </a:spcAft>
              <a:buClr>
                <a:schemeClr val="lt1"/>
              </a:buClr>
              <a:buSzPts val="1900"/>
              <a:buChar char="●"/>
            </a:pPr>
            <a:r>
              <a:rPr b="1" lang="en" sz="1900">
                <a:solidFill>
                  <a:schemeClr val="accent2"/>
                </a:solidFill>
                <a:latin typeface="Arial"/>
                <a:ea typeface="Arial"/>
                <a:cs typeface="Arial"/>
                <a:sym typeface="Arial"/>
              </a:rPr>
              <a:t>Reference initials</a:t>
            </a:r>
            <a:r>
              <a:rPr b="1" lang="en" sz="1900">
                <a:latin typeface="Arial"/>
                <a:ea typeface="Arial"/>
                <a:cs typeface="Arial"/>
                <a:sym typeface="Arial"/>
              </a:rPr>
              <a:t> </a:t>
            </a:r>
            <a:r>
              <a:rPr lang="en" sz="1900">
                <a:latin typeface="Arial"/>
                <a:ea typeface="Arial"/>
                <a:cs typeface="Arial"/>
                <a:sym typeface="Arial"/>
              </a:rPr>
              <a:t>show the letter writer’s initials in capital letters, followed by a slash mark (or colon), and then the initials of the person typing the letter in lowercase letters (When the writer is also the person typing the letter, no initials are needed). </a:t>
            </a:r>
            <a:endParaRPr sz="1900">
              <a:latin typeface="Arial"/>
              <a:ea typeface="Arial"/>
              <a:cs typeface="Arial"/>
              <a:sym typeface="Arial"/>
            </a:endParaRPr>
          </a:p>
          <a:p>
            <a:pPr indent="-196850" lvl="0" marL="177800" rtl="0" algn="l">
              <a:lnSpc>
                <a:spcPct val="90000"/>
              </a:lnSpc>
              <a:spcBef>
                <a:spcPts val="800"/>
              </a:spcBef>
              <a:spcAft>
                <a:spcPts val="0"/>
              </a:spcAft>
              <a:buClr>
                <a:schemeClr val="lt1"/>
              </a:buClr>
              <a:buSzPts val="1900"/>
              <a:buChar char="●"/>
            </a:pPr>
            <a:r>
              <a:rPr b="1" lang="en" sz="1900">
                <a:solidFill>
                  <a:schemeClr val="accent2"/>
                </a:solidFill>
                <a:latin typeface="Arial"/>
                <a:ea typeface="Arial"/>
                <a:cs typeface="Arial"/>
                <a:sym typeface="Arial"/>
              </a:rPr>
              <a:t>Enclosure notations</a:t>
            </a:r>
            <a:r>
              <a:rPr b="1" lang="en" sz="1900">
                <a:latin typeface="Arial"/>
                <a:ea typeface="Arial"/>
                <a:cs typeface="Arial"/>
                <a:sym typeface="Arial"/>
              </a:rPr>
              <a:t> </a:t>
            </a:r>
            <a:r>
              <a:rPr lang="en" sz="1900">
                <a:latin typeface="Arial"/>
                <a:ea typeface="Arial"/>
                <a:cs typeface="Arial"/>
                <a:sym typeface="Arial"/>
              </a:rPr>
              <a:t>indicate that the writer is sending material along with the letter (an invoice, an article, and so on).</a:t>
            </a:r>
            <a:endParaRPr sz="1900">
              <a:latin typeface="Arial"/>
              <a:ea typeface="Arial"/>
              <a:cs typeface="Arial"/>
              <a:sym typeface="Arial"/>
            </a:endParaRPr>
          </a:p>
          <a:p>
            <a:pPr indent="-196850" lvl="0" marL="177800" rtl="0" algn="l">
              <a:lnSpc>
                <a:spcPct val="90000"/>
              </a:lnSpc>
              <a:spcBef>
                <a:spcPts val="800"/>
              </a:spcBef>
              <a:spcAft>
                <a:spcPts val="0"/>
              </a:spcAft>
              <a:buClr>
                <a:schemeClr val="lt1"/>
              </a:buClr>
              <a:buSzPts val="1900"/>
              <a:buFont typeface="Arial"/>
              <a:buChar char="●"/>
            </a:pPr>
            <a:r>
              <a:rPr lang="en" sz="1900">
                <a:latin typeface="Arial"/>
                <a:ea typeface="Arial"/>
                <a:cs typeface="Arial"/>
                <a:sym typeface="Arial"/>
              </a:rPr>
              <a:t>Enclosure notations may take several forms: Enclosure: Final Safety Report</a:t>
            </a:r>
            <a:endParaRPr sz="1900">
              <a:latin typeface="Arial"/>
              <a:ea typeface="Arial"/>
              <a:cs typeface="Arial"/>
              <a:sym typeface="Arial"/>
            </a:endParaRPr>
          </a:p>
          <a:p>
            <a:pPr indent="-196850" lvl="0" marL="177800" rtl="0" algn="l">
              <a:lnSpc>
                <a:spcPct val="90000"/>
              </a:lnSpc>
              <a:spcBef>
                <a:spcPts val="800"/>
              </a:spcBef>
              <a:spcAft>
                <a:spcPts val="0"/>
              </a:spcAft>
              <a:buClr>
                <a:schemeClr val="lt1"/>
              </a:buClr>
              <a:buSzPts val="1900"/>
              <a:buChar char="●"/>
            </a:pPr>
            <a:r>
              <a:rPr b="1" lang="en" sz="1900">
                <a:solidFill>
                  <a:schemeClr val="accent2"/>
                </a:solidFill>
                <a:latin typeface="Arial"/>
                <a:ea typeface="Arial"/>
                <a:cs typeface="Arial"/>
                <a:sym typeface="Arial"/>
              </a:rPr>
              <a:t>Copy notation</a:t>
            </a:r>
            <a:r>
              <a:rPr b="1" lang="en" sz="1900">
                <a:latin typeface="Arial"/>
                <a:ea typeface="Arial"/>
                <a:cs typeface="Arial"/>
                <a:sym typeface="Arial"/>
              </a:rPr>
              <a:t> </a:t>
            </a:r>
            <a:r>
              <a:rPr lang="en" sz="1900">
                <a:latin typeface="Arial"/>
                <a:ea typeface="Arial"/>
                <a:cs typeface="Arial"/>
                <a:sym typeface="Arial"/>
              </a:rPr>
              <a:t>(“cc:”) tells the reader that a copy of the letter is being sent to the named recipient(s). </a:t>
            </a:r>
            <a:endParaRPr sz="1900">
              <a:latin typeface="Arial"/>
              <a:ea typeface="Arial"/>
              <a:cs typeface="Arial"/>
              <a:sym typeface="Arial"/>
            </a:endParaRPr>
          </a:p>
          <a:p>
            <a:pPr indent="-196850" lvl="0" marL="177800" rtl="0" algn="l">
              <a:lnSpc>
                <a:spcPct val="90000"/>
              </a:lnSpc>
              <a:spcBef>
                <a:spcPts val="800"/>
              </a:spcBef>
              <a:spcAft>
                <a:spcPts val="1200"/>
              </a:spcAft>
              <a:buClr>
                <a:schemeClr val="lt1"/>
              </a:buClr>
              <a:buSzPts val="1900"/>
              <a:buChar char="●"/>
            </a:pPr>
            <a:r>
              <a:rPr lang="en" sz="1900">
                <a:latin typeface="Arial"/>
                <a:ea typeface="Arial"/>
                <a:cs typeface="Arial"/>
                <a:sym typeface="Arial"/>
              </a:rPr>
              <a:t>Use a </a:t>
            </a:r>
            <a:r>
              <a:rPr b="1" lang="en" sz="1900">
                <a:solidFill>
                  <a:schemeClr val="accent2"/>
                </a:solidFill>
                <a:latin typeface="Arial"/>
                <a:ea typeface="Arial"/>
                <a:cs typeface="Arial"/>
                <a:sym typeface="Arial"/>
              </a:rPr>
              <a:t>blind-copy notation</a:t>
            </a:r>
            <a:r>
              <a:rPr b="1" lang="en" sz="1900">
                <a:latin typeface="Arial"/>
                <a:ea typeface="Arial"/>
                <a:cs typeface="Arial"/>
                <a:sym typeface="Arial"/>
              </a:rPr>
              <a:t> </a:t>
            </a:r>
            <a:r>
              <a:rPr lang="en" sz="1900">
                <a:latin typeface="Arial"/>
                <a:ea typeface="Arial"/>
                <a:cs typeface="Arial"/>
                <a:sym typeface="Arial"/>
              </a:rPr>
              <a:t>(“bcc:”) when you do not want the addressee to know that a copy is being sent to someone else. A blind-copy notation appears only on the copy, not on the original (“bcc: Dr. Ali Afzal”).</a:t>
            </a:r>
            <a:endParaRPr sz="1900">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9"/>
          <p:cNvSpPr txBox="1"/>
          <p:nvPr>
            <p:ph type="title"/>
          </p:nvPr>
        </p:nvSpPr>
        <p:spPr>
          <a:xfrm>
            <a:off x="198300" y="0"/>
            <a:ext cx="78081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entury Gothic"/>
              <a:buNone/>
            </a:pPr>
            <a:r>
              <a:rPr lang="en" sz="2700">
                <a:latin typeface="Arial"/>
                <a:ea typeface="Arial"/>
                <a:cs typeface="Arial"/>
                <a:sym typeface="Arial"/>
              </a:rPr>
              <a:t>Continuing Pages</a:t>
            </a:r>
            <a:endParaRPr sz="2700">
              <a:latin typeface="Arial"/>
              <a:ea typeface="Arial"/>
              <a:cs typeface="Arial"/>
              <a:sym typeface="Arial"/>
            </a:endParaRPr>
          </a:p>
        </p:txBody>
      </p:sp>
      <p:sp>
        <p:nvSpPr>
          <p:cNvPr id="412" name="Google Shape;412;p59"/>
          <p:cNvSpPr txBox="1"/>
          <p:nvPr>
            <p:ph idx="1" type="body"/>
          </p:nvPr>
        </p:nvSpPr>
        <p:spPr>
          <a:xfrm>
            <a:off x="198300" y="994200"/>
            <a:ext cx="8824500" cy="2788500"/>
          </a:xfrm>
          <a:prstGeom prst="rect">
            <a:avLst/>
          </a:prstGeom>
          <a:noFill/>
          <a:ln>
            <a:noFill/>
          </a:ln>
        </p:spPr>
        <p:txBody>
          <a:bodyPr anchorCtr="0" anchor="t" bIns="34275" lIns="68575" spcFirstLastPara="1" rIns="68575" wrap="square" tIns="34275">
            <a:normAutofit/>
          </a:bodyPr>
          <a:lstStyle/>
          <a:p>
            <a:pPr indent="-203200" lvl="0" marL="177800" rtl="0" algn="l">
              <a:lnSpc>
                <a:spcPct val="90000"/>
              </a:lnSpc>
              <a:spcBef>
                <a:spcPts val="0"/>
              </a:spcBef>
              <a:spcAft>
                <a:spcPts val="0"/>
              </a:spcAft>
              <a:buClr>
                <a:schemeClr val="lt1"/>
              </a:buClr>
              <a:buSzPts val="2000"/>
              <a:buFont typeface="Arial"/>
              <a:buChar char="●"/>
            </a:pPr>
            <a:r>
              <a:rPr lang="en" sz="2000">
                <a:latin typeface="Arial"/>
                <a:ea typeface="Arial"/>
                <a:cs typeface="Arial"/>
                <a:sym typeface="Arial"/>
              </a:rPr>
              <a:t>If a letter requires a second page (or, in rare cases, more), always carry at least two lines of the body text over to that page. </a:t>
            </a:r>
            <a:endParaRPr sz="2000">
              <a:latin typeface="Arial"/>
              <a:ea typeface="Arial"/>
              <a:cs typeface="Arial"/>
              <a:sym typeface="Arial"/>
            </a:endParaRPr>
          </a:p>
          <a:p>
            <a:pPr indent="-203200" lvl="0" marL="177800" rtl="0" algn="l">
              <a:lnSpc>
                <a:spcPct val="90000"/>
              </a:lnSpc>
              <a:spcBef>
                <a:spcPts val="800"/>
              </a:spcBef>
              <a:spcAft>
                <a:spcPts val="0"/>
              </a:spcAft>
              <a:buClr>
                <a:schemeClr val="lt1"/>
              </a:buClr>
              <a:buSzPts val="2000"/>
              <a:buFont typeface="Arial"/>
              <a:buChar char="●"/>
            </a:pPr>
            <a:r>
              <a:rPr lang="en" sz="2000">
                <a:latin typeface="Arial"/>
                <a:ea typeface="Arial"/>
                <a:cs typeface="Arial"/>
                <a:sym typeface="Arial"/>
              </a:rPr>
              <a:t>Use plain (non-letterhead) paper of quality equivalent to that of the letterhead stationery for the second page. </a:t>
            </a:r>
            <a:endParaRPr sz="2000">
              <a:latin typeface="Arial"/>
              <a:ea typeface="Arial"/>
              <a:cs typeface="Arial"/>
              <a:sym typeface="Arial"/>
            </a:endParaRPr>
          </a:p>
          <a:p>
            <a:pPr indent="-203200" lvl="0" marL="177800" rtl="0" algn="l">
              <a:lnSpc>
                <a:spcPct val="90000"/>
              </a:lnSpc>
              <a:spcBef>
                <a:spcPts val="800"/>
              </a:spcBef>
              <a:spcAft>
                <a:spcPts val="1200"/>
              </a:spcAft>
              <a:buClr>
                <a:schemeClr val="lt1"/>
              </a:buClr>
              <a:buSzPts val="2000"/>
              <a:buFont typeface="Arial"/>
              <a:buChar char="●"/>
            </a:pPr>
            <a:r>
              <a:rPr lang="en" sz="2000">
                <a:latin typeface="Arial"/>
                <a:ea typeface="Arial"/>
                <a:cs typeface="Arial"/>
                <a:sym typeface="Arial"/>
              </a:rPr>
              <a:t>It should have a header with the recipient’s name, the page number, and the date. Place the header in the upper left-hand corner or across the page. </a:t>
            </a:r>
            <a:endParaRPr sz="2000">
              <a:latin typeface="Arial"/>
              <a:ea typeface="Arial"/>
              <a:cs typeface="Arial"/>
              <a:sym typeface="Arial"/>
            </a:endParaRPr>
          </a:p>
        </p:txBody>
      </p:sp>
      <p:pic>
        <p:nvPicPr>
          <p:cNvPr id="413" name="Google Shape;413;p59"/>
          <p:cNvPicPr preferRelativeResize="0"/>
          <p:nvPr/>
        </p:nvPicPr>
        <p:blipFill rotWithShape="1">
          <a:blip r:embed="rId3">
            <a:alphaModFix/>
          </a:blip>
          <a:srcRect b="29287" l="33665" r="34231" t="42668"/>
          <a:stretch/>
        </p:blipFill>
        <p:spPr>
          <a:xfrm>
            <a:off x="1700091" y="3236865"/>
            <a:ext cx="6048713" cy="195998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0"/>
          <p:cNvSpPr txBox="1"/>
          <p:nvPr>
            <p:ph type="title"/>
          </p:nvPr>
        </p:nvSpPr>
        <p:spPr>
          <a:xfrm>
            <a:off x="628638" y="885704"/>
            <a:ext cx="7886700" cy="21396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4500"/>
              <a:buFont typeface="Calibri"/>
              <a:buNone/>
            </a:pPr>
            <a:r>
              <a:rPr lang="en">
                <a:latin typeface="Arial"/>
                <a:ea typeface="Arial"/>
                <a:cs typeface="Arial"/>
                <a:sym typeface="Arial"/>
              </a:rPr>
              <a:t>Types of Letters</a:t>
            </a:r>
            <a:endParaRPr>
              <a:latin typeface="Arial"/>
              <a:ea typeface="Arial"/>
              <a:cs typeface="Arial"/>
              <a:sym typeface="Arial"/>
            </a:endParaRPr>
          </a:p>
        </p:txBody>
      </p:sp>
      <p:pic>
        <p:nvPicPr>
          <p:cNvPr id="419" name="Google Shape;419;p60"/>
          <p:cNvPicPr preferRelativeResize="0"/>
          <p:nvPr/>
        </p:nvPicPr>
        <p:blipFill>
          <a:blip r:embed="rId3">
            <a:alphaModFix/>
          </a:blip>
          <a:stretch>
            <a:fillRect/>
          </a:stretch>
        </p:blipFill>
        <p:spPr>
          <a:xfrm>
            <a:off x="6258525" y="1373349"/>
            <a:ext cx="2517175" cy="2396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61"/>
          <p:cNvSpPr txBox="1"/>
          <p:nvPr>
            <p:ph type="title"/>
          </p:nvPr>
        </p:nvSpPr>
        <p:spPr>
          <a:xfrm>
            <a:off x="235744" y="369690"/>
            <a:ext cx="7886700" cy="73937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solidFill>
                  <a:schemeClr val="accent2"/>
                </a:solidFill>
                <a:latin typeface="Arial"/>
                <a:ea typeface="Arial"/>
                <a:cs typeface="Arial"/>
                <a:sym typeface="Arial"/>
              </a:rPr>
              <a:t>1. Acknowledgement Letter</a:t>
            </a:r>
            <a:endParaRPr>
              <a:solidFill>
                <a:schemeClr val="accent2"/>
              </a:solidFill>
              <a:latin typeface="Arial"/>
              <a:ea typeface="Arial"/>
              <a:cs typeface="Arial"/>
              <a:sym typeface="Arial"/>
            </a:endParaRPr>
          </a:p>
        </p:txBody>
      </p:sp>
      <p:sp>
        <p:nvSpPr>
          <p:cNvPr id="425" name="Google Shape;425;p61"/>
          <p:cNvSpPr txBox="1"/>
          <p:nvPr>
            <p:ph idx="1" type="body"/>
          </p:nvPr>
        </p:nvSpPr>
        <p:spPr>
          <a:xfrm>
            <a:off x="105115" y="1365082"/>
            <a:ext cx="8711700" cy="3893400"/>
          </a:xfrm>
          <a:prstGeom prst="rect">
            <a:avLst/>
          </a:prstGeom>
          <a:noFill/>
          <a:ln>
            <a:noFill/>
          </a:ln>
        </p:spPr>
        <p:txBody>
          <a:bodyPr anchorCtr="0" anchor="t" bIns="34275" lIns="68575" spcFirstLastPara="1" rIns="68575" wrap="square" tIns="34275">
            <a:noAutofit/>
          </a:bodyPr>
          <a:lstStyle/>
          <a:p>
            <a:pPr indent="-196850" lvl="0" marL="177800" rtl="0" algn="l">
              <a:lnSpc>
                <a:spcPct val="90000"/>
              </a:lnSpc>
              <a:spcBef>
                <a:spcPts val="0"/>
              </a:spcBef>
              <a:spcAft>
                <a:spcPts val="0"/>
              </a:spcAft>
              <a:buClr>
                <a:schemeClr val="lt1"/>
              </a:buClr>
              <a:buSzPts val="2100"/>
              <a:buFont typeface="Arial"/>
              <a:buChar char="●"/>
            </a:pPr>
            <a:r>
              <a:rPr lang="en" sz="2100">
                <a:latin typeface="Arial"/>
                <a:ea typeface="Arial"/>
                <a:cs typeface="Arial"/>
                <a:sym typeface="Arial"/>
              </a:rPr>
              <a:t>When a client sends you something or makes a request, you should acknowledge what was sent, respond to the request, or explain that you cannot respond to the request immediately in a short, polite note.</a:t>
            </a:r>
            <a:endParaRPr sz="2100">
              <a:latin typeface="Arial"/>
              <a:ea typeface="Arial"/>
              <a:cs typeface="Arial"/>
              <a:sym typeface="Arial"/>
            </a:endParaRPr>
          </a:p>
          <a:p>
            <a:pPr indent="-196850" lvl="0" marL="177800" rtl="0" algn="l">
              <a:lnSpc>
                <a:spcPct val="90000"/>
              </a:lnSpc>
              <a:spcBef>
                <a:spcPts val="800"/>
              </a:spcBef>
              <a:spcAft>
                <a:spcPts val="0"/>
              </a:spcAft>
              <a:buClr>
                <a:schemeClr val="lt1"/>
              </a:buClr>
              <a:buSzPts val="2100"/>
              <a:buFont typeface="Arial"/>
              <a:buChar char="●"/>
            </a:pPr>
            <a:r>
              <a:rPr lang="en" sz="2100">
                <a:latin typeface="Arial"/>
                <a:ea typeface="Arial"/>
                <a:cs typeface="Arial"/>
                <a:sym typeface="Arial"/>
              </a:rPr>
              <a:t>A letter of acknowledgement is both a receipt and a public relations tool</a:t>
            </a:r>
            <a:endParaRPr sz="2100">
              <a:latin typeface="Arial"/>
              <a:ea typeface="Arial"/>
              <a:cs typeface="Arial"/>
              <a:sym typeface="Arial"/>
            </a:endParaRPr>
          </a:p>
          <a:p>
            <a:pPr indent="-196850" lvl="0" marL="177800" rtl="0" algn="l">
              <a:lnSpc>
                <a:spcPct val="90000"/>
              </a:lnSpc>
              <a:spcBef>
                <a:spcPts val="800"/>
              </a:spcBef>
              <a:spcAft>
                <a:spcPts val="0"/>
              </a:spcAft>
              <a:buClr>
                <a:schemeClr val="lt1"/>
              </a:buClr>
              <a:buSzPts val="2100"/>
              <a:buFont typeface="Arial"/>
              <a:buChar char="●"/>
            </a:pPr>
            <a:r>
              <a:rPr lang="en" sz="2100">
                <a:latin typeface="Arial"/>
                <a:ea typeface="Arial"/>
                <a:cs typeface="Arial"/>
                <a:sym typeface="Arial"/>
              </a:rPr>
              <a:t>Its objective is to let the reader know that items requested in a prior communication, usually an inquiry or an order letter, have been received.</a:t>
            </a:r>
            <a:endParaRPr sz="2100">
              <a:latin typeface="Arial"/>
              <a:ea typeface="Arial"/>
              <a:cs typeface="Arial"/>
              <a:sym typeface="Arial"/>
            </a:endParaRPr>
          </a:p>
          <a:p>
            <a:pPr indent="-196850" lvl="0" marL="177800" rtl="0" algn="l">
              <a:lnSpc>
                <a:spcPct val="90000"/>
              </a:lnSpc>
              <a:spcBef>
                <a:spcPts val="800"/>
              </a:spcBef>
              <a:spcAft>
                <a:spcPts val="0"/>
              </a:spcAft>
              <a:buClr>
                <a:schemeClr val="lt1"/>
              </a:buClr>
              <a:buSzPts val="2100"/>
              <a:buFont typeface="Arial"/>
              <a:buChar char="●"/>
            </a:pPr>
            <a:r>
              <a:rPr lang="en" sz="2100">
                <a:latin typeface="Arial"/>
                <a:ea typeface="Arial"/>
                <a:cs typeface="Arial"/>
                <a:sym typeface="Arial"/>
              </a:rPr>
              <a:t>To complete a business communication cycle.</a:t>
            </a:r>
            <a:endParaRPr sz="2100">
              <a:latin typeface="Arial"/>
              <a:ea typeface="Arial"/>
              <a:cs typeface="Arial"/>
              <a:sym typeface="Arial"/>
            </a:endParaRPr>
          </a:p>
          <a:p>
            <a:pPr indent="-196850" lvl="0" marL="177800" rtl="0" algn="l">
              <a:lnSpc>
                <a:spcPct val="90000"/>
              </a:lnSpc>
              <a:spcBef>
                <a:spcPts val="800"/>
              </a:spcBef>
              <a:spcAft>
                <a:spcPts val="0"/>
              </a:spcAft>
              <a:buClr>
                <a:schemeClr val="lt1"/>
              </a:buClr>
              <a:buSzPts val="2100"/>
              <a:buFont typeface="Arial"/>
              <a:buChar char="●"/>
            </a:pPr>
            <a:r>
              <a:rPr lang="en" sz="2100">
                <a:latin typeface="Arial"/>
                <a:ea typeface="Arial"/>
                <a:cs typeface="Arial"/>
                <a:sym typeface="Arial"/>
              </a:rPr>
              <a:t>Should be written on the same day</a:t>
            </a:r>
            <a:endParaRPr sz="2100">
              <a:latin typeface="Arial"/>
              <a:ea typeface="Arial"/>
              <a:cs typeface="Arial"/>
              <a:sym typeface="Arial"/>
            </a:endParaRPr>
          </a:p>
          <a:p>
            <a:pPr indent="-38100" lvl="0" marL="177800" rtl="0" algn="l">
              <a:lnSpc>
                <a:spcPct val="90000"/>
              </a:lnSpc>
              <a:spcBef>
                <a:spcPts val="800"/>
              </a:spcBef>
              <a:spcAft>
                <a:spcPts val="1200"/>
              </a:spcAft>
              <a:buClr>
                <a:schemeClr val="dk1"/>
              </a:buClr>
              <a:buSzPts val="2100"/>
              <a:buNone/>
            </a:pPr>
            <a:r>
              <a:t/>
            </a:r>
            <a:endParaRPr sz="2100">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2"/>
          <p:cNvSpPr txBox="1"/>
          <p:nvPr>
            <p:ph type="title"/>
          </p:nvPr>
        </p:nvSpPr>
        <p:spPr>
          <a:xfrm>
            <a:off x="167878" y="289958"/>
            <a:ext cx="7886700" cy="68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solidFill>
                  <a:schemeClr val="accent2"/>
                </a:solidFill>
                <a:latin typeface="Arial"/>
                <a:ea typeface="Arial"/>
                <a:cs typeface="Arial"/>
                <a:sym typeface="Arial"/>
              </a:rPr>
              <a:t>2. Complaint Letter</a:t>
            </a:r>
            <a:endParaRPr>
              <a:solidFill>
                <a:schemeClr val="accent2"/>
              </a:solidFill>
              <a:latin typeface="Arial"/>
              <a:ea typeface="Arial"/>
              <a:cs typeface="Arial"/>
              <a:sym typeface="Arial"/>
            </a:endParaRPr>
          </a:p>
        </p:txBody>
      </p:sp>
      <p:sp>
        <p:nvSpPr>
          <p:cNvPr id="431" name="Google Shape;431;p62"/>
          <p:cNvSpPr txBox="1"/>
          <p:nvPr>
            <p:ph idx="1" type="body"/>
          </p:nvPr>
        </p:nvSpPr>
        <p:spPr>
          <a:xfrm>
            <a:off x="167878" y="1062836"/>
            <a:ext cx="8808300" cy="4254000"/>
          </a:xfrm>
          <a:prstGeom prst="rect">
            <a:avLst/>
          </a:prstGeom>
          <a:noFill/>
          <a:ln>
            <a:noFill/>
          </a:ln>
        </p:spPr>
        <p:txBody>
          <a:bodyPr anchorCtr="0" anchor="t" bIns="34275" lIns="68575" spcFirstLastPara="1" rIns="68575" wrap="square" tIns="34275">
            <a:normAutofit/>
          </a:bodyPr>
          <a:lstStyle/>
          <a:p>
            <a:pPr indent="-196850" lvl="0" marL="177800" rtl="0" algn="l">
              <a:lnSpc>
                <a:spcPct val="90000"/>
              </a:lnSpc>
              <a:spcBef>
                <a:spcPts val="0"/>
              </a:spcBef>
              <a:spcAft>
                <a:spcPts val="0"/>
              </a:spcAft>
              <a:buClr>
                <a:schemeClr val="lt1"/>
              </a:buClr>
              <a:buSzPts val="1900"/>
              <a:buFont typeface="Arial"/>
              <a:buChar char="●"/>
            </a:pPr>
            <a:r>
              <a:rPr lang="en" sz="1900">
                <a:latin typeface="Arial"/>
                <a:ea typeface="Arial"/>
                <a:cs typeface="Arial"/>
                <a:sym typeface="Arial"/>
              </a:rPr>
              <a:t>A complaint letter advises the reader of an error in a business transaction or a defect discovered in a consumer product or service. </a:t>
            </a:r>
            <a:endParaRPr sz="1700">
              <a:latin typeface="Arial"/>
              <a:ea typeface="Arial"/>
              <a:cs typeface="Arial"/>
              <a:sym typeface="Arial"/>
            </a:endParaRPr>
          </a:p>
          <a:p>
            <a:pPr indent="-196850" lvl="0" marL="177800" rtl="0" algn="l">
              <a:lnSpc>
                <a:spcPct val="90000"/>
              </a:lnSpc>
              <a:spcBef>
                <a:spcPts val="800"/>
              </a:spcBef>
              <a:spcAft>
                <a:spcPts val="0"/>
              </a:spcAft>
              <a:buClr>
                <a:schemeClr val="lt1"/>
              </a:buClr>
              <a:buSzPts val="1900"/>
              <a:buFont typeface="Arial"/>
              <a:buChar char="●"/>
            </a:pPr>
            <a:r>
              <a:rPr lang="en" sz="1900">
                <a:latin typeface="Arial"/>
                <a:ea typeface="Arial"/>
                <a:cs typeface="Arial"/>
                <a:sym typeface="Arial"/>
              </a:rPr>
              <a:t>The objective is to provide detailed information regarding the error or defect and to serve as a legal document recording the writer's claim and the corrective action or adjustment being requested.</a:t>
            </a:r>
            <a:endParaRPr sz="1700">
              <a:latin typeface="Arial"/>
              <a:ea typeface="Arial"/>
              <a:cs typeface="Arial"/>
              <a:sym typeface="Arial"/>
            </a:endParaRPr>
          </a:p>
          <a:p>
            <a:pPr indent="-196850" lvl="0" marL="177800" rtl="0" algn="l">
              <a:lnSpc>
                <a:spcPct val="90000"/>
              </a:lnSpc>
              <a:spcBef>
                <a:spcPts val="800"/>
              </a:spcBef>
              <a:spcAft>
                <a:spcPts val="0"/>
              </a:spcAft>
              <a:buClr>
                <a:schemeClr val="lt1"/>
              </a:buClr>
              <a:buSzPts val="1900"/>
              <a:buFont typeface="Arial"/>
              <a:buChar char="●"/>
            </a:pPr>
            <a:r>
              <a:rPr lang="en" sz="1900">
                <a:latin typeface="Arial"/>
                <a:ea typeface="Arial"/>
                <a:cs typeface="Arial"/>
                <a:sym typeface="Arial"/>
              </a:rPr>
              <a:t>Keep in mind that your reader is a trained customer service professional and not very likely to be the person responsible for the error or defect. </a:t>
            </a:r>
            <a:endParaRPr sz="1700">
              <a:latin typeface="Arial"/>
              <a:ea typeface="Arial"/>
              <a:cs typeface="Arial"/>
              <a:sym typeface="Arial"/>
            </a:endParaRPr>
          </a:p>
          <a:p>
            <a:pPr indent="-196850" lvl="0" marL="177800" rtl="0" algn="l">
              <a:lnSpc>
                <a:spcPct val="90000"/>
              </a:lnSpc>
              <a:spcBef>
                <a:spcPts val="800"/>
              </a:spcBef>
              <a:spcAft>
                <a:spcPts val="0"/>
              </a:spcAft>
              <a:buClr>
                <a:schemeClr val="lt1"/>
              </a:buClr>
              <a:buSzPts val="1900"/>
              <a:buFont typeface="Arial"/>
              <a:buChar char="●"/>
            </a:pPr>
            <a:r>
              <a:rPr lang="en" sz="1900">
                <a:latin typeface="Arial"/>
                <a:ea typeface="Arial"/>
                <a:cs typeface="Arial"/>
                <a:sym typeface="Arial"/>
              </a:rPr>
              <a:t>Rather than being angry, use a firm but courteous tone when stating a complaint. Remember, you want results, not a fight.</a:t>
            </a:r>
            <a:endParaRPr sz="1700">
              <a:latin typeface="Arial"/>
              <a:ea typeface="Arial"/>
              <a:cs typeface="Arial"/>
              <a:sym typeface="Arial"/>
            </a:endParaRPr>
          </a:p>
          <a:p>
            <a:pPr indent="-196850" lvl="0" marL="177800" rtl="0" algn="l">
              <a:lnSpc>
                <a:spcPct val="90000"/>
              </a:lnSpc>
              <a:spcBef>
                <a:spcPts val="800"/>
              </a:spcBef>
              <a:spcAft>
                <a:spcPts val="0"/>
              </a:spcAft>
              <a:buClr>
                <a:schemeClr val="lt1"/>
              </a:buClr>
              <a:buSzPts val="1900"/>
              <a:buFont typeface="Arial"/>
              <a:buChar char="●"/>
            </a:pPr>
            <a:r>
              <a:rPr lang="en" sz="1900">
                <a:latin typeface="Arial"/>
                <a:ea typeface="Arial"/>
                <a:cs typeface="Arial"/>
                <a:sym typeface="Arial"/>
              </a:rPr>
              <a:t>The scope of a complaint letter should include only those facts that validate your claim and a request that corrective steps be taken. </a:t>
            </a:r>
            <a:endParaRPr sz="1700">
              <a:latin typeface="Arial"/>
              <a:ea typeface="Arial"/>
              <a:cs typeface="Arial"/>
              <a:sym typeface="Arial"/>
            </a:endParaRPr>
          </a:p>
          <a:p>
            <a:pPr indent="-196850" lvl="0" marL="177800" rtl="0" algn="l">
              <a:lnSpc>
                <a:spcPct val="90000"/>
              </a:lnSpc>
              <a:spcBef>
                <a:spcPts val="800"/>
              </a:spcBef>
              <a:spcAft>
                <a:spcPts val="1200"/>
              </a:spcAft>
              <a:buClr>
                <a:schemeClr val="lt1"/>
              </a:buClr>
              <a:buSzPts val="1900"/>
              <a:buFont typeface="Arial"/>
              <a:buChar char="●"/>
            </a:pPr>
            <a:r>
              <a:rPr lang="en" sz="1900">
                <a:latin typeface="Arial"/>
                <a:ea typeface="Arial"/>
                <a:cs typeface="Arial"/>
                <a:sym typeface="Arial"/>
              </a:rPr>
              <a:t>It may also detail the options that you are willing to accept in satisfaction of the claim.</a:t>
            </a:r>
            <a:endParaRPr sz="1700">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3"/>
          <p:cNvSpPr txBox="1"/>
          <p:nvPr>
            <p:ph type="title"/>
          </p:nvPr>
        </p:nvSpPr>
        <p:spPr>
          <a:xfrm>
            <a:off x="226811" y="299579"/>
            <a:ext cx="7886700" cy="6537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solidFill>
                  <a:schemeClr val="accent2"/>
                </a:solidFill>
                <a:latin typeface="Arial"/>
                <a:ea typeface="Arial"/>
                <a:cs typeface="Arial"/>
                <a:sym typeface="Arial"/>
              </a:rPr>
              <a:t>Complaint Letter</a:t>
            </a:r>
            <a:endParaRPr>
              <a:solidFill>
                <a:schemeClr val="accent2"/>
              </a:solidFill>
              <a:latin typeface="Arial"/>
              <a:ea typeface="Arial"/>
              <a:cs typeface="Arial"/>
              <a:sym typeface="Arial"/>
            </a:endParaRPr>
          </a:p>
        </p:txBody>
      </p:sp>
      <p:sp>
        <p:nvSpPr>
          <p:cNvPr id="437" name="Google Shape;437;p63"/>
          <p:cNvSpPr txBox="1"/>
          <p:nvPr>
            <p:ph idx="1" type="body"/>
          </p:nvPr>
        </p:nvSpPr>
        <p:spPr>
          <a:xfrm>
            <a:off x="226794" y="1183107"/>
            <a:ext cx="8690400" cy="3879000"/>
          </a:xfrm>
          <a:prstGeom prst="rect">
            <a:avLst/>
          </a:prstGeom>
          <a:noFill/>
          <a:ln>
            <a:noFill/>
          </a:ln>
        </p:spPr>
        <p:txBody>
          <a:bodyPr anchorCtr="0" anchor="t" bIns="34275" lIns="68575" spcFirstLastPara="1" rIns="68575" wrap="square" tIns="34275">
            <a:normAutofit/>
          </a:bodyPr>
          <a:lstStyle/>
          <a:p>
            <a:pPr indent="-203200" lvl="0" marL="177800" rtl="0" algn="l">
              <a:lnSpc>
                <a:spcPct val="90000"/>
              </a:lnSpc>
              <a:spcBef>
                <a:spcPts val="0"/>
              </a:spcBef>
              <a:spcAft>
                <a:spcPts val="0"/>
              </a:spcAft>
              <a:buClr>
                <a:schemeClr val="lt1"/>
              </a:buClr>
              <a:buSzPts val="2000"/>
              <a:buFont typeface="Arial"/>
              <a:buChar char="●"/>
            </a:pPr>
            <a:r>
              <a:rPr lang="en" sz="2000">
                <a:latin typeface="Arial"/>
                <a:ea typeface="Arial"/>
                <a:cs typeface="Arial"/>
                <a:sym typeface="Arial"/>
              </a:rPr>
              <a:t>Describes a problem that the writer requests the recipient to solve.</a:t>
            </a:r>
            <a:endParaRPr sz="2000">
              <a:latin typeface="Arial"/>
              <a:ea typeface="Arial"/>
              <a:cs typeface="Arial"/>
              <a:sym typeface="Arial"/>
            </a:endParaRPr>
          </a:p>
          <a:p>
            <a:pPr indent="-203200" lvl="0" marL="177800" rtl="0" algn="l">
              <a:lnSpc>
                <a:spcPct val="90000"/>
              </a:lnSpc>
              <a:spcBef>
                <a:spcPts val="800"/>
              </a:spcBef>
              <a:spcAft>
                <a:spcPts val="0"/>
              </a:spcAft>
              <a:buClr>
                <a:schemeClr val="lt1"/>
              </a:buClr>
              <a:buSzPts val="2000"/>
              <a:buFont typeface="Arial"/>
              <a:buChar char="●"/>
            </a:pPr>
            <a:r>
              <a:rPr lang="en" sz="2000">
                <a:latin typeface="Arial"/>
                <a:ea typeface="Arial"/>
                <a:cs typeface="Arial"/>
                <a:sym typeface="Arial"/>
              </a:rPr>
              <a:t>The tone of a complaint letter or e­mail is important; the most effective ones do not sound complaining. </a:t>
            </a:r>
            <a:endParaRPr sz="2000">
              <a:latin typeface="Arial"/>
              <a:ea typeface="Arial"/>
              <a:cs typeface="Arial"/>
              <a:sym typeface="Arial"/>
            </a:endParaRPr>
          </a:p>
          <a:p>
            <a:pPr indent="-203200" lvl="0" marL="177800" rtl="0" algn="l">
              <a:lnSpc>
                <a:spcPct val="90000"/>
              </a:lnSpc>
              <a:spcBef>
                <a:spcPts val="800"/>
              </a:spcBef>
              <a:spcAft>
                <a:spcPts val="0"/>
              </a:spcAft>
              <a:buClr>
                <a:schemeClr val="lt1"/>
              </a:buClr>
              <a:buSzPts val="2000"/>
              <a:buFont typeface="Arial"/>
              <a:buChar char="●"/>
            </a:pPr>
            <a:r>
              <a:rPr lang="en" sz="2000">
                <a:latin typeface="Arial"/>
                <a:ea typeface="Arial"/>
                <a:cs typeface="Arial"/>
                <a:sym typeface="Arial"/>
              </a:rPr>
              <a:t>If your message is harsh and argumentative you may not be taken seriously. </a:t>
            </a:r>
            <a:endParaRPr sz="2000">
              <a:latin typeface="Arial"/>
              <a:ea typeface="Arial"/>
              <a:cs typeface="Arial"/>
              <a:sym typeface="Arial"/>
            </a:endParaRPr>
          </a:p>
          <a:p>
            <a:pPr indent="-203200" lvl="0" marL="177800" rtl="0" algn="l">
              <a:lnSpc>
                <a:spcPct val="90000"/>
              </a:lnSpc>
              <a:spcBef>
                <a:spcPts val="800"/>
              </a:spcBef>
              <a:spcAft>
                <a:spcPts val="0"/>
              </a:spcAft>
              <a:buClr>
                <a:schemeClr val="lt1"/>
              </a:buClr>
              <a:buSzPts val="2000"/>
              <a:buFont typeface="Arial"/>
              <a:buChar char="●"/>
            </a:pPr>
            <a:r>
              <a:rPr lang="en" sz="2000">
                <a:latin typeface="Arial"/>
                <a:ea typeface="Arial"/>
                <a:cs typeface="Arial"/>
                <a:sym typeface="Arial"/>
              </a:rPr>
              <a:t>Assume that the recipient will be reliable in correcting the problem. However, anticipate reader reactions or refutations</a:t>
            </a:r>
            <a:endParaRPr sz="2000">
              <a:latin typeface="Arial"/>
              <a:ea typeface="Arial"/>
              <a:cs typeface="Arial"/>
              <a:sym typeface="Arial"/>
            </a:endParaRPr>
          </a:p>
          <a:p>
            <a:pPr indent="-203200" lvl="0" marL="177800" rtl="0" algn="l">
              <a:lnSpc>
                <a:spcPct val="110000"/>
              </a:lnSpc>
              <a:spcBef>
                <a:spcPts val="800"/>
              </a:spcBef>
              <a:spcAft>
                <a:spcPts val="0"/>
              </a:spcAft>
              <a:buClr>
                <a:schemeClr val="lt1"/>
              </a:buClr>
              <a:buSzPts val="2000"/>
              <a:buFont typeface="Arial"/>
              <a:buChar char="●"/>
            </a:pPr>
            <a:r>
              <a:rPr lang="en" sz="2000">
                <a:latin typeface="Arial"/>
                <a:ea typeface="Arial"/>
                <a:cs typeface="Arial"/>
                <a:sym typeface="Arial"/>
              </a:rPr>
              <a:t>I reviewed my user manual’s “safe operating guidelines” carefully before I installed the device. [This assures readers you followed instructions.] </a:t>
            </a:r>
            <a:endParaRPr sz="2000">
              <a:latin typeface="Arial"/>
              <a:ea typeface="Arial"/>
              <a:cs typeface="Arial"/>
              <a:sym typeface="Arial"/>
            </a:endParaRPr>
          </a:p>
          <a:p>
            <a:pPr indent="-203200" lvl="0" marL="177800" rtl="0" algn="l">
              <a:lnSpc>
                <a:spcPct val="90000"/>
              </a:lnSpc>
              <a:spcBef>
                <a:spcPts val="800"/>
              </a:spcBef>
              <a:spcAft>
                <a:spcPts val="1200"/>
              </a:spcAft>
              <a:buClr>
                <a:schemeClr val="lt1"/>
              </a:buClr>
              <a:buSzPts val="2000"/>
              <a:buFont typeface="Arial"/>
              <a:buChar char="●"/>
            </a:pPr>
            <a:r>
              <a:rPr lang="en" sz="2000">
                <a:latin typeface="Arial"/>
                <a:ea typeface="Arial"/>
                <a:cs typeface="Arial"/>
                <a:sym typeface="Arial"/>
              </a:rPr>
              <a:t>Without such explanations, readers may be tempted to dismiss your complaint.</a:t>
            </a:r>
            <a:endParaRPr sz="2000">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4"/>
          <p:cNvSpPr txBox="1"/>
          <p:nvPr>
            <p:ph idx="1" type="body"/>
          </p:nvPr>
        </p:nvSpPr>
        <p:spPr>
          <a:xfrm>
            <a:off x="416468" y="113338"/>
            <a:ext cx="8311200" cy="4916700"/>
          </a:xfrm>
          <a:prstGeom prst="rect">
            <a:avLst/>
          </a:prstGeom>
          <a:noFill/>
          <a:ln>
            <a:noFill/>
          </a:ln>
        </p:spPr>
        <p:txBody>
          <a:bodyPr anchorCtr="0" anchor="t" bIns="34275" lIns="68575" spcFirstLastPara="1" rIns="68575" wrap="square" tIns="34275">
            <a:noAutofit/>
          </a:bodyPr>
          <a:lstStyle/>
          <a:p>
            <a:pPr indent="0" lvl="0" marL="0" rtl="0" algn="just">
              <a:lnSpc>
                <a:spcPct val="100000"/>
              </a:lnSpc>
              <a:spcBef>
                <a:spcPts val="0"/>
              </a:spcBef>
              <a:spcAft>
                <a:spcPts val="0"/>
              </a:spcAft>
              <a:buClr>
                <a:schemeClr val="dk1"/>
              </a:buClr>
              <a:buSzPts val="1500"/>
              <a:buNone/>
            </a:pPr>
            <a:r>
              <a:rPr lang="en" sz="1600">
                <a:latin typeface="Arial"/>
                <a:ea typeface="Arial"/>
                <a:cs typeface="Arial"/>
                <a:sym typeface="Arial"/>
              </a:rPr>
              <a:t>288-F11,</a:t>
            </a:r>
            <a:endParaRPr sz="1600">
              <a:latin typeface="Arial"/>
              <a:ea typeface="Arial"/>
              <a:cs typeface="Arial"/>
              <a:sym typeface="Arial"/>
            </a:endParaRPr>
          </a:p>
          <a:p>
            <a:pPr indent="0" lvl="0" marL="0" rtl="0" algn="just">
              <a:lnSpc>
                <a:spcPct val="100000"/>
              </a:lnSpc>
              <a:spcBef>
                <a:spcPts val="0"/>
              </a:spcBef>
              <a:spcAft>
                <a:spcPts val="0"/>
              </a:spcAft>
              <a:buClr>
                <a:schemeClr val="dk1"/>
              </a:buClr>
              <a:buSzPts val="1500"/>
              <a:buNone/>
            </a:pPr>
            <a:r>
              <a:rPr lang="en" sz="1600">
                <a:latin typeface="Arial"/>
                <a:ea typeface="Arial"/>
                <a:cs typeface="Arial"/>
                <a:sym typeface="Arial"/>
              </a:rPr>
              <a:t>Islamabad</a:t>
            </a:r>
            <a:endParaRPr sz="1600">
              <a:latin typeface="Arial"/>
              <a:ea typeface="Arial"/>
              <a:cs typeface="Arial"/>
              <a:sym typeface="Arial"/>
            </a:endParaRPr>
          </a:p>
          <a:p>
            <a:pPr indent="0" lvl="0" marL="0" rtl="0" algn="just">
              <a:lnSpc>
                <a:spcPct val="120000"/>
              </a:lnSpc>
              <a:spcBef>
                <a:spcPts val="0"/>
              </a:spcBef>
              <a:spcAft>
                <a:spcPts val="0"/>
              </a:spcAft>
              <a:buClr>
                <a:schemeClr val="dk1"/>
              </a:buClr>
              <a:buSzPts val="1500"/>
              <a:buNone/>
            </a:pPr>
            <a:r>
              <a:rPr lang="en" sz="1600">
                <a:latin typeface="Arial"/>
                <a:ea typeface="Arial"/>
                <a:cs typeface="Arial"/>
                <a:sym typeface="Arial"/>
              </a:rPr>
              <a:t>Aug 28</a:t>
            </a:r>
            <a:endParaRPr sz="1600">
              <a:latin typeface="Arial"/>
              <a:ea typeface="Arial"/>
              <a:cs typeface="Arial"/>
              <a:sym typeface="Arial"/>
            </a:endParaRPr>
          </a:p>
          <a:p>
            <a:pPr indent="0" lvl="0" marL="0" rtl="0" algn="just">
              <a:lnSpc>
                <a:spcPct val="120000"/>
              </a:lnSpc>
              <a:spcBef>
                <a:spcPts val="0"/>
              </a:spcBef>
              <a:spcAft>
                <a:spcPts val="0"/>
              </a:spcAft>
              <a:buClr>
                <a:schemeClr val="dk1"/>
              </a:buClr>
              <a:buSzPts val="1500"/>
              <a:buNone/>
            </a:pPr>
            <a:r>
              <a:t/>
            </a:r>
            <a:endParaRPr sz="1600">
              <a:latin typeface="Arial"/>
              <a:ea typeface="Arial"/>
              <a:cs typeface="Arial"/>
              <a:sym typeface="Arial"/>
            </a:endParaRPr>
          </a:p>
          <a:p>
            <a:pPr indent="0" lvl="0" marL="0" rtl="0" algn="just">
              <a:lnSpc>
                <a:spcPct val="120000"/>
              </a:lnSpc>
              <a:spcBef>
                <a:spcPts val="0"/>
              </a:spcBef>
              <a:spcAft>
                <a:spcPts val="0"/>
              </a:spcAft>
              <a:buClr>
                <a:schemeClr val="dk1"/>
              </a:buClr>
              <a:buSzPts val="1500"/>
              <a:buNone/>
            </a:pPr>
            <a:r>
              <a:rPr lang="en" sz="1600">
                <a:latin typeface="Arial"/>
                <a:ea typeface="Arial"/>
                <a:cs typeface="Arial"/>
                <a:sym typeface="Arial"/>
              </a:rPr>
              <a:t>Social Square Private Limited</a:t>
            </a:r>
            <a:endParaRPr sz="1600">
              <a:latin typeface="Arial"/>
              <a:ea typeface="Arial"/>
              <a:cs typeface="Arial"/>
              <a:sym typeface="Arial"/>
            </a:endParaRPr>
          </a:p>
          <a:p>
            <a:pPr indent="0" lvl="0" marL="0" rtl="0" algn="just">
              <a:lnSpc>
                <a:spcPct val="120000"/>
              </a:lnSpc>
              <a:spcBef>
                <a:spcPts val="0"/>
              </a:spcBef>
              <a:spcAft>
                <a:spcPts val="0"/>
              </a:spcAft>
              <a:buClr>
                <a:schemeClr val="dk1"/>
              </a:buClr>
              <a:buSzPts val="1500"/>
              <a:buNone/>
            </a:pPr>
            <a:r>
              <a:rPr lang="en" sz="1600">
                <a:latin typeface="Arial"/>
                <a:ea typeface="Arial"/>
                <a:cs typeface="Arial"/>
                <a:sym typeface="Arial"/>
              </a:rPr>
              <a:t>Phase III Defense Housing Authority, </a:t>
            </a:r>
            <a:endParaRPr sz="1600">
              <a:latin typeface="Arial"/>
              <a:ea typeface="Arial"/>
              <a:cs typeface="Arial"/>
              <a:sym typeface="Arial"/>
            </a:endParaRPr>
          </a:p>
          <a:p>
            <a:pPr indent="0" lvl="0" marL="0" rtl="0" algn="just">
              <a:lnSpc>
                <a:spcPct val="120000"/>
              </a:lnSpc>
              <a:spcBef>
                <a:spcPts val="0"/>
              </a:spcBef>
              <a:spcAft>
                <a:spcPts val="0"/>
              </a:spcAft>
              <a:buClr>
                <a:schemeClr val="dk1"/>
              </a:buClr>
              <a:buSzPts val="1500"/>
              <a:buNone/>
            </a:pPr>
            <a:r>
              <a:rPr lang="en" sz="1600">
                <a:latin typeface="Arial"/>
                <a:ea typeface="Arial"/>
                <a:cs typeface="Arial"/>
                <a:sym typeface="Arial"/>
              </a:rPr>
              <a:t>Lahore</a:t>
            </a:r>
            <a:endParaRPr sz="1600">
              <a:latin typeface="Arial"/>
              <a:ea typeface="Arial"/>
              <a:cs typeface="Arial"/>
              <a:sym typeface="Arial"/>
            </a:endParaRPr>
          </a:p>
          <a:p>
            <a:pPr indent="0" lvl="0" marL="0" rtl="0" algn="l">
              <a:lnSpc>
                <a:spcPct val="90000"/>
              </a:lnSpc>
              <a:spcBef>
                <a:spcPts val="800"/>
              </a:spcBef>
              <a:spcAft>
                <a:spcPts val="0"/>
              </a:spcAft>
              <a:buClr>
                <a:schemeClr val="dk1"/>
              </a:buClr>
              <a:buSzPts val="1500"/>
              <a:buNone/>
            </a:pPr>
            <a:r>
              <a:rPr lang="en" sz="1600">
                <a:latin typeface="Arial"/>
                <a:ea typeface="Arial"/>
                <a:cs typeface="Arial"/>
                <a:sym typeface="Arial"/>
              </a:rPr>
              <a:t>Dear Customer Support:</a:t>
            </a:r>
            <a:endParaRPr sz="1600">
              <a:latin typeface="Arial"/>
              <a:ea typeface="Arial"/>
              <a:cs typeface="Arial"/>
              <a:sym typeface="Arial"/>
            </a:endParaRPr>
          </a:p>
          <a:p>
            <a:pPr indent="0" lvl="0" marL="0" rtl="0" algn="l">
              <a:lnSpc>
                <a:spcPct val="90000"/>
              </a:lnSpc>
              <a:spcBef>
                <a:spcPts val="800"/>
              </a:spcBef>
              <a:spcAft>
                <a:spcPts val="0"/>
              </a:spcAft>
              <a:buClr>
                <a:schemeClr val="dk1"/>
              </a:buClr>
              <a:buSzPts val="1500"/>
              <a:buNone/>
            </a:pPr>
            <a:r>
              <a:rPr lang="en" sz="1600">
                <a:latin typeface="Arial"/>
                <a:ea typeface="Arial"/>
                <a:cs typeface="Arial"/>
                <a:sym typeface="Arial"/>
              </a:rPr>
              <a:t>On July 11, I ordered nine Diagnostic Scanners (order # ST3-1179R). The scanners were ordered from your customer Web portal. On August 3, I received seven Monitors from your parts warehouse in Islamabad, Pakistan. I immediately returned those Monitors with a note indicating that a mistake had been made. However, not only have I failed to receive the Scanners that I actually ordered, but I have also been billed for the seven Monitors. I have enclosed a copy of my conﬁrmation e-mail, the shipping form, and the most recent bill. If you cannot send me the Scanners I ordered by September 15, please cancel my order.</a:t>
            </a:r>
            <a:endParaRPr sz="1600">
              <a:latin typeface="Arial"/>
              <a:ea typeface="Arial"/>
              <a:cs typeface="Arial"/>
              <a:sym typeface="Arial"/>
            </a:endParaRPr>
          </a:p>
          <a:p>
            <a:pPr indent="0" lvl="0" marL="0" rtl="0" algn="l">
              <a:lnSpc>
                <a:spcPct val="90000"/>
              </a:lnSpc>
              <a:spcBef>
                <a:spcPts val="800"/>
              </a:spcBef>
              <a:spcAft>
                <a:spcPts val="0"/>
              </a:spcAft>
              <a:buClr>
                <a:schemeClr val="dk1"/>
              </a:buClr>
              <a:buSzPts val="1500"/>
              <a:buNone/>
            </a:pPr>
            <a:r>
              <a:t/>
            </a:r>
            <a:endParaRPr sz="1600">
              <a:latin typeface="Arial"/>
              <a:ea typeface="Arial"/>
              <a:cs typeface="Arial"/>
              <a:sym typeface="Arial"/>
            </a:endParaRPr>
          </a:p>
          <a:p>
            <a:pPr indent="0" lvl="0" marL="0" rtl="0" algn="l">
              <a:lnSpc>
                <a:spcPct val="90000"/>
              </a:lnSpc>
              <a:spcBef>
                <a:spcPts val="800"/>
              </a:spcBef>
              <a:spcAft>
                <a:spcPts val="0"/>
              </a:spcAft>
              <a:buClr>
                <a:schemeClr val="dk1"/>
              </a:buClr>
              <a:buSzPts val="1500"/>
              <a:buNone/>
            </a:pPr>
            <a:r>
              <a:rPr lang="en" sz="1600">
                <a:latin typeface="Arial"/>
                <a:ea typeface="Arial"/>
                <a:cs typeface="Arial"/>
                <a:sym typeface="Arial"/>
              </a:rPr>
              <a:t>Sincerely,</a:t>
            </a:r>
            <a:endParaRPr sz="1600">
              <a:latin typeface="Arial"/>
              <a:ea typeface="Arial"/>
              <a:cs typeface="Arial"/>
              <a:sym typeface="Arial"/>
            </a:endParaRPr>
          </a:p>
          <a:p>
            <a:pPr indent="0" lvl="0" marL="0" rtl="0" algn="l">
              <a:lnSpc>
                <a:spcPct val="90000"/>
              </a:lnSpc>
              <a:spcBef>
                <a:spcPts val="800"/>
              </a:spcBef>
              <a:spcAft>
                <a:spcPts val="1200"/>
              </a:spcAft>
              <a:buClr>
                <a:schemeClr val="dk1"/>
              </a:buClr>
              <a:buSzPts val="1500"/>
              <a:buNone/>
            </a:pPr>
            <a:r>
              <a:rPr lang="en" sz="1600">
                <a:latin typeface="Arial"/>
                <a:ea typeface="Arial"/>
                <a:cs typeface="Arial"/>
                <a:sym typeface="Arial"/>
              </a:rPr>
              <a:t>Aqib Tahir</a:t>
            </a:r>
            <a:endParaRPr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1" type="body"/>
          </p:nvPr>
        </p:nvSpPr>
        <p:spPr>
          <a:xfrm>
            <a:off x="1297500" y="15829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solidFill>
                  <a:schemeClr val="accent2"/>
                </a:solidFill>
                <a:latin typeface="Arial"/>
                <a:ea typeface="Arial"/>
                <a:cs typeface="Arial"/>
                <a:sym typeface="Arial"/>
              </a:rPr>
              <a:t>Memo:</a:t>
            </a:r>
            <a:r>
              <a:rPr lang="en" sz="2200">
                <a:latin typeface="Arial"/>
                <a:ea typeface="Arial"/>
                <a:cs typeface="Arial"/>
                <a:sym typeface="Arial"/>
              </a:rPr>
              <a:t> A document written from a member of an organization to one or more members of the same organization. Memos usually cover just one main point and no more than a few.</a:t>
            </a:r>
            <a:endParaRPr sz="2200">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5"/>
          <p:cNvSpPr txBox="1"/>
          <p:nvPr>
            <p:ph idx="1" type="body"/>
          </p:nvPr>
        </p:nvSpPr>
        <p:spPr>
          <a:xfrm>
            <a:off x="0" y="0"/>
            <a:ext cx="9072300" cy="5143500"/>
          </a:xfrm>
          <a:prstGeom prst="rect">
            <a:avLst/>
          </a:prstGeom>
          <a:noFill/>
          <a:ln>
            <a:noFill/>
          </a:ln>
        </p:spPr>
        <p:txBody>
          <a:bodyPr anchorCtr="0" anchor="t" bIns="34275" lIns="68575" spcFirstLastPara="1" rIns="68575" wrap="square" tIns="34275">
            <a:noAutofit/>
          </a:bodyPr>
          <a:lstStyle/>
          <a:p>
            <a:pPr indent="0" lvl="0" marL="0" rtl="0" algn="just">
              <a:lnSpc>
                <a:spcPct val="100000"/>
              </a:lnSpc>
              <a:spcBef>
                <a:spcPts val="0"/>
              </a:spcBef>
              <a:spcAft>
                <a:spcPts val="0"/>
              </a:spcAft>
              <a:buClr>
                <a:schemeClr val="dk1"/>
              </a:buClr>
              <a:buSzPts val="1350"/>
              <a:buNone/>
            </a:pPr>
            <a:r>
              <a:rPr lang="en" sz="1400">
                <a:latin typeface="Arial"/>
                <a:ea typeface="Arial"/>
                <a:cs typeface="Arial"/>
                <a:sym typeface="Arial"/>
              </a:rPr>
              <a:t>288-Sector F11,</a:t>
            </a:r>
            <a:endParaRPr sz="1400">
              <a:latin typeface="Arial"/>
              <a:ea typeface="Arial"/>
              <a:cs typeface="Arial"/>
              <a:sym typeface="Arial"/>
            </a:endParaRPr>
          </a:p>
          <a:p>
            <a:pPr indent="0" lvl="0" marL="0" rtl="0" algn="just">
              <a:lnSpc>
                <a:spcPct val="100000"/>
              </a:lnSpc>
              <a:spcBef>
                <a:spcPts val="0"/>
              </a:spcBef>
              <a:spcAft>
                <a:spcPts val="0"/>
              </a:spcAft>
              <a:buClr>
                <a:schemeClr val="dk1"/>
              </a:buClr>
              <a:buSzPts val="1350"/>
              <a:buNone/>
            </a:pPr>
            <a:r>
              <a:rPr lang="en" sz="1400">
                <a:latin typeface="Arial"/>
                <a:ea typeface="Arial"/>
                <a:cs typeface="Arial"/>
                <a:sym typeface="Arial"/>
              </a:rPr>
              <a:t>Islamabad</a:t>
            </a:r>
            <a:endParaRPr sz="1400">
              <a:latin typeface="Arial"/>
              <a:ea typeface="Arial"/>
              <a:cs typeface="Arial"/>
              <a:sym typeface="Arial"/>
            </a:endParaRPr>
          </a:p>
          <a:p>
            <a:pPr indent="0" lvl="0" marL="0" rtl="0" algn="just">
              <a:lnSpc>
                <a:spcPct val="100000"/>
              </a:lnSpc>
              <a:spcBef>
                <a:spcPts val="0"/>
              </a:spcBef>
              <a:spcAft>
                <a:spcPts val="0"/>
              </a:spcAft>
              <a:buClr>
                <a:schemeClr val="dk1"/>
              </a:buClr>
              <a:buSzPts val="1350"/>
              <a:buNone/>
            </a:pPr>
            <a:r>
              <a:rPr lang="en" sz="1400">
                <a:latin typeface="Arial"/>
                <a:ea typeface="Arial"/>
                <a:cs typeface="Arial"/>
                <a:sym typeface="Arial"/>
              </a:rPr>
              <a:t>August 28, 2018</a:t>
            </a:r>
            <a:endParaRPr sz="1400">
              <a:latin typeface="Arial"/>
              <a:ea typeface="Arial"/>
              <a:cs typeface="Arial"/>
              <a:sym typeface="Arial"/>
            </a:endParaRPr>
          </a:p>
          <a:p>
            <a:pPr indent="0" lvl="0" marL="0" rtl="0" algn="just">
              <a:lnSpc>
                <a:spcPct val="100000"/>
              </a:lnSpc>
              <a:spcBef>
                <a:spcPts val="0"/>
              </a:spcBef>
              <a:spcAft>
                <a:spcPts val="0"/>
              </a:spcAft>
              <a:buClr>
                <a:schemeClr val="dk1"/>
              </a:buClr>
              <a:buSzPts val="1350"/>
              <a:buNone/>
            </a:pPr>
            <a:r>
              <a:t/>
            </a:r>
            <a:endParaRPr sz="1400">
              <a:latin typeface="Arial"/>
              <a:ea typeface="Arial"/>
              <a:cs typeface="Arial"/>
              <a:sym typeface="Arial"/>
            </a:endParaRPr>
          </a:p>
          <a:p>
            <a:pPr indent="0" lvl="0" marL="0" rtl="0" algn="just">
              <a:lnSpc>
                <a:spcPct val="100000"/>
              </a:lnSpc>
              <a:spcBef>
                <a:spcPts val="0"/>
              </a:spcBef>
              <a:spcAft>
                <a:spcPts val="0"/>
              </a:spcAft>
              <a:buClr>
                <a:schemeClr val="dk1"/>
              </a:buClr>
              <a:buSzPts val="1350"/>
              <a:buNone/>
            </a:pPr>
            <a:r>
              <a:rPr lang="en" sz="1400">
                <a:latin typeface="Arial"/>
                <a:ea typeface="Arial"/>
                <a:cs typeface="Arial"/>
                <a:sym typeface="Arial"/>
              </a:rPr>
              <a:t>Customer Support </a:t>
            </a:r>
            <a:endParaRPr sz="1400">
              <a:latin typeface="Arial"/>
              <a:ea typeface="Arial"/>
              <a:cs typeface="Arial"/>
              <a:sym typeface="Arial"/>
            </a:endParaRPr>
          </a:p>
          <a:p>
            <a:pPr indent="0" lvl="0" marL="0" rtl="0" algn="just">
              <a:lnSpc>
                <a:spcPct val="100000"/>
              </a:lnSpc>
              <a:spcBef>
                <a:spcPts val="0"/>
              </a:spcBef>
              <a:spcAft>
                <a:spcPts val="0"/>
              </a:spcAft>
              <a:buClr>
                <a:schemeClr val="dk1"/>
              </a:buClr>
              <a:buSzPts val="1350"/>
              <a:buNone/>
            </a:pPr>
            <a:r>
              <a:rPr lang="en" sz="1400">
                <a:latin typeface="Arial"/>
                <a:ea typeface="Arial"/>
                <a:cs typeface="Arial"/>
                <a:sym typeface="Arial"/>
              </a:rPr>
              <a:t>Social Square Private Limited</a:t>
            </a:r>
            <a:endParaRPr sz="1400">
              <a:latin typeface="Arial"/>
              <a:ea typeface="Arial"/>
              <a:cs typeface="Arial"/>
              <a:sym typeface="Arial"/>
            </a:endParaRPr>
          </a:p>
          <a:p>
            <a:pPr indent="0" lvl="0" marL="0" rtl="0" algn="just">
              <a:lnSpc>
                <a:spcPct val="100000"/>
              </a:lnSpc>
              <a:spcBef>
                <a:spcPts val="0"/>
              </a:spcBef>
              <a:spcAft>
                <a:spcPts val="0"/>
              </a:spcAft>
              <a:buClr>
                <a:schemeClr val="dk1"/>
              </a:buClr>
              <a:buSzPts val="1350"/>
              <a:buNone/>
            </a:pPr>
            <a:r>
              <a:rPr lang="en" sz="1400">
                <a:latin typeface="Arial"/>
                <a:ea typeface="Arial"/>
                <a:cs typeface="Arial"/>
                <a:sym typeface="Arial"/>
              </a:rPr>
              <a:t>Phase III Defense Housing Authority, </a:t>
            </a:r>
            <a:endParaRPr sz="1400">
              <a:latin typeface="Arial"/>
              <a:ea typeface="Arial"/>
              <a:cs typeface="Arial"/>
              <a:sym typeface="Arial"/>
            </a:endParaRPr>
          </a:p>
          <a:p>
            <a:pPr indent="0" lvl="0" marL="0" rtl="0" algn="just">
              <a:lnSpc>
                <a:spcPct val="100000"/>
              </a:lnSpc>
              <a:spcBef>
                <a:spcPts val="0"/>
              </a:spcBef>
              <a:spcAft>
                <a:spcPts val="0"/>
              </a:spcAft>
              <a:buClr>
                <a:schemeClr val="dk1"/>
              </a:buClr>
              <a:buSzPts val="1350"/>
              <a:buNone/>
            </a:pPr>
            <a:r>
              <a:rPr lang="en" sz="1400">
                <a:latin typeface="Arial"/>
                <a:ea typeface="Arial"/>
                <a:cs typeface="Arial"/>
                <a:sym typeface="Arial"/>
              </a:rPr>
              <a:t>Lahore</a:t>
            </a:r>
            <a:endParaRPr b="1" sz="1400">
              <a:latin typeface="Arial"/>
              <a:ea typeface="Arial"/>
              <a:cs typeface="Arial"/>
              <a:sym typeface="Arial"/>
            </a:endParaRPr>
          </a:p>
          <a:p>
            <a:pPr indent="0" lvl="0" marL="0" rtl="0" algn="just">
              <a:lnSpc>
                <a:spcPct val="100000"/>
              </a:lnSpc>
              <a:spcBef>
                <a:spcPts val="0"/>
              </a:spcBef>
              <a:spcAft>
                <a:spcPts val="0"/>
              </a:spcAft>
              <a:buClr>
                <a:schemeClr val="accent2"/>
              </a:buClr>
              <a:buSzPts val="1350"/>
              <a:buNone/>
            </a:pPr>
            <a:r>
              <a:rPr lang="en" sz="1400">
                <a:solidFill>
                  <a:schemeClr val="accent2"/>
                </a:solidFill>
                <a:latin typeface="Arial"/>
                <a:ea typeface="Arial"/>
                <a:cs typeface="Arial"/>
                <a:sym typeface="Arial"/>
              </a:rPr>
              <a:t>Dear Customer Support:</a:t>
            </a:r>
            <a:endParaRPr sz="1400">
              <a:latin typeface="Arial"/>
              <a:ea typeface="Arial"/>
              <a:cs typeface="Arial"/>
              <a:sym typeface="Arial"/>
            </a:endParaRPr>
          </a:p>
          <a:p>
            <a:pPr indent="0" lvl="0" marL="0" rtl="0" algn="just">
              <a:lnSpc>
                <a:spcPct val="100000"/>
              </a:lnSpc>
              <a:spcBef>
                <a:spcPts val="0"/>
              </a:spcBef>
              <a:spcAft>
                <a:spcPts val="0"/>
              </a:spcAft>
              <a:buClr>
                <a:schemeClr val="dk1"/>
              </a:buClr>
              <a:buSzPts val="1350"/>
              <a:buNone/>
            </a:pPr>
            <a:r>
              <a:t/>
            </a:r>
            <a:endParaRPr sz="1400">
              <a:latin typeface="Arial"/>
              <a:ea typeface="Arial"/>
              <a:cs typeface="Arial"/>
              <a:sym typeface="Arial"/>
            </a:endParaRPr>
          </a:p>
          <a:p>
            <a:pPr indent="0" lvl="0" marL="0" rtl="0" algn="just">
              <a:lnSpc>
                <a:spcPct val="100000"/>
              </a:lnSpc>
              <a:spcBef>
                <a:spcPts val="0"/>
              </a:spcBef>
              <a:spcAft>
                <a:spcPts val="0"/>
              </a:spcAft>
              <a:buClr>
                <a:schemeClr val="dk1"/>
              </a:buClr>
              <a:buSzPts val="1350"/>
              <a:buNone/>
            </a:pPr>
            <a:r>
              <a:rPr lang="en" sz="1400">
                <a:latin typeface="Arial"/>
                <a:ea typeface="Arial"/>
                <a:cs typeface="Arial"/>
                <a:sym typeface="Arial"/>
              </a:rPr>
              <a:t>Subject: Diagnostic Scanners Delivery</a:t>
            </a:r>
            <a:endParaRPr sz="1400">
              <a:latin typeface="Arial"/>
              <a:ea typeface="Arial"/>
              <a:cs typeface="Arial"/>
              <a:sym typeface="Arial"/>
            </a:endParaRPr>
          </a:p>
          <a:p>
            <a:pPr indent="0" lvl="0" marL="0" rtl="0" algn="just">
              <a:lnSpc>
                <a:spcPct val="100000"/>
              </a:lnSpc>
              <a:spcBef>
                <a:spcPts val="0"/>
              </a:spcBef>
              <a:spcAft>
                <a:spcPts val="0"/>
              </a:spcAft>
              <a:buClr>
                <a:schemeClr val="dk1"/>
              </a:buClr>
              <a:buSzPts val="1350"/>
              <a:buNone/>
            </a:pPr>
            <a:r>
              <a:t/>
            </a:r>
            <a:endParaRPr sz="1400">
              <a:solidFill>
                <a:srgbClr val="FF0000"/>
              </a:solidFill>
              <a:latin typeface="Arial"/>
              <a:ea typeface="Arial"/>
              <a:cs typeface="Arial"/>
              <a:sym typeface="Arial"/>
            </a:endParaRPr>
          </a:p>
          <a:p>
            <a:pPr indent="0" lvl="0" marL="0" rtl="0" algn="just">
              <a:lnSpc>
                <a:spcPct val="100000"/>
              </a:lnSpc>
              <a:spcBef>
                <a:spcPts val="0"/>
              </a:spcBef>
              <a:spcAft>
                <a:spcPts val="0"/>
              </a:spcAft>
              <a:buClr>
                <a:srgbClr val="FF0000"/>
              </a:buClr>
              <a:buSzPts val="1350"/>
              <a:buNone/>
            </a:pPr>
            <a:r>
              <a:rPr lang="en" sz="1400">
                <a:solidFill>
                  <a:schemeClr val="accent2"/>
                </a:solidFill>
                <a:latin typeface="Arial"/>
                <a:ea typeface="Arial"/>
                <a:cs typeface="Arial"/>
                <a:sym typeface="Arial"/>
              </a:rPr>
              <a:t>I am writing this letter to bring the issue of wrong items delivery under your consideration.</a:t>
            </a:r>
            <a:endParaRPr sz="1400">
              <a:solidFill>
                <a:schemeClr val="accent2"/>
              </a:solidFill>
              <a:latin typeface="Arial"/>
              <a:ea typeface="Arial"/>
              <a:cs typeface="Arial"/>
              <a:sym typeface="Arial"/>
            </a:endParaRPr>
          </a:p>
          <a:p>
            <a:pPr indent="0" lvl="0" marL="0" rtl="0" algn="just">
              <a:lnSpc>
                <a:spcPct val="100000"/>
              </a:lnSpc>
              <a:spcBef>
                <a:spcPts val="0"/>
              </a:spcBef>
              <a:spcAft>
                <a:spcPts val="0"/>
              </a:spcAft>
              <a:buClr>
                <a:srgbClr val="0070C0"/>
              </a:buClr>
              <a:buSzPts val="1350"/>
              <a:buNone/>
            </a:pPr>
            <a:r>
              <a:rPr lang="en" sz="1400">
                <a:solidFill>
                  <a:schemeClr val="lt2"/>
                </a:solidFill>
                <a:latin typeface="Arial"/>
                <a:ea typeface="Arial"/>
                <a:cs typeface="Arial"/>
                <a:sym typeface="Arial"/>
              </a:rPr>
              <a:t>On July 11, I ordered nine Diagnostic Scanners (order # ST3-1179R). The scanners were ordered from your customer Web portal. On August 3, I received seven Monitors from your parts warehouse in Islamabad, Pakistan. I immediately returned those Monitors with a note indicating that a mistake had been made. However, not only have I failed to receive the Scanners that I actually ordered, but I have also been billed for the seven Monitors.</a:t>
            </a:r>
            <a:endParaRPr sz="1400">
              <a:solidFill>
                <a:schemeClr val="lt2"/>
              </a:solidFill>
              <a:latin typeface="Arial"/>
              <a:ea typeface="Arial"/>
              <a:cs typeface="Arial"/>
              <a:sym typeface="Arial"/>
            </a:endParaRPr>
          </a:p>
          <a:p>
            <a:pPr indent="0" lvl="0" marL="0" rtl="0" algn="just">
              <a:lnSpc>
                <a:spcPct val="100000"/>
              </a:lnSpc>
              <a:spcBef>
                <a:spcPts val="0"/>
              </a:spcBef>
              <a:spcAft>
                <a:spcPts val="0"/>
              </a:spcAft>
              <a:buClr>
                <a:schemeClr val="accent6"/>
              </a:buClr>
              <a:buSzPts val="1350"/>
              <a:buNone/>
            </a:pPr>
            <a:r>
              <a:rPr lang="en" sz="1400">
                <a:solidFill>
                  <a:schemeClr val="accent6"/>
                </a:solidFill>
                <a:latin typeface="Arial"/>
                <a:ea typeface="Arial"/>
                <a:cs typeface="Arial"/>
                <a:sym typeface="Arial"/>
              </a:rPr>
              <a:t>I have enclosed a copy of my conﬁrmation e-mail, the shipping form, and the most recent bill. If you cannot send me the Scanners I ordered by September 15, please cancel my order.</a:t>
            </a:r>
            <a:endParaRPr sz="1400">
              <a:latin typeface="Arial"/>
              <a:ea typeface="Arial"/>
              <a:cs typeface="Arial"/>
              <a:sym typeface="Arial"/>
            </a:endParaRPr>
          </a:p>
          <a:p>
            <a:pPr indent="0" lvl="0" marL="0" rtl="0" algn="just">
              <a:lnSpc>
                <a:spcPct val="100000"/>
              </a:lnSpc>
              <a:spcBef>
                <a:spcPts val="0"/>
              </a:spcBef>
              <a:spcAft>
                <a:spcPts val="0"/>
              </a:spcAft>
              <a:buClr>
                <a:schemeClr val="dk1"/>
              </a:buClr>
              <a:buSzPts val="1350"/>
              <a:buNone/>
            </a:pPr>
            <a:r>
              <a:rPr lang="en" sz="1400">
                <a:latin typeface="Arial"/>
                <a:ea typeface="Arial"/>
                <a:cs typeface="Arial"/>
                <a:sym typeface="Arial"/>
              </a:rPr>
              <a:t>Sincerely,</a:t>
            </a:r>
            <a:endParaRPr sz="1400">
              <a:latin typeface="Arial"/>
              <a:ea typeface="Arial"/>
              <a:cs typeface="Arial"/>
              <a:sym typeface="Arial"/>
            </a:endParaRPr>
          </a:p>
          <a:p>
            <a:pPr indent="0" lvl="0" marL="0" rtl="0" algn="just">
              <a:lnSpc>
                <a:spcPct val="100000"/>
              </a:lnSpc>
              <a:spcBef>
                <a:spcPts val="0"/>
              </a:spcBef>
              <a:spcAft>
                <a:spcPts val="0"/>
              </a:spcAft>
              <a:buClr>
                <a:schemeClr val="dk1"/>
              </a:buClr>
              <a:buSzPts val="1350"/>
              <a:buNone/>
            </a:pPr>
            <a:r>
              <a:rPr lang="en" sz="1400">
                <a:latin typeface="Arial"/>
                <a:ea typeface="Arial"/>
                <a:cs typeface="Arial"/>
                <a:sym typeface="Arial"/>
              </a:rPr>
              <a:t>Aqib Tahir</a:t>
            </a:r>
            <a:endParaRPr sz="1400">
              <a:latin typeface="Arial"/>
              <a:ea typeface="Arial"/>
              <a:cs typeface="Arial"/>
              <a:sym typeface="Arial"/>
            </a:endParaRPr>
          </a:p>
          <a:p>
            <a:pPr indent="0" lvl="0" marL="0" rtl="0" algn="just">
              <a:lnSpc>
                <a:spcPct val="100000"/>
              </a:lnSpc>
              <a:spcBef>
                <a:spcPts val="0"/>
              </a:spcBef>
              <a:spcAft>
                <a:spcPts val="0"/>
              </a:spcAft>
              <a:buClr>
                <a:schemeClr val="dk1"/>
              </a:buClr>
              <a:buSzPts val="1350"/>
              <a:buNone/>
            </a:pPr>
            <a:r>
              <a:t/>
            </a:r>
            <a:endParaRPr sz="1400">
              <a:latin typeface="Arial"/>
              <a:ea typeface="Arial"/>
              <a:cs typeface="Arial"/>
              <a:sym typeface="Arial"/>
            </a:endParaRPr>
          </a:p>
          <a:p>
            <a:pPr indent="0" lvl="0" marL="0" rtl="0" algn="just">
              <a:lnSpc>
                <a:spcPct val="100000"/>
              </a:lnSpc>
              <a:spcBef>
                <a:spcPts val="0"/>
              </a:spcBef>
              <a:spcAft>
                <a:spcPts val="1200"/>
              </a:spcAft>
              <a:buClr>
                <a:schemeClr val="dk1"/>
              </a:buClr>
              <a:buSzPts val="1350"/>
              <a:buNone/>
            </a:pPr>
            <a:r>
              <a:rPr lang="en" sz="1400">
                <a:latin typeface="Arial"/>
                <a:ea typeface="Arial"/>
                <a:cs typeface="Arial"/>
                <a:sym typeface="Arial"/>
              </a:rPr>
              <a:t>Enclosure: Conﬁrmation e-mail, Shipping Form, Most Recent Bill</a:t>
            </a:r>
            <a:endParaRPr sz="1400">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6"/>
          <p:cNvSpPr txBox="1"/>
          <p:nvPr>
            <p:ph type="title"/>
          </p:nvPr>
        </p:nvSpPr>
        <p:spPr>
          <a:xfrm>
            <a:off x="25647" y="218050"/>
            <a:ext cx="7886700" cy="7323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b="1" lang="en">
                <a:solidFill>
                  <a:schemeClr val="accent2"/>
                </a:solidFill>
                <a:latin typeface="Arial"/>
                <a:ea typeface="Arial"/>
                <a:cs typeface="Arial"/>
                <a:sym typeface="Arial"/>
              </a:rPr>
              <a:t>3. Adjustment Letter</a:t>
            </a:r>
            <a:endParaRPr>
              <a:solidFill>
                <a:schemeClr val="accent2"/>
              </a:solidFill>
              <a:latin typeface="Arial"/>
              <a:ea typeface="Arial"/>
              <a:cs typeface="Arial"/>
              <a:sym typeface="Arial"/>
            </a:endParaRPr>
          </a:p>
        </p:txBody>
      </p:sp>
      <p:sp>
        <p:nvSpPr>
          <p:cNvPr id="455" name="Google Shape;455;p66"/>
          <p:cNvSpPr txBox="1"/>
          <p:nvPr>
            <p:ph idx="1" type="body"/>
          </p:nvPr>
        </p:nvSpPr>
        <p:spPr>
          <a:xfrm>
            <a:off x="25645" y="1268185"/>
            <a:ext cx="9118355" cy="4114800"/>
          </a:xfrm>
          <a:prstGeom prst="rect">
            <a:avLst/>
          </a:prstGeom>
          <a:noFill/>
          <a:ln>
            <a:noFill/>
          </a:ln>
        </p:spPr>
        <p:txBody>
          <a:bodyPr anchorCtr="0" anchor="t" bIns="34275" lIns="68575" spcFirstLastPara="1" rIns="68575" wrap="square" tIns="34275">
            <a:noAutofit/>
          </a:bodyPr>
          <a:lstStyle/>
          <a:p>
            <a:pPr indent="-190500" lvl="0" marL="177800" rtl="0" algn="l">
              <a:lnSpc>
                <a:spcPct val="90000"/>
              </a:lnSpc>
              <a:spcBef>
                <a:spcPts val="0"/>
              </a:spcBef>
              <a:spcAft>
                <a:spcPts val="0"/>
              </a:spcAft>
              <a:buClr>
                <a:schemeClr val="lt1"/>
              </a:buClr>
              <a:buSzPts val="1800"/>
              <a:buFont typeface="Arial"/>
              <a:buChar char="●"/>
            </a:pPr>
            <a:r>
              <a:rPr lang="en" sz="1800">
                <a:latin typeface="Arial"/>
                <a:ea typeface="Arial"/>
                <a:cs typeface="Arial"/>
                <a:sym typeface="Arial"/>
              </a:rPr>
              <a:t>An adjustment letter or e-mail is written in response to a complaint and tells a customer or client what your organization intends to do about the complaint.</a:t>
            </a:r>
            <a:endParaRPr sz="1800">
              <a:latin typeface="Arial"/>
              <a:ea typeface="Arial"/>
              <a:cs typeface="Arial"/>
              <a:sym typeface="Arial"/>
            </a:endParaRPr>
          </a:p>
          <a:p>
            <a:pPr indent="-190500" lvl="0" marL="177800" rtl="0" algn="l">
              <a:lnSpc>
                <a:spcPct val="90000"/>
              </a:lnSpc>
              <a:spcBef>
                <a:spcPts val="800"/>
              </a:spcBef>
              <a:spcAft>
                <a:spcPts val="0"/>
              </a:spcAft>
              <a:buClr>
                <a:schemeClr val="lt1"/>
              </a:buClr>
              <a:buSzPts val="1800"/>
              <a:buFont typeface="Arial"/>
              <a:buChar char="●"/>
            </a:pPr>
            <a:r>
              <a:rPr lang="en" sz="1800">
                <a:latin typeface="Arial"/>
                <a:ea typeface="Arial"/>
                <a:cs typeface="Arial"/>
                <a:sym typeface="Arial"/>
              </a:rPr>
              <a:t>Although sent in response to a problem, an adjustment letter actually provides an excellent opportunity to build goodwill for your organization. </a:t>
            </a:r>
            <a:endParaRPr sz="1800">
              <a:latin typeface="Arial"/>
              <a:ea typeface="Arial"/>
              <a:cs typeface="Arial"/>
              <a:sym typeface="Arial"/>
            </a:endParaRPr>
          </a:p>
          <a:p>
            <a:pPr indent="-190500" lvl="0" marL="177800" rtl="0" algn="l">
              <a:lnSpc>
                <a:spcPct val="90000"/>
              </a:lnSpc>
              <a:spcBef>
                <a:spcPts val="800"/>
              </a:spcBef>
              <a:spcAft>
                <a:spcPts val="0"/>
              </a:spcAft>
              <a:buClr>
                <a:schemeClr val="lt1"/>
              </a:buClr>
              <a:buSzPts val="1800"/>
              <a:buFont typeface="Arial"/>
              <a:buChar char="●"/>
            </a:pPr>
            <a:r>
              <a:rPr lang="en" sz="1800">
                <a:latin typeface="Arial"/>
                <a:ea typeface="Arial"/>
                <a:cs typeface="Arial"/>
                <a:sym typeface="Arial"/>
              </a:rPr>
              <a:t>An effective adjustment letter can not only repair any damage done but also restore the customer’s confidence in your company. </a:t>
            </a:r>
            <a:endParaRPr sz="1800">
              <a:latin typeface="Arial"/>
              <a:ea typeface="Arial"/>
              <a:cs typeface="Arial"/>
              <a:sym typeface="Arial"/>
            </a:endParaRPr>
          </a:p>
          <a:p>
            <a:pPr indent="-190500" lvl="0" marL="177800" rtl="0" algn="l">
              <a:lnSpc>
                <a:spcPct val="90000"/>
              </a:lnSpc>
              <a:spcBef>
                <a:spcPts val="800"/>
              </a:spcBef>
              <a:spcAft>
                <a:spcPts val="0"/>
              </a:spcAft>
              <a:buClr>
                <a:schemeClr val="lt1"/>
              </a:buClr>
              <a:buSzPts val="1800"/>
              <a:buFont typeface="Arial"/>
              <a:buChar char="●"/>
            </a:pPr>
            <a:r>
              <a:rPr lang="en" sz="1800">
                <a:latin typeface="Arial"/>
                <a:ea typeface="Arial"/>
                <a:cs typeface="Arial"/>
                <a:sym typeface="Arial"/>
              </a:rPr>
              <a:t>No matter how unreasonable the complaint, the tone of your response should be positive and respectful.</a:t>
            </a:r>
            <a:endParaRPr sz="1800">
              <a:latin typeface="Arial"/>
              <a:ea typeface="Arial"/>
              <a:cs typeface="Arial"/>
              <a:sym typeface="Arial"/>
            </a:endParaRPr>
          </a:p>
          <a:p>
            <a:pPr indent="-190500" lvl="0" marL="177800" rtl="0" algn="l">
              <a:lnSpc>
                <a:spcPct val="90000"/>
              </a:lnSpc>
              <a:spcBef>
                <a:spcPts val="800"/>
              </a:spcBef>
              <a:spcAft>
                <a:spcPts val="0"/>
              </a:spcAft>
              <a:buClr>
                <a:schemeClr val="lt1"/>
              </a:buClr>
              <a:buSzPts val="1800"/>
              <a:buFont typeface="Arial"/>
              <a:buChar char="●"/>
            </a:pPr>
            <a:r>
              <a:rPr lang="en" sz="1800">
                <a:latin typeface="Arial"/>
                <a:ea typeface="Arial"/>
                <a:cs typeface="Arial"/>
                <a:sym typeface="Arial"/>
              </a:rPr>
              <a:t>Avoid emphasizing the problem, but do take responsibility for it when appropriate.</a:t>
            </a:r>
            <a:endParaRPr sz="1800">
              <a:latin typeface="Arial"/>
              <a:ea typeface="Arial"/>
              <a:cs typeface="Arial"/>
              <a:sym typeface="Arial"/>
            </a:endParaRPr>
          </a:p>
          <a:p>
            <a:pPr indent="-190500" lvl="0" marL="177800" rtl="0" algn="l">
              <a:lnSpc>
                <a:spcPct val="90000"/>
              </a:lnSpc>
              <a:spcBef>
                <a:spcPts val="800"/>
              </a:spcBef>
              <a:spcAft>
                <a:spcPts val="0"/>
              </a:spcAft>
              <a:buClr>
                <a:schemeClr val="lt1"/>
              </a:buClr>
              <a:buSzPts val="1800"/>
              <a:buFont typeface="Arial"/>
              <a:buChar char="●"/>
            </a:pPr>
            <a:r>
              <a:rPr lang="en" sz="1800">
                <a:latin typeface="Arial"/>
                <a:ea typeface="Arial"/>
                <a:cs typeface="Arial"/>
                <a:sym typeface="Arial"/>
              </a:rPr>
              <a:t>Focus your response on what you are doing to correct the problem. </a:t>
            </a:r>
            <a:endParaRPr sz="1800">
              <a:latin typeface="Arial"/>
              <a:ea typeface="Arial"/>
              <a:cs typeface="Arial"/>
              <a:sym typeface="Arial"/>
            </a:endParaRPr>
          </a:p>
          <a:p>
            <a:pPr indent="-190500" lvl="0" marL="177800" rtl="0" algn="l">
              <a:lnSpc>
                <a:spcPct val="90000"/>
              </a:lnSpc>
              <a:spcBef>
                <a:spcPts val="800"/>
              </a:spcBef>
              <a:spcAft>
                <a:spcPts val="1200"/>
              </a:spcAft>
              <a:buClr>
                <a:schemeClr val="lt1"/>
              </a:buClr>
              <a:buSzPts val="1800"/>
              <a:buFont typeface="Arial"/>
              <a:buChar char="●"/>
            </a:pPr>
            <a:r>
              <a:rPr lang="en" sz="1800">
                <a:latin typeface="Arial"/>
                <a:ea typeface="Arial"/>
                <a:cs typeface="Arial"/>
                <a:sym typeface="Arial"/>
              </a:rPr>
              <a:t>Settle such matters quickly and courteously, and lean toward giving the customer or client the benefit of the doubt at a reasonable cost to your organization. </a:t>
            </a:r>
            <a:endParaRPr sz="1800">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7"/>
          <p:cNvSpPr txBox="1"/>
          <p:nvPr>
            <p:ph idx="1" type="body"/>
          </p:nvPr>
        </p:nvSpPr>
        <p:spPr>
          <a:xfrm>
            <a:off x="141514" y="228600"/>
            <a:ext cx="8871857" cy="1143000"/>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0"/>
              </a:spcBef>
              <a:spcAft>
                <a:spcPts val="0"/>
              </a:spcAft>
              <a:buClr>
                <a:schemeClr val="dk1"/>
              </a:buClr>
              <a:buSzPts val="2700"/>
              <a:buNone/>
            </a:pPr>
            <a:r>
              <a:rPr b="1" lang="en" sz="2700">
                <a:latin typeface="Calibri"/>
                <a:ea typeface="Calibri"/>
                <a:cs typeface="Calibri"/>
                <a:sym typeface="Calibri"/>
              </a:rPr>
              <a:t>Example: Full Adjustment (When company is at fault)</a:t>
            </a:r>
            <a:endParaRPr/>
          </a:p>
          <a:p>
            <a:pPr indent="0" lvl="0" marL="0" rtl="0" algn="just">
              <a:lnSpc>
                <a:spcPct val="90000"/>
              </a:lnSpc>
              <a:spcBef>
                <a:spcPts val="800"/>
              </a:spcBef>
              <a:spcAft>
                <a:spcPts val="1200"/>
              </a:spcAft>
              <a:buClr>
                <a:schemeClr val="dk1"/>
              </a:buClr>
              <a:buSzPts val="2100"/>
              <a:buNone/>
            </a:pPr>
            <a:r>
              <a:t/>
            </a:r>
            <a:endParaRPr b="1">
              <a:latin typeface="Times New Roman"/>
              <a:ea typeface="Times New Roman"/>
              <a:cs typeface="Times New Roman"/>
              <a:sym typeface="Times New Roman"/>
            </a:endParaRPr>
          </a:p>
        </p:txBody>
      </p:sp>
      <p:sp>
        <p:nvSpPr>
          <p:cNvPr id="461" name="Google Shape;461;p67"/>
          <p:cNvSpPr txBox="1"/>
          <p:nvPr/>
        </p:nvSpPr>
        <p:spPr>
          <a:xfrm>
            <a:off x="293914" y="1092680"/>
            <a:ext cx="8567100" cy="3750600"/>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a:solidFill>
                  <a:srgbClr val="FFFFFF"/>
                </a:solidFill>
              </a:rPr>
              <a:t>Dear Mr. Basit:</a:t>
            </a:r>
            <a:endParaRPr/>
          </a:p>
          <a:p>
            <a:pPr indent="0" lvl="0" marL="0" marR="0" rtl="0" algn="just">
              <a:spcBef>
                <a:spcPts val="700"/>
              </a:spcBef>
              <a:spcAft>
                <a:spcPts val="0"/>
              </a:spcAft>
              <a:buNone/>
            </a:pPr>
            <a:r>
              <a:t/>
            </a:r>
            <a:endParaRPr>
              <a:solidFill>
                <a:srgbClr val="FFFFFF"/>
              </a:solidFill>
            </a:endParaRPr>
          </a:p>
          <a:p>
            <a:pPr indent="0" lvl="0" marL="0" marR="0" rtl="0" algn="just">
              <a:lnSpc>
                <a:spcPct val="120000"/>
              </a:lnSpc>
              <a:spcBef>
                <a:spcPts val="700"/>
              </a:spcBef>
              <a:spcAft>
                <a:spcPts val="0"/>
              </a:spcAft>
              <a:buNone/>
            </a:pPr>
            <a:r>
              <a:rPr lang="en">
                <a:solidFill>
                  <a:schemeClr val="accent4"/>
                </a:solidFill>
              </a:rPr>
              <a:t>We are sorry that your experience with our customer support </a:t>
            </a:r>
            <a:r>
              <a:rPr lang="en">
                <a:solidFill>
                  <a:schemeClr val="accent4"/>
                </a:solidFill>
              </a:rPr>
              <a:t>helpline</a:t>
            </a:r>
            <a:r>
              <a:rPr lang="en">
                <a:solidFill>
                  <a:schemeClr val="accent4"/>
                </a:solidFill>
              </a:rPr>
              <a:t> did not go smoothly. We are eager to restore your conﬁdence in our ability to provide dependable, high-quality service. Your next three months of Internet access will be complimentary as our sincere apology for your unpleasant experience.</a:t>
            </a:r>
            <a:endParaRPr>
              <a:solidFill>
                <a:schemeClr val="accent4"/>
              </a:solidFill>
            </a:endParaRPr>
          </a:p>
          <a:p>
            <a:pPr indent="0" lvl="0" marL="0" marR="0" rtl="0" algn="just">
              <a:lnSpc>
                <a:spcPct val="120000"/>
              </a:lnSpc>
              <a:spcBef>
                <a:spcPts val="700"/>
              </a:spcBef>
              <a:spcAft>
                <a:spcPts val="0"/>
              </a:spcAft>
              <a:buNone/>
            </a:pPr>
            <a:r>
              <a:rPr lang="en">
                <a:solidFill>
                  <a:srgbClr val="00B0F0"/>
                </a:solidFill>
              </a:rPr>
              <a:t>Providing dependable service is what is expected of us, and when our staff doesn’t provide quality service, it is easy to understand our customers’ disappointment. I truly wish we had performed better in our guidance for setup and log-on procedures and that your experience had been a positive one. To prevent similar problems in the future, we plan to use your letter in training sessions with customer support personnel.</a:t>
            </a:r>
            <a:endParaRPr/>
          </a:p>
          <a:p>
            <a:pPr indent="0" lvl="0" marL="0" marR="0" rtl="0" algn="just">
              <a:lnSpc>
                <a:spcPct val="120000"/>
              </a:lnSpc>
              <a:spcBef>
                <a:spcPts val="700"/>
              </a:spcBef>
              <a:spcAft>
                <a:spcPts val="0"/>
              </a:spcAft>
              <a:buNone/>
            </a:pPr>
            <a:r>
              <a:rPr lang="en">
                <a:solidFill>
                  <a:srgbClr val="FFE599"/>
                </a:solidFill>
              </a:rPr>
              <a:t>We appreciate your taking the time to write us. It helps to receive comments such as yours, and we conscientiously follow through to be sure that proper procedures are being met.</a:t>
            </a:r>
            <a:endParaRPr>
              <a:solidFill>
                <a:srgbClr val="FFE599"/>
              </a:solidFill>
            </a:endParaRPr>
          </a:p>
          <a:p>
            <a:pPr indent="0" lvl="0" marL="0" marR="0" rtl="0" algn="just">
              <a:spcBef>
                <a:spcPts val="700"/>
              </a:spcBef>
              <a:spcAft>
                <a:spcPts val="0"/>
              </a:spcAft>
              <a:buNone/>
            </a:pPr>
            <a:r>
              <a:rPr lang="en">
                <a:solidFill>
                  <a:srgbClr val="6FEBA0"/>
                </a:solidFill>
              </a:rPr>
              <a:t>We believe you will enjoy best of our services</a:t>
            </a:r>
            <a:r>
              <a:rPr lang="en">
                <a:solidFill>
                  <a:srgbClr val="FFFFFF"/>
                </a:solidFill>
              </a:rPr>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8"/>
          <p:cNvSpPr txBox="1"/>
          <p:nvPr>
            <p:ph idx="1" type="body"/>
          </p:nvPr>
        </p:nvSpPr>
        <p:spPr>
          <a:xfrm>
            <a:off x="141508" y="206825"/>
            <a:ext cx="8861100" cy="1164900"/>
          </a:xfrm>
          <a:prstGeom prst="rect">
            <a:avLst/>
          </a:prstGeom>
          <a:noFill/>
          <a:ln>
            <a:noFill/>
          </a:ln>
        </p:spPr>
        <p:txBody>
          <a:bodyPr anchorCtr="0" anchor="t" bIns="34275" lIns="68575" spcFirstLastPara="1" rIns="68575" wrap="square" tIns="34275">
            <a:normAutofit/>
          </a:bodyPr>
          <a:lstStyle/>
          <a:p>
            <a:pPr indent="0" lvl="0" marL="0" rtl="0" algn="just">
              <a:lnSpc>
                <a:spcPct val="90000"/>
              </a:lnSpc>
              <a:spcBef>
                <a:spcPts val="0"/>
              </a:spcBef>
              <a:spcAft>
                <a:spcPts val="1200"/>
              </a:spcAft>
              <a:buClr>
                <a:schemeClr val="dk1"/>
              </a:buClr>
              <a:buSzPts val="2400"/>
              <a:buNone/>
            </a:pPr>
            <a:r>
              <a:rPr b="1" lang="en" sz="2400"/>
              <a:t>Example: Partial Adjustment (When company is at fault)</a:t>
            </a:r>
            <a:endParaRPr/>
          </a:p>
        </p:txBody>
      </p:sp>
      <p:sp>
        <p:nvSpPr>
          <p:cNvPr id="467" name="Google Shape;467;p68"/>
          <p:cNvSpPr txBox="1"/>
          <p:nvPr/>
        </p:nvSpPr>
        <p:spPr>
          <a:xfrm>
            <a:off x="174170" y="1371600"/>
            <a:ext cx="8719500" cy="351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lt1"/>
                </a:solidFill>
                <a:latin typeface="Calibri"/>
                <a:ea typeface="Calibri"/>
                <a:cs typeface="Calibri"/>
                <a:sym typeface="Calibri"/>
              </a:rPr>
              <a:t>Dear Mr. Saim:</a:t>
            </a:r>
            <a:endParaRPr sz="1100">
              <a:solidFill>
                <a:schemeClr val="lt1"/>
              </a:solidFill>
            </a:endParaRPr>
          </a:p>
          <a:p>
            <a:pPr indent="0" lvl="0" marL="0" marR="0" rtl="0" algn="l">
              <a:spcBef>
                <a:spcPts val="0"/>
              </a:spcBef>
              <a:spcAft>
                <a:spcPts val="0"/>
              </a:spcAft>
              <a:buNone/>
            </a:pPr>
            <a:r>
              <a:t/>
            </a:r>
            <a:endParaRPr sz="1500">
              <a:solidFill>
                <a:schemeClr val="lt1"/>
              </a:solidFill>
              <a:latin typeface="Calibri"/>
              <a:ea typeface="Calibri"/>
              <a:cs typeface="Calibri"/>
              <a:sym typeface="Calibri"/>
            </a:endParaRPr>
          </a:p>
          <a:p>
            <a:pPr indent="0" lvl="0" marL="0" marR="0" rtl="0" algn="l">
              <a:spcBef>
                <a:spcPts val="0"/>
              </a:spcBef>
              <a:spcAft>
                <a:spcPts val="0"/>
              </a:spcAft>
              <a:buNone/>
            </a:pPr>
            <a:r>
              <a:rPr lang="en" sz="1500">
                <a:solidFill>
                  <a:schemeClr val="lt1"/>
                </a:solidFill>
                <a:latin typeface="Calibri"/>
                <a:ea typeface="Calibri"/>
                <a:cs typeface="Calibri"/>
                <a:sym typeface="Calibri"/>
              </a:rPr>
              <a:t>Enclosed is your Hair Laptop Computer, which you shipped to us on August 31.</a:t>
            </a:r>
            <a:endParaRPr sz="1100">
              <a:solidFill>
                <a:schemeClr val="lt1"/>
              </a:solidFill>
            </a:endParaRPr>
          </a:p>
          <a:p>
            <a:pPr indent="0" lvl="0" marL="0" marR="0" rtl="0" algn="l">
              <a:spcBef>
                <a:spcPts val="0"/>
              </a:spcBef>
              <a:spcAft>
                <a:spcPts val="0"/>
              </a:spcAft>
              <a:buNone/>
            </a:pPr>
            <a:r>
              <a:t/>
            </a:r>
            <a:endParaRPr sz="1500">
              <a:solidFill>
                <a:schemeClr val="lt1"/>
              </a:solidFill>
              <a:latin typeface="Calibri"/>
              <a:ea typeface="Calibri"/>
              <a:cs typeface="Calibri"/>
              <a:sym typeface="Calibri"/>
            </a:endParaRPr>
          </a:p>
          <a:p>
            <a:pPr indent="0" lvl="0" marL="0" marR="0" rtl="0" algn="l">
              <a:spcBef>
                <a:spcPts val="0"/>
              </a:spcBef>
              <a:spcAft>
                <a:spcPts val="0"/>
              </a:spcAft>
              <a:buNone/>
            </a:pPr>
            <a:r>
              <a:rPr lang="en" sz="1500">
                <a:solidFill>
                  <a:schemeClr val="lt1"/>
                </a:solidFill>
                <a:latin typeface="Calibri"/>
                <a:ea typeface="Calibri"/>
                <a:cs typeface="Calibri"/>
                <a:sym typeface="Calibri"/>
              </a:rPr>
              <a:t>Our technical staff reports that the laptop was damaged by exposure to high levels of humidity. You stated in your letter that you often use your laptop on a covered courtyard. Doing so in a high-humidity environment, as is typical in Islamabad, can result in damage to the internal circuitry of your computer as described on page 32 of your Hair Owner’s Manual.</a:t>
            </a:r>
            <a:endParaRPr sz="1100">
              <a:solidFill>
                <a:schemeClr val="lt1"/>
              </a:solidFill>
            </a:endParaRPr>
          </a:p>
          <a:p>
            <a:pPr indent="0" lvl="0" marL="0" marR="0" rtl="0" algn="l">
              <a:spcBef>
                <a:spcPts val="0"/>
              </a:spcBef>
              <a:spcAft>
                <a:spcPts val="0"/>
              </a:spcAft>
              <a:buNone/>
            </a:pPr>
            <a:r>
              <a:t/>
            </a:r>
            <a:endParaRPr sz="1500">
              <a:solidFill>
                <a:schemeClr val="lt1"/>
              </a:solidFill>
              <a:latin typeface="Calibri"/>
              <a:ea typeface="Calibri"/>
              <a:cs typeface="Calibri"/>
              <a:sym typeface="Calibri"/>
            </a:endParaRPr>
          </a:p>
          <a:p>
            <a:pPr indent="0" lvl="0" marL="0" marR="0" rtl="0" algn="l">
              <a:spcBef>
                <a:spcPts val="0"/>
              </a:spcBef>
              <a:spcAft>
                <a:spcPts val="0"/>
              </a:spcAft>
              <a:buNone/>
            </a:pPr>
            <a:r>
              <a:rPr lang="en" sz="1500">
                <a:solidFill>
                  <a:schemeClr val="lt1"/>
                </a:solidFill>
                <a:latin typeface="Calibri"/>
                <a:ea typeface="Calibri"/>
                <a:cs typeface="Calibri"/>
                <a:sym typeface="Calibri"/>
              </a:rPr>
              <a:t>We have replaced the damaged circuitry and thoroughly tested your laptop. To avoid similar problems, we recommend you avoid leaving your laptop exposed to high humidity for extended periods.</a:t>
            </a:r>
            <a:endParaRPr sz="1100">
              <a:solidFill>
                <a:schemeClr val="lt1"/>
              </a:solidFill>
            </a:endParaRPr>
          </a:p>
          <a:p>
            <a:pPr indent="0" lvl="0" marL="0" marR="0" rtl="0" algn="l">
              <a:spcBef>
                <a:spcPts val="0"/>
              </a:spcBef>
              <a:spcAft>
                <a:spcPts val="0"/>
              </a:spcAft>
              <a:buNone/>
            </a:pPr>
            <a:r>
              <a:t/>
            </a:r>
            <a:endParaRPr sz="1500">
              <a:solidFill>
                <a:schemeClr val="lt1"/>
              </a:solidFill>
              <a:latin typeface="Calibri"/>
              <a:ea typeface="Calibri"/>
              <a:cs typeface="Calibri"/>
              <a:sym typeface="Calibri"/>
            </a:endParaRPr>
          </a:p>
          <a:p>
            <a:pPr indent="0" lvl="0" marL="0" marR="0" rtl="0" algn="l">
              <a:spcBef>
                <a:spcPts val="0"/>
              </a:spcBef>
              <a:spcAft>
                <a:spcPts val="0"/>
              </a:spcAft>
              <a:buNone/>
            </a:pPr>
            <a:r>
              <a:rPr lang="en" sz="1500">
                <a:solidFill>
                  <a:schemeClr val="lt1"/>
                </a:solidFill>
                <a:latin typeface="Calibri"/>
                <a:ea typeface="Calibri"/>
                <a:cs typeface="Calibri"/>
                <a:sym typeface="Calibri"/>
              </a:rPr>
              <a:t>If you ﬁnd that the problem recurs, please call us at 000-000-0000. We will be glad to work with you to ﬁnd a solution.</a:t>
            </a:r>
            <a:endParaRPr sz="1100">
              <a:solidFill>
                <a:schemeClr val="lt1"/>
              </a:solidFill>
            </a:endParaRPr>
          </a:p>
          <a:p>
            <a:pPr indent="0" lvl="0" marL="0" marR="0" rtl="0" algn="l">
              <a:spcBef>
                <a:spcPts val="0"/>
              </a:spcBef>
              <a:spcAft>
                <a:spcPts val="0"/>
              </a:spcAft>
              <a:buNone/>
            </a:pPr>
            <a:r>
              <a:t/>
            </a:r>
            <a:endParaRPr sz="1400">
              <a:solidFill>
                <a:schemeClr val="lt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E-Mails</a:t>
            </a:r>
            <a:endParaRPr/>
          </a:p>
        </p:txBody>
      </p:sp>
      <p:sp>
        <p:nvSpPr>
          <p:cNvPr id="473" name="Google Shape;473;p69"/>
          <p:cNvSpPr txBox="1"/>
          <p:nvPr>
            <p:ph idx="2" type="body"/>
          </p:nvPr>
        </p:nvSpPr>
        <p:spPr>
          <a:xfrm>
            <a:off x="1297500" y="2268100"/>
            <a:ext cx="3676800" cy="2347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Arial"/>
              <a:buChar char="-"/>
            </a:pPr>
            <a:r>
              <a:rPr lang="en" sz="1700">
                <a:latin typeface="Arial"/>
                <a:ea typeface="Arial"/>
                <a:cs typeface="Arial"/>
                <a:sym typeface="Arial"/>
              </a:rPr>
              <a:t>S</a:t>
            </a:r>
            <a:r>
              <a:rPr lang="en" sz="1700">
                <a:latin typeface="Arial"/>
                <a:ea typeface="Arial"/>
                <a:cs typeface="Arial"/>
                <a:sym typeface="Arial"/>
              </a:rPr>
              <a:t>pecific </a:t>
            </a:r>
            <a:r>
              <a:rPr lang="en" sz="1700">
                <a:latin typeface="Arial"/>
                <a:ea typeface="Arial"/>
                <a:cs typeface="Arial"/>
                <a:sym typeface="Arial"/>
              </a:rPr>
              <a:t>email</a:t>
            </a:r>
            <a:r>
              <a:rPr lang="en" sz="1700">
                <a:latin typeface="Arial"/>
                <a:ea typeface="Arial"/>
                <a:cs typeface="Arial"/>
                <a:sym typeface="Arial"/>
              </a:rPr>
              <a:t> guidelines are added to the general guidelines for correspondence earlier in the chapter.</a:t>
            </a:r>
            <a:endParaRPr sz="1700">
              <a:latin typeface="Arial"/>
              <a:ea typeface="Arial"/>
              <a:cs typeface="Arial"/>
              <a:sym typeface="Arial"/>
            </a:endParaRPr>
          </a:p>
        </p:txBody>
      </p:sp>
      <p:pic>
        <p:nvPicPr>
          <p:cNvPr id="474" name="Google Shape;474;p69"/>
          <p:cNvPicPr preferRelativeResize="0"/>
          <p:nvPr/>
        </p:nvPicPr>
        <p:blipFill>
          <a:blip r:embed="rId3">
            <a:alphaModFix/>
          </a:blip>
          <a:stretch>
            <a:fillRect/>
          </a:stretch>
        </p:blipFill>
        <p:spPr>
          <a:xfrm>
            <a:off x="5197225" y="0"/>
            <a:ext cx="3946782" cy="51435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70"/>
          <p:cNvSpPr txBox="1"/>
          <p:nvPr>
            <p:ph idx="2" type="body"/>
          </p:nvPr>
        </p:nvSpPr>
        <p:spPr>
          <a:xfrm>
            <a:off x="990600" y="1087000"/>
            <a:ext cx="3676800" cy="2347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600">
                <a:latin typeface="Arial"/>
                <a:ea typeface="Arial"/>
                <a:cs typeface="Arial"/>
                <a:sym typeface="Arial"/>
              </a:rPr>
              <a:t> </a:t>
            </a:r>
            <a:r>
              <a:rPr b="1" lang="en" sz="1600">
                <a:latin typeface="Arial"/>
                <a:ea typeface="Arial"/>
                <a:cs typeface="Arial"/>
                <a:sym typeface="Arial"/>
              </a:rPr>
              <a:t>Email</a:t>
            </a:r>
            <a:r>
              <a:rPr b="1" lang="en" sz="1600">
                <a:latin typeface="Arial"/>
                <a:ea typeface="Arial"/>
                <a:cs typeface="Arial"/>
                <a:sym typeface="Arial"/>
              </a:rPr>
              <a:t> Guideline 1: Use Style Appropriate to the Reader and Subject</a:t>
            </a:r>
            <a:endParaRPr b="1" sz="1600">
              <a:latin typeface="Arial"/>
              <a:ea typeface="Arial"/>
              <a:cs typeface="Arial"/>
              <a:sym typeface="Arial"/>
            </a:endParaRPr>
          </a:p>
        </p:txBody>
      </p:sp>
      <p:sp>
        <p:nvSpPr>
          <p:cNvPr id="480" name="Google Shape;480;p70"/>
          <p:cNvSpPr txBox="1"/>
          <p:nvPr>
            <p:ph idx="4294967295" type="body"/>
          </p:nvPr>
        </p:nvSpPr>
        <p:spPr>
          <a:xfrm>
            <a:off x="782241" y="2107406"/>
            <a:ext cx="3868200" cy="2763300"/>
          </a:xfrm>
          <a:prstGeom prst="rect">
            <a:avLst/>
          </a:prstGeom>
        </p:spPr>
        <p:txBody>
          <a:bodyPr anchorCtr="0" anchor="t" bIns="91425" lIns="91425" spcFirstLastPara="1" rIns="91425" wrap="square" tIns="91425">
            <a:normAutofit lnSpcReduction="20000"/>
          </a:bodyPr>
          <a:lstStyle/>
          <a:p>
            <a:pPr indent="-323850" lvl="0" marL="457200" rtl="0" algn="l">
              <a:spcBef>
                <a:spcPts val="0"/>
              </a:spcBef>
              <a:spcAft>
                <a:spcPts val="0"/>
              </a:spcAft>
              <a:buClr>
                <a:schemeClr val="lt1"/>
              </a:buClr>
              <a:buSzPts val="1500"/>
              <a:buFont typeface="Arial"/>
              <a:buChar char="●"/>
            </a:pPr>
            <a:r>
              <a:rPr lang="en" sz="1500">
                <a:latin typeface="Arial"/>
                <a:ea typeface="Arial"/>
                <a:cs typeface="Arial"/>
                <a:sym typeface="Arial"/>
              </a:rPr>
              <a:t>Written more like a letter, with a salutation, closing, and complete sentences.</a:t>
            </a:r>
            <a:endParaRPr sz="1500">
              <a:latin typeface="Arial"/>
              <a:ea typeface="Arial"/>
              <a:cs typeface="Arial"/>
              <a:sym typeface="Arial"/>
            </a:endParaRPr>
          </a:p>
          <a:p>
            <a:pPr indent="0" lvl="0" marL="457200" rtl="0" algn="l">
              <a:spcBef>
                <a:spcPts val="1200"/>
              </a:spcBef>
              <a:spcAft>
                <a:spcPts val="0"/>
              </a:spcAft>
              <a:buNone/>
            </a:pPr>
            <a:r>
              <a:t/>
            </a:r>
            <a:endParaRPr sz="1500">
              <a:latin typeface="Arial"/>
              <a:ea typeface="Arial"/>
              <a:cs typeface="Arial"/>
              <a:sym typeface="Arial"/>
            </a:endParaRPr>
          </a:p>
          <a:p>
            <a:pPr indent="-323850" lvl="0" marL="457200" rtl="0" algn="l">
              <a:spcBef>
                <a:spcPts val="1200"/>
              </a:spcBef>
              <a:spcAft>
                <a:spcPts val="0"/>
              </a:spcAft>
              <a:buClr>
                <a:schemeClr val="lt1"/>
              </a:buClr>
              <a:buSzPts val="1500"/>
              <a:buFont typeface="Arial"/>
              <a:buChar char="●"/>
            </a:pPr>
            <a:r>
              <a:rPr lang="en" sz="1500">
                <a:latin typeface="Arial"/>
                <a:ea typeface="Arial"/>
                <a:cs typeface="Arial"/>
                <a:sym typeface="Arial"/>
              </a:rPr>
              <a:t>Use casual style when on better terms</a:t>
            </a:r>
            <a:endParaRPr sz="1500">
              <a:latin typeface="Arial"/>
              <a:ea typeface="Arial"/>
              <a:cs typeface="Arial"/>
              <a:sym typeface="Arial"/>
            </a:endParaRPr>
          </a:p>
          <a:p>
            <a:pPr indent="0" lvl="0" marL="457200" rtl="0" algn="l">
              <a:spcBef>
                <a:spcPts val="1200"/>
              </a:spcBef>
              <a:spcAft>
                <a:spcPts val="0"/>
              </a:spcAft>
              <a:buNone/>
            </a:pPr>
            <a:r>
              <a:t/>
            </a:r>
            <a:endParaRPr sz="1500">
              <a:latin typeface="Arial"/>
              <a:ea typeface="Arial"/>
              <a:cs typeface="Arial"/>
              <a:sym typeface="Arial"/>
            </a:endParaRPr>
          </a:p>
          <a:p>
            <a:pPr indent="-323850" lvl="0" marL="457200" rtl="0" algn="l">
              <a:spcBef>
                <a:spcPts val="1200"/>
              </a:spcBef>
              <a:spcAft>
                <a:spcPts val="0"/>
              </a:spcAft>
              <a:buClr>
                <a:schemeClr val="lt1"/>
              </a:buClr>
              <a:buSzPts val="1500"/>
              <a:buFont typeface="Arial"/>
              <a:buChar char="●"/>
            </a:pPr>
            <a:r>
              <a:rPr lang="en" sz="1500">
                <a:latin typeface="Arial"/>
                <a:ea typeface="Arial"/>
                <a:cs typeface="Arial"/>
                <a:sym typeface="Arial"/>
              </a:rPr>
              <a:t>Do not display an angry or negative tone</a:t>
            </a:r>
            <a:endParaRPr sz="1500">
              <a:latin typeface="Arial"/>
              <a:ea typeface="Arial"/>
              <a:cs typeface="Arial"/>
              <a:sym typeface="Arial"/>
            </a:endParaRPr>
          </a:p>
        </p:txBody>
      </p:sp>
      <p:sp>
        <p:nvSpPr>
          <p:cNvPr id="481" name="Google Shape;481;p70"/>
          <p:cNvSpPr txBox="1"/>
          <p:nvPr>
            <p:ph idx="4294967295" type="body"/>
          </p:nvPr>
        </p:nvSpPr>
        <p:spPr>
          <a:xfrm>
            <a:off x="4705350" y="1032272"/>
            <a:ext cx="3887400" cy="61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600">
                <a:latin typeface="Arial"/>
                <a:ea typeface="Arial"/>
                <a:cs typeface="Arial"/>
                <a:sym typeface="Arial"/>
              </a:rPr>
              <a:t>Email</a:t>
            </a:r>
            <a:r>
              <a:rPr b="1" lang="en" sz="1600">
                <a:latin typeface="Arial"/>
                <a:ea typeface="Arial"/>
                <a:cs typeface="Arial"/>
                <a:sym typeface="Arial"/>
              </a:rPr>
              <a:t> Guideline 2: Be Sure Your Message Indicates the Context to Which It Applies </a:t>
            </a:r>
            <a:endParaRPr b="1" sz="1600">
              <a:latin typeface="Arial"/>
              <a:ea typeface="Arial"/>
              <a:cs typeface="Arial"/>
              <a:sym typeface="Arial"/>
            </a:endParaRPr>
          </a:p>
        </p:txBody>
      </p:sp>
      <p:sp>
        <p:nvSpPr>
          <p:cNvPr id="482" name="Google Shape;482;p70"/>
          <p:cNvSpPr txBox="1"/>
          <p:nvPr>
            <p:ph idx="4294967295" type="body"/>
          </p:nvPr>
        </p:nvSpPr>
        <p:spPr>
          <a:xfrm>
            <a:off x="4781550" y="2107406"/>
            <a:ext cx="3887400" cy="2763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Font typeface="Arial"/>
              <a:buChar char="●"/>
            </a:pPr>
            <a:r>
              <a:rPr lang="en" sz="1800">
                <a:latin typeface="Arial"/>
                <a:ea typeface="Arial"/>
                <a:cs typeface="Arial"/>
                <a:sym typeface="Arial"/>
              </a:rPr>
              <a:t>mention subject</a:t>
            </a:r>
            <a:endParaRPr sz="1800">
              <a:latin typeface="Arial"/>
              <a:ea typeface="Arial"/>
              <a:cs typeface="Arial"/>
              <a:sym typeface="Arial"/>
            </a:endParaRPr>
          </a:p>
          <a:p>
            <a:pPr indent="0" lvl="0" marL="457200" rtl="0" algn="l">
              <a:spcBef>
                <a:spcPts val="1200"/>
              </a:spcBef>
              <a:spcAft>
                <a:spcPts val="0"/>
              </a:spcAft>
              <a:buNone/>
            </a:pPr>
            <a:r>
              <a:t/>
            </a:r>
            <a:endParaRPr sz="1800">
              <a:latin typeface="Arial"/>
              <a:ea typeface="Arial"/>
              <a:cs typeface="Arial"/>
              <a:sym typeface="Arial"/>
            </a:endParaRPr>
          </a:p>
          <a:p>
            <a:pPr indent="-342900" lvl="0" marL="457200" rtl="0" algn="l">
              <a:spcBef>
                <a:spcPts val="1200"/>
              </a:spcBef>
              <a:spcAft>
                <a:spcPts val="0"/>
              </a:spcAft>
              <a:buClr>
                <a:schemeClr val="lt1"/>
              </a:buClr>
              <a:buSzPts val="1800"/>
              <a:buFont typeface="Arial"/>
              <a:buChar char="●"/>
            </a:pPr>
            <a:r>
              <a:rPr lang="en" sz="1800">
                <a:latin typeface="Arial"/>
                <a:ea typeface="Arial"/>
                <a:cs typeface="Arial"/>
                <a:sym typeface="Arial"/>
              </a:rPr>
              <a:t>when replying include reply text and subject (re:) </a:t>
            </a:r>
            <a:r>
              <a:rPr lang="en" sz="1800">
                <a:latin typeface="Arial"/>
                <a:ea typeface="Arial"/>
                <a:cs typeface="Arial"/>
                <a:sym typeface="Arial"/>
              </a:rPr>
              <a:t>discreetly</a:t>
            </a:r>
            <a:endParaRPr sz="1800">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1"/>
          <p:cNvSpPr txBox="1"/>
          <p:nvPr>
            <p:ph idx="1" type="body"/>
          </p:nvPr>
        </p:nvSpPr>
        <p:spPr>
          <a:xfrm>
            <a:off x="629841" y="1260872"/>
            <a:ext cx="3868200" cy="618000"/>
          </a:xfrm>
          <a:prstGeom prst="rect">
            <a:avLst/>
          </a:prstGeom>
        </p:spPr>
        <p:txBody>
          <a:bodyPr anchorCtr="0" anchor="b" bIns="34275" lIns="68575" spcFirstLastPara="1" rIns="68575" wrap="square" tIns="34275">
            <a:noAutofit/>
          </a:bodyPr>
          <a:lstStyle/>
          <a:p>
            <a:pPr indent="0" lvl="0" marL="0" rtl="0" algn="l">
              <a:spcBef>
                <a:spcPts val="800"/>
              </a:spcBef>
              <a:spcAft>
                <a:spcPts val="1200"/>
              </a:spcAft>
              <a:buNone/>
            </a:pPr>
            <a:r>
              <a:rPr lang="en" sz="1600">
                <a:latin typeface="Arial"/>
                <a:ea typeface="Arial"/>
                <a:cs typeface="Arial"/>
                <a:sym typeface="Arial"/>
              </a:rPr>
              <a:t>Email</a:t>
            </a:r>
            <a:r>
              <a:rPr lang="en" sz="1600">
                <a:latin typeface="Arial"/>
                <a:ea typeface="Arial"/>
                <a:cs typeface="Arial"/>
                <a:sym typeface="Arial"/>
              </a:rPr>
              <a:t> Guideline 3: Choose the Most Appropriate Method for Replying to a Message</a:t>
            </a:r>
            <a:endParaRPr sz="1600">
              <a:latin typeface="Arial"/>
              <a:ea typeface="Arial"/>
              <a:cs typeface="Arial"/>
              <a:sym typeface="Arial"/>
            </a:endParaRPr>
          </a:p>
        </p:txBody>
      </p:sp>
      <p:sp>
        <p:nvSpPr>
          <p:cNvPr id="488" name="Google Shape;488;p71"/>
          <p:cNvSpPr txBox="1"/>
          <p:nvPr>
            <p:ph idx="2" type="body"/>
          </p:nvPr>
        </p:nvSpPr>
        <p:spPr>
          <a:xfrm>
            <a:off x="629841" y="1878806"/>
            <a:ext cx="3868200" cy="2763300"/>
          </a:xfrm>
          <a:prstGeom prst="rect">
            <a:avLst/>
          </a:prstGeom>
        </p:spPr>
        <p:txBody>
          <a:bodyPr anchorCtr="0" anchor="t" bIns="34275" lIns="68575" spcFirstLastPara="1" rIns="68575" wrap="square" tIns="34275">
            <a:normAutofit/>
          </a:bodyPr>
          <a:lstStyle/>
          <a:p>
            <a:pPr indent="-349250" lvl="0" marL="457200" rtl="0" algn="l">
              <a:spcBef>
                <a:spcPts val="800"/>
              </a:spcBef>
              <a:spcAft>
                <a:spcPts val="0"/>
              </a:spcAft>
              <a:buClr>
                <a:schemeClr val="lt1"/>
              </a:buClr>
              <a:buSzPts val="1900"/>
              <a:buFont typeface="Arial"/>
              <a:buChar char="●"/>
            </a:pPr>
            <a:r>
              <a:rPr lang="en" sz="1900">
                <a:latin typeface="Arial"/>
                <a:ea typeface="Arial"/>
                <a:cs typeface="Arial"/>
                <a:sym typeface="Arial"/>
              </a:rPr>
              <a:t>Short messages </a:t>
            </a:r>
            <a:endParaRPr sz="1900">
              <a:latin typeface="Arial"/>
              <a:ea typeface="Arial"/>
              <a:cs typeface="Arial"/>
              <a:sym typeface="Arial"/>
            </a:endParaRPr>
          </a:p>
          <a:p>
            <a:pPr indent="-349250" lvl="1" marL="914400" rtl="0" algn="l">
              <a:spcBef>
                <a:spcPts val="0"/>
              </a:spcBef>
              <a:spcAft>
                <a:spcPts val="0"/>
              </a:spcAft>
              <a:buClr>
                <a:schemeClr val="lt1"/>
              </a:buClr>
              <a:buSzPts val="1900"/>
              <a:buFont typeface="Arial"/>
              <a:buChar char="○"/>
            </a:pPr>
            <a:r>
              <a:rPr lang="en" sz="1900">
                <a:latin typeface="Arial"/>
                <a:ea typeface="Arial"/>
                <a:cs typeface="Arial"/>
                <a:sym typeface="Arial"/>
              </a:rPr>
              <a:t>affirmative </a:t>
            </a:r>
            <a:endParaRPr sz="1900">
              <a:latin typeface="Arial"/>
              <a:ea typeface="Arial"/>
              <a:cs typeface="Arial"/>
              <a:sym typeface="Arial"/>
            </a:endParaRPr>
          </a:p>
          <a:p>
            <a:pPr indent="-349250" lvl="1" marL="914400" rtl="0" algn="l">
              <a:spcBef>
                <a:spcPts val="0"/>
              </a:spcBef>
              <a:spcAft>
                <a:spcPts val="0"/>
              </a:spcAft>
              <a:buClr>
                <a:schemeClr val="lt1"/>
              </a:buClr>
              <a:buSzPts val="1900"/>
              <a:buFont typeface="Arial"/>
              <a:buChar char="○"/>
            </a:pPr>
            <a:r>
              <a:rPr lang="en" sz="1900">
                <a:latin typeface="Arial"/>
                <a:ea typeface="Arial"/>
                <a:cs typeface="Arial"/>
                <a:sym typeface="Arial"/>
              </a:rPr>
              <a:t>understood etc.</a:t>
            </a:r>
            <a:endParaRPr sz="1900">
              <a:latin typeface="Arial"/>
              <a:ea typeface="Arial"/>
              <a:cs typeface="Arial"/>
              <a:sym typeface="Arial"/>
            </a:endParaRPr>
          </a:p>
          <a:p>
            <a:pPr indent="-349250" lvl="0" marL="457200" rtl="0" algn="l">
              <a:spcBef>
                <a:spcPts val="0"/>
              </a:spcBef>
              <a:spcAft>
                <a:spcPts val="0"/>
              </a:spcAft>
              <a:buClr>
                <a:schemeClr val="lt1"/>
              </a:buClr>
              <a:buSzPts val="1900"/>
              <a:buFont typeface="Arial"/>
              <a:buChar char="●"/>
            </a:pPr>
            <a:r>
              <a:rPr lang="en" sz="1900">
                <a:latin typeface="Arial"/>
                <a:ea typeface="Arial"/>
                <a:cs typeface="Arial"/>
                <a:sym typeface="Arial"/>
              </a:rPr>
              <a:t>Long messages </a:t>
            </a:r>
            <a:endParaRPr sz="1900">
              <a:latin typeface="Arial"/>
              <a:ea typeface="Arial"/>
              <a:cs typeface="Arial"/>
              <a:sym typeface="Arial"/>
            </a:endParaRPr>
          </a:p>
          <a:p>
            <a:pPr indent="-349250" lvl="1" marL="914400" rtl="0" algn="l">
              <a:spcBef>
                <a:spcPts val="0"/>
              </a:spcBef>
              <a:spcAft>
                <a:spcPts val="0"/>
              </a:spcAft>
              <a:buClr>
                <a:schemeClr val="lt1"/>
              </a:buClr>
              <a:buSzPts val="1900"/>
              <a:buFont typeface="Arial"/>
              <a:buChar char="○"/>
            </a:pPr>
            <a:r>
              <a:rPr lang="en" sz="1900">
                <a:latin typeface="Arial"/>
                <a:ea typeface="Arial"/>
                <a:cs typeface="Arial"/>
                <a:sym typeface="Arial"/>
              </a:rPr>
              <a:t>divide reply into multiple topics </a:t>
            </a:r>
            <a:endParaRPr sz="1900">
              <a:latin typeface="Arial"/>
              <a:ea typeface="Arial"/>
              <a:cs typeface="Arial"/>
              <a:sym typeface="Arial"/>
            </a:endParaRPr>
          </a:p>
          <a:p>
            <a:pPr indent="-349250" lvl="1" marL="914400" rtl="0" algn="l">
              <a:spcBef>
                <a:spcPts val="0"/>
              </a:spcBef>
              <a:spcAft>
                <a:spcPts val="0"/>
              </a:spcAft>
              <a:buClr>
                <a:schemeClr val="lt1"/>
              </a:buClr>
              <a:buSzPts val="1900"/>
              <a:buFont typeface="Arial"/>
              <a:buChar char="○"/>
            </a:pPr>
            <a:r>
              <a:rPr lang="en" sz="1900">
                <a:latin typeface="Arial"/>
                <a:ea typeface="Arial"/>
                <a:cs typeface="Arial"/>
                <a:sym typeface="Arial"/>
              </a:rPr>
              <a:t>discuss each individually</a:t>
            </a:r>
            <a:endParaRPr sz="1900">
              <a:latin typeface="Arial"/>
              <a:ea typeface="Arial"/>
              <a:cs typeface="Arial"/>
              <a:sym typeface="Arial"/>
            </a:endParaRPr>
          </a:p>
        </p:txBody>
      </p:sp>
      <p:sp>
        <p:nvSpPr>
          <p:cNvPr id="489" name="Google Shape;489;p71"/>
          <p:cNvSpPr txBox="1"/>
          <p:nvPr>
            <p:ph idx="3" type="body"/>
          </p:nvPr>
        </p:nvSpPr>
        <p:spPr>
          <a:xfrm>
            <a:off x="4629150" y="999847"/>
            <a:ext cx="3887400" cy="618000"/>
          </a:xfrm>
          <a:prstGeom prst="rect">
            <a:avLst/>
          </a:prstGeom>
        </p:spPr>
        <p:txBody>
          <a:bodyPr anchorCtr="0" anchor="b" bIns="34275" lIns="68575" spcFirstLastPara="1" rIns="68575" wrap="square" tIns="34275">
            <a:normAutofit/>
          </a:bodyPr>
          <a:lstStyle/>
          <a:p>
            <a:pPr indent="0" lvl="0" marL="0" rtl="0" algn="l">
              <a:spcBef>
                <a:spcPts val="800"/>
              </a:spcBef>
              <a:spcAft>
                <a:spcPts val="1200"/>
              </a:spcAft>
              <a:buNone/>
            </a:pPr>
            <a:r>
              <a:rPr lang="en" sz="1600">
                <a:latin typeface="Arial"/>
                <a:ea typeface="Arial"/>
                <a:cs typeface="Arial"/>
                <a:sym typeface="Arial"/>
              </a:rPr>
              <a:t>Email</a:t>
            </a:r>
            <a:r>
              <a:rPr lang="en" sz="1600">
                <a:latin typeface="Arial"/>
                <a:ea typeface="Arial"/>
                <a:cs typeface="Arial"/>
                <a:sym typeface="Arial"/>
              </a:rPr>
              <a:t> Guideline 4: Format Your Message Carefully </a:t>
            </a:r>
            <a:endParaRPr sz="1600">
              <a:latin typeface="Arial"/>
              <a:ea typeface="Arial"/>
              <a:cs typeface="Arial"/>
              <a:sym typeface="Arial"/>
            </a:endParaRPr>
          </a:p>
        </p:txBody>
      </p:sp>
      <p:sp>
        <p:nvSpPr>
          <p:cNvPr id="490" name="Google Shape;490;p71"/>
          <p:cNvSpPr txBox="1"/>
          <p:nvPr>
            <p:ph idx="4" type="body"/>
          </p:nvPr>
        </p:nvSpPr>
        <p:spPr>
          <a:xfrm>
            <a:off x="4629150" y="1878806"/>
            <a:ext cx="3887400" cy="2763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700">
                <a:latin typeface="Arial"/>
                <a:ea typeface="Arial"/>
                <a:cs typeface="Arial"/>
                <a:sym typeface="Arial"/>
              </a:rPr>
              <a:t>P</a:t>
            </a:r>
            <a:r>
              <a:rPr lang="en" sz="1700">
                <a:latin typeface="Arial"/>
                <a:ea typeface="Arial"/>
                <a:cs typeface="Arial"/>
                <a:sym typeface="Arial"/>
              </a:rPr>
              <a:t>ractice organizing messages into:</a:t>
            </a:r>
            <a:endParaRPr sz="1700">
              <a:latin typeface="Arial"/>
              <a:ea typeface="Arial"/>
              <a:cs typeface="Arial"/>
              <a:sym typeface="Arial"/>
            </a:endParaRPr>
          </a:p>
          <a:p>
            <a:pPr indent="-336550" lvl="0" marL="457200" rtl="0" algn="l">
              <a:spcBef>
                <a:spcPts val="1200"/>
              </a:spcBef>
              <a:spcAft>
                <a:spcPts val="0"/>
              </a:spcAft>
              <a:buClr>
                <a:schemeClr val="lt1"/>
              </a:buClr>
              <a:buSzPts val="1700"/>
              <a:buFont typeface="Arial"/>
              <a:buChar char="●"/>
            </a:pPr>
            <a:r>
              <a:rPr lang="en" sz="1700">
                <a:latin typeface="Arial"/>
                <a:ea typeface="Arial"/>
                <a:cs typeface="Arial"/>
                <a:sym typeface="Arial"/>
              </a:rPr>
              <a:t>headings </a:t>
            </a:r>
            <a:endParaRPr sz="1700">
              <a:latin typeface="Arial"/>
              <a:ea typeface="Arial"/>
              <a:cs typeface="Arial"/>
              <a:sym typeface="Arial"/>
            </a:endParaRPr>
          </a:p>
          <a:p>
            <a:pPr indent="-336550" lvl="1" marL="914400" rtl="0" algn="l">
              <a:spcBef>
                <a:spcPts val="0"/>
              </a:spcBef>
              <a:spcAft>
                <a:spcPts val="0"/>
              </a:spcAft>
              <a:buClr>
                <a:schemeClr val="lt1"/>
              </a:buClr>
              <a:buSzPts val="1700"/>
              <a:buFont typeface="Arial"/>
              <a:buChar char="○"/>
            </a:pPr>
            <a:r>
              <a:rPr lang="en" sz="1700">
                <a:latin typeface="Arial"/>
                <a:ea typeface="Arial"/>
                <a:cs typeface="Arial"/>
                <a:sym typeface="Arial"/>
              </a:rPr>
              <a:t>chunks of info - (guideline 5)</a:t>
            </a:r>
            <a:endParaRPr sz="1700">
              <a:latin typeface="Arial"/>
              <a:ea typeface="Arial"/>
              <a:cs typeface="Arial"/>
              <a:sym typeface="Arial"/>
            </a:endParaRPr>
          </a:p>
          <a:p>
            <a:pPr indent="-336550" lvl="0" marL="457200" rtl="0" algn="l">
              <a:spcBef>
                <a:spcPts val="0"/>
              </a:spcBef>
              <a:spcAft>
                <a:spcPts val="0"/>
              </a:spcAft>
              <a:buClr>
                <a:schemeClr val="lt1"/>
              </a:buClr>
              <a:buSzPts val="1700"/>
              <a:buFont typeface="Arial"/>
              <a:buChar char="●"/>
            </a:pPr>
            <a:r>
              <a:rPr lang="en" sz="1700">
                <a:latin typeface="Arial"/>
                <a:ea typeface="Arial"/>
                <a:cs typeface="Arial"/>
                <a:sym typeface="Arial"/>
              </a:rPr>
              <a:t>Lists</a:t>
            </a:r>
            <a:endParaRPr sz="1700">
              <a:latin typeface="Arial"/>
              <a:ea typeface="Arial"/>
              <a:cs typeface="Arial"/>
              <a:sym typeface="Arial"/>
            </a:endParaRPr>
          </a:p>
          <a:p>
            <a:pPr indent="-336550" lvl="1" marL="914400" rtl="0" algn="l">
              <a:spcBef>
                <a:spcPts val="0"/>
              </a:spcBef>
              <a:spcAft>
                <a:spcPts val="0"/>
              </a:spcAft>
              <a:buClr>
                <a:schemeClr val="lt1"/>
              </a:buClr>
              <a:buSzPts val="1700"/>
              <a:buFont typeface="Arial"/>
              <a:buChar char="○"/>
            </a:pPr>
            <a:r>
              <a:rPr lang="en" sz="1700">
                <a:latin typeface="Arial"/>
                <a:ea typeface="Arial"/>
                <a:cs typeface="Arial"/>
                <a:sym typeface="Arial"/>
              </a:rPr>
              <a:t>series of info</a:t>
            </a:r>
            <a:endParaRPr sz="1700">
              <a:latin typeface="Arial"/>
              <a:ea typeface="Arial"/>
              <a:cs typeface="Arial"/>
              <a:sym typeface="Arial"/>
            </a:endParaRPr>
          </a:p>
          <a:p>
            <a:pPr indent="-336550" lvl="0" marL="457200" rtl="0" algn="l">
              <a:spcBef>
                <a:spcPts val="0"/>
              </a:spcBef>
              <a:spcAft>
                <a:spcPts val="0"/>
              </a:spcAft>
              <a:buClr>
                <a:schemeClr val="lt1"/>
              </a:buClr>
              <a:buSzPts val="1700"/>
              <a:buFont typeface="Arial"/>
              <a:buChar char="●"/>
            </a:pPr>
            <a:r>
              <a:rPr lang="en" sz="1700">
                <a:latin typeface="Arial"/>
                <a:ea typeface="Arial"/>
                <a:cs typeface="Arial"/>
                <a:sym typeface="Arial"/>
              </a:rPr>
              <a:t>white spaces (blanks) </a:t>
            </a:r>
            <a:endParaRPr sz="1700">
              <a:latin typeface="Arial"/>
              <a:ea typeface="Arial"/>
              <a:cs typeface="Arial"/>
              <a:sym typeface="Arial"/>
            </a:endParaRPr>
          </a:p>
          <a:p>
            <a:pPr indent="-336550" lvl="1" marL="914400" rtl="0" algn="l">
              <a:spcBef>
                <a:spcPts val="0"/>
              </a:spcBef>
              <a:spcAft>
                <a:spcPts val="0"/>
              </a:spcAft>
              <a:buClr>
                <a:schemeClr val="lt1"/>
              </a:buClr>
              <a:buSzPts val="1700"/>
              <a:buFont typeface="Arial"/>
              <a:buChar char="○"/>
            </a:pPr>
            <a:r>
              <a:rPr lang="en" sz="1700">
                <a:latin typeface="Arial"/>
                <a:ea typeface="Arial"/>
                <a:cs typeface="Arial"/>
                <a:sym typeface="Arial"/>
              </a:rPr>
              <a:t> </a:t>
            </a:r>
            <a:r>
              <a:rPr lang="en" sz="1700">
                <a:latin typeface="Arial"/>
                <a:ea typeface="Arial"/>
                <a:cs typeface="Arial"/>
                <a:sym typeface="Arial"/>
              </a:rPr>
              <a:t>separation</a:t>
            </a:r>
            <a:r>
              <a:rPr lang="en" sz="1700">
                <a:latin typeface="Arial"/>
                <a:ea typeface="Arial"/>
                <a:cs typeface="Arial"/>
                <a:sym typeface="Arial"/>
              </a:rPr>
              <a:t> of info</a:t>
            </a:r>
            <a:endParaRPr sz="1700">
              <a:latin typeface="Arial"/>
              <a:ea typeface="Arial"/>
              <a:cs typeface="Arial"/>
              <a:sym typeface="Arial"/>
            </a:endParaRPr>
          </a:p>
          <a:p>
            <a:pPr indent="-336550" lvl="0" marL="457200" rtl="0" algn="l">
              <a:spcBef>
                <a:spcPts val="0"/>
              </a:spcBef>
              <a:spcAft>
                <a:spcPts val="0"/>
              </a:spcAft>
              <a:buClr>
                <a:schemeClr val="lt1"/>
              </a:buClr>
              <a:buSzPts val="1700"/>
              <a:buFont typeface="Arial"/>
              <a:buChar char="●"/>
            </a:pPr>
            <a:r>
              <a:rPr lang="en" sz="1700">
                <a:latin typeface="Arial"/>
                <a:ea typeface="Arial"/>
                <a:cs typeface="Arial"/>
                <a:sym typeface="Arial"/>
              </a:rPr>
              <a:t>divide one piece from another (seperation)</a:t>
            </a:r>
            <a:endParaRPr sz="1700">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2"/>
          <p:cNvSpPr txBox="1"/>
          <p:nvPr>
            <p:ph type="title"/>
          </p:nvPr>
        </p:nvSpPr>
        <p:spPr>
          <a:xfrm>
            <a:off x="0" y="1242450"/>
            <a:ext cx="2871300" cy="26586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An example of headings and unsubscribe</a:t>
            </a:r>
            <a:endParaRPr/>
          </a:p>
        </p:txBody>
      </p:sp>
      <p:pic>
        <p:nvPicPr>
          <p:cNvPr id="496" name="Google Shape;496;p72"/>
          <p:cNvPicPr preferRelativeResize="0"/>
          <p:nvPr/>
        </p:nvPicPr>
        <p:blipFill rotWithShape="1">
          <a:blip r:embed="rId3">
            <a:alphaModFix/>
          </a:blip>
          <a:srcRect b="12697" l="2178" r="26854" t="5328"/>
          <a:stretch/>
        </p:blipFill>
        <p:spPr>
          <a:xfrm>
            <a:off x="3260875" y="76200"/>
            <a:ext cx="5730724" cy="49643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3"/>
          <p:cNvSpPr txBox="1"/>
          <p:nvPr>
            <p:ph idx="1" type="body"/>
          </p:nvPr>
        </p:nvSpPr>
        <p:spPr>
          <a:xfrm>
            <a:off x="138200" y="1061275"/>
            <a:ext cx="3285300" cy="1057500"/>
          </a:xfrm>
          <a:prstGeom prst="rect">
            <a:avLst/>
          </a:prstGeom>
        </p:spPr>
        <p:txBody>
          <a:bodyPr anchorCtr="0" anchor="b" bIns="34275" lIns="68575" spcFirstLastPara="1" rIns="68575" wrap="square" tIns="34275">
            <a:normAutofit/>
          </a:bodyPr>
          <a:lstStyle/>
          <a:p>
            <a:pPr indent="0" lvl="0" marL="0" rtl="0" algn="l">
              <a:spcBef>
                <a:spcPts val="800"/>
              </a:spcBef>
              <a:spcAft>
                <a:spcPts val="1200"/>
              </a:spcAft>
              <a:buNone/>
            </a:pPr>
            <a:r>
              <a:rPr lang="en" sz="2000">
                <a:latin typeface="Arial"/>
                <a:ea typeface="Arial"/>
                <a:cs typeface="Arial"/>
                <a:sym typeface="Arial"/>
              </a:rPr>
              <a:t>Email</a:t>
            </a:r>
            <a:r>
              <a:rPr lang="en" sz="2000">
                <a:latin typeface="Arial"/>
                <a:ea typeface="Arial"/>
                <a:cs typeface="Arial"/>
                <a:sym typeface="Arial"/>
              </a:rPr>
              <a:t> Guideline 5: Chunk Information for Easy Scanning</a:t>
            </a:r>
            <a:endParaRPr sz="2000">
              <a:latin typeface="Arial"/>
              <a:ea typeface="Arial"/>
              <a:cs typeface="Arial"/>
              <a:sym typeface="Arial"/>
            </a:endParaRPr>
          </a:p>
        </p:txBody>
      </p:sp>
      <p:sp>
        <p:nvSpPr>
          <p:cNvPr id="502" name="Google Shape;502;p73"/>
          <p:cNvSpPr txBox="1"/>
          <p:nvPr>
            <p:ph idx="2" type="body"/>
          </p:nvPr>
        </p:nvSpPr>
        <p:spPr>
          <a:xfrm>
            <a:off x="61741" y="2118781"/>
            <a:ext cx="3868200" cy="2763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sz="1800">
              <a:latin typeface="Arial"/>
              <a:ea typeface="Arial"/>
              <a:cs typeface="Arial"/>
              <a:sym typeface="Arial"/>
            </a:endParaRPr>
          </a:p>
          <a:p>
            <a:pPr indent="0" lvl="0" marL="0" rtl="0" algn="l">
              <a:spcBef>
                <a:spcPts val="1200"/>
              </a:spcBef>
              <a:spcAft>
                <a:spcPts val="1200"/>
              </a:spcAft>
              <a:buNone/>
            </a:pPr>
            <a:r>
              <a:rPr lang="en" sz="1800">
                <a:latin typeface="Arial"/>
                <a:ea typeface="Arial"/>
                <a:cs typeface="Arial"/>
                <a:sym typeface="Arial"/>
              </a:rPr>
              <a:t>Chunking for easiness of reader</a:t>
            </a:r>
            <a:endParaRPr sz="1800">
              <a:latin typeface="Arial"/>
              <a:ea typeface="Arial"/>
              <a:cs typeface="Arial"/>
              <a:sym typeface="Arial"/>
            </a:endParaRPr>
          </a:p>
        </p:txBody>
      </p:sp>
      <p:pic>
        <p:nvPicPr>
          <p:cNvPr id="503" name="Google Shape;503;p73"/>
          <p:cNvPicPr preferRelativeResize="0"/>
          <p:nvPr/>
        </p:nvPicPr>
        <p:blipFill rotWithShape="1">
          <a:blip r:embed="rId3">
            <a:alphaModFix/>
          </a:blip>
          <a:srcRect b="1992" l="1088" r="0" t="4040"/>
          <a:stretch/>
        </p:blipFill>
        <p:spPr>
          <a:xfrm>
            <a:off x="4241025" y="207950"/>
            <a:ext cx="4182676" cy="483325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4"/>
          <p:cNvSpPr txBox="1"/>
          <p:nvPr>
            <p:ph type="title"/>
          </p:nvPr>
        </p:nvSpPr>
        <p:spPr>
          <a:xfrm>
            <a:off x="629841"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t/>
            </a:r>
            <a:endParaRPr/>
          </a:p>
        </p:txBody>
      </p:sp>
      <p:sp>
        <p:nvSpPr>
          <p:cNvPr id="509" name="Google Shape;509;p74"/>
          <p:cNvSpPr txBox="1"/>
          <p:nvPr>
            <p:ph idx="1" type="body"/>
          </p:nvPr>
        </p:nvSpPr>
        <p:spPr>
          <a:xfrm>
            <a:off x="629841" y="1260872"/>
            <a:ext cx="3868200" cy="618000"/>
          </a:xfrm>
          <a:prstGeom prst="rect">
            <a:avLst/>
          </a:prstGeom>
        </p:spPr>
        <p:txBody>
          <a:bodyPr anchorCtr="0" anchor="b" bIns="34275" lIns="68575" spcFirstLastPara="1" rIns="68575" wrap="square" tIns="34275">
            <a:normAutofit/>
          </a:bodyPr>
          <a:lstStyle/>
          <a:p>
            <a:pPr indent="0" lvl="0" marL="0" rtl="0" algn="l">
              <a:spcBef>
                <a:spcPts val="800"/>
              </a:spcBef>
              <a:spcAft>
                <a:spcPts val="1200"/>
              </a:spcAft>
              <a:buNone/>
            </a:pPr>
            <a:r>
              <a:rPr lang="en"/>
              <a:t>E-mail Guideline 6: Use Copy Options Carefully </a:t>
            </a:r>
            <a:endParaRPr/>
          </a:p>
        </p:txBody>
      </p:sp>
      <p:sp>
        <p:nvSpPr>
          <p:cNvPr id="510" name="Google Shape;510;p74"/>
          <p:cNvSpPr txBox="1"/>
          <p:nvPr>
            <p:ph idx="2" type="body"/>
          </p:nvPr>
        </p:nvSpPr>
        <p:spPr>
          <a:xfrm>
            <a:off x="629841" y="1878806"/>
            <a:ext cx="3868200" cy="2763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500">
                <a:latin typeface="Arial"/>
                <a:ea typeface="Arial"/>
                <a:cs typeface="Arial"/>
                <a:sym typeface="Arial"/>
              </a:rPr>
              <a:t>B</a:t>
            </a:r>
            <a:r>
              <a:rPr lang="en" sz="1500">
                <a:latin typeface="Arial"/>
                <a:ea typeface="Arial"/>
                <a:cs typeface="Arial"/>
                <a:sym typeface="Arial"/>
              </a:rPr>
              <a:t>e careful before sending multiple copies of same mail, pay heed to :</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The “To:” line indicates a primary audience of participants </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The “Cc:” line indicates a secondary audience of lesser importance. </a:t>
            </a:r>
            <a:endParaRPr sz="1500">
              <a:latin typeface="Arial"/>
              <a:ea typeface="Arial"/>
              <a:cs typeface="Arial"/>
              <a:sym typeface="Arial"/>
            </a:endParaRPr>
          </a:p>
          <a:p>
            <a:pPr indent="0" lvl="0" marL="0" rtl="0" algn="l">
              <a:spcBef>
                <a:spcPts val="1200"/>
              </a:spcBef>
              <a:spcAft>
                <a:spcPts val="0"/>
              </a:spcAft>
              <a:buNone/>
            </a:pPr>
            <a:r>
              <a:rPr lang="en" sz="1500">
                <a:latin typeface="Arial"/>
                <a:ea typeface="Arial"/>
                <a:cs typeface="Arial"/>
                <a:sym typeface="Arial"/>
              </a:rPr>
              <a:t>Finally, use the “Bc:” line very carefully, </a:t>
            </a:r>
            <a:r>
              <a:rPr lang="en" sz="1500">
                <a:latin typeface="Arial"/>
                <a:ea typeface="Arial"/>
                <a:cs typeface="Arial"/>
                <a:sym typeface="Arial"/>
              </a:rPr>
              <a:t>preferably</a:t>
            </a:r>
            <a:r>
              <a:rPr lang="en" sz="1500">
                <a:latin typeface="Arial"/>
                <a:ea typeface="Arial"/>
                <a:cs typeface="Arial"/>
                <a:sym typeface="Arial"/>
              </a:rPr>
              <a:t> to mail to self.</a:t>
            </a:r>
            <a:endParaRPr sz="1500">
              <a:latin typeface="Arial"/>
              <a:ea typeface="Arial"/>
              <a:cs typeface="Arial"/>
              <a:sym typeface="Arial"/>
            </a:endParaRPr>
          </a:p>
          <a:p>
            <a:pPr indent="0" lvl="0" marL="0" rtl="0" algn="l">
              <a:spcBef>
                <a:spcPts val="1200"/>
              </a:spcBef>
              <a:spcAft>
                <a:spcPts val="0"/>
              </a:spcAft>
              <a:buNone/>
            </a:pPr>
            <a:r>
              <a:t/>
            </a:r>
            <a:endParaRPr sz="1500">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sp>
        <p:nvSpPr>
          <p:cNvPr id="511" name="Google Shape;511;p74"/>
          <p:cNvSpPr txBox="1"/>
          <p:nvPr>
            <p:ph idx="3" type="body"/>
          </p:nvPr>
        </p:nvSpPr>
        <p:spPr>
          <a:xfrm>
            <a:off x="4629150" y="1260872"/>
            <a:ext cx="3887400" cy="618000"/>
          </a:xfrm>
          <a:prstGeom prst="rect">
            <a:avLst/>
          </a:prstGeom>
        </p:spPr>
        <p:txBody>
          <a:bodyPr anchorCtr="0" anchor="b" bIns="34275" lIns="68575" spcFirstLastPara="1" rIns="68575" wrap="square" tIns="34275">
            <a:normAutofit fontScale="92500" lnSpcReduction="20000"/>
          </a:bodyPr>
          <a:lstStyle/>
          <a:p>
            <a:pPr indent="0" lvl="0" marL="0" rtl="0" algn="l">
              <a:spcBef>
                <a:spcPts val="800"/>
              </a:spcBef>
              <a:spcAft>
                <a:spcPts val="1200"/>
              </a:spcAft>
              <a:buNone/>
            </a:pPr>
            <a:r>
              <a:rPr lang="en"/>
              <a:t>E-mail Guideline 7: When Writing to Groups, Give Readers a Method to Abstain from Receiving Future Notices </a:t>
            </a:r>
            <a:endParaRPr/>
          </a:p>
        </p:txBody>
      </p:sp>
      <p:sp>
        <p:nvSpPr>
          <p:cNvPr id="512" name="Google Shape;512;p74"/>
          <p:cNvSpPr txBox="1"/>
          <p:nvPr>
            <p:ph idx="4" type="body"/>
          </p:nvPr>
        </p:nvSpPr>
        <p:spPr>
          <a:xfrm>
            <a:off x="4629150" y="1878806"/>
            <a:ext cx="3887400" cy="2763300"/>
          </a:xfrm>
          <a:prstGeom prst="rect">
            <a:avLst/>
          </a:prstGeom>
        </p:spPr>
        <p:txBody>
          <a:bodyPr anchorCtr="0" anchor="t" bIns="34275" lIns="68575" spcFirstLastPara="1" rIns="68575" wrap="square" tIns="34275">
            <a:normAutofit/>
          </a:bodyPr>
          <a:lstStyle/>
          <a:p>
            <a:pPr indent="0" lvl="0" marL="0" rtl="0" algn="l">
              <a:spcBef>
                <a:spcPts val="800"/>
              </a:spcBef>
              <a:spcAft>
                <a:spcPts val="1200"/>
              </a:spcAft>
              <a:buNone/>
            </a:pPr>
            <a:r>
              <a:rPr lang="en" sz="1500">
                <a:latin typeface="Arial"/>
                <a:ea typeface="Arial"/>
                <a:cs typeface="Arial"/>
                <a:sym typeface="Arial"/>
              </a:rPr>
              <a:t>A</a:t>
            </a:r>
            <a:r>
              <a:rPr lang="en" sz="1500">
                <a:latin typeface="Arial"/>
                <a:ea typeface="Arial"/>
                <a:cs typeface="Arial"/>
                <a:sym typeface="Arial"/>
              </a:rPr>
              <a:t>llow reader to decide which email he wants to see, we have already seen this example.</a:t>
            </a:r>
            <a:endParaRPr sz="15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700">
                <a:solidFill>
                  <a:schemeClr val="accent2"/>
                </a:solidFill>
                <a:latin typeface="Arial"/>
                <a:ea typeface="Arial"/>
                <a:cs typeface="Arial"/>
                <a:sym typeface="Arial"/>
              </a:rPr>
              <a:t>E-mail</a:t>
            </a:r>
            <a:endParaRPr sz="3700">
              <a:solidFill>
                <a:schemeClr val="accent2"/>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5"/>
          <p:cNvSpPr txBox="1"/>
          <p:nvPr>
            <p:ph idx="1" type="body"/>
          </p:nvPr>
        </p:nvSpPr>
        <p:spPr>
          <a:xfrm>
            <a:off x="553648" y="1184675"/>
            <a:ext cx="7886700" cy="618000"/>
          </a:xfrm>
          <a:prstGeom prst="rect">
            <a:avLst/>
          </a:prstGeom>
        </p:spPr>
        <p:txBody>
          <a:bodyPr anchorCtr="0" anchor="b" bIns="34275" lIns="68575" spcFirstLastPara="1" rIns="68575" wrap="square" tIns="34275">
            <a:normAutofit/>
          </a:bodyPr>
          <a:lstStyle/>
          <a:p>
            <a:pPr indent="0" lvl="0" marL="0" rtl="0" algn="l">
              <a:spcBef>
                <a:spcPts val="800"/>
              </a:spcBef>
              <a:spcAft>
                <a:spcPts val="1200"/>
              </a:spcAft>
              <a:buNone/>
            </a:pPr>
            <a:r>
              <a:rPr lang="en"/>
              <a:t>E-mail Guideline 8: When Writing to Groups, Suppress the E-mail Addresses of Recipients—Unless the Group Has Agreed to Let Addresses Be Known</a:t>
            </a:r>
            <a:endParaRPr/>
          </a:p>
        </p:txBody>
      </p:sp>
      <p:sp>
        <p:nvSpPr>
          <p:cNvPr id="518" name="Google Shape;518;p75"/>
          <p:cNvSpPr txBox="1"/>
          <p:nvPr>
            <p:ph idx="2" type="body"/>
          </p:nvPr>
        </p:nvSpPr>
        <p:spPr>
          <a:xfrm>
            <a:off x="629841" y="1878806"/>
            <a:ext cx="3868200" cy="27633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rPr lang="en" sz="1500">
                <a:latin typeface="Arial"/>
                <a:ea typeface="Arial"/>
                <a:cs typeface="Arial"/>
                <a:sym typeface="Arial"/>
              </a:rPr>
              <a:t>Use Bcc for hiding addresses of people receiving emails, it is inappropriate to leave them open.</a:t>
            </a:r>
            <a:endParaRPr sz="1500">
              <a:latin typeface="Arial"/>
              <a:ea typeface="Arial"/>
              <a:cs typeface="Arial"/>
              <a:sym typeface="Arial"/>
            </a:endParaRPr>
          </a:p>
          <a:p>
            <a:pPr indent="0" lvl="0" marL="0" rtl="0" algn="l">
              <a:spcBef>
                <a:spcPts val="1200"/>
              </a:spcBef>
              <a:spcAft>
                <a:spcPts val="0"/>
              </a:spcAft>
              <a:buNone/>
            </a:pPr>
            <a:r>
              <a:t/>
            </a:r>
            <a:endParaRPr sz="1500">
              <a:latin typeface="Arial"/>
              <a:ea typeface="Arial"/>
              <a:cs typeface="Arial"/>
              <a:sym typeface="Arial"/>
            </a:endParaRPr>
          </a:p>
          <a:p>
            <a:pPr indent="0" lvl="0" marL="0" rtl="0" algn="l">
              <a:spcBef>
                <a:spcPts val="1200"/>
              </a:spcBef>
              <a:spcAft>
                <a:spcPts val="0"/>
              </a:spcAft>
              <a:buNone/>
            </a:pPr>
            <a:r>
              <a:t/>
            </a:r>
            <a:endParaRPr sz="1500">
              <a:latin typeface="Arial"/>
              <a:ea typeface="Arial"/>
              <a:cs typeface="Arial"/>
              <a:sym typeface="Arial"/>
            </a:endParaRPr>
          </a:p>
          <a:p>
            <a:pPr indent="0" lvl="0" marL="0" rtl="0" algn="l">
              <a:spcBef>
                <a:spcPts val="1200"/>
              </a:spcBef>
              <a:spcAft>
                <a:spcPts val="1200"/>
              </a:spcAft>
              <a:buNone/>
            </a:pPr>
            <a:r>
              <a:rPr lang="en" sz="1500">
                <a:latin typeface="Arial"/>
                <a:ea typeface="Arial"/>
                <a:cs typeface="Arial"/>
                <a:sym typeface="Arial"/>
              </a:rPr>
              <a:t>C</a:t>
            </a:r>
            <a:r>
              <a:rPr lang="en" sz="1500">
                <a:latin typeface="Arial"/>
                <a:ea typeface="Arial"/>
                <a:cs typeface="Arial"/>
                <a:sym typeface="Arial"/>
              </a:rPr>
              <a:t>ompose important and sensitive emails with your word processor, which has its spellchecker, this saves you the trouble of grammatical errors.</a:t>
            </a:r>
            <a:endParaRPr sz="1500">
              <a:latin typeface="Arial"/>
              <a:ea typeface="Arial"/>
              <a:cs typeface="Arial"/>
              <a:sym typeface="Arial"/>
            </a:endParaRPr>
          </a:p>
        </p:txBody>
      </p:sp>
      <p:sp>
        <p:nvSpPr>
          <p:cNvPr id="519" name="Google Shape;519;p75"/>
          <p:cNvSpPr txBox="1"/>
          <p:nvPr>
            <p:ph idx="1" type="body"/>
          </p:nvPr>
        </p:nvSpPr>
        <p:spPr>
          <a:xfrm>
            <a:off x="553648" y="2632475"/>
            <a:ext cx="7886700" cy="618000"/>
          </a:xfrm>
          <a:prstGeom prst="rect">
            <a:avLst/>
          </a:prstGeom>
        </p:spPr>
        <p:txBody>
          <a:bodyPr anchorCtr="0" anchor="b" bIns="34275" lIns="68575" spcFirstLastPara="1" rIns="68575" wrap="square" tIns="34275">
            <a:normAutofit/>
          </a:bodyPr>
          <a:lstStyle/>
          <a:p>
            <a:pPr indent="0" lvl="0" marL="0" rtl="0" algn="l">
              <a:spcBef>
                <a:spcPts val="800"/>
              </a:spcBef>
              <a:spcAft>
                <a:spcPts val="1200"/>
              </a:spcAft>
              <a:buNone/>
            </a:pPr>
            <a:r>
              <a:rPr lang="en"/>
              <a:t>E-mail Guideline 9: When Composing an Important Message, Consider Composing It With Your Word Processor</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6"/>
          <p:cNvSpPr txBox="1"/>
          <p:nvPr>
            <p:ph type="title"/>
          </p:nvPr>
        </p:nvSpPr>
        <p:spPr>
          <a:xfrm>
            <a:off x="823850" y="1284675"/>
            <a:ext cx="4776000" cy="13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Appropriate</a:t>
            </a:r>
            <a:r>
              <a:rPr lang="en" sz="3000"/>
              <a:t> use of style for email:</a:t>
            </a:r>
            <a:endParaRPr sz="3000"/>
          </a:p>
        </p:txBody>
      </p:sp>
      <p:sp>
        <p:nvSpPr>
          <p:cNvPr id="525" name="Google Shape;525;p76"/>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Arial"/>
              <a:buChar char="●"/>
            </a:pPr>
            <a:r>
              <a:rPr lang="en" sz="1500">
                <a:latin typeface="Arial"/>
                <a:ea typeface="Arial"/>
                <a:cs typeface="Arial"/>
                <a:sym typeface="Arial"/>
              </a:rPr>
              <a:t>Speedily arrives the recipient</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Arrival can be confirmed easily</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Recipient</a:t>
            </a:r>
            <a:r>
              <a:rPr lang="en" sz="1500">
                <a:latin typeface="Arial"/>
                <a:ea typeface="Arial"/>
                <a:cs typeface="Arial"/>
                <a:sym typeface="Arial"/>
              </a:rPr>
              <a:t> can reply quickly</a:t>
            </a:r>
            <a:endParaRPr sz="1500">
              <a:latin typeface="Arial"/>
              <a:ea typeface="Arial"/>
              <a:cs typeface="Arial"/>
              <a:sym typeface="Arial"/>
            </a:endParaRPr>
          </a:p>
          <a:p>
            <a:pPr indent="-323850" lvl="0" marL="457200" rtl="0" algn="l">
              <a:spcBef>
                <a:spcPts val="0"/>
              </a:spcBef>
              <a:spcAft>
                <a:spcPts val="0"/>
              </a:spcAft>
              <a:buSzPts val="1500"/>
              <a:buFont typeface="Arial"/>
              <a:buChar char="●"/>
            </a:pPr>
            <a:r>
              <a:rPr lang="en" sz="1500">
                <a:latin typeface="Arial"/>
                <a:ea typeface="Arial"/>
                <a:cs typeface="Arial"/>
                <a:sym typeface="Arial"/>
              </a:rPr>
              <a:t>Cheap to use and cheap to transmit multiple instances of messages and attachments</a:t>
            </a:r>
            <a:endParaRPr sz="1500">
              <a:latin typeface="Arial"/>
              <a:ea typeface="Arial"/>
              <a:cs typeface="Arial"/>
              <a:sym typeface="Arial"/>
            </a:endParaRPr>
          </a:p>
          <a:p>
            <a:pPr indent="-323850" lvl="1" marL="914400" rtl="0" algn="l">
              <a:spcBef>
                <a:spcPts val="0"/>
              </a:spcBef>
              <a:spcAft>
                <a:spcPts val="0"/>
              </a:spcAft>
              <a:buSzPts val="1500"/>
              <a:buFont typeface="Arial"/>
              <a:buChar char="○"/>
            </a:pPr>
            <a:r>
              <a:rPr lang="en" sz="1500">
                <a:latin typeface="Arial"/>
                <a:ea typeface="Arial"/>
                <a:cs typeface="Arial"/>
                <a:sym typeface="Arial"/>
              </a:rPr>
              <a:t>Next slide will explain this</a:t>
            </a:r>
            <a:endParaRPr sz="1500">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7"/>
          <p:cNvSpPr txBox="1"/>
          <p:nvPr>
            <p:ph type="title"/>
          </p:nvPr>
        </p:nvSpPr>
        <p:spPr>
          <a:xfrm>
            <a:off x="629841" y="273844"/>
            <a:ext cx="7886700" cy="9942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ABCs for email</a:t>
            </a:r>
            <a:endParaRPr/>
          </a:p>
        </p:txBody>
      </p:sp>
      <p:pic>
        <p:nvPicPr>
          <p:cNvPr id="531" name="Google Shape;531;p77"/>
          <p:cNvPicPr preferRelativeResize="0"/>
          <p:nvPr/>
        </p:nvPicPr>
        <p:blipFill>
          <a:blip r:embed="rId3">
            <a:alphaModFix/>
          </a:blip>
          <a:stretch>
            <a:fillRect/>
          </a:stretch>
        </p:blipFill>
        <p:spPr>
          <a:xfrm>
            <a:off x="445249" y="1028225"/>
            <a:ext cx="3197325" cy="4029400"/>
          </a:xfrm>
          <a:prstGeom prst="rect">
            <a:avLst/>
          </a:prstGeom>
          <a:noFill/>
          <a:ln>
            <a:noFill/>
          </a:ln>
        </p:spPr>
      </p:pic>
      <p:pic>
        <p:nvPicPr>
          <p:cNvPr id="532" name="Google Shape;532;p77"/>
          <p:cNvPicPr preferRelativeResize="0"/>
          <p:nvPr/>
        </p:nvPicPr>
        <p:blipFill>
          <a:blip r:embed="rId4">
            <a:alphaModFix/>
          </a:blip>
          <a:stretch>
            <a:fillRect/>
          </a:stretch>
        </p:blipFill>
        <p:spPr>
          <a:xfrm>
            <a:off x="3845375" y="1406064"/>
            <a:ext cx="5298625" cy="289768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8"/>
          <p:cNvSpPr txBox="1"/>
          <p:nvPr>
            <p:ph idx="1" type="body"/>
          </p:nvPr>
        </p:nvSpPr>
        <p:spPr>
          <a:xfrm>
            <a:off x="280307" y="400050"/>
            <a:ext cx="3790949" cy="474345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800"/>
              <a:buNone/>
            </a:pPr>
            <a:r>
              <a:rPr lang="en" sz="1800">
                <a:latin typeface="Arial"/>
                <a:ea typeface="Arial"/>
                <a:cs typeface="Arial"/>
                <a:sym typeface="Arial"/>
              </a:rPr>
              <a:t>Memos should contain the following key </a:t>
            </a:r>
            <a:r>
              <a:rPr b="1" lang="en" sz="1800">
                <a:solidFill>
                  <a:schemeClr val="accent2"/>
                </a:solidFill>
                <a:latin typeface="Arial"/>
                <a:ea typeface="Arial"/>
                <a:cs typeface="Arial"/>
                <a:sym typeface="Arial"/>
              </a:rPr>
              <a:t>components</a:t>
            </a:r>
            <a:r>
              <a:rPr lang="en" sz="1800">
                <a:solidFill>
                  <a:schemeClr val="accent2"/>
                </a:solidFill>
                <a:latin typeface="Arial"/>
                <a:ea typeface="Arial"/>
                <a:cs typeface="Arial"/>
                <a:sym typeface="Arial"/>
              </a:rPr>
              <a:t>:</a:t>
            </a:r>
            <a:endParaRPr sz="1800">
              <a:solidFill>
                <a:schemeClr val="accent2"/>
              </a:solidFill>
              <a:latin typeface="Arial"/>
              <a:ea typeface="Arial"/>
              <a:cs typeface="Arial"/>
              <a:sym typeface="Arial"/>
            </a:endParaRPr>
          </a:p>
          <a:p>
            <a:pPr indent="-177800" lvl="0" marL="177800" rtl="0" algn="l">
              <a:lnSpc>
                <a:spcPct val="90000"/>
              </a:lnSpc>
              <a:spcBef>
                <a:spcPts val="800"/>
              </a:spcBef>
              <a:spcAft>
                <a:spcPts val="0"/>
              </a:spcAft>
              <a:buClr>
                <a:schemeClr val="lt1"/>
              </a:buClr>
              <a:buSzPts val="1800"/>
              <a:buFont typeface="Arial"/>
              <a:buChar char="●"/>
            </a:pPr>
            <a:r>
              <a:rPr lang="en" sz="1800">
                <a:latin typeface="Arial"/>
                <a:ea typeface="Arial"/>
                <a:cs typeface="Arial"/>
                <a:sym typeface="Arial"/>
              </a:rPr>
              <a:t>Memo ID</a:t>
            </a:r>
            <a:endParaRPr sz="1800">
              <a:latin typeface="Arial"/>
              <a:ea typeface="Arial"/>
              <a:cs typeface="Arial"/>
              <a:sym typeface="Arial"/>
            </a:endParaRPr>
          </a:p>
          <a:p>
            <a:pPr indent="-177800" lvl="0" marL="177800" rtl="0" algn="l">
              <a:lnSpc>
                <a:spcPct val="90000"/>
              </a:lnSpc>
              <a:spcBef>
                <a:spcPts val="800"/>
              </a:spcBef>
              <a:spcAft>
                <a:spcPts val="0"/>
              </a:spcAft>
              <a:buClr>
                <a:schemeClr val="lt1"/>
              </a:buClr>
              <a:buSzPts val="1800"/>
              <a:buFont typeface="Arial"/>
              <a:buChar char="●"/>
            </a:pPr>
            <a:r>
              <a:rPr lang="en" sz="1800">
                <a:latin typeface="Arial"/>
                <a:ea typeface="Arial"/>
                <a:cs typeface="Arial"/>
                <a:sym typeface="Arial"/>
              </a:rPr>
              <a:t>Introduction</a:t>
            </a:r>
            <a:endParaRPr sz="1800">
              <a:latin typeface="Arial"/>
              <a:ea typeface="Arial"/>
              <a:cs typeface="Arial"/>
              <a:sym typeface="Arial"/>
            </a:endParaRPr>
          </a:p>
          <a:p>
            <a:pPr indent="-177800" lvl="0" marL="177800" rtl="0" algn="l">
              <a:lnSpc>
                <a:spcPct val="90000"/>
              </a:lnSpc>
              <a:spcBef>
                <a:spcPts val="800"/>
              </a:spcBef>
              <a:spcAft>
                <a:spcPts val="0"/>
              </a:spcAft>
              <a:buClr>
                <a:schemeClr val="lt1"/>
              </a:buClr>
              <a:buSzPts val="1800"/>
              <a:buFont typeface="Arial"/>
              <a:buChar char="●"/>
            </a:pPr>
            <a:r>
              <a:rPr lang="en" sz="1800">
                <a:latin typeface="Arial"/>
                <a:ea typeface="Arial"/>
                <a:cs typeface="Arial"/>
                <a:sym typeface="Arial"/>
              </a:rPr>
              <a:t>Discussion</a:t>
            </a:r>
            <a:endParaRPr sz="1800">
              <a:latin typeface="Arial"/>
              <a:ea typeface="Arial"/>
              <a:cs typeface="Arial"/>
              <a:sym typeface="Arial"/>
            </a:endParaRPr>
          </a:p>
          <a:p>
            <a:pPr indent="-177800" lvl="0" marL="177800" rtl="0" algn="l">
              <a:lnSpc>
                <a:spcPct val="90000"/>
              </a:lnSpc>
              <a:spcBef>
                <a:spcPts val="800"/>
              </a:spcBef>
              <a:spcAft>
                <a:spcPts val="1200"/>
              </a:spcAft>
              <a:buClr>
                <a:schemeClr val="lt1"/>
              </a:buClr>
              <a:buSzPts val="1800"/>
              <a:buFont typeface="Arial"/>
              <a:buChar char="●"/>
            </a:pPr>
            <a:r>
              <a:rPr lang="en" sz="1800">
                <a:latin typeface="Arial"/>
                <a:ea typeface="Arial"/>
                <a:cs typeface="Arial"/>
                <a:sym typeface="Arial"/>
              </a:rPr>
              <a:t>Conclusion</a:t>
            </a:r>
            <a:endParaRPr sz="1800">
              <a:latin typeface="Arial"/>
              <a:ea typeface="Arial"/>
              <a:cs typeface="Arial"/>
              <a:sym typeface="Arial"/>
            </a:endParaRPr>
          </a:p>
        </p:txBody>
      </p:sp>
      <p:sp>
        <p:nvSpPr>
          <p:cNvPr id="538" name="Google Shape;538;p78"/>
          <p:cNvSpPr txBox="1"/>
          <p:nvPr/>
        </p:nvSpPr>
        <p:spPr>
          <a:xfrm>
            <a:off x="4293052" y="89740"/>
            <a:ext cx="4278086" cy="4316567"/>
          </a:xfrm>
          <a:prstGeom prst="rect">
            <a:avLst/>
          </a:prstGeom>
          <a:solidFill>
            <a:srgbClr val="FBE4D4"/>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Calibri"/>
                <a:ea typeface="Calibri"/>
                <a:cs typeface="Calibri"/>
                <a:sym typeface="Calibri"/>
              </a:rPr>
              <a:t>DATE:</a:t>
            </a:r>
            <a:endParaRPr sz="1100"/>
          </a:p>
          <a:p>
            <a:pPr indent="0" lvl="0" marL="0" marR="0" rtl="0" algn="l">
              <a:spcBef>
                <a:spcPts val="0"/>
              </a:spcBef>
              <a:spcAft>
                <a:spcPts val="0"/>
              </a:spcAft>
              <a:buNone/>
            </a:pPr>
            <a:r>
              <a:rPr lang="en" sz="1500">
                <a:solidFill>
                  <a:schemeClr val="dk1"/>
                </a:solidFill>
                <a:latin typeface="Calibri"/>
                <a:ea typeface="Calibri"/>
                <a:cs typeface="Calibri"/>
                <a:sym typeface="Calibri"/>
              </a:rPr>
              <a:t>TO:</a:t>
            </a:r>
            <a:endParaRPr sz="1100"/>
          </a:p>
          <a:p>
            <a:pPr indent="0" lvl="0" marL="0" marR="0" rtl="0" algn="l">
              <a:spcBef>
                <a:spcPts val="0"/>
              </a:spcBef>
              <a:spcAft>
                <a:spcPts val="0"/>
              </a:spcAft>
              <a:buNone/>
            </a:pPr>
            <a:r>
              <a:rPr lang="en" sz="1500">
                <a:solidFill>
                  <a:schemeClr val="dk1"/>
                </a:solidFill>
                <a:latin typeface="Calibri"/>
                <a:ea typeface="Calibri"/>
                <a:cs typeface="Calibri"/>
                <a:sym typeface="Calibri"/>
              </a:rPr>
              <a:t>FROM:</a:t>
            </a:r>
            <a:endParaRPr sz="1100"/>
          </a:p>
          <a:p>
            <a:pPr indent="0" lvl="0" marL="0" marR="0" rtl="0" algn="l">
              <a:spcBef>
                <a:spcPts val="0"/>
              </a:spcBef>
              <a:spcAft>
                <a:spcPts val="0"/>
              </a:spcAft>
              <a:buNone/>
            </a:pPr>
            <a:r>
              <a:rPr lang="en" sz="1500">
                <a:solidFill>
                  <a:schemeClr val="dk1"/>
                </a:solidFill>
                <a:latin typeface="Calibri"/>
                <a:ea typeface="Calibri"/>
                <a:cs typeface="Calibri"/>
                <a:sym typeface="Calibri"/>
              </a:rPr>
              <a:t>SUBJECT</a:t>
            </a:r>
            <a:r>
              <a:rPr lang="en" sz="1400">
                <a:solidFill>
                  <a:schemeClr val="dk1"/>
                </a:solidFill>
                <a:latin typeface="Calibri"/>
                <a:ea typeface="Calibri"/>
                <a:cs typeface="Calibri"/>
                <a:sym typeface="Calibri"/>
              </a:rPr>
              <a:t>:</a:t>
            </a:r>
            <a:endParaRPr sz="1100"/>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539" name="Google Shape;539;p78"/>
          <p:cNvSpPr/>
          <p:nvPr/>
        </p:nvSpPr>
        <p:spPr>
          <a:xfrm>
            <a:off x="5121519" y="805459"/>
            <a:ext cx="2171700" cy="285750"/>
          </a:xfrm>
          <a:prstGeom prst="rect">
            <a:avLst/>
          </a:prstGeom>
          <a:solidFill>
            <a:srgbClr val="ACB8CA"/>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lang="en" sz="1500">
                <a:solidFill>
                  <a:schemeClr val="lt1"/>
                </a:solidFill>
                <a:latin typeface="Calibri"/>
                <a:ea typeface="Calibri"/>
                <a:cs typeface="Calibri"/>
                <a:sym typeface="Calibri"/>
              </a:rPr>
              <a:t>Focus + Topic</a:t>
            </a:r>
            <a:endParaRPr sz="1100"/>
          </a:p>
        </p:txBody>
      </p:sp>
      <p:sp>
        <p:nvSpPr>
          <p:cNvPr id="540" name="Google Shape;540;p78"/>
          <p:cNvSpPr/>
          <p:nvPr/>
        </p:nvSpPr>
        <p:spPr>
          <a:xfrm>
            <a:off x="4514851" y="1320856"/>
            <a:ext cx="3997778" cy="927167"/>
          </a:xfrm>
          <a:prstGeom prst="rect">
            <a:avLst/>
          </a:prstGeom>
          <a:solidFill>
            <a:srgbClr val="ACB8CA"/>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1" name="Google Shape;541;p78"/>
          <p:cNvSpPr txBox="1"/>
          <p:nvPr/>
        </p:nvSpPr>
        <p:spPr>
          <a:xfrm>
            <a:off x="4514850" y="1450158"/>
            <a:ext cx="3627664" cy="76174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Introduction: </a:t>
            </a:r>
            <a:r>
              <a:rPr lang="en" sz="1500">
                <a:solidFill>
                  <a:schemeClr val="lt1"/>
                </a:solidFill>
                <a:latin typeface="Calibri"/>
                <a:ea typeface="Calibri"/>
                <a:cs typeface="Calibri"/>
                <a:sym typeface="Calibri"/>
              </a:rPr>
              <a:t>A lead-in, warm up, overview, stating why you are writing and what you are writing about</a:t>
            </a:r>
            <a:endParaRPr sz="1100"/>
          </a:p>
        </p:txBody>
      </p:sp>
      <p:sp>
        <p:nvSpPr>
          <p:cNvPr id="542" name="Google Shape;542;p78"/>
          <p:cNvSpPr/>
          <p:nvPr/>
        </p:nvSpPr>
        <p:spPr>
          <a:xfrm>
            <a:off x="4521654" y="2362128"/>
            <a:ext cx="3950153" cy="992582"/>
          </a:xfrm>
          <a:prstGeom prst="rect">
            <a:avLst/>
          </a:prstGeom>
          <a:solidFill>
            <a:srgbClr val="ACB8CA"/>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3" name="Google Shape;543;p78"/>
          <p:cNvSpPr txBox="1"/>
          <p:nvPr/>
        </p:nvSpPr>
        <p:spPr>
          <a:xfrm>
            <a:off x="4554311" y="2301157"/>
            <a:ext cx="3910692" cy="10103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Discussion: </a:t>
            </a:r>
            <a:r>
              <a:rPr lang="en" sz="1500">
                <a:solidFill>
                  <a:schemeClr val="lt1"/>
                </a:solidFill>
                <a:latin typeface="Calibri"/>
                <a:ea typeface="Calibri"/>
                <a:cs typeface="Calibri"/>
                <a:sym typeface="Calibri"/>
              </a:rPr>
              <a:t>Detailed development, made accessible through highlighting techniques, explaining exactly what you want to say</a:t>
            </a:r>
            <a:endParaRPr sz="1100"/>
          </a:p>
        </p:txBody>
      </p:sp>
      <p:sp>
        <p:nvSpPr>
          <p:cNvPr id="544" name="Google Shape;544;p78"/>
          <p:cNvSpPr/>
          <p:nvPr/>
        </p:nvSpPr>
        <p:spPr>
          <a:xfrm>
            <a:off x="4514850" y="3543299"/>
            <a:ext cx="3834493" cy="1235529"/>
          </a:xfrm>
          <a:prstGeom prst="rect">
            <a:avLst/>
          </a:prstGeom>
          <a:solidFill>
            <a:srgbClr val="ACB8CA"/>
          </a:solidFill>
          <a:ln cap="flat" cmpd="sng" w="12700">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Calibri"/>
              <a:ea typeface="Calibri"/>
              <a:cs typeface="Calibri"/>
              <a:sym typeface="Calibri"/>
            </a:endParaRPr>
          </a:p>
        </p:txBody>
      </p:sp>
      <p:sp>
        <p:nvSpPr>
          <p:cNvPr id="545" name="Google Shape;545;p78"/>
          <p:cNvSpPr txBox="1"/>
          <p:nvPr/>
        </p:nvSpPr>
        <p:spPr>
          <a:xfrm>
            <a:off x="4514851" y="3543300"/>
            <a:ext cx="3834492" cy="76174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500">
                <a:solidFill>
                  <a:schemeClr val="lt1"/>
                </a:solidFill>
                <a:latin typeface="Calibri"/>
                <a:ea typeface="Calibri"/>
                <a:cs typeface="Calibri"/>
                <a:sym typeface="Calibri"/>
              </a:rPr>
              <a:t>Conclusion: </a:t>
            </a:r>
            <a:r>
              <a:rPr lang="en" sz="1500">
                <a:solidFill>
                  <a:schemeClr val="lt1"/>
                </a:solidFill>
                <a:latin typeface="Calibri"/>
                <a:ea typeface="Calibri"/>
                <a:cs typeface="Calibri"/>
                <a:sym typeface="Calibri"/>
              </a:rPr>
              <a:t>A summation stating what is next, when this will occur, and why the date is important</a:t>
            </a:r>
            <a:endParaRPr sz="11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2"/>
                </a:solidFill>
                <a:latin typeface="Arial"/>
                <a:ea typeface="Arial"/>
                <a:cs typeface="Arial"/>
                <a:sym typeface="Arial"/>
              </a:rPr>
              <a:t>Examples</a:t>
            </a:r>
            <a:endParaRPr b="1">
              <a:solidFill>
                <a:schemeClr val="accent2"/>
              </a:solidFill>
              <a:latin typeface="Arial"/>
              <a:ea typeface="Arial"/>
              <a:cs typeface="Arial"/>
              <a:sym typeface="Arial"/>
            </a:endParaRPr>
          </a:p>
        </p:txBody>
      </p:sp>
      <p:sp>
        <p:nvSpPr>
          <p:cNvPr id="552" name="Google Shape;552;p7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Clr>
                <a:srgbClr val="000000"/>
              </a:buClr>
              <a:buFont typeface="Arial"/>
              <a:buNone/>
            </a:pPr>
            <a:r>
              <a:rPr lang="en" sz="1800">
                <a:latin typeface="Arial"/>
                <a:ea typeface="Arial"/>
                <a:cs typeface="Arial"/>
                <a:sym typeface="Arial"/>
              </a:rPr>
              <a:t>One-word </a:t>
            </a:r>
            <a:r>
              <a:rPr b="1" lang="en" sz="1800">
                <a:solidFill>
                  <a:schemeClr val="accent2"/>
                </a:solidFill>
                <a:latin typeface="Arial"/>
                <a:ea typeface="Arial"/>
                <a:cs typeface="Arial"/>
                <a:sym typeface="Arial"/>
              </a:rPr>
              <a:t>subject</a:t>
            </a:r>
            <a:r>
              <a:rPr lang="en" sz="1800">
                <a:solidFill>
                  <a:schemeClr val="accent2"/>
                </a:solidFill>
                <a:latin typeface="Arial"/>
                <a:ea typeface="Arial"/>
                <a:cs typeface="Arial"/>
                <a:sym typeface="Arial"/>
              </a:rPr>
              <a:t> </a:t>
            </a:r>
            <a:r>
              <a:rPr lang="en" sz="1800">
                <a:latin typeface="Arial"/>
                <a:ea typeface="Arial"/>
                <a:cs typeface="Arial"/>
                <a:sym typeface="Arial"/>
              </a:rPr>
              <a:t>lines don’t communicate effectively, e.g.</a:t>
            </a:r>
            <a:endParaRPr sz="1100">
              <a:latin typeface="Arial"/>
              <a:ea typeface="Arial"/>
              <a:cs typeface="Arial"/>
              <a:sym typeface="Arial"/>
            </a:endParaRPr>
          </a:p>
          <a:p>
            <a:pPr indent="0" lvl="0" marL="0" rtl="0" algn="l">
              <a:lnSpc>
                <a:spcPct val="100000"/>
              </a:lnSpc>
              <a:spcBef>
                <a:spcPts val="0"/>
              </a:spcBef>
              <a:spcAft>
                <a:spcPts val="0"/>
              </a:spcAft>
              <a:buClr>
                <a:srgbClr val="000000"/>
              </a:buClr>
              <a:buFont typeface="Arial"/>
              <a:buNone/>
            </a:pPr>
            <a:r>
              <a:rPr b="1" i="1" lang="en" sz="1800">
                <a:solidFill>
                  <a:schemeClr val="accent2"/>
                </a:solidFill>
                <a:latin typeface="Arial"/>
                <a:ea typeface="Arial"/>
                <a:cs typeface="Arial"/>
                <a:sym typeface="Arial"/>
              </a:rPr>
              <a:t>Flawed</a:t>
            </a:r>
            <a:r>
              <a:rPr i="1" lang="en" sz="1800">
                <a:latin typeface="Arial"/>
                <a:ea typeface="Arial"/>
                <a:cs typeface="Arial"/>
                <a:sym typeface="Arial"/>
              </a:rPr>
              <a:t>: </a:t>
            </a:r>
            <a:r>
              <a:rPr lang="en" sz="1800">
                <a:latin typeface="Arial"/>
                <a:ea typeface="Arial"/>
                <a:cs typeface="Arial"/>
                <a:sym typeface="Arial"/>
              </a:rPr>
              <a:t>Subject: COMPTROLLERS</a:t>
            </a:r>
            <a:endParaRPr sz="1100">
              <a:latin typeface="Arial"/>
              <a:ea typeface="Arial"/>
              <a:cs typeface="Arial"/>
              <a:sym typeface="Arial"/>
            </a:endParaRPr>
          </a:p>
          <a:p>
            <a:pPr indent="0" lvl="0" marL="0" rtl="0" algn="l">
              <a:lnSpc>
                <a:spcPct val="100000"/>
              </a:lnSpc>
              <a:spcBef>
                <a:spcPts val="0"/>
              </a:spcBef>
              <a:spcAft>
                <a:spcPts val="0"/>
              </a:spcAft>
              <a:buNone/>
            </a:pPr>
            <a:r>
              <a:rPr b="1" i="1" lang="en" sz="1800">
                <a:solidFill>
                  <a:schemeClr val="accent2"/>
                </a:solidFill>
                <a:latin typeface="Arial"/>
                <a:ea typeface="Arial"/>
                <a:cs typeface="Arial"/>
                <a:sym typeface="Arial"/>
              </a:rPr>
              <a:t>Corrected</a:t>
            </a:r>
            <a:r>
              <a:rPr b="1" i="1" lang="en" sz="1800">
                <a:latin typeface="Arial"/>
                <a:ea typeface="Arial"/>
                <a:cs typeface="Arial"/>
                <a:sym typeface="Arial"/>
              </a:rPr>
              <a:t>: </a:t>
            </a:r>
            <a:r>
              <a:rPr i="1" lang="en" sz="1800">
                <a:latin typeface="Arial"/>
                <a:ea typeface="Arial"/>
                <a:cs typeface="Arial"/>
                <a:sym typeface="Arial"/>
              </a:rPr>
              <a:t>Subject: </a:t>
            </a:r>
            <a:r>
              <a:rPr lang="en" sz="1800">
                <a:latin typeface="Arial"/>
                <a:ea typeface="Arial"/>
                <a:cs typeface="Arial"/>
                <a:sym typeface="Arial"/>
              </a:rPr>
              <a:t>Salary Increase For Comptrollers</a:t>
            </a:r>
            <a:endParaRPr sz="1800">
              <a:latin typeface="Arial"/>
              <a:ea typeface="Arial"/>
              <a:cs typeface="Arial"/>
              <a:sym typeface="Arial"/>
            </a:endParaRPr>
          </a:p>
          <a:p>
            <a:pPr indent="0" lvl="0" marL="0" rtl="0" algn="l">
              <a:lnSpc>
                <a:spcPct val="100000"/>
              </a:lnSpc>
              <a:spcBef>
                <a:spcPts val="0"/>
              </a:spcBef>
              <a:spcAft>
                <a:spcPts val="0"/>
              </a:spcAft>
              <a:buClr>
                <a:srgbClr val="000000"/>
              </a:buClr>
              <a:buFont typeface="Arial"/>
              <a:buNone/>
            </a:pPr>
            <a:r>
              <a:t/>
            </a:r>
            <a:endParaRPr sz="1800">
              <a:latin typeface="Arial"/>
              <a:ea typeface="Arial"/>
              <a:cs typeface="Arial"/>
              <a:sym typeface="Arial"/>
            </a:endParaRPr>
          </a:p>
          <a:p>
            <a:pPr indent="0" lvl="0" marL="0" rtl="0" algn="l">
              <a:lnSpc>
                <a:spcPct val="100000"/>
              </a:lnSpc>
              <a:spcBef>
                <a:spcPts val="0"/>
              </a:spcBef>
              <a:spcAft>
                <a:spcPts val="0"/>
              </a:spcAft>
              <a:buNone/>
            </a:pPr>
            <a:r>
              <a:t/>
            </a:r>
            <a:endParaRPr sz="1400">
              <a:latin typeface="Arial"/>
              <a:ea typeface="Arial"/>
              <a:cs typeface="Arial"/>
              <a:sym typeface="Arial"/>
            </a:endParaRPr>
          </a:p>
          <a:p>
            <a:pPr indent="0" lvl="0" marL="0" rtl="0" algn="l">
              <a:lnSpc>
                <a:spcPct val="100000"/>
              </a:lnSpc>
              <a:spcBef>
                <a:spcPts val="0"/>
              </a:spcBef>
              <a:spcAft>
                <a:spcPts val="0"/>
              </a:spcAft>
              <a:buNone/>
            </a:pPr>
            <a:r>
              <a:rPr b="1" lang="en" sz="1800">
                <a:solidFill>
                  <a:schemeClr val="accent2"/>
                </a:solidFill>
                <a:latin typeface="Arial"/>
                <a:ea typeface="Arial"/>
                <a:cs typeface="Arial"/>
                <a:sym typeface="Arial"/>
              </a:rPr>
              <a:t>Introduction </a:t>
            </a:r>
            <a:r>
              <a:rPr lang="en" sz="1800">
                <a:latin typeface="Arial"/>
                <a:ea typeface="Arial"/>
                <a:cs typeface="Arial"/>
                <a:sym typeface="Arial"/>
              </a:rPr>
              <a:t>- example</a:t>
            </a:r>
            <a:endParaRPr sz="1100">
              <a:latin typeface="Arial"/>
              <a:ea typeface="Arial"/>
              <a:cs typeface="Arial"/>
              <a:sym typeface="Arial"/>
            </a:endParaRPr>
          </a:p>
          <a:p>
            <a:pPr indent="-245427" lvl="0" marL="254000" rtl="0" algn="l">
              <a:lnSpc>
                <a:spcPct val="100000"/>
              </a:lnSpc>
              <a:spcBef>
                <a:spcPts val="0"/>
              </a:spcBef>
              <a:spcAft>
                <a:spcPts val="0"/>
              </a:spcAft>
              <a:buClr>
                <a:schemeClr val="lt1"/>
              </a:buClr>
              <a:buSzPct val="100000"/>
              <a:buFont typeface="Arial"/>
              <a:buAutoNum type="arabicPeriod"/>
            </a:pPr>
            <a:r>
              <a:rPr lang="en" sz="1800">
                <a:latin typeface="Arial"/>
                <a:ea typeface="Arial"/>
                <a:cs typeface="Arial"/>
                <a:sym typeface="Arial"/>
              </a:rPr>
              <a:t>In the third of our series of quality control meetings this quarter, I’d like to get together again to determine if improvements have been made.</a:t>
            </a:r>
            <a:endParaRPr sz="1100">
              <a:latin typeface="Arial"/>
              <a:ea typeface="Arial"/>
              <a:cs typeface="Arial"/>
              <a:sym typeface="Arial"/>
            </a:endParaRPr>
          </a:p>
          <a:p>
            <a:pPr indent="-245427" lvl="0" marL="254000" rtl="0" algn="l">
              <a:lnSpc>
                <a:spcPct val="100000"/>
              </a:lnSpc>
              <a:spcBef>
                <a:spcPts val="0"/>
              </a:spcBef>
              <a:spcAft>
                <a:spcPts val="0"/>
              </a:spcAft>
              <a:buClr>
                <a:schemeClr val="lt1"/>
              </a:buClr>
              <a:buSzPct val="100000"/>
              <a:buFont typeface="Arial"/>
              <a:buAutoNum type="arabicPeriod"/>
            </a:pPr>
            <a:r>
              <a:rPr lang="en" sz="1800">
                <a:latin typeface="Arial"/>
                <a:ea typeface="Arial"/>
                <a:cs typeface="Arial"/>
                <a:sym typeface="Arial"/>
              </a:rPr>
              <a:t>As a follow-up to our phone conversation yesterday (8/12/05). I have met with your VP regarding your suggestions, He’d like to meet with you to discuss the following ideas in more detail.</a:t>
            </a:r>
            <a:endParaRPr sz="14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8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accent2"/>
                </a:solidFill>
                <a:latin typeface="Arial"/>
                <a:ea typeface="Arial"/>
                <a:cs typeface="Arial"/>
                <a:sym typeface="Arial"/>
              </a:rPr>
              <a:t>Examples</a:t>
            </a:r>
            <a:endParaRPr b="1">
              <a:solidFill>
                <a:schemeClr val="accent2"/>
              </a:solidFill>
              <a:latin typeface="Arial"/>
              <a:ea typeface="Arial"/>
              <a:cs typeface="Arial"/>
              <a:sym typeface="Arial"/>
            </a:endParaRPr>
          </a:p>
        </p:txBody>
      </p:sp>
      <p:sp>
        <p:nvSpPr>
          <p:cNvPr id="559" name="Google Shape;559;p8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Font typeface="Arial"/>
              <a:buNone/>
            </a:pPr>
            <a:r>
              <a:rPr b="1" lang="en" sz="1800">
                <a:latin typeface="Arial"/>
                <a:ea typeface="Arial"/>
                <a:cs typeface="Arial"/>
                <a:sym typeface="Arial"/>
              </a:rPr>
              <a:t>Conclusion</a:t>
            </a:r>
            <a:endParaRPr sz="1100">
              <a:latin typeface="Arial"/>
              <a:ea typeface="Arial"/>
              <a:cs typeface="Arial"/>
              <a:sym typeface="Arial"/>
            </a:endParaRPr>
          </a:p>
          <a:p>
            <a:pPr indent="0" lvl="0" marL="0" rtl="0" algn="l">
              <a:lnSpc>
                <a:spcPct val="100000"/>
              </a:lnSpc>
              <a:spcBef>
                <a:spcPts val="0"/>
              </a:spcBef>
              <a:spcAft>
                <a:spcPts val="0"/>
              </a:spcAft>
              <a:buClr>
                <a:srgbClr val="000000"/>
              </a:buClr>
              <a:buFont typeface="Arial"/>
              <a:buNone/>
            </a:pPr>
            <a:r>
              <a:t/>
            </a:r>
            <a:endParaRPr b="1" sz="1800">
              <a:latin typeface="Arial"/>
              <a:ea typeface="Arial"/>
              <a:cs typeface="Arial"/>
              <a:sym typeface="Arial"/>
            </a:endParaRPr>
          </a:p>
          <a:p>
            <a:pPr indent="0" lvl="0" marL="0" rtl="0" algn="l">
              <a:lnSpc>
                <a:spcPct val="100000"/>
              </a:lnSpc>
              <a:spcBef>
                <a:spcPts val="0"/>
              </a:spcBef>
              <a:spcAft>
                <a:spcPts val="0"/>
              </a:spcAft>
              <a:buClr>
                <a:srgbClr val="000000"/>
              </a:buClr>
              <a:buFont typeface="Arial"/>
              <a:buNone/>
            </a:pPr>
            <a:r>
              <a:rPr b="1" i="1" lang="en" sz="1800">
                <a:solidFill>
                  <a:schemeClr val="accent2"/>
                </a:solidFill>
                <a:latin typeface="Arial"/>
                <a:ea typeface="Arial"/>
                <a:cs typeface="Arial"/>
                <a:sym typeface="Arial"/>
              </a:rPr>
              <a:t>A complimentary close</a:t>
            </a:r>
            <a:r>
              <a:rPr lang="en" sz="1800">
                <a:latin typeface="Arial"/>
                <a:ea typeface="Arial"/>
                <a:cs typeface="Arial"/>
                <a:sym typeface="Arial"/>
              </a:rPr>
              <a:t>: If our quarterly sales continue to improve at this rate, we will double our sales expectations by 2005. Congratulation!</a:t>
            </a:r>
            <a:endParaRPr sz="1100">
              <a:latin typeface="Arial"/>
              <a:ea typeface="Arial"/>
              <a:cs typeface="Arial"/>
              <a:sym typeface="Arial"/>
            </a:endParaRPr>
          </a:p>
          <a:p>
            <a:pPr indent="0" lvl="0" marL="0" rtl="0" algn="l">
              <a:lnSpc>
                <a:spcPct val="100000"/>
              </a:lnSpc>
              <a:spcBef>
                <a:spcPts val="0"/>
              </a:spcBef>
              <a:spcAft>
                <a:spcPts val="0"/>
              </a:spcAft>
              <a:buClr>
                <a:srgbClr val="000000"/>
              </a:buClr>
              <a:buFont typeface="Arial"/>
              <a:buNone/>
            </a:pPr>
            <a:r>
              <a:t/>
            </a:r>
            <a:endParaRPr sz="1800">
              <a:latin typeface="Arial"/>
              <a:ea typeface="Arial"/>
              <a:cs typeface="Arial"/>
              <a:sym typeface="Arial"/>
            </a:endParaRPr>
          </a:p>
          <a:p>
            <a:pPr indent="0" lvl="0" marL="0" rtl="0" algn="l">
              <a:lnSpc>
                <a:spcPct val="100000"/>
              </a:lnSpc>
              <a:spcBef>
                <a:spcPts val="0"/>
              </a:spcBef>
              <a:spcAft>
                <a:spcPts val="0"/>
              </a:spcAft>
              <a:buClr>
                <a:srgbClr val="000000"/>
              </a:buClr>
              <a:buFont typeface="Arial"/>
              <a:buNone/>
            </a:pPr>
            <a:r>
              <a:rPr b="1" i="1" lang="en" sz="1800">
                <a:solidFill>
                  <a:schemeClr val="accent2"/>
                </a:solidFill>
                <a:latin typeface="Arial"/>
                <a:ea typeface="Arial"/>
                <a:cs typeface="Arial"/>
                <a:sym typeface="Arial"/>
              </a:rPr>
              <a:t>A directive close</a:t>
            </a:r>
            <a:r>
              <a:rPr b="1" i="1" lang="en" sz="1800">
                <a:latin typeface="Arial"/>
                <a:ea typeface="Arial"/>
                <a:cs typeface="Arial"/>
                <a:sym typeface="Arial"/>
              </a:rPr>
              <a:t>: </a:t>
            </a:r>
            <a:r>
              <a:rPr lang="en" sz="1800">
                <a:latin typeface="Arial"/>
                <a:ea typeface="Arial"/>
                <a:cs typeface="Arial"/>
                <a:sym typeface="Arial"/>
              </a:rPr>
              <a:t>Next Wednesday (12/22/05), Mr. Jones will provide each of you a timetable of events and a summary of accomplishments.</a:t>
            </a:r>
            <a:endParaRPr sz="1100">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pic>
        <p:nvPicPr>
          <p:cNvPr id="564" name="Google Shape;564;p81"/>
          <p:cNvPicPr preferRelativeResize="0"/>
          <p:nvPr/>
        </p:nvPicPr>
        <p:blipFill rotWithShape="1">
          <a:blip r:embed="rId3">
            <a:alphaModFix/>
          </a:blip>
          <a:srcRect b="0" l="0" r="0" t="0"/>
          <a:stretch/>
        </p:blipFill>
        <p:spPr>
          <a:xfrm>
            <a:off x="1563363" y="-223"/>
            <a:ext cx="6017273" cy="514394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2"/>
          <p:cNvSpPr txBox="1"/>
          <p:nvPr>
            <p:ph type="title"/>
          </p:nvPr>
        </p:nvSpPr>
        <p:spPr>
          <a:xfrm>
            <a:off x="629841" y="78581"/>
            <a:ext cx="7886700" cy="618842"/>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latin typeface="Arial"/>
                <a:ea typeface="Arial"/>
                <a:cs typeface="Arial"/>
                <a:sym typeface="Arial"/>
              </a:rPr>
              <a:t>Letter vs Memo</a:t>
            </a:r>
            <a:endParaRPr>
              <a:latin typeface="Arial"/>
              <a:ea typeface="Arial"/>
              <a:cs typeface="Arial"/>
              <a:sym typeface="Arial"/>
            </a:endParaRPr>
          </a:p>
        </p:txBody>
      </p:sp>
      <p:sp>
        <p:nvSpPr>
          <p:cNvPr id="570" name="Google Shape;570;p82"/>
          <p:cNvSpPr txBox="1"/>
          <p:nvPr>
            <p:ph idx="1" type="body"/>
          </p:nvPr>
        </p:nvSpPr>
        <p:spPr>
          <a:xfrm>
            <a:off x="629903" y="802013"/>
            <a:ext cx="3868200" cy="4185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1200"/>
              </a:spcAft>
              <a:buClr>
                <a:schemeClr val="dk1"/>
              </a:buClr>
              <a:buSzPts val="2000"/>
              <a:buNone/>
            </a:pPr>
            <a:r>
              <a:rPr lang="en" sz="2300">
                <a:latin typeface="Arial"/>
                <a:ea typeface="Arial"/>
                <a:cs typeface="Arial"/>
                <a:sym typeface="Arial"/>
              </a:rPr>
              <a:t>Letter</a:t>
            </a:r>
            <a:endParaRPr sz="2300">
              <a:latin typeface="Arial"/>
              <a:ea typeface="Arial"/>
              <a:cs typeface="Arial"/>
              <a:sym typeface="Arial"/>
            </a:endParaRPr>
          </a:p>
        </p:txBody>
      </p:sp>
      <p:sp>
        <p:nvSpPr>
          <p:cNvPr id="571" name="Google Shape;571;p82"/>
          <p:cNvSpPr txBox="1"/>
          <p:nvPr>
            <p:ph idx="2" type="body"/>
          </p:nvPr>
        </p:nvSpPr>
        <p:spPr>
          <a:xfrm>
            <a:off x="629827" y="1500783"/>
            <a:ext cx="3868200" cy="3317100"/>
          </a:xfrm>
          <a:prstGeom prst="rect">
            <a:avLst/>
          </a:prstGeom>
          <a:noFill/>
          <a:ln>
            <a:noFill/>
          </a:ln>
        </p:spPr>
        <p:txBody>
          <a:bodyPr anchorCtr="0" anchor="t" bIns="34275" lIns="68575" spcFirstLastPara="1" rIns="68575" wrap="square" tIns="34275">
            <a:normAutofit/>
          </a:bodyPr>
          <a:lstStyle/>
          <a:p>
            <a:pPr indent="-190500" lvl="0" marL="177800" rtl="0" algn="l">
              <a:lnSpc>
                <a:spcPct val="90000"/>
              </a:lnSpc>
              <a:spcBef>
                <a:spcPts val="0"/>
              </a:spcBef>
              <a:spcAft>
                <a:spcPts val="0"/>
              </a:spcAft>
              <a:buClr>
                <a:schemeClr val="lt1"/>
              </a:buClr>
              <a:buSzPts val="2000"/>
              <a:buFont typeface="Arial"/>
              <a:buChar char="●"/>
            </a:pPr>
            <a:r>
              <a:rPr lang="en" sz="2000">
                <a:latin typeface="Arial"/>
                <a:ea typeface="Arial"/>
                <a:cs typeface="Arial"/>
                <a:sym typeface="Arial"/>
              </a:rPr>
              <a:t>Letters are used both external communication (mostly)</a:t>
            </a:r>
            <a:endParaRPr sz="2000">
              <a:latin typeface="Arial"/>
              <a:ea typeface="Arial"/>
              <a:cs typeface="Arial"/>
              <a:sym typeface="Arial"/>
            </a:endParaRPr>
          </a:p>
          <a:p>
            <a:pPr indent="-190500" lvl="0" marL="177800" rtl="0" algn="l">
              <a:lnSpc>
                <a:spcPct val="90000"/>
              </a:lnSpc>
              <a:spcBef>
                <a:spcPts val="800"/>
              </a:spcBef>
              <a:spcAft>
                <a:spcPts val="0"/>
              </a:spcAft>
              <a:buClr>
                <a:schemeClr val="lt1"/>
              </a:buClr>
              <a:buSzPts val="2000"/>
              <a:buFont typeface="Arial"/>
              <a:buChar char="●"/>
            </a:pPr>
            <a:r>
              <a:rPr lang="en" sz="2000">
                <a:latin typeface="Arial"/>
                <a:ea typeface="Arial"/>
                <a:cs typeface="Arial"/>
                <a:sym typeface="Arial"/>
              </a:rPr>
              <a:t>A letter requires inside address, Salutation and complimentary close.</a:t>
            </a:r>
            <a:endParaRPr sz="2000">
              <a:latin typeface="Arial"/>
              <a:ea typeface="Arial"/>
              <a:cs typeface="Arial"/>
              <a:sym typeface="Arial"/>
            </a:endParaRPr>
          </a:p>
          <a:p>
            <a:pPr indent="-190500" lvl="0" marL="177800" rtl="0" algn="l">
              <a:lnSpc>
                <a:spcPct val="90000"/>
              </a:lnSpc>
              <a:spcBef>
                <a:spcPts val="800"/>
              </a:spcBef>
              <a:spcAft>
                <a:spcPts val="1200"/>
              </a:spcAft>
              <a:buClr>
                <a:schemeClr val="lt1"/>
              </a:buClr>
              <a:buSzPts val="2000"/>
              <a:buFont typeface="Arial"/>
              <a:buChar char="●"/>
            </a:pPr>
            <a:r>
              <a:rPr lang="en" sz="2000">
                <a:latin typeface="Arial"/>
                <a:ea typeface="Arial"/>
                <a:cs typeface="Arial"/>
                <a:sym typeface="Arial"/>
              </a:rPr>
              <a:t>Communicating to external people through letter, simple words are encouraged rather than jargons.</a:t>
            </a:r>
            <a:endParaRPr sz="2000">
              <a:latin typeface="Arial"/>
              <a:ea typeface="Arial"/>
              <a:cs typeface="Arial"/>
              <a:sym typeface="Arial"/>
            </a:endParaRPr>
          </a:p>
        </p:txBody>
      </p:sp>
      <p:sp>
        <p:nvSpPr>
          <p:cNvPr id="572" name="Google Shape;572;p82"/>
          <p:cNvSpPr txBox="1"/>
          <p:nvPr>
            <p:ph idx="3" type="body"/>
          </p:nvPr>
        </p:nvSpPr>
        <p:spPr>
          <a:xfrm>
            <a:off x="4629150" y="802038"/>
            <a:ext cx="3887391" cy="418454"/>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1200"/>
              </a:spcAft>
              <a:buClr>
                <a:schemeClr val="dk1"/>
              </a:buClr>
              <a:buSzPts val="2000"/>
              <a:buNone/>
            </a:pPr>
            <a:r>
              <a:rPr lang="en" sz="2200">
                <a:latin typeface="Arial"/>
                <a:ea typeface="Arial"/>
                <a:cs typeface="Arial"/>
                <a:sym typeface="Arial"/>
              </a:rPr>
              <a:t>Memo</a:t>
            </a:r>
            <a:endParaRPr sz="2200">
              <a:latin typeface="Arial"/>
              <a:ea typeface="Arial"/>
              <a:cs typeface="Arial"/>
              <a:sym typeface="Arial"/>
            </a:endParaRPr>
          </a:p>
        </p:txBody>
      </p:sp>
      <p:sp>
        <p:nvSpPr>
          <p:cNvPr id="573" name="Google Shape;573;p82"/>
          <p:cNvSpPr txBox="1"/>
          <p:nvPr>
            <p:ph idx="4" type="body"/>
          </p:nvPr>
        </p:nvSpPr>
        <p:spPr>
          <a:xfrm>
            <a:off x="4879521" y="1485441"/>
            <a:ext cx="4264479" cy="3347816"/>
          </a:xfrm>
          <a:prstGeom prst="rect">
            <a:avLst/>
          </a:prstGeom>
          <a:noFill/>
          <a:ln>
            <a:noFill/>
          </a:ln>
        </p:spPr>
        <p:txBody>
          <a:bodyPr anchorCtr="0" anchor="t" bIns="34275" lIns="68575" spcFirstLastPara="1" rIns="68575" wrap="square" tIns="34275">
            <a:noAutofit/>
          </a:bodyPr>
          <a:lstStyle/>
          <a:p>
            <a:pPr indent="-177800" lvl="0" marL="177800" rtl="0" algn="l">
              <a:lnSpc>
                <a:spcPct val="90000"/>
              </a:lnSpc>
              <a:spcBef>
                <a:spcPts val="0"/>
              </a:spcBef>
              <a:spcAft>
                <a:spcPts val="0"/>
              </a:spcAft>
              <a:buClr>
                <a:schemeClr val="lt1"/>
              </a:buClr>
              <a:buSzPts val="1800"/>
              <a:buChar char="●"/>
            </a:pPr>
            <a:r>
              <a:rPr lang="en" sz="1800"/>
              <a:t>A memo is used internally within an organization moving upward, downward or horizontally. It is never sent outside.</a:t>
            </a:r>
            <a:endParaRPr sz="1800"/>
          </a:p>
          <a:p>
            <a:pPr indent="-177800" lvl="0" marL="177800" rtl="0" algn="l">
              <a:lnSpc>
                <a:spcPct val="90000"/>
              </a:lnSpc>
              <a:spcBef>
                <a:spcPts val="800"/>
              </a:spcBef>
              <a:spcAft>
                <a:spcPts val="0"/>
              </a:spcAft>
              <a:buClr>
                <a:schemeClr val="lt1"/>
              </a:buClr>
              <a:buSzPts val="1800"/>
              <a:buChar char="●"/>
            </a:pPr>
            <a:r>
              <a:rPr lang="en" sz="1800"/>
              <a:t>A memo may omit return address, salutation, complimentary close if it uses To, from, Date and Subject heading.</a:t>
            </a:r>
            <a:endParaRPr sz="1800"/>
          </a:p>
          <a:p>
            <a:pPr indent="-177800" lvl="0" marL="177800" rtl="0" algn="l">
              <a:lnSpc>
                <a:spcPct val="90000"/>
              </a:lnSpc>
              <a:spcBef>
                <a:spcPts val="800"/>
              </a:spcBef>
              <a:spcAft>
                <a:spcPts val="1200"/>
              </a:spcAft>
              <a:buClr>
                <a:schemeClr val="lt1"/>
              </a:buClr>
              <a:buSzPts val="1800"/>
              <a:buChar char="●"/>
            </a:pPr>
            <a:r>
              <a:rPr lang="en" sz="1800"/>
              <a:t>Memo can use technical jargons and abbreviations because their meaning is understood by the people within the organization.</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3"/>
          <p:cNvSpPr txBox="1"/>
          <p:nvPr>
            <p:ph type="title"/>
          </p:nvPr>
        </p:nvSpPr>
        <p:spPr>
          <a:xfrm>
            <a:off x="629841" y="78581"/>
            <a:ext cx="7886700" cy="618900"/>
          </a:xfrm>
          <a:prstGeom prst="rect">
            <a:avLst/>
          </a:prstGeom>
          <a:noFill/>
          <a:ln>
            <a:noFill/>
          </a:ln>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Calibri"/>
              <a:buNone/>
            </a:pPr>
            <a:r>
              <a:rPr lang="en">
                <a:latin typeface="Arial"/>
                <a:ea typeface="Arial"/>
                <a:cs typeface="Arial"/>
                <a:sym typeface="Arial"/>
              </a:rPr>
              <a:t>Memo vs Email</a:t>
            </a:r>
            <a:endParaRPr>
              <a:latin typeface="Arial"/>
              <a:ea typeface="Arial"/>
              <a:cs typeface="Arial"/>
              <a:sym typeface="Arial"/>
            </a:endParaRPr>
          </a:p>
        </p:txBody>
      </p:sp>
      <p:sp>
        <p:nvSpPr>
          <p:cNvPr id="579" name="Google Shape;579;p83"/>
          <p:cNvSpPr txBox="1"/>
          <p:nvPr>
            <p:ph idx="1" type="body"/>
          </p:nvPr>
        </p:nvSpPr>
        <p:spPr>
          <a:xfrm>
            <a:off x="629903" y="802013"/>
            <a:ext cx="3868200" cy="4185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1200"/>
              </a:spcAft>
              <a:buClr>
                <a:schemeClr val="dk1"/>
              </a:buClr>
              <a:buSzPts val="2000"/>
              <a:buNone/>
            </a:pPr>
            <a:r>
              <a:rPr lang="en" sz="2300">
                <a:latin typeface="Arial"/>
                <a:ea typeface="Arial"/>
                <a:cs typeface="Arial"/>
                <a:sym typeface="Arial"/>
              </a:rPr>
              <a:t>Email</a:t>
            </a:r>
            <a:endParaRPr sz="2300">
              <a:latin typeface="Arial"/>
              <a:ea typeface="Arial"/>
              <a:cs typeface="Arial"/>
              <a:sym typeface="Arial"/>
            </a:endParaRPr>
          </a:p>
        </p:txBody>
      </p:sp>
      <p:sp>
        <p:nvSpPr>
          <p:cNvPr id="580" name="Google Shape;580;p83"/>
          <p:cNvSpPr txBox="1"/>
          <p:nvPr>
            <p:ph idx="2" type="body"/>
          </p:nvPr>
        </p:nvSpPr>
        <p:spPr>
          <a:xfrm>
            <a:off x="629827" y="1500783"/>
            <a:ext cx="3868200" cy="3317100"/>
          </a:xfrm>
          <a:prstGeom prst="rect">
            <a:avLst/>
          </a:prstGeom>
          <a:noFill/>
          <a:ln>
            <a:noFill/>
          </a:ln>
        </p:spPr>
        <p:txBody>
          <a:bodyPr anchorCtr="0" anchor="t" bIns="34275" lIns="68575" spcFirstLastPara="1" rIns="68575" wrap="square" tIns="34275">
            <a:normAutofit lnSpcReduction="20000"/>
          </a:bodyPr>
          <a:lstStyle/>
          <a:p>
            <a:pPr indent="-190500" lvl="0" marL="177800" rtl="0" algn="l">
              <a:lnSpc>
                <a:spcPct val="90000"/>
              </a:lnSpc>
              <a:spcBef>
                <a:spcPts val="800"/>
              </a:spcBef>
              <a:spcAft>
                <a:spcPts val="0"/>
              </a:spcAft>
              <a:buClr>
                <a:schemeClr val="lt1"/>
              </a:buClr>
              <a:buSzPts val="2000"/>
              <a:buFont typeface="Arial"/>
              <a:buChar char="●"/>
            </a:pPr>
            <a:r>
              <a:rPr lang="en" sz="2000">
                <a:latin typeface="Arial"/>
                <a:ea typeface="Arial"/>
                <a:cs typeface="Arial"/>
                <a:sym typeface="Arial"/>
              </a:rPr>
              <a:t>An email shorter format</a:t>
            </a:r>
            <a:endParaRPr sz="2000">
              <a:latin typeface="Arial"/>
              <a:ea typeface="Arial"/>
              <a:cs typeface="Arial"/>
              <a:sym typeface="Arial"/>
            </a:endParaRPr>
          </a:p>
          <a:p>
            <a:pPr indent="-215900" lvl="0" marL="177800" rtl="0" algn="l">
              <a:spcBef>
                <a:spcPts val="1200"/>
              </a:spcBef>
              <a:spcAft>
                <a:spcPts val="0"/>
              </a:spcAft>
              <a:buClr>
                <a:schemeClr val="lt1"/>
              </a:buClr>
              <a:buSzPts val="2000"/>
              <a:buFont typeface="Arial"/>
              <a:buChar char="●"/>
            </a:pPr>
            <a:r>
              <a:rPr lang="en" sz="2000">
                <a:latin typeface="Arial"/>
                <a:ea typeface="Arial"/>
                <a:cs typeface="Arial"/>
                <a:sym typeface="Arial"/>
              </a:rPr>
              <a:t>Communicating to external people through letter, simple words are encouraged rather than jargons.</a:t>
            </a:r>
            <a:endParaRPr sz="2000">
              <a:latin typeface="Arial"/>
              <a:ea typeface="Arial"/>
              <a:cs typeface="Arial"/>
              <a:sym typeface="Arial"/>
            </a:endParaRPr>
          </a:p>
          <a:p>
            <a:pPr indent="-215900" lvl="0" marL="177800" rtl="0" algn="l">
              <a:spcBef>
                <a:spcPts val="1200"/>
              </a:spcBef>
              <a:spcAft>
                <a:spcPts val="0"/>
              </a:spcAft>
              <a:buClr>
                <a:schemeClr val="lt1"/>
              </a:buClr>
              <a:buSzPts val="2000"/>
              <a:buFont typeface="Arial"/>
              <a:buChar char="●"/>
            </a:pPr>
            <a:r>
              <a:rPr lang="en" sz="2000">
                <a:latin typeface="Arial"/>
                <a:ea typeface="Arial"/>
                <a:cs typeface="Arial"/>
                <a:sym typeface="Arial"/>
              </a:rPr>
              <a:t>The document is mostly textual.</a:t>
            </a:r>
            <a:endParaRPr sz="2000">
              <a:latin typeface="Arial"/>
              <a:ea typeface="Arial"/>
              <a:cs typeface="Arial"/>
              <a:sym typeface="Arial"/>
            </a:endParaRPr>
          </a:p>
          <a:p>
            <a:pPr indent="-215900" lvl="0" marL="177800" rtl="0" algn="l">
              <a:spcBef>
                <a:spcPts val="1200"/>
              </a:spcBef>
              <a:spcAft>
                <a:spcPts val="0"/>
              </a:spcAft>
              <a:buClr>
                <a:schemeClr val="lt1"/>
              </a:buClr>
              <a:buSzPts val="2000"/>
              <a:buFont typeface="Arial"/>
              <a:buChar char="●"/>
            </a:pPr>
            <a:r>
              <a:rPr lang="en" sz="2000">
                <a:latin typeface="Arial"/>
                <a:ea typeface="Arial"/>
                <a:cs typeface="Arial"/>
                <a:sym typeface="Arial"/>
              </a:rPr>
              <a:t>The email is must be in electronic format.</a:t>
            </a:r>
            <a:endParaRPr sz="2000">
              <a:latin typeface="Arial"/>
              <a:ea typeface="Arial"/>
              <a:cs typeface="Arial"/>
              <a:sym typeface="Arial"/>
            </a:endParaRPr>
          </a:p>
          <a:p>
            <a:pPr indent="-215900" lvl="0" marL="177800" rtl="0" algn="l">
              <a:spcBef>
                <a:spcPts val="1200"/>
              </a:spcBef>
              <a:spcAft>
                <a:spcPts val="1200"/>
              </a:spcAft>
              <a:buClr>
                <a:schemeClr val="lt1"/>
              </a:buClr>
              <a:buSzPts val="2000"/>
              <a:buFont typeface="Arial"/>
              <a:buChar char="●"/>
            </a:pPr>
            <a:r>
              <a:rPr lang="en" sz="2000">
                <a:latin typeface="Arial"/>
                <a:ea typeface="Arial"/>
                <a:cs typeface="Arial"/>
                <a:sym typeface="Arial"/>
              </a:rPr>
              <a:t>The email contains a clear information about a specific topic to the concerned person</a:t>
            </a:r>
            <a:endParaRPr sz="2000">
              <a:latin typeface="Arial"/>
              <a:ea typeface="Arial"/>
              <a:cs typeface="Arial"/>
              <a:sym typeface="Arial"/>
            </a:endParaRPr>
          </a:p>
        </p:txBody>
      </p:sp>
      <p:sp>
        <p:nvSpPr>
          <p:cNvPr id="581" name="Google Shape;581;p83"/>
          <p:cNvSpPr txBox="1"/>
          <p:nvPr>
            <p:ph idx="3" type="body"/>
          </p:nvPr>
        </p:nvSpPr>
        <p:spPr>
          <a:xfrm>
            <a:off x="4629150" y="802038"/>
            <a:ext cx="3887400" cy="4185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1200"/>
              </a:spcAft>
              <a:buClr>
                <a:schemeClr val="dk1"/>
              </a:buClr>
              <a:buSzPts val="2000"/>
              <a:buNone/>
            </a:pPr>
            <a:r>
              <a:rPr lang="en" sz="2200">
                <a:latin typeface="Arial"/>
                <a:ea typeface="Arial"/>
                <a:cs typeface="Arial"/>
                <a:sym typeface="Arial"/>
              </a:rPr>
              <a:t>Memo</a:t>
            </a:r>
            <a:endParaRPr sz="2200">
              <a:latin typeface="Arial"/>
              <a:ea typeface="Arial"/>
              <a:cs typeface="Arial"/>
              <a:sym typeface="Arial"/>
            </a:endParaRPr>
          </a:p>
        </p:txBody>
      </p:sp>
      <p:sp>
        <p:nvSpPr>
          <p:cNvPr id="582" name="Google Shape;582;p83"/>
          <p:cNvSpPr txBox="1"/>
          <p:nvPr>
            <p:ph idx="4" type="body"/>
          </p:nvPr>
        </p:nvSpPr>
        <p:spPr>
          <a:xfrm>
            <a:off x="4879521" y="1485441"/>
            <a:ext cx="4264500" cy="3347700"/>
          </a:xfrm>
          <a:prstGeom prst="rect">
            <a:avLst/>
          </a:prstGeom>
          <a:noFill/>
          <a:ln>
            <a:noFill/>
          </a:ln>
        </p:spPr>
        <p:txBody>
          <a:bodyPr anchorCtr="0" anchor="t" bIns="34275" lIns="68575" spcFirstLastPara="1" rIns="68575" wrap="square" tIns="34275">
            <a:noAutofit/>
          </a:bodyPr>
          <a:lstStyle/>
          <a:p>
            <a:pPr indent="-177800" lvl="0" marL="177800" rtl="0" algn="l">
              <a:lnSpc>
                <a:spcPct val="90000"/>
              </a:lnSpc>
              <a:spcBef>
                <a:spcPts val="0"/>
              </a:spcBef>
              <a:spcAft>
                <a:spcPts val="0"/>
              </a:spcAft>
              <a:buClr>
                <a:schemeClr val="lt1"/>
              </a:buClr>
              <a:buSzPts val="1800"/>
              <a:buChar char="●"/>
            </a:pPr>
            <a:r>
              <a:rPr lang="en" sz="1800"/>
              <a:t>Memo is longer that can be easily viewed on a computer screen.</a:t>
            </a:r>
            <a:endParaRPr sz="1800"/>
          </a:p>
          <a:p>
            <a:pPr indent="-177800" lvl="0" marL="177800" rtl="0" algn="l">
              <a:lnSpc>
                <a:spcPct val="90000"/>
              </a:lnSpc>
              <a:spcBef>
                <a:spcPts val="800"/>
              </a:spcBef>
              <a:spcAft>
                <a:spcPts val="0"/>
              </a:spcAft>
              <a:buClr>
                <a:schemeClr val="lt1"/>
              </a:buClr>
              <a:buSzPts val="1800"/>
              <a:buChar char="●"/>
            </a:pPr>
            <a:r>
              <a:rPr lang="en" sz="1800"/>
              <a:t>The document must include symbols, special characters, or other formatting that may not be available on all e-mail systems. </a:t>
            </a:r>
            <a:endParaRPr sz="1800"/>
          </a:p>
          <a:p>
            <a:pPr indent="-177800" lvl="0" marL="177800" rtl="0" algn="l">
              <a:lnSpc>
                <a:spcPct val="90000"/>
              </a:lnSpc>
              <a:spcBef>
                <a:spcPts val="800"/>
              </a:spcBef>
              <a:spcAft>
                <a:spcPts val="0"/>
              </a:spcAft>
              <a:buClr>
                <a:schemeClr val="lt1"/>
              </a:buClr>
              <a:buSzPts val="1800"/>
              <a:buChar char="●"/>
            </a:pPr>
            <a:r>
              <a:rPr lang="en" sz="1800"/>
              <a:t>The document includes graphics</a:t>
            </a:r>
            <a:endParaRPr sz="1800"/>
          </a:p>
          <a:p>
            <a:pPr indent="-177800" lvl="0" marL="177800" rtl="0" algn="l">
              <a:lnSpc>
                <a:spcPct val="90000"/>
              </a:lnSpc>
              <a:spcBef>
                <a:spcPts val="1200"/>
              </a:spcBef>
              <a:spcAft>
                <a:spcPts val="0"/>
              </a:spcAft>
              <a:buClr>
                <a:schemeClr val="lt1"/>
              </a:buClr>
              <a:buSzPts val="1800"/>
              <a:buChar char="●"/>
            </a:pPr>
            <a:r>
              <a:rPr lang="en" sz="1800"/>
              <a:t>The document must be posted in print form.</a:t>
            </a:r>
            <a:endParaRPr sz="1800"/>
          </a:p>
          <a:p>
            <a:pPr indent="-177800" lvl="0" marL="177800" rtl="0" algn="l">
              <a:lnSpc>
                <a:spcPct val="90000"/>
              </a:lnSpc>
              <a:spcBef>
                <a:spcPts val="1200"/>
              </a:spcBef>
              <a:spcAft>
                <a:spcPts val="1200"/>
              </a:spcAft>
              <a:buClr>
                <a:schemeClr val="lt1"/>
              </a:buClr>
              <a:buSzPts val="1800"/>
              <a:buChar char="●"/>
            </a:pPr>
            <a:r>
              <a:rPr lang="en" sz="1800"/>
              <a:t>The document contains sensitive information, including information about clients, projects, or personnel.</a:t>
            </a:r>
            <a:endParaRPr sz="18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Any Questions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200">
                <a:solidFill>
                  <a:schemeClr val="accent2"/>
                </a:solidFill>
                <a:latin typeface="Arial"/>
                <a:ea typeface="Arial"/>
                <a:cs typeface="Arial"/>
                <a:sym typeface="Arial"/>
              </a:rPr>
              <a:t>E-mail:</a:t>
            </a:r>
            <a:r>
              <a:rPr lang="en" sz="2200">
                <a:latin typeface="Arial"/>
                <a:ea typeface="Arial"/>
                <a:cs typeface="Arial"/>
                <a:sym typeface="Arial"/>
              </a:rPr>
              <a:t> A document often written in an informal style either to members of one’s own organization or to an external audience.</a:t>
            </a:r>
            <a:endParaRPr sz="2200">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5"/>
          <p:cNvSpPr txBox="1"/>
          <p:nvPr>
            <p:ph type="title"/>
          </p:nvPr>
        </p:nvSpPr>
        <p:spPr>
          <a:xfrm>
            <a:off x="823850" y="9871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sz="3300">
                <a:latin typeface="Arial"/>
                <a:ea typeface="Arial"/>
                <a:cs typeface="Arial"/>
                <a:sym typeface="Arial"/>
              </a:rPr>
              <a:t>Thank You</a:t>
            </a:r>
            <a:endParaRPr b="1" sz="3300">
              <a:latin typeface="Arial"/>
              <a:ea typeface="Arial"/>
              <a:cs typeface="Arial"/>
              <a:sym typeface="Arial"/>
            </a:endParaRPr>
          </a:p>
        </p:txBody>
      </p:sp>
      <p:sp>
        <p:nvSpPr>
          <p:cNvPr id="593" name="Google Shape;593;p85"/>
          <p:cNvSpPr txBox="1"/>
          <p:nvPr/>
        </p:nvSpPr>
        <p:spPr>
          <a:xfrm>
            <a:off x="823850" y="2571750"/>
            <a:ext cx="7250400" cy="175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rPr>
              <a:t>Presentation by:</a:t>
            </a:r>
            <a:endParaRPr sz="1700">
              <a:solidFill>
                <a:schemeClr val="lt1"/>
              </a:solidFill>
            </a:endParaRPr>
          </a:p>
          <a:p>
            <a:pPr indent="0" lvl="0" marL="0" rtl="0" algn="l">
              <a:spcBef>
                <a:spcPts val="0"/>
              </a:spcBef>
              <a:spcAft>
                <a:spcPts val="0"/>
              </a:spcAft>
              <a:buNone/>
            </a:pPr>
            <a:r>
              <a:rPr lang="en" sz="1700">
                <a:solidFill>
                  <a:schemeClr val="lt1"/>
                </a:solidFill>
              </a:rPr>
              <a:t>Abdul Rehman Rattu              20L-1325</a:t>
            </a:r>
            <a:endParaRPr sz="1700">
              <a:solidFill>
                <a:schemeClr val="lt1"/>
              </a:solidFill>
            </a:endParaRPr>
          </a:p>
          <a:p>
            <a:pPr indent="0" lvl="0" marL="0" rtl="0" algn="l">
              <a:spcBef>
                <a:spcPts val="0"/>
              </a:spcBef>
              <a:spcAft>
                <a:spcPts val="0"/>
              </a:spcAft>
              <a:buNone/>
            </a:pPr>
            <a:r>
              <a:rPr lang="en" sz="1700">
                <a:solidFill>
                  <a:schemeClr val="lt1"/>
                </a:solidFill>
              </a:rPr>
              <a:t>Aroob Khalid                           20L-1313</a:t>
            </a:r>
            <a:endParaRPr sz="1700">
              <a:solidFill>
                <a:schemeClr val="lt1"/>
              </a:solidFill>
            </a:endParaRPr>
          </a:p>
          <a:p>
            <a:pPr indent="0" lvl="0" marL="0" rtl="0" algn="l">
              <a:spcBef>
                <a:spcPts val="0"/>
              </a:spcBef>
              <a:spcAft>
                <a:spcPts val="0"/>
              </a:spcAft>
              <a:buNone/>
            </a:pPr>
            <a:r>
              <a:rPr lang="en" sz="1700">
                <a:solidFill>
                  <a:schemeClr val="lt1"/>
                </a:solidFill>
              </a:rPr>
              <a:t>Hassaan Bin Zaid                   20L-1365</a:t>
            </a:r>
            <a:endParaRPr sz="1700">
              <a:solidFill>
                <a:schemeClr val="lt1"/>
              </a:solidFill>
            </a:endParaRPr>
          </a:p>
          <a:p>
            <a:pPr indent="0" lvl="0" marL="0" rtl="0" algn="l">
              <a:spcBef>
                <a:spcPts val="0"/>
              </a:spcBef>
              <a:spcAft>
                <a:spcPts val="0"/>
              </a:spcAft>
              <a:buNone/>
            </a:pPr>
            <a:r>
              <a:rPr lang="en" sz="1700">
                <a:solidFill>
                  <a:schemeClr val="lt1"/>
                </a:solidFill>
              </a:rPr>
              <a:t>Ammar Ahmed                        20L-0961</a:t>
            </a:r>
            <a:endParaRPr sz="1700">
              <a:solidFill>
                <a:schemeClr val="lt1"/>
              </a:solidFill>
            </a:endParaRPr>
          </a:p>
          <a:p>
            <a:pPr indent="0" lvl="0" marL="0" rtl="0" algn="l">
              <a:spcBef>
                <a:spcPts val="0"/>
              </a:spcBef>
              <a:spcAft>
                <a:spcPts val="0"/>
              </a:spcAft>
              <a:buNone/>
            </a:pPr>
            <a:r>
              <a:rPr lang="en" sz="1700">
                <a:solidFill>
                  <a:schemeClr val="lt1"/>
                </a:solidFill>
              </a:rPr>
              <a:t>Muhammad Moiz Siddiqui       20L-1296</a:t>
            </a:r>
            <a:endParaRPr sz="1700">
              <a:solidFill>
                <a:schemeClr val="lt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6"/>
          <p:cNvSpPr txBox="1"/>
          <p:nvPr>
            <p:ph type="title"/>
          </p:nvPr>
        </p:nvSpPr>
        <p:spPr>
          <a:xfrm>
            <a:off x="568100" y="1648350"/>
            <a:ext cx="4842900" cy="1846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Reference :</a:t>
            </a:r>
            <a:endParaRPr/>
          </a:p>
          <a:p>
            <a:pPr indent="0" lvl="0" marL="0" rtl="0" algn="l">
              <a:spcBef>
                <a:spcPts val="0"/>
              </a:spcBef>
              <a:spcAft>
                <a:spcPts val="0"/>
              </a:spcAft>
              <a:buNone/>
            </a:pPr>
            <a:r>
              <a:rPr lang="en"/>
              <a:t>Technical Communication 8th EDITION</a:t>
            </a:r>
            <a:endParaRPr/>
          </a:p>
          <a:p>
            <a:pPr indent="0" lvl="0" marL="0" rtl="0" algn="l">
              <a:spcBef>
                <a:spcPts val="0"/>
              </a:spcBef>
              <a:spcAft>
                <a:spcPts val="0"/>
              </a:spcAft>
              <a:buNone/>
            </a:pPr>
            <a:r>
              <a:rPr lang="en"/>
              <a:t>By </a:t>
            </a:r>
            <a:endParaRPr/>
          </a:p>
          <a:p>
            <a:pPr indent="0" lvl="0" marL="0" rtl="0" algn="l">
              <a:spcBef>
                <a:spcPts val="0"/>
              </a:spcBef>
              <a:spcAft>
                <a:spcPts val="0"/>
              </a:spcAft>
              <a:buNone/>
            </a:pPr>
            <a:r>
              <a:rPr lang="en"/>
              <a:t>William Sanborn Pfeiffer</a:t>
            </a:r>
            <a:endParaRPr/>
          </a:p>
          <a:p>
            <a:pPr indent="0" lvl="0" marL="0" rtl="0" algn="l">
              <a:spcBef>
                <a:spcPts val="0"/>
              </a:spcBef>
              <a:spcAft>
                <a:spcPts val="0"/>
              </a:spcAft>
              <a:buNone/>
            </a:pPr>
            <a:r>
              <a:rPr lang="en"/>
              <a:t>Kaye E. Adkins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17857"/>
              <a:buFont typeface="Calibri"/>
              <a:buNone/>
            </a:pPr>
            <a:r>
              <a:rPr lang="en" sz="2800">
                <a:latin typeface="Arial"/>
                <a:ea typeface="Arial"/>
                <a:cs typeface="Arial"/>
                <a:sym typeface="Arial"/>
              </a:rPr>
              <a:t>Correspondence Guidelines</a:t>
            </a:r>
            <a:endParaRPr sz="2800">
              <a:latin typeface="Arial"/>
              <a:ea typeface="Arial"/>
              <a:cs typeface="Arial"/>
              <a:sym typeface="Arial"/>
            </a:endParaRPr>
          </a:p>
          <a:p>
            <a:pPr indent="0" lvl="0" marL="0" rtl="0" algn="l">
              <a:spcBef>
                <a:spcPts val="0"/>
              </a:spcBef>
              <a:spcAft>
                <a:spcPts val="0"/>
              </a:spcAft>
              <a:buNone/>
            </a:pPr>
            <a:r>
              <a:t/>
            </a:r>
            <a:endParaRPr/>
          </a:p>
        </p:txBody>
      </p:sp>
      <p:sp>
        <p:nvSpPr>
          <p:cNvPr id="192" name="Google Shape;192;p23"/>
          <p:cNvSpPr txBox="1"/>
          <p:nvPr>
            <p:ph idx="1" type="body"/>
          </p:nvPr>
        </p:nvSpPr>
        <p:spPr>
          <a:xfrm>
            <a:off x="1297500" y="1200375"/>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lnSpc>
                <a:spcPct val="90000"/>
              </a:lnSpc>
              <a:spcBef>
                <a:spcPts val="0"/>
              </a:spcBef>
              <a:spcAft>
                <a:spcPts val="0"/>
              </a:spcAft>
              <a:buClr>
                <a:schemeClr val="accent2"/>
              </a:buClr>
              <a:buSzPts val="375"/>
              <a:buFont typeface="Arial"/>
              <a:buNone/>
            </a:pPr>
            <a:r>
              <a:rPr b="1" lang="en" sz="7775">
                <a:solidFill>
                  <a:schemeClr val="accent2"/>
                </a:solidFill>
                <a:latin typeface="Arial"/>
                <a:ea typeface="Arial"/>
                <a:cs typeface="Arial"/>
                <a:sym typeface="Arial"/>
              </a:rPr>
              <a:t>1. Know Your Purpose</a:t>
            </a:r>
            <a:endParaRPr sz="7775">
              <a:solidFill>
                <a:schemeClr val="accent2"/>
              </a:solidFill>
              <a:latin typeface="Arial"/>
              <a:ea typeface="Arial"/>
              <a:cs typeface="Arial"/>
              <a:sym typeface="Arial"/>
            </a:endParaRPr>
          </a:p>
          <a:p>
            <a:pPr indent="0" lvl="0" marL="0" rtl="0" algn="l">
              <a:lnSpc>
                <a:spcPct val="90000"/>
              </a:lnSpc>
              <a:spcBef>
                <a:spcPts val="800"/>
              </a:spcBef>
              <a:spcAft>
                <a:spcPts val="0"/>
              </a:spcAft>
              <a:buClr>
                <a:schemeClr val="dk1"/>
              </a:buClr>
              <a:buSzPts val="375"/>
              <a:buFont typeface="Arial"/>
              <a:buNone/>
            </a:pPr>
            <a:r>
              <a:rPr lang="en" sz="7775">
                <a:latin typeface="Arial"/>
                <a:ea typeface="Arial"/>
                <a:cs typeface="Arial"/>
                <a:sym typeface="Arial"/>
              </a:rPr>
              <a:t>The purpose sentence often becomes one of the first sentences in the document. </a:t>
            </a:r>
            <a:endParaRPr sz="7775">
              <a:latin typeface="Arial"/>
              <a:ea typeface="Arial"/>
              <a:cs typeface="Arial"/>
              <a:sym typeface="Arial"/>
            </a:endParaRPr>
          </a:p>
          <a:p>
            <a:pPr indent="0" lvl="0" marL="0" rtl="0" algn="l">
              <a:lnSpc>
                <a:spcPct val="90000"/>
              </a:lnSpc>
              <a:spcBef>
                <a:spcPts val="800"/>
              </a:spcBef>
              <a:spcAft>
                <a:spcPts val="0"/>
              </a:spcAft>
              <a:buClr>
                <a:schemeClr val="dk1"/>
              </a:buClr>
              <a:buSzPts val="375"/>
              <a:buFont typeface="Arial"/>
              <a:buNone/>
            </a:pPr>
            <a:r>
              <a:t/>
            </a:r>
            <a:endParaRPr sz="7775">
              <a:latin typeface="Arial"/>
              <a:ea typeface="Arial"/>
              <a:cs typeface="Arial"/>
              <a:sym typeface="Arial"/>
            </a:endParaRPr>
          </a:p>
          <a:p>
            <a:pPr indent="0" lvl="0" marL="0" rtl="0" algn="l">
              <a:lnSpc>
                <a:spcPct val="90000"/>
              </a:lnSpc>
              <a:spcBef>
                <a:spcPts val="800"/>
              </a:spcBef>
              <a:spcAft>
                <a:spcPts val="0"/>
              </a:spcAft>
              <a:buClr>
                <a:schemeClr val="dk1"/>
              </a:buClr>
              <a:buSzPts val="375"/>
              <a:buFont typeface="Arial"/>
              <a:buNone/>
            </a:pPr>
            <a:r>
              <a:rPr b="1" lang="en" sz="7775">
                <a:solidFill>
                  <a:schemeClr val="lt2"/>
                </a:solidFill>
                <a:latin typeface="Arial"/>
                <a:ea typeface="Arial"/>
                <a:cs typeface="Arial"/>
                <a:sym typeface="Arial"/>
              </a:rPr>
              <a:t>Letter purpose sentence:</a:t>
            </a:r>
            <a:r>
              <a:rPr b="1" lang="en" sz="7775">
                <a:latin typeface="Arial"/>
                <a:ea typeface="Arial"/>
                <a:cs typeface="Arial"/>
                <a:sym typeface="Arial"/>
              </a:rPr>
              <a:t> </a:t>
            </a:r>
            <a:r>
              <a:rPr lang="en" sz="7775">
                <a:latin typeface="Arial"/>
                <a:ea typeface="Arial"/>
                <a:cs typeface="Arial"/>
                <a:sym typeface="Arial"/>
              </a:rPr>
              <a:t>“As you requested yesterday, I am sending samples of the new candy brands you are considering placing in M-Global’s office vending machines.”</a:t>
            </a:r>
            <a:endParaRPr sz="7775">
              <a:latin typeface="Arial"/>
              <a:ea typeface="Arial"/>
              <a:cs typeface="Arial"/>
              <a:sym typeface="Arial"/>
            </a:endParaRPr>
          </a:p>
          <a:p>
            <a:pPr indent="0" lvl="0" marL="0" rtl="0" algn="l">
              <a:lnSpc>
                <a:spcPct val="90000"/>
              </a:lnSpc>
              <a:spcBef>
                <a:spcPts val="800"/>
              </a:spcBef>
              <a:spcAft>
                <a:spcPts val="0"/>
              </a:spcAft>
              <a:buClr>
                <a:schemeClr val="dk1"/>
              </a:buClr>
              <a:buSzPts val="375"/>
              <a:buFont typeface="Arial"/>
              <a:buNone/>
            </a:pPr>
            <a:r>
              <a:t/>
            </a:r>
            <a:endParaRPr sz="7775">
              <a:latin typeface="Arial"/>
              <a:ea typeface="Arial"/>
              <a:cs typeface="Arial"/>
              <a:sym typeface="Arial"/>
            </a:endParaRPr>
          </a:p>
          <a:p>
            <a:pPr indent="0" lvl="0" marL="0" rtl="0" algn="l">
              <a:lnSpc>
                <a:spcPct val="90000"/>
              </a:lnSpc>
              <a:spcBef>
                <a:spcPts val="800"/>
              </a:spcBef>
              <a:spcAft>
                <a:spcPts val="0"/>
              </a:spcAft>
              <a:buClr>
                <a:schemeClr val="dk1"/>
              </a:buClr>
              <a:buSzPts val="375"/>
              <a:buFont typeface="Arial"/>
              <a:buNone/>
            </a:pPr>
            <a:r>
              <a:rPr b="1" lang="en" sz="7775">
                <a:solidFill>
                  <a:schemeClr val="lt2"/>
                </a:solidFill>
                <a:latin typeface="Arial"/>
                <a:ea typeface="Arial"/>
                <a:cs typeface="Arial"/>
                <a:sym typeface="Arial"/>
              </a:rPr>
              <a:t>Memo purpose sentence:</a:t>
            </a:r>
            <a:r>
              <a:rPr b="1" lang="en" sz="7775">
                <a:latin typeface="Arial"/>
                <a:ea typeface="Arial"/>
                <a:cs typeface="Arial"/>
                <a:sym typeface="Arial"/>
              </a:rPr>
              <a:t> </a:t>
            </a:r>
            <a:r>
              <a:rPr lang="en" sz="7775">
                <a:latin typeface="Arial"/>
                <a:ea typeface="Arial"/>
                <a:cs typeface="Arial"/>
                <a:sym typeface="Arial"/>
              </a:rPr>
              <a:t>“This memo explains M-Global’s new policy for selecting rental cars on business trips.”</a:t>
            </a:r>
            <a:endParaRPr sz="7775">
              <a:latin typeface="Arial"/>
              <a:ea typeface="Arial"/>
              <a:cs typeface="Arial"/>
              <a:sym typeface="Arial"/>
            </a:endParaRPr>
          </a:p>
          <a:p>
            <a:pPr indent="0" lvl="0" marL="0" rtl="0" algn="l">
              <a:lnSpc>
                <a:spcPct val="90000"/>
              </a:lnSpc>
              <a:spcBef>
                <a:spcPts val="800"/>
              </a:spcBef>
              <a:spcAft>
                <a:spcPts val="0"/>
              </a:spcAft>
              <a:buClr>
                <a:schemeClr val="dk1"/>
              </a:buClr>
              <a:buSzPts val="375"/>
              <a:buFont typeface="Arial"/>
              <a:buNone/>
            </a:pPr>
            <a:r>
              <a:t/>
            </a:r>
            <a:endParaRPr sz="7775">
              <a:latin typeface="Arial"/>
              <a:ea typeface="Arial"/>
              <a:cs typeface="Arial"/>
              <a:sym typeface="Arial"/>
            </a:endParaRPr>
          </a:p>
          <a:p>
            <a:pPr indent="0" lvl="0" marL="0" rtl="0" algn="l">
              <a:lnSpc>
                <a:spcPct val="90000"/>
              </a:lnSpc>
              <a:spcBef>
                <a:spcPts val="800"/>
              </a:spcBef>
              <a:spcAft>
                <a:spcPts val="0"/>
              </a:spcAft>
              <a:buClr>
                <a:schemeClr val="dk1"/>
              </a:buClr>
              <a:buSzPts val="375"/>
              <a:buFont typeface="Arial"/>
              <a:buNone/>
            </a:pPr>
            <a:r>
              <a:rPr b="1" lang="en" sz="7775">
                <a:solidFill>
                  <a:schemeClr val="lt2"/>
                </a:solidFill>
                <a:latin typeface="Arial"/>
                <a:ea typeface="Arial"/>
                <a:cs typeface="Arial"/>
                <a:sym typeface="Arial"/>
              </a:rPr>
              <a:t>E-mail purpose sentence:</a:t>
            </a:r>
            <a:r>
              <a:rPr b="1" lang="en" sz="7775">
                <a:latin typeface="Arial"/>
                <a:ea typeface="Arial"/>
                <a:cs typeface="Arial"/>
                <a:sym typeface="Arial"/>
              </a:rPr>
              <a:t> </a:t>
            </a:r>
            <a:r>
              <a:rPr lang="en" sz="7775">
                <a:latin typeface="Arial"/>
                <a:ea typeface="Arial"/>
                <a:cs typeface="Arial"/>
                <a:sym typeface="Arial"/>
              </a:rPr>
              <a:t>“I have attached the most recent draft of the proposal for the PI Corp. pipeline project.”</a:t>
            </a:r>
            <a:endParaRPr sz="7775">
              <a:latin typeface="Arial"/>
              <a:ea typeface="Arial"/>
              <a:cs typeface="Arial"/>
              <a:sym typeface="Arial"/>
            </a:endParaRPr>
          </a:p>
          <a:p>
            <a:pPr indent="0" lvl="0" marL="0" rtl="0" algn="l">
              <a:lnSpc>
                <a:spcPct val="90000"/>
              </a:lnSpc>
              <a:spcBef>
                <a:spcPts val="800"/>
              </a:spcBef>
              <a:spcAft>
                <a:spcPts val="0"/>
              </a:spcAft>
              <a:buClr>
                <a:schemeClr val="dk1"/>
              </a:buClr>
              <a:buSzPct val="131250"/>
              <a:buFont typeface="Arial"/>
              <a:buNone/>
            </a:pPr>
            <a:r>
              <a:t/>
            </a:r>
            <a:endParaRPr sz="16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117857"/>
              <a:buFont typeface="Calibri"/>
              <a:buNone/>
            </a:pPr>
            <a:r>
              <a:rPr lang="en" sz="2800">
                <a:latin typeface="Arial"/>
                <a:ea typeface="Arial"/>
                <a:cs typeface="Arial"/>
                <a:sym typeface="Arial"/>
              </a:rPr>
              <a:t>Correspondence Guidelines </a:t>
            </a:r>
            <a:endParaRPr sz="2800">
              <a:latin typeface="Arial"/>
              <a:ea typeface="Arial"/>
              <a:cs typeface="Arial"/>
              <a:sym typeface="Arial"/>
            </a:endParaRPr>
          </a:p>
          <a:p>
            <a:pPr indent="0" lvl="0" marL="0" rtl="0" algn="l">
              <a:spcBef>
                <a:spcPts val="0"/>
              </a:spcBef>
              <a:spcAft>
                <a:spcPts val="0"/>
              </a:spcAft>
              <a:buNone/>
            </a:pPr>
            <a:r>
              <a:t/>
            </a:r>
            <a:endParaRPr/>
          </a:p>
        </p:txBody>
      </p:sp>
      <p:sp>
        <p:nvSpPr>
          <p:cNvPr id="198" name="Google Shape;198;p24"/>
          <p:cNvSpPr txBox="1"/>
          <p:nvPr>
            <p:ph idx="1" type="body"/>
          </p:nvPr>
        </p:nvSpPr>
        <p:spPr>
          <a:xfrm>
            <a:off x="1297500" y="1307850"/>
            <a:ext cx="7038900" cy="37434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b="1" lang="en" sz="2000">
                <a:solidFill>
                  <a:schemeClr val="accent2"/>
                </a:solidFill>
                <a:latin typeface="Arial"/>
                <a:ea typeface="Arial"/>
                <a:cs typeface="Arial"/>
                <a:sym typeface="Arial"/>
              </a:rPr>
              <a:t>2. Know Your Readers</a:t>
            </a:r>
            <a:endParaRPr b="1" sz="2000">
              <a:solidFill>
                <a:schemeClr val="accent2"/>
              </a:solidFill>
              <a:latin typeface="Arial"/>
              <a:ea typeface="Arial"/>
              <a:cs typeface="Arial"/>
              <a:sym typeface="Arial"/>
            </a:endParaRPr>
          </a:p>
          <a:p>
            <a:pPr indent="0" lvl="0" marL="0" rtl="0" algn="l">
              <a:lnSpc>
                <a:spcPct val="90000"/>
              </a:lnSpc>
              <a:spcBef>
                <a:spcPts val="0"/>
              </a:spcBef>
              <a:spcAft>
                <a:spcPts val="0"/>
              </a:spcAft>
              <a:buNone/>
            </a:pPr>
            <a:r>
              <a:t/>
            </a:r>
            <a:endParaRPr b="1" sz="2000">
              <a:solidFill>
                <a:schemeClr val="accent2"/>
              </a:solidFill>
              <a:latin typeface="Arial"/>
              <a:ea typeface="Arial"/>
              <a:cs typeface="Arial"/>
              <a:sym typeface="Arial"/>
            </a:endParaRPr>
          </a:p>
          <a:p>
            <a:pPr indent="-355600" lvl="0" marL="457200" rtl="0" algn="l">
              <a:lnSpc>
                <a:spcPct val="90000"/>
              </a:lnSpc>
              <a:spcBef>
                <a:spcPts val="0"/>
              </a:spcBef>
              <a:spcAft>
                <a:spcPts val="0"/>
              </a:spcAft>
              <a:buSzPts val="2000"/>
              <a:buFont typeface="Arial"/>
              <a:buChar char="●"/>
            </a:pPr>
            <a:r>
              <a:rPr lang="en" sz="2000">
                <a:latin typeface="Arial"/>
                <a:ea typeface="Arial"/>
                <a:cs typeface="Arial"/>
                <a:sym typeface="Arial"/>
              </a:rPr>
              <a:t>Who are you trying to inform or influence?</a:t>
            </a:r>
            <a:endParaRPr sz="2000">
              <a:latin typeface="Arial"/>
              <a:ea typeface="Arial"/>
              <a:cs typeface="Arial"/>
              <a:sym typeface="Arial"/>
            </a:endParaRPr>
          </a:p>
          <a:p>
            <a:pPr indent="0" lvl="0" marL="0" rtl="0" algn="l">
              <a:lnSpc>
                <a:spcPct val="90000"/>
              </a:lnSpc>
              <a:spcBef>
                <a:spcPts val="0"/>
              </a:spcBef>
              <a:spcAft>
                <a:spcPts val="0"/>
              </a:spcAft>
              <a:buNone/>
            </a:pPr>
            <a:r>
              <a:rPr lang="en" sz="2000">
                <a:latin typeface="Arial"/>
                <a:ea typeface="Arial"/>
                <a:cs typeface="Arial"/>
                <a:sym typeface="Arial"/>
              </a:rPr>
              <a:t>This affects the vocabulary you choose, the arguments you make, and the tone you adopt.</a:t>
            </a:r>
            <a:endParaRPr sz="2000">
              <a:latin typeface="Arial"/>
              <a:ea typeface="Arial"/>
              <a:cs typeface="Arial"/>
              <a:sym typeface="Arial"/>
            </a:endParaRPr>
          </a:p>
          <a:p>
            <a:pPr indent="0" lvl="0" marL="0" rtl="0" algn="l">
              <a:lnSpc>
                <a:spcPct val="90000"/>
              </a:lnSpc>
              <a:spcBef>
                <a:spcPts val="0"/>
              </a:spcBef>
              <a:spcAft>
                <a:spcPts val="0"/>
              </a:spcAft>
              <a:buNone/>
            </a:pPr>
            <a:r>
              <a:t/>
            </a:r>
            <a:endParaRPr sz="2000">
              <a:latin typeface="Arial"/>
              <a:ea typeface="Arial"/>
              <a:cs typeface="Arial"/>
              <a:sym typeface="Arial"/>
            </a:endParaRPr>
          </a:p>
          <a:p>
            <a:pPr indent="0" lvl="0" marL="0" rtl="0" algn="l">
              <a:lnSpc>
                <a:spcPct val="90000"/>
              </a:lnSpc>
              <a:spcBef>
                <a:spcPts val="0"/>
              </a:spcBef>
              <a:spcAft>
                <a:spcPts val="0"/>
              </a:spcAft>
              <a:buClr>
                <a:schemeClr val="accent2"/>
              </a:buClr>
              <a:buSzPts val="1500"/>
              <a:buFont typeface="Arial"/>
              <a:buNone/>
            </a:pPr>
            <a:r>
              <a:rPr lang="en" sz="2000">
                <a:latin typeface="Arial"/>
                <a:ea typeface="Arial"/>
                <a:cs typeface="Arial"/>
                <a:sym typeface="Arial"/>
              </a:rPr>
              <a:t>Pay particular attention when correspondence will be read by more than one person. If these readers are from different technical levels or different administrative levels within an organization, the challenge increases. </a:t>
            </a:r>
            <a:endParaRPr sz="20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