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4" r:id="rId6"/>
    <p:sldId id="266" r:id="rId7"/>
    <p:sldId id="267" r:id="rId8"/>
    <p:sldId id="265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11A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9BF1C-DCB1-439D-B492-5869CB0D08DD}" type="doc">
      <dgm:prSet loTypeId="urn:microsoft.com/office/officeart/2005/8/layout/target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DE6A31-4AE7-4FD9-835D-9D753BFF4B5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The call letter for interview means that someone at the organizational level has seen your application and now they want to know more about you</a:t>
          </a:r>
        </a:p>
      </dgm:t>
    </dgm:pt>
    <dgm:pt modelId="{402B3C72-31B4-4F49-974A-0ED8C3712BB7}" type="parTrans" cxnId="{FC07EFA1-85A6-4FCC-8352-4ECF00DDD128}">
      <dgm:prSet/>
      <dgm:spPr/>
      <dgm:t>
        <a:bodyPr/>
        <a:lstStyle/>
        <a:p>
          <a:endParaRPr lang="en-US"/>
        </a:p>
      </dgm:t>
    </dgm:pt>
    <dgm:pt modelId="{0B160BB4-B59C-4E0A-BAFA-AB2DDC65A529}" type="sibTrans" cxnId="{FC07EFA1-85A6-4FCC-8352-4ECF00DDD128}">
      <dgm:prSet/>
      <dgm:spPr/>
      <dgm:t>
        <a:bodyPr/>
        <a:lstStyle/>
        <a:p>
          <a:endParaRPr lang="en-US"/>
        </a:p>
      </dgm:t>
    </dgm:pt>
    <dgm:pt modelId="{E8D24586-1CFB-4416-A39E-3E58531C0A86}" type="pres">
      <dgm:prSet presAssocID="{B029BF1C-DCB1-439D-B492-5869CB0D08DD}" presName="composite" presStyleCnt="0">
        <dgm:presLayoutVars>
          <dgm:chMax val="5"/>
          <dgm:dir/>
          <dgm:resizeHandles val="exact"/>
        </dgm:presLayoutVars>
      </dgm:prSet>
      <dgm:spPr/>
    </dgm:pt>
    <dgm:pt modelId="{BC322663-D3D3-474A-88ED-C7BF5B75CCE3}" type="pres">
      <dgm:prSet presAssocID="{E0DE6A31-4AE7-4FD9-835D-9D753BFF4B57}" presName="circle1" presStyleLbl="lnNode1" presStyleIdx="0" presStyleCnt="1" custAng="0" custScaleX="62499" custScaleY="50443" custLinFactNeighborX="-4572" custLinFactNeighborY="-9740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D19EC78E-1749-40DE-9D4A-881A02F07F31}" type="pres">
      <dgm:prSet presAssocID="{E0DE6A31-4AE7-4FD9-835D-9D753BFF4B57}" presName="text1" presStyleLbl="revTx" presStyleIdx="0" presStyleCnt="1" custScaleX="212500" custScaleY="259108" custLinFactNeighborX="-9375" custLinFactNeighborY="47300">
        <dgm:presLayoutVars>
          <dgm:bulletEnabled val="1"/>
        </dgm:presLayoutVars>
      </dgm:prSet>
      <dgm:spPr/>
    </dgm:pt>
    <dgm:pt modelId="{47B786AC-4628-47A2-B3CB-1A5FE59DCBAE}" type="pres">
      <dgm:prSet presAssocID="{E0DE6A31-4AE7-4FD9-835D-9D753BFF4B57}" presName="line1" presStyleLbl="callout" presStyleIdx="0" presStyleCnt="2" custLinFactX="-100000" custLinFactY="-700000" custLinFactNeighborX="-169907" custLinFactNeighborY="-745152"/>
      <dgm:spPr>
        <a:ln w="38100">
          <a:solidFill>
            <a:srgbClr val="FFC000"/>
          </a:solidFill>
        </a:ln>
      </dgm:spPr>
    </dgm:pt>
    <dgm:pt modelId="{9AB783CF-58EC-482A-956D-DD3CCFC5A5AC}" type="pres">
      <dgm:prSet presAssocID="{E0DE6A31-4AE7-4FD9-835D-9D753BFF4B57}" presName="d1" presStyleLbl="callout" presStyleIdx="1" presStyleCnt="2" custScaleX="72630" custScaleY="107297" custLinFactNeighborX="-48572" custLinFactNeighborY="-16517"/>
      <dgm:spPr>
        <a:ln w="38100">
          <a:solidFill>
            <a:srgbClr val="FFC000"/>
          </a:solidFill>
        </a:ln>
      </dgm:spPr>
    </dgm:pt>
  </dgm:ptLst>
  <dgm:cxnLst>
    <dgm:cxn modelId="{6DF18037-3857-4F5D-809B-AB6EE16BAE86}" type="presOf" srcId="{E0DE6A31-4AE7-4FD9-835D-9D753BFF4B57}" destId="{D19EC78E-1749-40DE-9D4A-881A02F07F31}" srcOrd="0" destOrd="0" presId="urn:microsoft.com/office/officeart/2005/8/layout/target1"/>
    <dgm:cxn modelId="{FC07EFA1-85A6-4FCC-8352-4ECF00DDD128}" srcId="{B029BF1C-DCB1-439D-B492-5869CB0D08DD}" destId="{E0DE6A31-4AE7-4FD9-835D-9D753BFF4B57}" srcOrd="0" destOrd="0" parTransId="{402B3C72-31B4-4F49-974A-0ED8C3712BB7}" sibTransId="{0B160BB4-B59C-4E0A-BAFA-AB2DDC65A529}"/>
    <dgm:cxn modelId="{464A5CF8-98E0-48EE-BBC8-8DAAF5F72933}" type="presOf" srcId="{B029BF1C-DCB1-439D-B492-5869CB0D08DD}" destId="{E8D24586-1CFB-4416-A39E-3E58531C0A86}" srcOrd="0" destOrd="0" presId="urn:microsoft.com/office/officeart/2005/8/layout/target1"/>
    <dgm:cxn modelId="{267BF1BF-0BE4-42D8-A26D-CCACDE3AB26C}" type="presParOf" srcId="{E8D24586-1CFB-4416-A39E-3E58531C0A86}" destId="{BC322663-D3D3-474A-88ED-C7BF5B75CCE3}" srcOrd="0" destOrd="0" presId="urn:microsoft.com/office/officeart/2005/8/layout/target1"/>
    <dgm:cxn modelId="{C274211A-79A7-4BF1-AAA5-FE1703F7C77E}" type="presParOf" srcId="{E8D24586-1CFB-4416-A39E-3E58531C0A86}" destId="{D19EC78E-1749-40DE-9D4A-881A02F07F31}" srcOrd="1" destOrd="0" presId="urn:microsoft.com/office/officeart/2005/8/layout/target1"/>
    <dgm:cxn modelId="{C8B3255D-F9C9-440D-A9D3-E48D824E3C87}" type="presParOf" srcId="{E8D24586-1CFB-4416-A39E-3E58531C0A86}" destId="{47B786AC-4628-47A2-B3CB-1A5FE59DCBAE}" srcOrd="2" destOrd="0" presId="urn:microsoft.com/office/officeart/2005/8/layout/target1"/>
    <dgm:cxn modelId="{1FF48653-0F35-4D94-854B-213103B28692}" type="presParOf" srcId="{E8D24586-1CFB-4416-A39E-3E58531C0A86}" destId="{9AB783CF-58EC-482A-956D-DD3CCFC5A5AC}" srcOrd="3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4B95A-F46F-439D-922A-23D371400924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F9489A9-0068-446C-91FF-57B5CE8BAAA1}">
      <dgm:prSet custT="1"/>
      <dgm:spPr>
        <a:ln>
          <a:solidFill>
            <a:srgbClr val="C00000">
              <a:alpha val="99000"/>
            </a:srgbClr>
          </a:solidFill>
        </a:ln>
      </dgm:spPr>
      <dgm:t>
        <a:bodyPr/>
        <a:lstStyle/>
        <a:p>
          <a:pPr algn="ctr" rtl="0"/>
          <a:r>
            <a:rPr lang="en-US" sz="4000" b="1" dirty="0">
              <a:latin typeface="Arial" pitchFamily="34" charset="0"/>
              <a:cs typeface="Arial" pitchFamily="34" charset="0"/>
            </a:rPr>
            <a:t>Before the interview</a:t>
          </a:r>
        </a:p>
      </dgm:t>
    </dgm:pt>
    <dgm:pt modelId="{D92E1D87-A6C7-409F-8BAE-440756D88A31}" type="parTrans" cxnId="{19B5E43A-75CE-4AEA-995E-5062F9933EDA}">
      <dgm:prSet/>
      <dgm:spPr/>
      <dgm:t>
        <a:bodyPr/>
        <a:lstStyle/>
        <a:p>
          <a:endParaRPr lang="en-US"/>
        </a:p>
      </dgm:t>
    </dgm:pt>
    <dgm:pt modelId="{33437211-B81A-4677-804B-E0659133191A}" type="sibTrans" cxnId="{19B5E43A-75CE-4AEA-995E-5062F9933EDA}">
      <dgm:prSet/>
      <dgm:spPr/>
      <dgm:t>
        <a:bodyPr/>
        <a:lstStyle/>
        <a:p>
          <a:endParaRPr lang="en-US"/>
        </a:p>
      </dgm:t>
    </dgm:pt>
    <dgm:pt modelId="{C9E6F705-2B96-45CD-8C14-592140BDDCCD}" type="pres">
      <dgm:prSet presAssocID="{0744B95A-F46F-439D-922A-23D371400924}" presName="linear" presStyleCnt="0">
        <dgm:presLayoutVars>
          <dgm:animLvl val="lvl"/>
          <dgm:resizeHandles val="exact"/>
        </dgm:presLayoutVars>
      </dgm:prSet>
      <dgm:spPr/>
    </dgm:pt>
    <dgm:pt modelId="{7AC1767D-FD07-463D-8C95-6BF2DCDEE6F2}" type="pres">
      <dgm:prSet presAssocID="{8F9489A9-0068-446C-91FF-57B5CE8BAA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347310-A671-4342-9BE4-761DA65B8459}" type="presOf" srcId="{8F9489A9-0068-446C-91FF-57B5CE8BAAA1}" destId="{7AC1767D-FD07-463D-8C95-6BF2DCDEE6F2}" srcOrd="0" destOrd="0" presId="urn:microsoft.com/office/officeart/2005/8/layout/vList2"/>
    <dgm:cxn modelId="{9A18E210-4165-410E-AB11-1E2E31D69CBF}" type="presOf" srcId="{0744B95A-F46F-439D-922A-23D371400924}" destId="{C9E6F705-2B96-45CD-8C14-592140BDDCCD}" srcOrd="0" destOrd="0" presId="urn:microsoft.com/office/officeart/2005/8/layout/vList2"/>
    <dgm:cxn modelId="{19B5E43A-75CE-4AEA-995E-5062F9933EDA}" srcId="{0744B95A-F46F-439D-922A-23D371400924}" destId="{8F9489A9-0068-446C-91FF-57B5CE8BAAA1}" srcOrd="0" destOrd="0" parTransId="{D92E1D87-A6C7-409F-8BAE-440756D88A31}" sibTransId="{33437211-B81A-4677-804B-E0659133191A}"/>
    <dgm:cxn modelId="{0B90BB3F-AE50-4235-B069-DC700D017CA3}" type="presParOf" srcId="{C9E6F705-2B96-45CD-8C14-592140BDDCCD}" destId="{7AC1767D-FD07-463D-8C95-6BF2DCDEE6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2273D-9B92-4DAA-B657-3DD22688F6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125B0-8610-4D4F-A50B-F6E56307FDAE}">
      <dgm:prSet custT="1"/>
      <dgm:spPr/>
      <dgm:t>
        <a:bodyPr/>
        <a:lstStyle/>
        <a:p>
          <a:pPr rtl="0"/>
          <a:r>
            <a:rPr lang="en-US" sz="4400" b="1" dirty="0">
              <a:latin typeface="Arial" pitchFamily="34" charset="0"/>
              <a:cs typeface="Arial" pitchFamily="34" charset="0"/>
            </a:rPr>
            <a:t>Conduct research and gather knowledge about the </a:t>
          </a:r>
          <a:r>
            <a:rPr lang="en-US" sz="44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organization</a:t>
          </a:r>
          <a:endParaRPr lang="en-US" sz="44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C604ED34-8E1C-4755-AE6B-C37557AE2585}" type="parTrans" cxnId="{2773226F-3C45-4117-BC74-03B34B1E1982}">
      <dgm:prSet/>
      <dgm:spPr/>
      <dgm:t>
        <a:bodyPr/>
        <a:lstStyle/>
        <a:p>
          <a:endParaRPr lang="en-US"/>
        </a:p>
      </dgm:t>
    </dgm:pt>
    <dgm:pt modelId="{6C33E1BE-459A-4E01-AC0E-F4A3E4D0D27F}" type="sibTrans" cxnId="{2773226F-3C45-4117-BC74-03B34B1E1982}">
      <dgm:prSet/>
      <dgm:spPr/>
      <dgm:t>
        <a:bodyPr/>
        <a:lstStyle/>
        <a:p>
          <a:endParaRPr lang="en-US"/>
        </a:p>
      </dgm:t>
    </dgm:pt>
    <dgm:pt modelId="{F5E7B281-8AC6-4FD5-BEB5-C4A01D2619B0}" type="pres">
      <dgm:prSet presAssocID="{0782273D-9B92-4DAA-B657-3DD22688F6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B11F3-58A6-461F-8CEF-EE2485B42C01}" type="pres">
      <dgm:prSet presAssocID="{466125B0-8610-4D4F-A50B-F6E56307FDAE}" presName="hierRoot1" presStyleCnt="0">
        <dgm:presLayoutVars>
          <dgm:hierBranch val="init"/>
        </dgm:presLayoutVars>
      </dgm:prSet>
      <dgm:spPr/>
    </dgm:pt>
    <dgm:pt modelId="{5EA29D3D-897B-4712-8529-CFAED5890D6E}" type="pres">
      <dgm:prSet presAssocID="{466125B0-8610-4D4F-A50B-F6E56307FDAE}" presName="rootComposite1" presStyleCnt="0"/>
      <dgm:spPr/>
    </dgm:pt>
    <dgm:pt modelId="{53B25762-E595-41E1-8FB9-503F7D6EA3F5}" type="pres">
      <dgm:prSet presAssocID="{466125B0-8610-4D4F-A50B-F6E56307FDAE}" presName="rootText1" presStyleLbl="node0" presStyleIdx="0" presStyleCnt="1" custScaleX="1938935" custScaleY="2000000" custLinFactY="-246120" custLinFactNeighborY="-300000">
        <dgm:presLayoutVars>
          <dgm:chPref val="3"/>
        </dgm:presLayoutVars>
      </dgm:prSet>
      <dgm:spPr/>
    </dgm:pt>
    <dgm:pt modelId="{60B3D605-AB55-4EB0-95EB-EED6D2BCA444}" type="pres">
      <dgm:prSet presAssocID="{466125B0-8610-4D4F-A50B-F6E56307FDAE}" presName="rootConnector1" presStyleLbl="node1" presStyleIdx="0" presStyleCnt="0"/>
      <dgm:spPr/>
    </dgm:pt>
    <dgm:pt modelId="{7FED35BA-25ED-4B36-B621-19C200F508A3}" type="pres">
      <dgm:prSet presAssocID="{466125B0-8610-4D4F-A50B-F6E56307FDAE}" presName="hierChild2" presStyleCnt="0"/>
      <dgm:spPr/>
    </dgm:pt>
    <dgm:pt modelId="{83E1C240-9D8A-4617-B957-2EE232308BDC}" type="pres">
      <dgm:prSet presAssocID="{466125B0-8610-4D4F-A50B-F6E56307FDAE}" presName="hierChild3" presStyleCnt="0"/>
      <dgm:spPr/>
    </dgm:pt>
  </dgm:ptLst>
  <dgm:cxnLst>
    <dgm:cxn modelId="{2773226F-3C45-4117-BC74-03B34B1E1982}" srcId="{0782273D-9B92-4DAA-B657-3DD22688F677}" destId="{466125B0-8610-4D4F-A50B-F6E56307FDAE}" srcOrd="0" destOrd="0" parTransId="{C604ED34-8E1C-4755-AE6B-C37557AE2585}" sibTransId="{6C33E1BE-459A-4E01-AC0E-F4A3E4D0D27F}"/>
    <dgm:cxn modelId="{5F6DC27D-E5D1-442B-8746-43CF6F6EE630}" type="presOf" srcId="{466125B0-8610-4D4F-A50B-F6E56307FDAE}" destId="{60B3D605-AB55-4EB0-95EB-EED6D2BCA444}" srcOrd="1" destOrd="0" presId="urn:microsoft.com/office/officeart/2005/8/layout/orgChart1"/>
    <dgm:cxn modelId="{9C0E24A4-3628-4BF7-8D3B-1DA7DDA1D415}" type="presOf" srcId="{466125B0-8610-4D4F-A50B-F6E56307FDAE}" destId="{53B25762-E595-41E1-8FB9-503F7D6EA3F5}" srcOrd="0" destOrd="0" presId="urn:microsoft.com/office/officeart/2005/8/layout/orgChart1"/>
    <dgm:cxn modelId="{BF0A30CF-D464-480E-BC79-DF5479CAF132}" type="presOf" srcId="{0782273D-9B92-4DAA-B657-3DD22688F677}" destId="{F5E7B281-8AC6-4FD5-BEB5-C4A01D2619B0}" srcOrd="0" destOrd="0" presId="urn:microsoft.com/office/officeart/2005/8/layout/orgChart1"/>
    <dgm:cxn modelId="{8CA12508-1E7C-4917-9294-A80B065EC9DE}" type="presParOf" srcId="{F5E7B281-8AC6-4FD5-BEB5-C4A01D2619B0}" destId="{C9FB11F3-58A6-461F-8CEF-EE2485B42C01}" srcOrd="0" destOrd="0" presId="urn:microsoft.com/office/officeart/2005/8/layout/orgChart1"/>
    <dgm:cxn modelId="{10B44ED9-9418-47C2-A3EA-6EEA6E7CD1DA}" type="presParOf" srcId="{C9FB11F3-58A6-461F-8CEF-EE2485B42C01}" destId="{5EA29D3D-897B-4712-8529-CFAED5890D6E}" srcOrd="0" destOrd="0" presId="urn:microsoft.com/office/officeart/2005/8/layout/orgChart1"/>
    <dgm:cxn modelId="{95B6186C-03F0-4442-B65D-EF743367E33C}" type="presParOf" srcId="{5EA29D3D-897B-4712-8529-CFAED5890D6E}" destId="{53B25762-E595-41E1-8FB9-503F7D6EA3F5}" srcOrd="0" destOrd="0" presId="urn:microsoft.com/office/officeart/2005/8/layout/orgChart1"/>
    <dgm:cxn modelId="{ECDC3677-055E-4EB4-9EAD-413CA991D470}" type="presParOf" srcId="{5EA29D3D-897B-4712-8529-CFAED5890D6E}" destId="{60B3D605-AB55-4EB0-95EB-EED6D2BCA444}" srcOrd="1" destOrd="0" presId="urn:microsoft.com/office/officeart/2005/8/layout/orgChart1"/>
    <dgm:cxn modelId="{366112E3-F767-4FC8-9003-A6EEF1104A00}" type="presParOf" srcId="{C9FB11F3-58A6-461F-8CEF-EE2485B42C01}" destId="{7FED35BA-25ED-4B36-B621-19C200F508A3}" srcOrd="1" destOrd="0" presId="urn:microsoft.com/office/officeart/2005/8/layout/orgChart1"/>
    <dgm:cxn modelId="{CFC46E72-03CF-462B-BE0B-53DA0D69655F}" type="presParOf" srcId="{C9FB11F3-58A6-461F-8CEF-EE2485B42C01}" destId="{83E1C240-9D8A-4617-B957-2EE232308B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4B95A-F46F-439D-922A-23D371400924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F9489A9-0068-446C-91FF-57B5CE8BAAA1}">
      <dgm:prSet custT="1"/>
      <dgm:spPr>
        <a:ln>
          <a:solidFill>
            <a:srgbClr val="C00000">
              <a:alpha val="99000"/>
            </a:srgbClr>
          </a:solidFill>
        </a:ln>
      </dgm:spPr>
      <dgm:t>
        <a:bodyPr/>
        <a:lstStyle/>
        <a:p>
          <a:pPr algn="ctr" rtl="0"/>
          <a:r>
            <a:rPr lang="en-US" sz="3600" b="1" dirty="0">
              <a:latin typeface="Arial" pitchFamily="34" charset="0"/>
              <a:cs typeface="Arial" pitchFamily="34" charset="0"/>
            </a:rPr>
            <a:t>Before the interview</a:t>
          </a:r>
        </a:p>
      </dgm:t>
    </dgm:pt>
    <dgm:pt modelId="{D92E1D87-A6C7-409F-8BAE-440756D88A31}" type="parTrans" cxnId="{19B5E43A-75CE-4AEA-995E-5062F9933EDA}">
      <dgm:prSet/>
      <dgm:spPr/>
      <dgm:t>
        <a:bodyPr/>
        <a:lstStyle/>
        <a:p>
          <a:endParaRPr lang="en-US" sz="1600"/>
        </a:p>
      </dgm:t>
    </dgm:pt>
    <dgm:pt modelId="{33437211-B81A-4677-804B-E0659133191A}" type="sibTrans" cxnId="{19B5E43A-75CE-4AEA-995E-5062F9933EDA}">
      <dgm:prSet/>
      <dgm:spPr/>
      <dgm:t>
        <a:bodyPr/>
        <a:lstStyle/>
        <a:p>
          <a:endParaRPr lang="en-US" sz="1600"/>
        </a:p>
      </dgm:t>
    </dgm:pt>
    <dgm:pt modelId="{C9E6F705-2B96-45CD-8C14-592140BDDCCD}" type="pres">
      <dgm:prSet presAssocID="{0744B95A-F46F-439D-922A-23D371400924}" presName="linear" presStyleCnt="0">
        <dgm:presLayoutVars>
          <dgm:animLvl val="lvl"/>
          <dgm:resizeHandles val="exact"/>
        </dgm:presLayoutVars>
      </dgm:prSet>
      <dgm:spPr/>
    </dgm:pt>
    <dgm:pt modelId="{7AC1767D-FD07-463D-8C95-6BF2DCDEE6F2}" type="pres">
      <dgm:prSet presAssocID="{8F9489A9-0068-446C-91FF-57B5CE8BAA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587C10-C0F1-4569-AA0E-5B2CF03CDD90}" type="presOf" srcId="{0744B95A-F46F-439D-922A-23D371400924}" destId="{C9E6F705-2B96-45CD-8C14-592140BDDCCD}" srcOrd="0" destOrd="0" presId="urn:microsoft.com/office/officeart/2005/8/layout/vList2"/>
    <dgm:cxn modelId="{19B5E43A-75CE-4AEA-995E-5062F9933EDA}" srcId="{0744B95A-F46F-439D-922A-23D371400924}" destId="{8F9489A9-0068-446C-91FF-57B5CE8BAAA1}" srcOrd="0" destOrd="0" parTransId="{D92E1D87-A6C7-409F-8BAE-440756D88A31}" sibTransId="{33437211-B81A-4677-804B-E0659133191A}"/>
    <dgm:cxn modelId="{47ACBEB0-6F44-498F-8413-A3BA2538FB84}" type="presOf" srcId="{8F9489A9-0068-446C-91FF-57B5CE8BAAA1}" destId="{7AC1767D-FD07-463D-8C95-6BF2DCDEE6F2}" srcOrd="0" destOrd="0" presId="urn:microsoft.com/office/officeart/2005/8/layout/vList2"/>
    <dgm:cxn modelId="{09F144EF-8FA9-4538-9DD1-A00AC118EE3A}" type="presParOf" srcId="{C9E6F705-2B96-45CD-8C14-592140BDDCCD}" destId="{7AC1767D-FD07-463D-8C95-6BF2DCDEE6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B882-F1B1-4372-BD00-FDA07536587B}" type="doc">
      <dgm:prSet loTypeId="urn:microsoft.com/office/officeart/2005/8/layout/vList2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5B3702-FCC6-4CB5-8660-D3B58B562FCF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3600" b="1" dirty="0">
              <a:latin typeface="Arial Black" pitchFamily="34" charset="0"/>
              <a:cs typeface="Arial" pitchFamily="34" charset="0"/>
            </a:rPr>
            <a:t>Be </a:t>
          </a:r>
          <a:r>
            <a:rPr lang="en-US" sz="3600" b="1" dirty="0">
              <a:solidFill>
                <a:srgbClr val="FFFF00"/>
              </a:solidFill>
              <a:latin typeface="Arial Black" pitchFamily="34" charset="0"/>
              <a:cs typeface="Arial" pitchFamily="34" charset="0"/>
            </a:rPr>
            <a:t>VERY WELL PREPARED</a:t>
          </a:r>
          <a:r>
            <a:rPr lang="en-US" sz="3600" b="1" dirty="0">
              <a:latin typeface="Arial Black" pitchFamily="34" charset="0"/>
              <a:cs typeface="Arial" pitchFamily="34" charset="0"/>
            </a:rPr>
            <a:t> knowledge wise</a:t>
          </a:r>
        </a:p>
      </dgm:t>
    </dgm:pt>
    <dgm:pt modelId="{955D4504-EE92-45A0-A9AC-323177105F19}" type="parTrans" cxnId="{C99FAF8B-E05A-4794-973A-5C166E305566}">
      <dgm:prSet/>
      <dgm:spPr/>
      <dgm:t>
        <a:bodyPr/>
        <a:lstStyle/>
        <a:p>
          <a:endParaRPr lang="en-US"/>
        </a:p>
      </dgm:t>
    </dgm:pt>
    <dgm:pt modelId="{D0D9FF43-EBB2-4360-B5DB-5D20288DE3F3}" type="sibTrans" cxnId="{C99FAF8B-E05A-4794-973A-5C166E305566}">
      <dgm:prSet/>
      <dgm:spPr/>
      <dgm:t>
        <a:bodyPr/>
        <a:lstStyle/>
        <a:p>
          <a:endParaRPr lang="en-US"/>
        </a:p>
      </dgm:t>
    </dgm:pt>
    <dgm:pt modelId="{3AAAA4DF-CFFC-4501-86BD-F065CF03A476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rPr>
            <a:t>Reach the venue about 10 minutes before time</a:t>
          </a:r>
        </a:p>
      </dgm:t>
    </dgm:pt>
    <dgm:pt modelId="{19A137B3-5F31-4047-8B13-8F1CD4A162E1}" type="parTrans" cxnId="{7CE915CF-EF0F-4164-82EE-FA1860297CCC}">
      <dgm:prSet/>
      <dgm:spPr/>
      <dgm:t>
        <a:bodyPr/>
        <a:lstStyle/>
        <a:p>
          <a:endParaRPr lang="en-US"/>
        </a:p>
      </dgm:t>
    </dgm:pt>
    <dgm:pt modelId="{7B6C197A-B041-4DD4-8BC6-AE7013DD302D}" type="sibTrans" cxnId="{7CE915CF-EF0F-4164-82EE-FA1860297CCC}">
      <dgm:prSet/>
      <dgm:spPr/>
      <dgm:t>
        <a:bodyPr/>
        <a:lstStyle/>
        <a:p>
          <a:endParaRPr lang="en-US"/>
        </a:p>
      </dgm:t>
    </dgm:pt>
    <dgm:pt modelId="{E3605FDB-9CD3-4E2F-8FA5-77A901DF2A2A}" type="pres">
      <dgm:prSet presAssocID="{729CB882-F1B1-4372-BD00-FDA07536587B}" presName="linear" presStyleCnt="0">
        <dgm:presLayoutVars>
          <dgm:animLvl val="lvl"/>
          <dgm:resizeHandles val="exact"/>
        </dgm:presLayoutVars>
      </dgm:prSet>
      <dgm:spPr/>
    </dgm:pt>
    <dgm:pt modelId="{C6B1D0EE-E278-4C94-9A97-6C7FC5DB40C1}" type="pres">
      <dgm:prSet presAssocID="{065B3702-FCC6-4CB5-8660-D3B58B562F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8A07CE-C630-40DF-B6DC-BC02C15D2A42}" type="pres">
      <dgm:prSet presAssocID="{D0D9FF43-EBB2-4360-B5DB-5D20288DE3F3}" presName="spacer" presStyleCnt="0"/>
      <dgm:spPr/>
    </dgm:pt>
    <dgm:pt modelId="{78580995-B76A-4478-9717-EC0A0944E766}" type="pres">
      <dgm:prSet presAssocID="{3AAAA4DF-CFFC-4501-86BD-F065CF03A476}" presName="parentText" presStyleLbl="node1" presStyleIdx="1" presStyleCnt="2" custLinFactNeighborY="13421">
        <dgm:presLayoutVars>
          <dgm:chMax val="0"/>
          <dgm:bulletEnabled val="1"/>
        </dgm:presLayoutVars>
      </dgm:prSet>
      <dgm:spPr/>
    </dgm:pt>
  </dgm:ptLst>
  <dgm:cxnLst>
    <dgm:cxn modelId="{AA7E3643-F93F-4116-AAC2-A3EAB974D8D4}" type="presOf" srcId="{065B3702-FCC6-4CB5-8660-D3B58B562FCF}" destId="{C6B1D0EE-E278-4C94-9A97-6C7FC5DB40C1}" srcOrd="0" destOrd="0" presId="urn:microsoft.com/office/officeart/2005/8/layout/vList2"/>
    <dgm:cxn modelId="{C99FAF8B-E05A-4794-973A-5C166E305566}" srcId="{729CB882-F1B1-4372-BD00-FDA07536587B}" destId="{065B3702-FCC6-4CB5-8660-D3B58B562FCF}" srcOrd="0" destOrd="0" parTransId="{955D4504-EE92-45A0-A9AC-323177105F19}" sibTransId="{D0D9FF43-EBB2-4360-B5DB-5D20288DE3F3}"/>
    <dgm:cxn modelId="{076F58A4-3636-4D23-8D8E-CD4A06C6963B}" type="presOf" srcId="{729CB882-F1B1-4372-BD00-FDA07536587B}" destId="{E3605FDB-9CD3-4E2F-8FA5-77A901DF2A2A}" srcOrd="0" destOrd="0" presId="urn:microsoft.com/office/officeart/2005/8/layout/vList2"/>
    <dgm:cxn modelId="{9799BFC0-A9BD-4E6E-ADB7-B3754EE24263}" type="presOf" srcId="{3AAAA4DF-CFFC-4501-86BD-F065CF03A476}" destId="{78580995-B76A-4478-9717-EC0A0944E766}" srcOrd="0" destOrd="0" presId="urn:microsoft.com/office/officeart/2005/8/layout/vList2"/>
    <dgm:cxn modelId="{7CE915CF-EF0F-4164-82EE-FA1860297CCC}" srcId="{729CB882-F1B1-4372-BD00-FDA07536587B}" destId="{3AAAA4DF-CFFC-4501-86BD-F065CF03A476}" srcOrd="1" destOrd="0" parTransId="{19A137B3-5F31-4047-8B13-8F1CD4A162E1}" sibTransId="{7B6C197A-B041-4DD4-8BC6-AE7013DD302D}"/>
    <dgm:cxn modelId="{6758820D-B8B6-4DDF-8988-67DE512C3354}" type="presParOf" srcId="{E3605FDB-9CD3-4E2F-8FA5-77A901DF2A2A}" destId="{C6B1D0EE-E278-4C94-9A97-6C7FC5DB40C1}" srcOrd="0" destOrd="0" presId="urn:microsoft.com/office/officeart/2005/8/layout/vList2"/>
    <dgm:cxn modelId="{F8B31CDD-E8C7-4EB7-88C5-120EDD9CB245}" type="presParOf" srcId="{E3605FDB-9CD3-4E2F-8FA5-77A901DF2A2A}" destId="{868A07CE-C630-40DF-B6DC-BC02C15D2A42}" srcOrd="1" destOrd="0" presId="urn:microsoft.com/office/officeart/2005/8/layout/vList2"/>
    <dgm:cxn modelId="{FBE9E4E9-CC9F-492F-88E2-1781D340BC68}" type="presParOf" srcId="{E3605FDB-9CD3-4E2F-8FA5-77A901DF2A2A}" destId="{78580995-B76A-4478-9717-EC0A0944E7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91BABA-B3EB-4D3D-B22E-5FACB579BC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03E89-1345-4A86-A894-B307A376290E}">
      <dgm:prSet custT="1"/>
      <dgm:spPr/>
      <dgm:t>
        <a:bodyPr/>
        <a:lstStyle/>
        <a:p>
          <a:pPr rtl="0"/>
          <a:r>
            <a: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The interview in essence is a “Mind Game”</a:t>
          </a:r>
        </a:p>
      </dgm:t>
    </dgm:pt>
    <dgm:pt modelId="{2523B98D-866D-47C8-AE3E-4ABA6ED61567}" type="parTrans" cxnId="{F81412EB-7B41-4F6B-AE2C-35ACA4E75FD7}">
      <dgm:prSet/>
      <dgm:spPr/>
      <dgm:t>
        <a:bodyPr/>
        <a:lstStyle/>
        <a:p>
          <a:endParaRPr lang="en-US"/>
        </a:p>
      </dgm:t>
    </dgm:pt>
    <dgm:pt modelId="{5796EAD5-D392-47DF-A76B-3BA8BA25FB6B}" type="sibTrans" cxnId="{F81412EB-7B41-4F6B-AE2C-35ACA4E75FD7}">
      <dgm:prSet/>
      <dgm:spPr/>
      <dgm:t>
        <a:bodyPr/>
        <a:lstStyle/>
        <a:p>
          <a:endParaRPr lang="en-US"/>
        </a:p>
      </dgm:t>
    </dgm:pt>
    <dgm:pt modelId="{C86D6F25-C147-4AAC-8181-9059C5FBB37A}" type="pres">
      <dgm:prSet presAssocID="{9891BABA-B3EB-4D3D-B22E-5FACB579BCF8}" presName="linear" presStyleCnt="0">
        <dgm:presLayoutVars>
          <dgm:animLvl val="lvl"/>
          <dgm:resizeHandles val="exact"/>
        </dgm:presLayoutVars>
      </dgm:prSet>
      <dgm:spPr/>
    </dgm:pt>
    <dgm:pt modelId="{42275A0B-3B31-4E12-AB25-979E68F9A55F}" type="pres">
      <dgm:prSet presAssocID="{8B503E89-1345-4A86-A894-B307A37629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B46635-6C16-4C8F-B1BF-A08BA76CA13B}" type="presOf" srcId="{8B503E89-1345-4A86-A894-B307A376290E}" destId="{42275A0B-3B31-4E12-AB25-979E68F9A55F}" srcOrd="0" destOrd="0" presId="urn:microsoft.com/office/officeart/2005/8/layout/vList2"/>
    <dgm:cxn modelId="{F81412EB-7B41-4F6B-AE2C-35ACA4E75FD7}" srcId="{9891BABA-B3EB-4D3D-B22E-5FACB579BCF8}" destId="{8B503E89-1345-4A86-A894-B307A376290E}" srcOrd="0" destOrd="0" parTransId="{2523B98D-866D-47C8-AE3E-4ABA6ED61567}" sibTransId="{5796EAD5-D392-47DF-A76B-3BA8BA25FB6B}"/>
    <dgm:cxn modelId="{ECFF96FF-E703-4ED2-A683-8D937C800B49}" type="presOf" srcId="{9891BABA-B3EB-4D3D-B22E-5FACB579BCF8}" destId="{C86D6F25-C147-4AAC-8181-9059C5FBB37A}" srcOrd="0" destOrd="0" presId="urn:microsoft.com/office/officeart/2005/8/layout/vList2"/>
    <dgm:cxn modelId="{CFED9C76-6D03-4697-A1D5-690C67384870}" type="presParOf" srcId="{C86D6F25-C147-4AAC-8181-9059C5FBB37A}" destId="{42275A0B-3B31-4E12-AB25-979E68F9A5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22663-D3D3-474A-88ED-C7BF5B75CCE3}">
      <dsp:nvSpPr>
        <dsp:cNvPr id="0" name=""/>
        <dsp:cNvSpPr/>
      </dsp:nvSpPr>
      <dsp:spPr>
        <a:xfrm>
          <a:off x="76200" y="3182173"/>
          <a:ext cx="2571708" cy="2075628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19EC78E-1749-40DE-9D4A-881A02F07F31}">
      <dsp:nvSpPr>
        <dsp:cNvPr id="0" name=""/>
        <dsp:cNvSpPr/>
      </dsp:nvSpPr>
      <dsp:spPr>
        <a:xfrm>
          <a:off x="2943214" y="638774"/>
          <a:ext cx="4371975" cy="444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The call letter for interview means that someone at the organizational level has seen your application and now they want to know more about you</a:t>
          </a:r>
        </a:p>
      </dsp:txBody>
      <dsp:txXfrm>
        <a:off x="2943214" y="638774"/>
        <a:ext cx="4371975" cy="4442406"/>
      </dsp:txXfrm>
    </dsp:sp>
    <dsp:sp modelId="{47B786AC-4628-47A2-B3CB-1A5FE59DCBAE}">
      <dsp:nvSpPr>
        <dsp:cNvPr id="0" name=""/>
        <dsp:cNvSpPr/>
      </dsp:nvSpPr>
      <dsp:spPr>
        <a:xfrm>
          <a:off x="2390766" y="1528764"/>
          <a:ext cx="5143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783CF-58EC-482A-956D-DD3CCFC5A5AC}">
      <dsp:nvSpPr>
        <dsp:cNvPr id="0" name=""/>
        <dsp:cNvSpPr/>
      </dsp:nvSpPr>
      <dsp:spPr>
        <a:xfrm rot="5400000">
          <a:off x="201545" y="2100421"/>
          <a:ext cx="2760882" cy="161756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1767D-FD07-463D-8C95-6BF2DCDEE6F2}">
      <dsp:nvSpPr>
        <dsp:cNvPr id="0" name=""/>
        <dsp:cNvSpPr/>
      </dsp:nvSpPr>
      <dsp:spPr>
        <a:xfrm>
          <a:off x="0" y="63"/>
          <a:ext cx="6971563" cy="9232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9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ial" pitchFamily="34" charset="0"/>
              <a:cs typeface="Arial" pitchFamily="34" charset="0"/>
            </a:rPr>
            <a:t>Before the interview</a:t>
          </a:r>
        </a:p>
      </dsp:txBody>
      <dsp:txXfrm>
        <a:off x="45067" y="45130"/>
        <a:ext cx="6881429" cy="833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25762-E595-41E1-8FB9-503F7D6EA3F5}">
      <dsp:nvSpPr>
        <dsp:cNvPr id="0" name=""/>
        <dsp:cNvSpPr/>
      </dsp:nvSpPr>
      <dsp:spPr>
        <a:xfrm>
          <a:off x="5410" y="0"/>
          <a:ext cx="7304379" cy="3767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Arial" pitchFamily="34" charset="0"/>
              <a:cs typeface="Arial" pitchFamily="34" charset="0"/>
            </a:rPr>
            <a:t>Conduct research and gather knowledge about the </a:t>
          </a:r>
          <a:r>
            <a:rPr lang="en-US" sz="44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organization</a:t>
          </a:r>
          <a:endParaRPr lang="en-US" sz="4400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5410" y="0"/>
        <a:ext cx="7304379" cy="3767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1767D-FD07-463D-8C95-6BF2DCDEE6F2}">
      <dsp:nvSpPr>
        <dsp:cNvPr id="0" name=""/>
        <dsp:cNvSpPr/>
      </dsp:nvSpPr>
      <dsp:spPr>
        <a:xfrm>
          <a:off x="0" y="3024"/>
          <a:ext cx="6971563" cy="917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9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rial" pitchFamily="34" charset="0"/>
              <a:cs typeface="Arial" pitchFamily="34" charset="0"/>
            </a:rPr>
            <a:t>Before the interview</a:t>
          </a:r>
        </a:p>
      </dsp:txBody>
      <dsp:txXfrm>
        <a:off x="44778" y="47802"/>
        <a:ext cx="6882007" cy="8277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D0EE-E278-4C94-9A97-6C7FC5DB40C1}">
      <dsp:nvSpPr>
        <dsp:cNvPr id="0" name=""/>
        <dsp:cNvSpPr/>
      </dsp:nvSpPr>
      <dsp:spPr>
        <a:xfrm>
          <a:off x="0" y="1972"/>
          <a:ext cx="6934200" cy="2508187"/>
        </a:xfrm>
        <a:prstGeom prst="round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rial Black" pitchFamily="34" charset="0"/>
              <a:cs typeface="Arial" pitchFamily="34" charset="0"/>
            </a:rPr>
            <a:t>Be </a:t>
          </a:r>
          <a:r>
            <a:rPr lang="en-US" sz="3600" b="1" kern="1200" dirty="0">
              <a:solidFill>
                <a:srgbClr val="FFFF00"/>
              </a:solidFill>
              <a:latin typeface="Arial Black" pitchFamily="34" charset="0"/>
              <a:cs typeface="Arial" pitchFamily="34" charset="0"/>
            </a:rPr>
            <a:t>VERY WELL PREPARED</a:t>
          </a:r>
          <a:r>
            <a:rPr lang="en-US" sz="3600" b="1" kern="1200" dirty="0">
              <a:latin typeface="Arial Black" pitchFamily="34" charset="0"/>
              <a:cs typeface="Arial" pitchFamily="34" charset="0"/>
            </a:rPr>
            <a:t> knowledge wise</a:t>
          </a:r>
        </a:p>
      </dsp:txBody>
      <dsp:txXfrm>
        <a:off x="122440" y="124412"/>
        <a:ext cx="6689320" cy="2263307"/>
      </dsp:txXfrm>
    </dsp:sp>
    <dsp:sp modelId="{78580995-B76A-4478-9717-EC0A0944E766}">
      <dsp:nvSpPr>
        <dsp:cNvPr id="0" name=""/>
        <dsp:cNvSpPr/>
      </dsp:nvSpPr>
      <dsp:spPr>
        <a:xfrm>
          <a:off x="0" y="2673412"/>
          <a:ext cx="6934200" cy="2508187"/>
        </a:xfrm>
        <a:prstGeom prst="roundRect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rPr>
            <a:t>Reach the venue about 10 minutes before time</a:t>
          </a:r>
        </a:p>
      </dsp:txBody>
      <dsp:txXfrm>
        <a:off x="122440" y="2795852"/>
        <a:ext cx="6689320" cy="2263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75A0B-3B31-4E12-AB25-979E68F9A55F}">
      <dsp:nvSpPr>
        <dsp:cNvPr id="0" name=""/>
        <dsp:cNvSpPr/>
      </dsp:nvSpPr>
      <dsp:spPr>
        <a:xfrm>
          <a:off x="0" y="229800"/>
          <a:ext cx="7620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The interview in essence is a “Mind Game”</a:t>
          </a:r>
        </a:p>
      </dsp:txBody>
      <dsp:txXfrm>
        <a:off x="59399" y="289199"/>
        <a:ext cx="7501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3DDE-6D8A-4127-922D-8287DEA3D47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3C37-F253-4E5D-9533-D5958A02E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642170"/>
            <a:ext cx="6477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 to </a:t>
            </a:r>
            <a:r>
              <a:rPr lang="en-US" sz="3600" b="1" u="sng" dirty="0">
                <a:solidFill>
                  <a:srgbClr val="11AF11"/>
                </a:solidFill>
                <a:latin typeface="Arial" pitchFamily="34" charset="0"/>
                <a:cs typeface="Arial" pitchFamily="34" charset="0"/>
              </a:rPr>
              <a:t>behave</a:t>
            </a:r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in a JOB INTERVIEW</a:t>
            </a:r>
          </a:p>
          <a:p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OR </a:t>
            </a:r>
          </a:p>
          <a:p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What to </a:t>
            </a:r>
            <a:r>
              <a:rPr lang="en-US" sz="4000" b="1" u="sng" dirty="0">
                <a:solidFill>
                  <a:srgbClr val="11AF11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during a JOB INTERVIEW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7514"/>
            <a:ext cx="73152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INTERVIEW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itself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1981200"/>
          <a:ext cx="7620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733800"/>
            <a:ext cx="7924800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Black" pitchFamily="34" charset="0"/>
                <a:cs typeface="Arial" pitchFamily="34" charset="0"/>
              </a:rPr>
              <a:t>An interview can be for any purpose.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Admission to a University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 a part of an investigation or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 fill up a vacancy in an organization / A job interview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739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1-When does the need for a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job interview</a:t>
            </a:r>
            <a:r>
              <a:rPr lang="en-US" sz="4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usually arise?</a:t>
            </a:r>
          </a:p>
          <a:p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2-What are the organizations or hiring managers looking for in a prospective employee?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19200"/>
            <a:ext cx="7315200" cy="248266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Is the hiring process similar for an experienced person and a new candidate?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1219200"/>
            <a:ext cx="7239000" cy="1951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An experienced worker has already been exposed to various working conditions of more than just one organization.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3886200"/>
            <a:ext cx="73152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hiring manager or the department head will have a different set of questions for an experienced person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295400"/>
            <a:ext cx="7010400" cy="40318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new candidate with no experience usually faces a totally different set of questions in a job interview. 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entry level interview can be unnerving for many aspiring candidates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990600"/>
            <a:ext cx="7239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person, fresh out of the university only has </a:t>
            </a:r>
            <a:r>
              <a:rPr lang="en-US" sz="4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theoretical knowledge</a:t>
            </a:r>
          </a:p>
          <a:p>
            <a:pPr algn="ctr"/>
            <a:r>
              <a:rPr lang="en-US" sz="4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can be  </a:t>
            </a:r>
            <a:r>
              <a:rPr lang="en-US" sz="4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disadvantageous</a:t>
            </a:r>
            <a:r>
              <a:rPr lang="en-US" sz="4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some times.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2028617"/>
            <a:ext cx="7239000" cy="2800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Arial" pitchFamily="34" charset="0"/>
                <a:cs typeface="Arial" pitchFamily="34" charset="0"/>
              </a:rPr>
              <a:t>Luckily , most of the organizations prefer to hire non-experienced but technically qualified persons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876"/>
            <a:ext cx="6477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Incidentally, being sufficiently educated sometimes is 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always a guarantee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for a suitable job.</a:t>
            </a:r>
          </a:p>
          <a:p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</a:t>
            </a:r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barriers</a:t>
            </a:r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need to be neutralized.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5240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The first and the foremost barrier is </a:t>
            </a:r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“The first job interview”</a:t>
            </a:r>
          </a:p>
          <a:p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Most candidates simply </a:t>
            </a:r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not</a:t>
            </a:r>
            <a:r>
              <a:rPr lang="en-US" sz="4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cross this barrier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447800"/>
            <a:ext cx="6400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the first job interview really </a:t>
            </a:r>
            <a:r>
              <a:rPr lang="en-US" sz="4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insurmountable?</a:t>
            </a:r>
          </a:p>
          <a:p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5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Actually, it is not.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367171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Your  job search and your  resume’ go hand in hand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0"/>
            <a:ext cx="70104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Any sensible candidate can turn any 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job interview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his own advantage just by proper preparation or “advance thinking”</a:t>
            </a: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947" y="533400"/>
            <a:ext cx="76861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“Advance thinking”</a:t>
            </a:r>
          </a:p>
          <a:p>
            <a:pPr algn="ctr"/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actually  proper 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preparation and planning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before the Job interview based on 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about the organization.</a:t>
            </a:r>
          </a:p>
          <a:p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ingredients of “Advance thinking and Planning include’’</a:t>
            </a:r>
          </a:p>
          <a:p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Acquiring latest information about </a:t>
            </a:r>
          </a:p>
          <a:p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1-The organizational structure</a:t>
            </a: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2- Distribution of responsibilities of</a:t>
            </a: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its various departments</a:t>
            </a:r>
          </a:p>
          <a:p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3-Future plans of the company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47800"/>
            <a:ext cx="647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This type of </a:t>
            </a:r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plays a vital role during an </a:t>
            </a:r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interview for a job while answering the questions of the interviewer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366897"/>
            <a:ext cx="6096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During an interview </a:t>
            </a:r>
            <a:endParaRPr lang="en-US" sz="32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candidate should be 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Motivated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Have a positive attitude   and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Express creative bent of mind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838200"/>
            <a:ext cx="5943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candidate should be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Solidly prepared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Have clear knowledge about his field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Have understanding of the culture and future goals of the company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533400"/>
            <a:ext cx="6096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interviewer is actually assessing the candidate about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rial Black" pitchFamily="34" charset="0"/>
              </a:rPr>
              <a:t>Confidence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rial Black" pitchFamily="34" charset="0"/>
              </a:rPr>
              <a:t>Knowledge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rial Black" pitchFamily="34" charset="0"/>
              </a:rPr>
              <a:t>Sense of presentation &amp;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rial Black" pitchFamily="34" charset="0"/>
              </a:rPr>
              <a:t>Level of preparedness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14400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The candidate should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Mention his achievements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Support his claims with proofs of achievements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Tell about his strengths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Sell his expertise	&amp;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Never falsify any information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4780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Give a follow up call after about five days to know the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843951"/>
            <a:ext cx="7086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Just as </a:t>
            </a:r>
            <a:r>
              <a:rPr lang="en-US" sz="4000" b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“Every face tells a story”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, your CV or Resume’ also tells about your </a:t>
            </a:r>
            <a:r>
              <a:rPr lang="en-US" sz="4000" b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professional journey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up till the day of your interview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85800" y="685800"/>
          <a:ext cx="7772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053433" y="673248"/>
          <a:ext cx="697156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990600" y="2057400"/>
          <a:ext cx="7315200" cy="379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1" y="1668785"/>
            <a:ext cx="8001000" cy="1531615"/>
            <a:chOff x="51297" y="2315320"/>
            <a:chExt cx="3615510" cy="472430"/>
          </a:xfrm>
          <a:solidFill>
            <a:srgbClr val="FFFF00"/>
          </a:solidFill>
        </p:grpSpPr>
        <p:sp>
          <p:nvSpPr>
            <p:cNvPr id="3" name="Rectangle 2"/>
            <p:cNvSpPr/>
            <p:nvPr/>
          </p:nvSpPr>
          <p:spPr>
            <a:xfrm>
              <a:off x="51297" y="2315320"/>
              <a:ext cx="2357665" cy="472430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51297" y="2315320"/>
              <a:ext cx="3615510" cy="472430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Corporate Culture</a:t>
              </a:r>
              <a:endParaRPr lang="en-US" sz="5400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400" y="3657600"/>
            <a:ext cx="8077200" cy="1542978"/>
            <a:chOff x="3620649" y="976390"/>
            <a:chExt cx="3689077" cy="1542978"/>
          </a:xfrm>
        </p:grpSpPr>
        <p:sp>
          <p:nvSpPr>
            <p:cNvPr id="6" name="Rectangle 5"/>
            <p:cNvSpPr/>
            <p:nvPr/>
          </p:nvSpPr>
          <p:spPr>
            <a:xfrm>
              <a:off x="3620649" y="976390"/>
              <a:ext cx="3689077" cy="154297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3620649" y="976390"/>
              <a:ext cx="3689077" cy="1542978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115" tIns="31115" rIns="31115" bIns="31115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Its notable achievements</a:t>
              </a:r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1053433" y="381000"/>
          <a:ext cx="697156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457201"/>
            <a:ext cx="7620001" cy="1143000"/>
            <a:chOff x="51297" y="2315320"/>
            <a:chExt cx="3615510" cy="472430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51297" y="2315320"/>
              <a:ext cx="2357665" cy="472430"/>
            </a:xfrm>
            <a:prstGeom prst="rect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51297" y="2315320"/>
              <a:ext cx="3615510" cy="472430"/>
            </a:xfrm>
            <a:prstGeom prst="rect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Corporate Culture</a:t>
              </a:r>
              <a:endParaRPr lang="en-US" sz="5400" kern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2514600"/>
            <a:ext cx="7924800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Employees Professional Development?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7924800" cy="5847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spc="3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34" charset="0"/>
                <a:cs typeface="Arial" pitchFamily="34" charset="0"/>
              </a:rPr>
              <a:t>Healthcare Policy?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063425"/>
            <a:ext cx="7924800" cy="5847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34" charset="0"/>
                <a:cs typeface="Arial" pitchFamily="34" charset="0"/>
              </a:rPr>
              <a:t>Pension and Gratuity Policy?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901625"/>
            <a:ext cx="7924800" cy="5847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34" charset="0"/>
                <a:cs typeface="Arial" pitchFamily="34" charset="0"/>
              </a:rPr>
              <a:t>Leave encashment Policy?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20621"/>
            <a:ext cx="8458200" cy="501675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4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Conduct research and gather knowledge about the background of the person</a:t>
            </a:r>
            <a:r>
              <a:rPr lang="en-US" sz="3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(s)</a:t>
            </a:r>
            <a:r>
              <a:rPr lang="en-US" sz="4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who will interview you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70000"/>
              <a:buFont typeface="Arial" pitchFamily="34" charset="0"/>
              <a:buChar char="•"/>
            </a:pPr>
            <a:r>
              <a:rPr lang="en-US" sz="4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Their career history,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70000"/>
              <a:buFont typeface="Arial" pitchFamily="34" charset="0"/>
              <a:buChar char="•"/>
            </a:pPr>
            <a:r>
              <a:rPr lang="en-US" sz="4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Their specific achievements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219200" y="838200"/>
          <a:ext cx="6934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587</Words>
  <Application>Microsoft Office PowerPoint</Application>
  <PresentationFormat>On-screen Show (4:3)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uzma safdar</cp:lastModifiedBy>
  <cp:revision>63</cp:revision>
  <dcterms:created xsi:type="dcterms:W3CDTF">2020-12-07T06:20:52Z</dcterms:created>
  <dcterms:modified xsi:type="dcterms:W3CDTF">2022-11-15T04:49:48Z</dcterms:modified>
</cp:coreProperties>
</file>