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86404C-5F2E-47F0-A620-F193726F4950}"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1CA4-7DDA-4E2C-8D95-7D31FE9C625C}" type="slidenum">
              <a:rPr lang="en-US" smtClean="0"/>
              <a:t>‹#›</a:t>
            </a:fld>
            <a:endParaRPr lang="en-US"/>
          </a:p>
        </p:txBody>
      </p:sp>
    </p:spTree>
    <p:extLst>
      <p:ext uri="{BB962C8B-B14F-4D97-AF65-F5344CB8AC3E}">
        <p14:creationId xmlns:p14="http://schemas.microsoft.com/office/powerpoint/2010/main" val="1034392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6404C-5F2E-47F0-A620-F193726F4950}"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1CA4-7DDA-4E2C-8D95-7D31FE9C625C}" type="slidenum">
              <a:rPr lang="en-US" smtClean="0"/>
              <a:t>‹#›</a:t>
            </a:fld>
            <a:endParaRPr lang="en-US"/>
          </a:p>
        </p:txBody>
      </p:sp>
    </p:spTree>
    <p:extLst>
      <p:ext uri="{BB962C8B-B14F-4D97-AF65-F5344CB8AC3E}">
        <p14:creationId xmlns:p14="http://schemas.microsoft.com/office/powerpoint/2010/main" val="24925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6404C-5F2E-47F0-A620-F193726F4950}"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1CA4-7DDA-4E2C-8D95-7D31FE9C625C}" type="slidenum">
              <a:rPr lang="en-US" smtClean="0"/>
              <a:t>‹#›</a:t>
            </a:fld>
            <a:endParaRPr lang="en-US"/>
          </a:p>
        </p:txBody>
      </p:sp>
    </p:spTree>
    <p:extLst>
      <p:ext uri="{BB962C8B-B14F-4D97-AF65-F5344CB8AC3E}">
        <p14:creationId xmlns:p14="http://schemas.microsoft.com/office/powerpoint/2010/main" val="173975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6404C-5F2E-47F0-A620-F193726F4950}"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1CA4-7DDA-4E2C-8D95-7D31FE9C625C}" type="slidenum">
              <a:rPr lang="en-US" smtClean="0"/>
              <a:t>‹#›</a:t>
            </a:fld>
            <a:endParaRPr lang="en-US"/>
          </a:p>
        </p:txBody>
      </p:sp>
    </p:spTree>
    <p:extLst>
      <p:ext uri="{BB962C8B-B14F-4D97-AF65-F5344CB8AC3E}">
        <p14:creationId xmlns:p14="http://schemas.microsoft.com/office/powerpoint/2010/main" val="3557853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6404C-5F2E-47F0-A620-F193726F4950}"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1CA4-7DDA-4E2C-8D95-7D31FE9C625C}" type="slidenum">
              <a:rPr lang="en-US" smtClean="0"/>
              <a:t>‹#›</a:t>
            </a:fld>
            <a:endParaRPr lang="en-US"/>
          </a:p>
        </p:txBody>
      </p:sp>
    </p:spTree>
    <p:extLst>
      <p:ext uri="{BB962C8B-B14F-4D97-AF65-F5344CB8AC3E}">
        <p14:creationId xmlns:p14="http://schemas.microsoft.com/office/powerpoint/2010/main" val="243186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86404C-5F2E-47F0-A620-F193726F4950}"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71CA4-7DDA-4E2C-8D95-7D31FE9C625C}" type="slidenum">
              <a:rPr lang="en-US" smtClean="0"/>
              <a:t>‹#›</a:t>
            </a:fld>
            <a:endParaRPr lang="en-US"/>
          </a:p>
        </p:txBody>
      </p:sp>
    </p:spTree>
    <p:extLst>
      <p:ext uri="{BB962C8B-B14F-4D97-AF65-F5344CB8AC3E}">
        <p14:creationId xmlns:p14="http://schemas.microsoft.com/office/powerpoint/2010/main" val="748189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6404C-5F2E-47F0-A620-F193726F4950}" type="datetimeFigureOut">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71CA4-7DDA-4E2C-8D95-7D31FE9C625C}" type="slidenum">
              <a:rPr lang="en-US" smtClean="0"/>
              <a:t>‹#›</a:t>
            </a:fld>
            <a:endParaRPr lang="en-US"/>
          </a:p>
        </p:txBody>
      </p:sp>
    </p:spTree>
    <p:extLst>
      <p:ext uri="{BB962C8B-B14F-4D97-AF65-F5344CB8AC3E}">
        <p14:creationId xmlns:p14="http://schemas.microsoft.com/office/powerpoint/2010/main" val="273846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6404C-5F2E-47F0-A620-F193726F4950}"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71CA4-7DDA-4E2C-8D95-7D31FE9C625C}" type="slidenum">
              <a:rPr lang="en-US" smtClean="0"/>
              <a:t>‹#›</a:t>
            </a:fld>
            <a:endParaRPr lang="en-US"/>
          </a:p>
        </p:txBody>
      </p:sp>
    </p:spTree>
    <p:extLst>
      <p:ext uri="{BB962C8B-B14F-4D97-AF65-F5344CB8AC3E}">
        <p14:creationId xmlns:p14="http://schemas.microsoft.com/office/powerpoint/2010/main" val="364627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6404C-5F2E-47F0-A620-F193726F4950}" type="datetimeFigureOut">
              <a:rPr lang="en-US" smtClean="0"/>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671CA4-7DDA-4E2C-8D95-7D31FE9C625C}" type="slidenum">
              <a:rPr lang="en-US" smtClean="0"/>
              <a:t>‹#›</a:t>
            </a:fld>
            <a:endParaRPr lang="en-US"/>
          </a:p>
        </p:txBody>
      </p:sp>
    </p:spTree>
    <p:extLst>
      <p:ext uri="{BB962C8B-B14F-4D97-AF65-F5344CB8AC3E}">
        <p14:creationId xmlns:p14="http://schemas.microsoft.com/office/powerpoint/2010/main" val="2920010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6404C-5F2E-47F0-A620-F193726F4950}"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71CA4-7DDA-4E2C-8D95-7D31FE9C625C}" type="slidenum">
              <a:rPr lang="en-US" smtClean="0"/>
              <a:t>‹#›</a:t>
            </a:fld>
            <a:endParaRPr lang="en-US"/>
          </a:p>
        </p:txBody>
      </p:sp>
    </p:spTree>
    <p:extLst>
      <p:ext uri="{BB962C8B-B14F-4D97-AF65-F5344CB8AC3E}">
        <p14:creationId xmlns:p14="http://schemas.microsoft.com/office/powerpoint/2010/main" val="225592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6404C-5F2E-47F0-A620-F193726F4950}"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71CA4-7DDA-4E2C-8D95-7D31FE9C625C}" type="slidenum">
              <a:rPr lang="en-US" smtClean="0"/>
              <a:t>‹#›</a:t>
            </a:fld>
            <a:endParaRPr lang="en-US"/>
          </a:p>
        </p:txBody>
      </p:sp>
    </p:spTree>
    <p:extLst>
      <p:ext uri="{BB962C8B-B14F-4D97-AF65-F5344CB8AC3E}">
        <p14:creationId xmlns:p14="http://schemas.microsoft.com/office/powerpoint/2010/main" val="425142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6404C-5F2E-47F0-A620-F193726F4950}" type="datetimeFigureOut">
              <a:rPr lang="en-US" smtClean="0"/>
              <a:t>5/13/2024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671CA4-7DDA-4E2C-8D95-7D31FE9C625C}" type="slidenum">
              <a:rPr lang="en-US" smtClean="0"/>
              <a:t>‹#›</a:t>
            </a:fld>
            <a:endParaRPr lang="en-US"/>
          </a:p>
        </p:txBody>
      </p:sp>
    </p:spTree>
    <p:extLst>
      <p:ext uri="{BB962C8B-B14F-4D97-AF65-F5344CB8AC3E}">
        <p14:creationId xmlns:p14="http://schemas.microsoft.com/office/powerpoint/2010/main" val="4071322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Convolutional Neural Networks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6673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Pooling</a:t>
            </a:r>
            <a:endParaRPr lang="en-US" dirty="0"/>
          </a:p>
        </p:txBody>
      </p:sp>
      <p:pic>
        <p:nvPicPr>
          <p:cNvPr id="7170" name="Picture 2" descr="Pooling layer operation oproaches 1) Pooling layers: For the function...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3546" y="1690688"/>
            <a:ext cx="6653313" cy="471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61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Classification</a:t>
            </a:r>
            <a:endParaRPr lang="en-US" dirty="0"/>
          </a:p>
        </p:txBody>
      </p:sp>
      <p:pic>
        <p:nvPicPr>
          <p:cNvPr id="8194" name="Picture 2" descr="Convolutional Neural Networks - Atmoser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5268" y="1825625"/>
            <a:ext cx="922146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952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a:t>
            </a:r>
            <a:endParaRPr lang="en-US" dirty="0"/>
          </a:p>
        </p:txBody>
      </p:sp>
      <p:pic>
        <p:nvPicPr>
          <p:cNvPr id="1026" name="Picture 2" descr="Predicted versus actual value in a neural network, image describes the basic function behind AN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7546" y="2196322"/>
            <a:ext cx="7669841" cy="266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175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 for Image Data</a:t>
            </a:r>
            <a:endParaRPr lang="en-US" dirty="0"/>
          </a:p>
        </p:txBody>
      </p:sp>
      <p:pic>
        <p:nvPicPr>
          <p:cNvPr id="2050" name="Picture 2" descr="Artificial neural network architecture and data flow. An ANN is...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3158" y="2009620"/>
            <a:ext cx="10007267" cy="4073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387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 for Image Data</a:t>
            </a:r>
            <a:endParaRPr lang="en-US" dirty="0"/>
          </a:p>
        </p:txBody>
      </p:sp>
      <p:pic>
        <p:nvPicPr>
          <p:cNvPr id="3074" name="Picture 2" descr="https://i.stack.imgur.com/rx3X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0184" y="1550150"/>
            <a:ext cx="6160776" cy="491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354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 Challenges</a:t>
            </a:r>
            <a:endParaRPr lang="en-US" dirty="0"/>
          </a:p>
        </p:txBody>
      </p:sp>
      <p:sp>
        <p:nvSpPr>
          <p:cNvPr id="3" name="Content Placeholder 2"/>
          <p:cNvSpPr>
            <a:spLocks noGrp="1"/>
          </p:cNvSpPr>
          <p:nvPr>
            <p:ph idx="1"/>
          </p:nvPr>
        </p:nvSpPr>
        <p:spPr/>
        <p:txBody>
          <a:bodyPr>
            <a:normAutofit lnSpcReduction="10000"/>
          </a:bodyPr>
          <a:lstStyle/>
          <a:p>
            <a:r>
              <a:rPr lang="en-US" b="1" dirty="0" smtClean="0"/>
              <a:t>High dimensionality: </a:t>
            </a:r>
            <a:r>
              <a:rPr lang="en-US" dirty="0" smtClean="0"/>
              <a:t>As the resolution and number of channels increase, the dimensionality grows exponentially. This high dimensionality can lead to Vanishing Gradient and Overfitting.</a:t>
            </a:r>
          </a:p>
          <a:p>
            <a:r>
              <a:rPr lang="en-US" b="1" dirty="0" smtClean="0"/>
              <a:t>Computational cost:</a:t>
            </a:r>
            <a:r>
              <a:rPr lang="en-US" dirty="0" smtClean="0"/>
              <a:t> The large number of parameters (weights and biases) in the network and the high dimensionality of the data require significant computational resources and processing power.</a:t>
            </a:r>
          </a:p>
          <a:p>
            <a:r>
              <a:rPr lang="en-US" b="1" dirty="0" smtClean="0"/>
              <a:t>Preserving Spatial Relationships: </a:t>
            </a:r>
            <a:r>
              <a:rPr lang="en-US" dirty="0" smtClean="0"/>
              <a:t>Fully-connected networks, struggle to inherently capture the spatial relationships between pixels in an image. These networks treat each pixel independently, potentially losing valuable information about the relative positions and arrangements of features within the image.</a:t>
            </a:r>
            <a:endParaRPr lang="en-US" dirty="0"/>
          </a:p>
        </p:txBody>
      </p:sp>
    </p:spTree>
    <p:extLst>
      <p:ext uri="{BB962C8B-B14F-4D97-AF65-F5344CB8AC3E}">
        <p14:creationId xmlns:p14="http://schemas.microsoft.com/office/powerpoint/2010/main" val="2385551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US" dirty="0"/>
          </a:p>
        </p:txBody>
      </p:sp>
      <p:pic>
        <p:nvPicPr>
          <p:cNvPr id="4098" name="Picture 2" descr="A quick introduction to CNN lay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735" y="2050181"/>
            <a:ext cx="11632450" cy="3965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933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US" dirty="0"/>
          </a:p>
        </p:txBody>
      </p:sp>
      <p:sp>
        <p:nvSpPr>
          <p:cNvPr id="3" name="Content Placeholder 2"/>
          <p:cNvSpPr>
            <a:spLocks noGrp="1"/>
          </p:cNvSpPr>
          <p:nvPr>
            <p:ph idx="1"/>
          </p:nvPr>
        </p:nvSpPr>
        <p:spPr/>
        <p:txBody>
          <a:bodyPr/>
          <a:lstStyle/>
          <a:p>
            <a:r>
              <a:rPr lang="en-US" dirty="0" smtClean="0"/>
              <a:t>Unlike standard ANNs that treat each pixel independently, CNNs leverage convolutional layers to capture spatial relationships between pixels. These layers employ filters (kernels) that slide across the image, analyzing small regions at a time. Each filter detects specific features, like edges, lines, or shapes. As the filters move across the image, they generate feature maps that highlight the presence and location of these features.</a:t>
            </a:r>
          </a:p>
          <a:p>
            <a:r>
              <a:rPr lang="en-US" dirty="0" smtClean="0"/>
              <a:t>Pooling layers follow convolutional layers, </a:t>
            </a:r>
            <a:r>
              <a:rPr lang="en-US" dirty="0" err="1" smtClean="0"/>
              <a:t>downsampling</a:t>
            </a:r>
            <a:r>
              <a:rPr lang="en-US" dirty="0" smtClean="0"/>
              <a:t> the feature maps and reducing their dimensionality while preserving the most important information</a:t>
            </a:r>
            <a:endParaRPr lang="en-US" dirty="0"/>
          </a:p>
        </p:txBody>
      </p:sp>
    </p:spTree>
    <p:extLst>
      <p:ext uri="{BB962C8B-B14F-4D97-AF65-F5344CB8AC3E}">
        <p14:creationId xmlns:p14="http://schemas.microsoft.com/office/powerpoint/2010/main" val="1975302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Convolution</a:t>
            </a:r>
            <a:endParaRPr lang="en-US" dirty="0"/>
          </a:p>
        </p:txBody>
      </p:sp>
      <p:pic>
        <p:nvPicPr>
          <p:cNvPr id="5122" name="Picture 2" descr="Apply a 2D Convolution Operation in PyTorch - GeeksforGeeks"/>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6917" y="1844692"/>
            <a:ext cx="925816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409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Convolution</a:t>
            </a:r>
            <a:endParaRPr lang="en-US" dirty="0"/>
          </a:p>
        </p:txBody>
      </p:sp>
      <p:pic>
        <p:nvPicPr>
          <p:cNvPr id="6146" name="Picture 2" descr="The convolution operator in a CNN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0044" y="2004151"/>
            <a:ext cx="9038474" cy="4361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82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227</Words>
  <Application>Microsoft Office PowerPoint</Application>
  <PresentationFormat>Widescreen</PresentationFormat>
  <Paragraphs>16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Convolutional Neural Networks</vt:lpstr>
      <vt:lpstr>ANN</vt:lpstr>
      <vt:lpstr>ANN for Image Data</vt:lpstr>
      <vt:lpstr>ANN for Image Data</vt:lpstr>
      <vt:lpstr>ANN: Challenges</vt:lpstr>
      <vt:lpstr>CNN</vt:lpstr>
      <vt:lpstr>CNN</vt:lpstr>
      <vt:lpstr>CNN: Convolution</vt:lpstr>
      <vt:lpstr>CNN: Convolution</vt:lpstr>
      <vt:lpstr>CNN: Pooling</vt:lpstr>
      <vt:lpstr>CNN: Classification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dc:title>
  <dc:creator>hp</dc:creator>
  <cp:lastModifiedBy>hp</cp:lastModifiedBy>
  <cp:revision>3</cp:revision>
  <dcterms:created xsi:type="dcterms:W3CDTF">2024-05-09T04:01:46Z</dcterms:created>
  <dcterms:modified xsi:type="dcterms:W3CDTF">2024-05-13T10:38:57Z</dcterms:modified>
</cp:coreProperties>
</file>