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1633" r:id="rId2"/>
    <p:sldId id="1450" r:id="rId3"/>
    <p:sldId id="1646" r:id="rId4"/>
    <p:sldId id="1653" r:id="rId5"/>
    <p:sldId id="1654" r:id="rId6"/>
    <p:sldId id="1655" r:id="rId7"/>
    <p:sldId id="1656" r:id="rId8"/>
    <p:sldId id="1658" r:id="rId9"/>
    <p:sldId id="1659" r:id="rId10"/>
    <p:sldId id="1660" r:id="rId11"/>
    <p:sldId id="1661" r:id="rId12"/>
    <p:sldId id="1662" r:id="rId13"/>
    <p:sldId id="1664" r:id="rId14"/>
    <p:sldId id="1665" r:id="rId15"/>
    <p:sldId id="1666" r:id="rId16"/>
    <p:sldId id="1667" r:id="rId17"/>
    <p:sldId id="1668" r:id="rId18"/>
    <p:sldId id="1669" r:id="rId19"/>
    <p:sldId id="1670" r:id="rId20"/>
    <p:sldId id="1594" r:id="rId21"/>
    <p:sldId id="144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00A800"/>
    <a:srgbClr val="000099"/>
    <a:srgbClr val="00C000"/>
    <a:srgbClr val="3C6CDF"/>
    <a:srgbClr val="9CDFF9"/>
    <a:srgbClr val="B8C2C9"/>
    <a:srgbClr val="D6DCE0"/>
    <a:srgbClr val="0000A3"/>
    <a:srgbClr val="010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33"/>
    <p:restoredTop sz="91562" autoAdjust="0"/>
  </p:normalViewPr>
  <p:slideViewPr>
    <p:cSldViewPr snapToGrid="0" snapToObjects="1">
      <p:cViewPr varScale="1">
        <p:scale>
          <a:sx n="68" d="100"/>
          <a:sy n="68" d="100"/>
        </p:scale>
        <p:origin x="390" y="66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1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44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4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86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40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77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48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79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9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0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 3006</a:t>
            </a:r>
            <a:br>
              <a:rPr lang="en-US" sz="4800" dirty="0" smtClean="0"/>
            </a:br>
            <a:r>
              <a:rPr lang="en-US" sz="4800" dirty="0" smtClean="0"/>
              <a:t>Parallel and Distributed Computing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/>
              <a:t>Lecture </a:t>
            </a:r>
            <a:r>
              <a:rPr lang="en-US" sz="4800" smtClean="0"/>
              <a:t>21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Danyal </a:t>
            </a:r>
            <a:r>
              <a:rPr lang="en-US" sz="3200" b="1" dirty="0" err="1"/>
              <a:t>Farhat</a:t>
            </a:r>
            <a:endParaRPr lang="en-US" sz="3200" b="1" dirty="0"/>
          </a:p>
          <a:p>
            <a:r>
              <a:rPr lang="en-US" sz="3200" b="1" dirty="0"/>
              <a:t>FAST School of Computing</a:t>
            </a:r>
          </a:p>
          <a:p>
            <a:r>
              <a:rPr lang="en-US" sz="3200" b="1" dirty="0" smtClean="0"/>
              <a:t>NUCES </a:t>
            </a:r>
            <a:r>
              <a:rPr lang="en-US" sz="3200" b="1" dirty="0"/>
              <a:t>Lahore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41619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marL="130175" indent="0" algn="just">
              <a:buNone/>
            </a:pPr>
            <a:r>
              <a:rPr lang="en-US" b="1" dirty="0"/>
              <a:t>#include &lt;</a:t>
            </a:r>
            <a:r>
              <a:rPr lang="en-US" b="1" dirty="0" err="1"/>
              <a:t>mpi.h</a:t>
            </a:r>
            <a:r>
              <a:rPr lang="en-US" b="1" dirty="0"/>
              <a:t>&gt;</a:t>
            </a:r>
          </a:p>
          <a:p>
            <a:pPr marL="130175" indent="0" algn="just">
              <a:buNone/>
            </a:pPr>
            <a:r>
              <a:rPr lang="en-US" b="1" dirty="0"/>
              <a:t>main(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argc</a:t>
            </a:r>
            <a:r>
              <a:rPr lang="en-US" b="1" dirty="0"/>
              <a:t>, char *</a:t>
            </a:r>
            <a:r>
              <a:rPr lang="en-US" b="1" dirty="0" err="1"/>
              <a:t>argv</a:t>
            </a:r>
            <a:r>
              <a:rPr lang="en-US" b="1" dirty="0" smtClean="0"/>
              <a:t>[]){</a:t>
            </a:r>
            <a:endParaRPr lang="en-US" b="1" dirty="0"/>
          </a:p>
          <a:p>
            <a:pPr marL="130175" indent="0" algn="just">
              <a:buNone/>
            </a:pPr>
            <a:r>
              <a:rPr lang="en-US" b="1" dirty="0"/>
              <a:t>	</a:t>
            </a:r>
            <a:r>
              <a:rPr lang="en-US" b="1" dirty="0" err="1"/>
              <a:t>int</a:t>
            </a:r>
            <a:r>
              <a:rPr lang="en-US" b="1" dirty="0"/>
              <a:t> np, </a:t>
            </a:r>
            <a:r>
              <a:rPr lang="en-US" b="1" dirty="0" err="1"/>
              <a:t>myrank</a:t>
            </a:r>
            <a:r>
              <a:rPr lang="en-US" b="1" dirty="0"/>
              <a:t>;</a:t>
            </a:r>
          </a:p>
          <a:p>
            <a:pPr marL="130175" indent="0" algn="just">
              <a:buNone/>
            </a:pPr>
            <a:r>
              <a:rPr lang="en-US" b="1" dirty="0"/>
              <a:t>	</a:t>
            </a:r>
            <a:r>
              <a:rPr lang="en-US" b="1" dirty="0" err="1"/>
              <a:t>MPI_Init</a:t>
            </a:r>
            <a:r>
              <a:rPr lang="en-US" b="1" dirty="0"/>
              <a:t>(&amp;</a:t>
            </a:r>
            <a:r>
              <a:rPr lang="en-US" b="1" dirty="0" err="1"/>
              <a:t>argc</a:t>
            </a:r>
            <a:r>
              <a:rPr lang="en-US" b="1" dirty="0"/>
              <a:t>, &amp;</a:t>
            </a:r>
            <a:r>
              <a:rPr lang="en-US" b="1" dirty="0" err="1"/>
              <a:t>argv</a:t>
            </a:r>
            <a:r>
              <a:rPr lang="en-US" b="1" dirty="0"/>
              <a:t>);</a:t>
            </a:r>
          </a:p>
          <a:p>
            <a:pPr marL="130175" indent="0" algn="just">
              <a:buNone/>
            </a:pPr>
            <a:r>
              <a:rPr lang="en-US" b="1" dirty="0"/>
              <a:t>	</a:t>
            </a:r>
            <a:r>
              <a:rPr lang="en-US" b="1" dirty="0" err="1"/>
              <a:t>MPI_Comm_size</a:t>
            </a:r>
            <a:r>
              <a:rPr lang="en-US" b="1" dirty="0"/>
              <a:t>(MPI_COMM_WORLD, &amp;np);</a:t>
            </a:r>
          </a:p>
          <a:p>
            <a:pPr marL="130175" indent="0" algn="just">
              <a:buNone/>
            </a:pPr>
            <a:r>
              <a:rPr lang="en-US" b="1" dirty="0"/>
              <a:t>	</a:t>
            </a:r>
            <a:r>
              <a:rPr lang="en-US" b="1" dirty="0" err="1"/>
              <a:t>MPI_Comm_rank</a:t>
            </a:r>
            <a:r>
              <a:rPr lang="en-US" b="1" dirty="0"/>
              <a:t>(MPI_COMM_WORLD, &amp;</a:t>
            </a:r>
            <a:r>
              <a:rPr lang="en-US" b="1" dirty="0" err="1"/>
              <a:t>myrank</a:t>
            </a:r>
            <a:r>
              <a:rPr lang="en-US" b="1" dirty="0"/>
              <a:t>);</a:t>
            </a:r>
          </a:p>
          <a:p>
            <a:pPr marL="130175" indent="0" algn="just">
              <a:buNone/>
            </a:pPr>
            <a:r>
              <a:rPr lang="en-US" b="1" dirty="0"/>
              <a:t>	</a:t>
            </a:r>
            <a:r>
              <a:rPr lang="en-US" b="1" dirty="0" err="1"/>
              <a:t>printf</a:t>
            </a:r>
            <a:r>
              <a:rPr lang="en-US" b="1" dirty="0"/>
              <a:t>("From process %d out of %d, </a:t>
            </a:r>
            <a:endParaRPr lang="en-US" b="1" dirty="0" smtClean="0"/>
          </a:p>
          <a:p>
            <a:pPr marL="130175" indent="0" algn="just">
              <a:buNone/>
            </a:pPr>
            <a:r>
              <a:rPr lang="en-US" b="1" dirty="0"/>
              <a:t>	</a:t>
            </a:r>
            <a:r>
              <a:rPr lang="en-US" b="1" dirty="0" smtClean="0"/>
              <a:t>HelloWorld</a:t>
            </a:r>
            <a:r>
              <a:rPr lang="en-US" b="1" dirty="0"/>
              <a:t>!\n",</a:t>
            </a:r>
            <a:r>
              <a:rPr lang="en-US" b="1" dirty="0" err="1"/>
              <a:t>myrank</a:t>
            </a:r>
            <a:r>
              <a:rPr lang="en-US" b="1" dirty="0"/>
              <a:t>, np);</a:t>
            </a:r>
          </a:p>
          <a:p>
            <a:pPr marL="130175" indent="0" algn="just">
              <a:buNone/>
            </a:pPr>
            <a:r>
              <a:rPr lang="en-US" b="1" dirty="0"/>
              <a:t>	</a:t>
            </a:r>
            <a:r>
              <a:rPr lang="en-US" b="1" dirty="0" err="1"/>
              <a:t>MPI_Finalize</a:t>
            </a:r>
            <a:r>
              <a:rPr lang="en-US" b="1" dirty="0"/>
              <a:t>();</a:t>
            </a:r>
          </a:p>
          <a:p>
            <a:pPr marL="130175" indent="0" algn="just">
              <a:buNone/>
            </a:pPr>
            <a:r>
              <a:rPr lang="en-US" b="1" dirty="0"/>
              <a:t>}</a:t>
            </a:r>
          </a:p>
          <a:p>
            <a:pPr marL="130175" indent="0" algn="just">
              <a:buNone/>
            </a:pP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Program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55188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basic </a:t>
            </a:r>
            <a:r>
              <a:rPr lang="en-US" b="1" dirty="0">
                <a:solidFill>
                  <a:srgbClr val="0000A8"/>
                </a:solidFill>
              </a:rPr>
              <a:t>functions</a:t>
            </a:r>
            <a:r>
              <a:rPr lang="en-US" b="1" dirty="0"/>
              <a:t> for sending and receiving messages in MPI are the </a:t>
            </a:r>
            <a:r>
              <a:rPr lang="en-US" b="1" dirty="0" err="1"/>
              <a:t>MPI_Send</a:t>
            </a:r>
            <a:r>
              <a:rPr lang="en-US" b="1" dirty="0"/>
              <a:t> and </a:t>
            </a:r>
            <a:r>
              <a:rPr lang="en-US" b="1" dirty="0" err="1"/>
              <a:t>MPI_Recv</a:t>
            </a:r>
            <a:r>
              <a:rPr lang="en-US" b="1" dirty="0"/>
              <a:t>, </a:t>
            </a:r>
            <a:r>
              <a:rPr lang="en-US" b="1" dirty="0" smtClean="0"/>
              <a:t>respectively 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</a:t>
            </a:r>
            <a:r>
              <a:rPr lang="en-US" b="1" dirty="0">
                <a:solidFill>
                  <a:srgbClr val="0000A8"/>
                </a:solidFill>
              </a:rPr>
              <a:t>calling sequences </a:t>
            </a:r>
            <a:r>
              <a:rPr lang="en-US" b="1" dirty="0"/>
              <a:t>of these routines are as follows: </a:t>
            </a:r>
            <a:endParaRPr lang="en-US" b="1" dirty="0" smtClean="0"/>
          </a:p>
          <a:p>
            <a:pPr marL="130175" indent="0" algn="just">
              <a:buNone/>
            </a:pPr>
            <a:r>
              <a:rPr lang="en-US" b="1" dirty="0"/>
              <a:t>	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/>
              <a:t>MPI_Send</a:t>
            </a:r>
            <a:r>
              <a:rPr lang="en-US" sz="2400" b="1" dirty="0"/>
              <a:t>(void *</a:t>
            </a:r>
            <a:r>
              <a:rPr lang="en-US" sz="2400" b="1" dirty="0" err="1"/>
              <a:t>buf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count, </a:t>
            </a:r>
            <a:r>
              <a:rPr lang="en-US" sz="2400" b="1" dirty="0" err="1"/>
              <a:t>MPI_Datatype</a:t>
            </a:r>
            <a:r>
              <a:rPr lang="en-US" sz="2400" b="1" dirty="0"/>
              <a:t> 	</a:t>
            </a:r>
            <a:r>
              <a:rPr lang="en-US" sz="2400" b="1" dirty="0" smtClean="0"/>
              <a:t>datatype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dest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smtClean="0"/>
              <a:t>       tag</a:t>
            </a:r>
            <a:r>
              <a:rPr lang="en-US" sz="2400" b="1" dirty="0"/>
              <a:t>, </a:t>
            </a:r>
            <a:r>
              <a:rPr lang="en-US" sz="2400" b="1" dirty="0" err="1"/>
              <a:t>MPI_Comm</a:t>
            </a:r>
            <a:r>
              <a:rPr lang="en-US" sz="2400" b="1" dirty="0"/>
              <a:t> </a:t>
            </a:r>
            <a:r>
              <a:rPr lang="en-US" sz="2400" b="1" dirty="0" err="1"/>
              <a:t>comm</a:t>
            </a:r>
            <a:r>
              <a:rPr lang="en-US" sz="2400" b="1" dirty="0"/>
              <a:t>) </a:t>
            </a:r>
            <a:endParaRPr lang="en-US" sz="2400" b="1" dirty="0" smtClean="0"/>
          </a:p>
          <a:p>
            <a:pPr marL="130175" indent="0" algn="just">
              <a:buNone/>
            </a:pPr>
            <a:r>
              <a:rPr lang="en-US" sz="2400" b="1" dirty="0"/>
              <a:t>	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/>
              <a:t>MPI_Recv</a:t>
            </a:r>
            <a:r>
              <a:rPr lang="en-US" sz="2400" b="1" dirty="0"/>
              <a:t>(void *</a:t>
            </a:r>
            <a:r>
              <a:rPr lang="en-US" sz="2400" b="1" dirty="0" err="1"/>
              <a:t>buf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count, </a:t>
            </a:r>
            <a:r>
              <a:rPr lang="en-US" sz="2400" b="1" dirty="0" err="1" smtClean="0"/>
              <a:t>MPI_Datatype</a:t>
            </a:r>
            <a:r>
              <a:rPr lang="en-US" sz="2400" b="1" dirty="0" smtClean="0"/>
              <a:t> datatype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source,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smtClean="0"/>
              <a:t>  tag, </a:t>
            </a:r>
            <a:r>
              <a:rPr lang="en-US" sz="2400" b="1" dirty="0" err="1" smtClean="0"/>
              <a:t>MPI_Comm</a:t>
            </a:r>
            <a:r>
              <a:rPr lang="en-US" sz="2400" b="1" dirty="0" smtClean="0"/>
              <a:t> </a:t>
            </a:r>
            <a:r>
              <a:rPr lang="en-US" sz="2400" b="1" dirty="0" err="1"/>
              <a:t>comm</a:t>
            </a:r>
            <a:r>
              <a:rPr lang="en-US" sz="2400" b="1" dirty="0"/>
              <a:t>,   </a:t>
            </a:r>
            <a:r>
              <a:rPr lang="en-US" sz="2400" b="1" dirty="0" err="1"/>
              <a:t>MPI_Status</a:t>
            </a:r>
            <a:r>
              <a:rPr lang="en-US" sz="2400" b="1" dirty="0"/>
              <a:t> *status) 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MPI provides equivalent </a:t>
            </a:r>
            <a:r>
              <a:rPr lang="en-US" b="1" dirty="0">
                <a:solidFill>
                  <a:srgbClr val="0000A8"/>
                </a:solidFill>
              </a:rPr>
              <a:t>datatypes</a:t>
            </a:r>
            <a:r>
              <a:rPr lang="en-US" b="1" dirty="0"/>
              <a:t> for all C </a:t>
            </a:r>
            <a:r>
              <a:rPr lang="en-US" b="1" dirty="0" smtClean="0"/>
              <a:t>datatypes</a:t>
            </a:r>
          </a:p>
          <a:p>
            <a:pPr lvl="1" algn="just"/>
            <a:r>
              <a:rPr lang="en-US" b="1" dirty="0" smtClean="0"/>
              <a:t>This </a:t>
            </a:r>
            <a:r>
              <a:rPr lang="en-US" b="1" dirty="0"/>
              <a:t>is done for portability </a:t>
            </a:r>
            <a:r>
              <a:rPr lang="en-US" b="1" dirty="0" smtClean="0"/>
              <a:t>reasons 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</a:t>
            </a:r>
            <a:r>
              <a:rPr lang="en-US" b="1" dirty="0">
                <a:solidFill>
                  <a:srgbClr val="0000A8"/>
                </a:solidFill>
              </a:rPr>
              <a:t>message-tag</a:t>
            </a:r>
            <a:r>
              <a:rPr lang="en-US" b="1" dirty="0"/>
              <a:t> can take values ranging from zero up to the MPI defined constant MPI_TAG_UB.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 Messages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67156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Data </a:t>
            </a:r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130175" indent="0">
              <a:buNone/>
            </a:pPr>
            <a:r>
              <a:rPr lang="en-US" b="1" dirty="0">
                <a:solidFill>
                  <a:srgbClr val="C00000"/>
                </a:solidFill>
              </a:rPr>
              <a:t>MPI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MPI_CHAR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MPI_SHORT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MPI_INT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MPI_LONG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MPI_UNSIGNED_CHAR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MPI_UNSIGNED_SHORT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MPI_UNSIGNED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MPI_UNSIGNED_LONG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MPI_FLOAT ﬂoat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MPI_DOUBLE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MPI_LONG_DOUBLE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130175" indent="0">
              <a:buNone/>
            </a:pPr>
            <a:r>
              <a:rPr lang="en-US" b="1" dirty="0">
                <a:solidFill>
                  <a:srgbClr val="C00000"/>
                </a:solidFill>
              </a:rPr>
              <a:t>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signed char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signed short </a:t>
            </a:r>
            <a:r>
              <a:rPr lang="en-US" b="1" dirty="0" err="1"/>
              <a:t>int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signed </a:t>
            </a:r>
            <a:r>
              <a:rPr lang="en-US" b="1" dirty="0" err="1"/>
              <a:t>int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signed long </a:t>
            </a:r>
            <a:r>
              <a:rPr lang="en-US" b="1" dirty="0" err="1"/>
              <a:t>int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unsigned char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unsigned short </a:t>
            </a:r>
            <a:r>
              <a:rPr lang="en-US" b="1" dirty="0" err="1"/>
              <a:t>int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unsigned </a:t>
            </a:r>
            <a:r>
              <a:rPr lang="en-US" b="1" dirty="0" err="1"/>
              <a:t>int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unsigned long </a:t>
            </a:r>
            <a:r>
              <a:rPr lang="en-US" b="1" dirty="0" err="1"/>
              <a:t>int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float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double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long double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Sending and Receiving Messages</a:t>
            </a:r>
            <a:endParaRPr 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0175" indent="0" algn="just">
              <a:buNone/>
            </a:pPr>
            <a:r>
              <a:rPr lang="en-US" b="1" dirty="0" err="1">
                <a:solidFill>
                  <a:srgbClr val="C00000"/>
                </a:solidFill>
              </a:rPr>
              <a:t>MPI_Send</a:t>
            </a:r>
            <a:r>
              <a:rPr lang="en-US" b="1" dirty="0">
                <a:solidFill>
                  <a:srgbClr val="C00000"/>
                </a:solidFill>
              </a:rPr>
              <a:t>(void *</a:t>
            </a:r>
            <a:r>
              <a:rPr lang="en-US" b="1" dirty="0" err="1">
                <a:solidFill>
                  <a:srgbClr val="C00000"/>
                </a:solidFill>
              </a:rPr>
              <a:t>buf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 count, </a:t>
            </a:r>
            <a:r>
              <a:rPr lang="en-US" b="1" dirty="0" err="1">
                <a:solidFill>
                  <a:srgbClr val="C00000"/>
                </a:solidFill>
              </a:rPr>
              <a:t>MPI_Datatype</a:t>
            </a:r>
            <a:r>
              <a:rPr lang="en-US" b="1" dirty="0">
                <a:solidFill>
                  <a:srgbClr val="C00000"/>
                </a:solidFill>
              </a:rPr>
              <a:t> datatype, 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dest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 tag, </a:t>
            </a:r>
            <a:r>
              <a:rPr lang="en-US" b="1" dirty="0" err="1">
                <a:solidFill>
                  <a:srgbClr val="C00000"/>
                </a:solidFill>
              </a:rPr>
              <a:t>MPI_Comm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comm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/>
              <a:t>MPI_Send</a:t>
            </a:r>
            <a:r>
              <a:rPr lang="en-US" b="1" dirty="0"/>
              <a:t>() is the basic operation for </a:t>
            </a:r>
            <a:r>
              <a:rPr lang="en-US" b="1" dirty="0">
                <a:solidFill>
                  <a:srgbClr val="0000A8"/>
                </a:solidFill>
              </a:rPr>
              <a:t>sending </a:t>
            </a:r>
            <a:r>
              <a:rPr lang="en-US" b="1" dirty="0"/>
              <a:t>messages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/>
              <a:t>buf</a:t>
            </a:r>
            <a:r>
              <a:rPr lang="en-US" b="1" dirty="0"/>
              <a:t> is the </a:t>
            </a:r>
            <a:r>
              <a:rPr lang="en-US" b="1" dirty="0">
                <a:solidFill>
                  <a:srgbClr val="0000A8"/>
                </a:solidFill>
              </a:rPr>
              <a:t>initial address </a:t>
            </a:r>
            <a:r>
              <a:rPr lang="en-US" b="1" dirty="0"/>
              <a:t>of the data to be sent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count is the </a:t>
            </a:r>
            <a:r>
              <a:rPr lang="en-US" b="1" dirty="0">
                <a:solidFill>
                  <a:srgbClr val="0000A8"/>
                </a:solidFill>
              </a:rPr>
              <a:t>number of elements </a:t>
            </a:r>
            <a:r>
              <a:rPr lang="en-US" b="1" dirty="0"/>
              <a:t>of type datatype to be sent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datatype is the </a:t>
            </a:r>
            <a:r>
              <a:rPr lang="en-US" b="1" dirty="0">
                <a:solidFill>
                  <a:srgbClr val="0000A8"/>
                </a:solidFill>
              </a:rPr>
              <a:t>type of data </a:t>
            </a:r>
            <a:r>
              <a:rPr lang="en-US" b="1" dirty="0"/>
              <a:t>being sent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/>
              <a:t>dest</a:t>
            </a:r>
            <a:r>
              <a:rPr lang="en-US" b="1" dirty="0"/>
              <a:t> is the </a:t>
            </a:r>
            <a:r>
              <a:rPr lang="en-US" b="1" dirty="0">
                <a:solidFill>
                  <a:srgbClr val="0000A8"/>
                </a:solidFill>
              </a:rPr>
              <a:t>rank of the receiver process </a:t>
            </a:r>
            <a:r>
              <a:rPr lang="en-US" b="1" dirty="0"/>
              <a:t>within the communicator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Tag is an </a:t>
            </a:r>
            <a:r>
              <a:rPr lang="en-US" b="1" dirty="0">
                <a:solidFill>
                  <a:srgbClr val="0000A8"/>
                </a:solidFill>
              </a:rPr>
              <a:t>identiﬁcation tag </a:t>
            </a:r>
            <a:r>
              <a:rPr lang="en-US" b="1" dirty="0"/>
              <a:t>for the message being sent. This tag allows the communicating processes to </a:t>
            </a:r>
            <a:r>
              <a:rPr lang="en-US" b="1" dirty="0">
                <a:solidFill>
                  <a:srgbClr val="0000A8"/>
                </a:solidFill>
              </a:rPr>
              <a:t>group messages </a:t>
            </a:r>
            <a:r>
              <a:rPr lang="en-US" b="1" dirty="0"/>
              <a:t>being </a:t>
            </a:r>
            <a:r>
              <a:rPr lang="en-US" b="1" dirty="0" smtClean="0"/>
              <a:t>exchanged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 smtClean="0"/>
              <a:t>comm</a:t>
            </a:r>
            <a:r>
              <a:rPr lang="en-US" b="1" dirty="0" smtClean="0"/>
              <a:t> </a:t>
            </a:r>
            <a:r>
              <a:rPr lang="en-US" b="1" dirty="0"/>
              <a:t>is the </a:t>
            </a:r>
            <a:r>
              <a:rPr lang="en-US" b="1" dirty="0">
                <a:solidFill>
                  <a:srgbClr val="0000A8"/>
                </a:solidFill>
              </a:rPr>
              <a:t>communicator</a:t>
            </a:r>
            <a:r>
              <a:rPr lang="en-US" b="1" dirty="0"/>
              <a:t> to which the processes involved in the communication belong</a:t>
            </a:r>
          </a:p>
        </p:txBody>
      </p:sp>
    </p:spTree>
    <p:extLst>
      <p:ext uri="{BB962C8B-B14F-4D97-AF65-F5344CB8AC3E}">
        <p14:creationId xmlns:p14="http://schemas.microsoft.com/office/powerpoint/2010/main" val="2837850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Sending and Receiving </a:t>
            </a:r>
            <a:r>
              <a:rPr lang="en-US" dirty="0" smtClean="0"/>
              <a:t>Messages (Cont.)</a:t>
            </a:r>
            <a:endParaRPr 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0175" indent="0" algn="just">
              <a:buNone/>
            </a:pPr>
            <a:r>
              <a:rPr lang="en-US" b="1" dirty="0" err="1">
                <a:solidFill>
                  <a:srgbClr val="C00000"/>
                </a:solidFill>
              </a:rPr>
              <a:t>MPI_Recv</a:t>
            </a:r>
            <a:r>
              <a:rPr lang="en-US" b="1" dirty="0">
                <a:solidFill>
                  <a:srgbClr val="C00000"/>
                </a:solidFill>
              </a:rPr>
              <a:t>(void *</a:t>
            </a:r>
            <a:r>
              <a:rPr lang="en-US" b="1" dirty="0" err="1">
                <a:solidFill>
                  <a:srgbClr val="C00000"/>
                </a:solidFill>
              </a:rPr>
              <a:t>buf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 count, </a:t>
            </a:r>
            <a:r>
              <a:rPr lang="en-US" b="1" dirty="0" err="1">
                <a:solidFill>
                  <a:srgbClr val="C00000"/>
                </a:solidFill>
              </a:rPr>
              <a:t>MPI_Datatype</a:t>
            </a:r>
            <a:r>
              <a:rPr lang="en-US" b="1" dirty="0">
                <a:solidFill>
                  <a:srgbClr val="C00000"/>
                </a:solidFill>
              </a:rPr>
              <a:t> datatype, 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 source, 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tag, </a:t>
            </a:r>
            <a:r>
              <a:rPr lang="en-US" b="1" dirty="0" err="1" smtClean="0">
                <a:solidFill>
                  <a:srgbClr val="C00000"/>
                </a:solidFill>
              </a:rPr>
              <a:t>MPI_Comm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comm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MPI_Status</a:t>
            </a:r>
            <a:r>
              <a:rPr lang="en-US" b="1" dirty="0">
                <a:solidFill>
                  <a:srgbClr val="C00000"/>
                </a:solidFill>
              </a:rPr>
              <a:t> *status)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/>
              <a:t>MPI_Recv</a:t>
            </a:r>
            <a:r>
              <a:rPr lang="en-US" b="1" dirty="0"/>
              <a:t>() is the basic operation for </a:t>
            </a:r>
            <a:r>
              <a:rPr lang="en-US" b="1" dirty="0">
                <a:solidFill>
                  <a:srgbClr val="0000A8"/>
                </a:solidFill>
              </a:rPr>
              <a:t>receiving messages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/>
              <a:t>buf</a:t>
            </a:r>
            <a:r>
              <a:rPr lang="en-US" b="1" dirty="0"/>
              <a:t> – address where </a:t>
            </a:r>
            <a:r>
              <a:rPr lang="en-US" b="1" dirty="0">
                <a:solidFill>
                  <a:srgbClr val="0000A8"/>
                </a:solidFill>
              </a:rPr>
              <a:t>received data </a:t>
            </a:r>
            <a:r>
              <a:rPr lang="en-US" b="1" dirty="0"/>
              <a:t>must be placed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count – </a:t>
            </a:r>
            <a:r>
              <a:rPr lang="en-US" b="1" dirty="0" smtClean="0">
                <a:solidFill>
                  <a:srgbClr val="0000A8"/>
                </a:solidFill>
              </a:rPr>
              <a:t>maximum </a:t>
            </a:r>
            <a:r>
              <a:rPr lang="en-US" b="1" dirty="0">
                <a:solidFill>
                  <a:srgbClr val="0000A8"/>
                </a:solidFill>
              </a:rPr>
              <a:t>number of elements </a:t>
            </a:r>
            <a:r>
              <a:rPr lang="en-US" b="1" dirty="0"/>
              <a:t>of type datatype being received (≥ to the number of elements being sent)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/>
              <a:t>dataype</a:t>
            </a:r>
            <a:r>
              <a:rPr lang="en-US" b="1" dirty="0"/>
              <a:t> – </a:t>
            </a:r>
            <a:r>
              <a:rPr lang="en-US" b="1" dirty="0">
                <a:solidFill>
                  <a:srgbClr val="0000A8"/>
                </a:solidFill>
              </a:rPr>
              <a:t>type of data </a:t>
            </a:r>
            <a:r>
              <a:rPr lang="en-US" b="1" dirty="0"/>
              <a:t>to be received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source – </a:t>
            </a:r>
            <a:r>
              <a:rPr lang="en-US" b="1" dirty="0">
                <a:solidFill>
                  <a:srgbClr val="0000A8"/>
                </a:solidFill>
              </a:rPr>
              <a:t>rank of sending process</a:t>
            </a:r>
            <a:r>
              <a:rPr lang="en-US" b="1" dirty="0"/>
              <a:t>. To receive from any process, use MPI_ANY_SOURCE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/>
              <a:t>comm</a:t>
            </a:r>
            <a:r>
              <a:rPr lang="en-US" b="1" dirty="0"/>
              <a:t> – </a:t>
            </a:r>
            <a:r>
              <a:rPr lang="en-US" b="1" dirty="0">
                <a:solidFill>
                  <a:srgbClr val="0000A8"/>
                </a:solidFill>
              </a:rPr>
              <a:t>communicator group </a:t>
            </a:r>
            <a:r>
              <a:rPr lang="en-US" b="1" dirty="0"/>
              <a:t>for the processes involved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status – </a:t>
            </a:r>
            <a:r>
              <a:rPr lang="en-US" b="1" dirty="0">
                <a:solidFill>
                  <a:srgbClr val="0000A8"/>
                </a:solidFill>
              </a:rPr>
              <a:t>returns information </a:t>
            </a:r>
            <a:r>
              <a:rPr lang="en-US" b="1" dirty="0"/>
              <a:t>about sending process (</a:t>
            </a:r>
            <a:r>
              <a:rPr lang="en-US" b="1" dirty="0" err="1"/>
              <a:t>status.MPI</a:t>
            </a:r>
            <a:r>
              <a:rPr lang="en-US" b="1" dirty="0"/>
              <a:t> SOURCE) and about the message tag (</a:t>
            </a:r>
            <a:r>
              <a:rPr lang="en-US" b="1" dirty="0" err="1"/>
              <a:t>status.MPI_TAG</a:t>
            </a:r>
            <a:r>
              <a:rPr lang="en-US" b="1" dirty="0"/>
              <a:t>). If this is not important, ignore it using MPI_STATUS_IGNORE</a:t>
            </a:r>
          </a:p>
        </p:txBody>
      </p:sp>
    </p:spTree>
    <p:extLst>
      <p:ext uri="{BB962C8B-B14F-4D97-AF65-F5344CB8AC3E}">
        <p14:creationId xmlns:p14="http://schemas.microsoft.com/office/powerpoint/2010/main" val="2566202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Sending and Receiving </a:t>
            </a:r>
            <a:r>
              <a:rPr lang="en-US" dirty="0" smtClean="0"/>
              <a:t>Messages (Cont.)</a:t>
            </a:r>
            <a:endParaRPr 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MPI allows specification of </a:t>
            </a:r>
            <a:r>
              <a:rPr lang="en-US" sz="3200" b="1" dirty="0">
                <a:solidFill>
                  <a:srgbClr val="0000A8"/>
                </a:solidFill>
              </a:rPr>
              <a:t>wildcard arguments </a:t>
            </a:r>
            <a:r>
              <a:rPr lang="en-US" sz="3200" b="1" dirty="0"/>
              <a:t>for both source and </a:t>
            </a:r>
            <a:r>
              <a:rPr lang="en-US" sz="3200" b="1" dirty="0" smtClean="0"/>
              <a:t>tag </a:t>
            </a: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If source is set to </a:t>
            </a:r>
            <a:r>
              <a:rPr lang="en-US" sz="3200" b="1" dirty="0">
                <a:solidFill>
                  <a:srgbClr val="0000A8"/>
                </a:solidFill>
              </a:rPr>
              <a:t>MPI_ANY_SOURCE,</a:t>
            </a:r>
            <a:r>
              <a:rPr lang="en-US" sz="3200" b="1" dirty="0"/>
              <a:t> then any process of the communication domain can be the source of the </a:t>
            </a:r>
            <a:r>
              <a:rPr lang="en-US" sz="3200" b="1" dirty="0" smtClean="0"/>
              <a:t>message </a:t>
            </a: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If tag is set to </a:t>
            </a:r>
            <a:r>
              <a:rPr lang="en-US" sz="3200" b="1" dirty="0">
                <a:solidFill>
                  <a:srgbClr val="0000A8"/>
                </a:solidFill>
              </a:rPr>
              <a:t>MPI_ANY_TAG</a:t>
            </a:r>
            <a:r>
              <a:rPr lang="en-US" sz="3200" b="1" dirty="0"/>
              <a:t>, then messages with any tag are </a:t>
            </a:r>
            <a:r>
              <a:rPr lang="en-US" sz="3200" b="1" dirty="0" smtClean="0"/>
              <a:t>accepted </a:t>
            </a: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On the receive side, the message must be of </a:t>
            </a:r>
            <a:r>
              <a:rPr lang="en-US" sz="3200" b="1" dirty="0" smtClean="0">
                <a:solidFill>
                  <a:srgbClr val="0000A8"/>
                </a:solidFill>
              </a:rPr>
              <a:t>length</a:t>
            </a:r>
            <a:r>
              <a:rPr lang="en-US" sz="3200" b="1" dirty="0" smtClean="0"/>
              <a:t> equal to or less than the length field specified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 err="1"/>
          </a:p>
        </p:txBody>
      </p:sp>
    </p:spTree>
    <p:extLst>
      <p:ext uri="{BB962C8B-B14F-4D97-AF65-F5344CB8AC3E}">
        <p14:creationId xmlns:p14="http://schemas.microsoft.com/office/powerpoint/2010/main" val="1042293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Sending and Receiving </a:t>
            </a:r>
            <a:r>
              <a:rPr lang="en-US" dirty="0" smtClean="0"/>
              <a:t>Messages (Cont.)</a:t>
            </a:r>
            <a:endParaRPr 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On the receiving end, the </a:t>
            </a:r>
            <a:r>
              <a:rPr lang="en-US" sz="3200" b="1" dirty="0">
                <a:solidFill>
                  <a:srgbClr val="0000A8"/>
                </a:solidFill>
              </a:rPr>
              <a:t>status</a:t>
            </a:r>
            <a:r>
              <a:rPr lang="en-US" sz="3200" b="1" dirty="0"/>
              <a:t> variable can be used to get information about the </a:t>
            </a:r>
            <a:r>
              <a:rPr lang="en-US" sz="3200" b="1" dirty="0" err="1"/>
              <a:t>MPI_Recv</a:t>
            </a:r>
            <a:r>
              <a:rPr lang="en-US" sz="3200" b="1" dirty="0"/>
              <a:t> </a:t>
            </a:r>
            <a:r>
              <a:rPr lang="en-US" sz="3200" b="1" dirty="0" smtClean="0"/>
              <a:t>operation </a:t>
            </a: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The corresponding </a:t>
            </a:r>
            <a:r>
              <a:rPr lang="en-US" sz="3200" b="1" dirty="0">
                <a:solidFill>
                  <a:srgbClr val="0000A8"/>
                </a:solidFill>
              </a:rPr>
              <a:t>data structure </a:t>
            </a:r>
            <a:r>
              <a:rPr lang="en-US" sz="3200" b="1" dirty="0" smtClean="0"/>
              <a:t>contains:</a:t>
            </a:r>
          </a:p>
          <a:p>
            <a:pPr marL="463550" lvl="1" indent="0" algn="just">
              <a:buNone/>
            </a:pPr>
            <a:r>
              <a:rPr lang="en-US" b="1" dirty="0" err="1" smtClean="0"/>
              <a:t>typedef</a:t>
            </a:r>
            <a:r>
              <a:rPr lang="en-US" b="1" dirty="0" smtClean="0"/>
              <a:t> </a:t>
            </a:r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err="1"/>
              <a:t>MPI_Status</a:t>
            </a:r>
            <a:r>
              <a:rPr lang="en-US" b="1" dirty="0"/>
              <a:t> { </a:t>
            </a:r>
            <a:endParaRPr lang="en-US" b="1" dirty="0" smtClean="0"/>
          </a:p>
          <a:p>
            <a:pPr marL="914400" lvl="2" indent="0" algn="just">
              <a:buNone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/>
              <a:t>MPI_SOURCE;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/>
              <a:t>MPI_TAG;  </a:t>
            </a:r>
            <a:endParaRPr lang="en-US" sz="2400" b="1" dirty="0" smtClean="0"/>
          </a:p>
          <a:p>
            <a:pPr marL="914400" lvl="2" indent="0" algn="just">
              <a:buNone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/>
              <a:t>MPI_ERROR; };</a:t>
            </a:r>
            <a:r>
              <a:rPr lang="en-US" sz="3200" b="1" dirty="0"/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err="1"/>
              <a:t>MPI_Status</a:t>
            </a:r>
            <a:r>
              <a:rPr lang="en-US" sz="3200" b="1" dirty="0"/>
              <a:t> is usually </a:t>
            </a:r>
            <a:r>
              <a:rPr lang="en-US" sz="3200" b="1" dirty="0">
                <a:solidFill>
                  <a:srgbClr val="0000A8"/>
                </a:solidFill>
              </a:rPr>
              <a:t>used</a:t>
            </a:r>
            <a:r>
              <a:rPr lang="en-US" sz="3200" b="1" dirty="0"/>
              <a:t> to take source and tag information in a ‘receive’ with wildcard entries on the corresponding </a:t>
            </a:r>
            <a:r>
              <a:rPr lang="en-US" sz="3200" b="1" dirty="0" smtClean="0"/>
              <a:t>positions</a:t>
            </a: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65292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Sending and Receiving </a:t>
            </a:r>
            <a:r>
              <a:rPr lang="en-US" dirty="0" smtClean="0"/>
              <a:t>Messages (Cont.)</a:t>
            </a:r>
            <a:endParaRPr 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734830"/>
          </a:xfrm>
        </p:spPr>
        <p:txBody>
          <a:bodyPr>
            <a:noAutofit/>
          </a:bodyPr>
          <a:lstStyle/>
          <a:p>
            <a:pPr marL="130175" indent="0" algn="just">
              <a:buNone/>
            </a:pPr>
            <a:r>
              <a:rPr lang="en-US" sz="2000" b="1" dirty="0">
                <a:solidFill>
                  <a:srgbClr val="C00000"/>
                </a:solidFill>
              </a:rPr>
              <a:t>Example Program: </a:t>
            </a:r>
            <a:r>
              <a:rPr lang="en-US" sz="2000" b="1" dirty="0" err="1" smtClean="0">
                <a:solidFill>
                  <a:srgbClr val="C00000"/>
                </a:solidFill>
              </a:rPr>
              <a:t>sendReceive.c</a:t>
            </a:r>
            <a:endParaRPr lang="en-US" sz="2000" b="1" dirty="0">
              <a:solidFill>
                <a:srgbClr val="C00000"/>
              </a:solidFill>
            </a:endParaRPr>
          </a:p>
          <a:p>
            <a:pPr marL="130175" indent="0" algn="just">
              <a:buNone/>
            </a:pPr>
            <a:r>
              <a:rPr lang="en-US" sz="2000" b="1" dirty="0"/>
              <a:t>if(</a:t>
            </a:r>
            <a:r>
              <a:rPr lang="en-US" sz="2000" b="1" dirty="0" err="1"/>
              <a:t>my_rank</a:t>
            </a:r>
            <a:r>
              <a:rPr lang="en-US" sz="2000" b="1" dirty="0"/>
              <a:t>==0</a:t>
            </a:r>
            <a:r>
              <a:rPr lang="en-US" sz="2000" b="1" dirty="0" smtClean="0"/>
              <a:t>){s</a:t>
            </a:r>
            <a:endParaRPr lang="en-US" sz="2000" b="1" dirty="0"/>
          </a:p>
          <a:p>
            <a:pPr marL="130175" indent="0" algn="just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sendBuff</a:t>
            </a:r>
            <a:r>
              <a:rPr lang="en-US" sz="2000" b="1" dirty="0"/>
              <a:t>=10,tag=1,dest=1; </a:t>
            </a:r>
          </a:p>
          <a:p>
            <a:pPr marL="130175" indent="0" algn="just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printf</a:t>
            </a:r>
            <a:r>
              <a:rPr lang="en-US" sz="2000" b="1" dirty="0"/>
              <a:t>("Process:%d is sending \'%d\' to process:%d \n",</a:t>
            </a:r>
            <a:r>
              <a:rPr lang="en-US" sz="2000" b="1" dirty="0" err="1"/>
              <a:t>my_rank</a:t>
            </a:r>
            <a:r>
              <a:rPr lang="en-US" sz="2000" b="1" dirty="0"/>
              <a:t>, </a:t>
            </a:r>
            <a:r>
              <a:rPr lang="en-US" sz="2000" b="1" dirty="0" err="1"/>
              <a:t>sendBuff,dest</a:t>
            </a:r>
            <a:r>
              <a:rPr lang="en-US" sz="2000" b="1" dirty="0" smtClean="0"/>
              <a:t>);</a:t>
            </a:r>
            <a:endParaRPr lang="en-US" sz="2000" b="1" dirty="0"/>
          </a:p>
          <a:p>
            <a:pPr marL="130175" indent="0" algn="just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MPI_Send</a:t>
            </a:r>
            <a:r>
              <a:rPr lang="en-US" sz="2000" b="1" dirty="0"/>
              <a:t>(&amp;</a:t>
            </a:r>
            <a:r>
              <a:rPr lang="en-US" sz="2000" b="1" dirty="0" err="1"/>
              <a:t>sendBuff</a:t>
            </a:r>
            <a:r>
              <a:rPr lang="en-US" sz="2000" b="1" dirty="0"/>
              <a:t>, 1, MPI_INT, </a:t>
            </a:r>
            <a:r>
              <a:rPr lang="en-US" sz="2000" b="1" dirty="0" err="1"/>
              <a:t>dest</a:t>
            </a:r>
            <a:r>
              <a:rPr lang="en-US" sz="2000" b="1" dirty="0"/>
              <a:t>, tag, MPI_COMM_WORLD</a:t>
            </a:r>
            <a:r>
              <a:rPr lang="en-US" sz="2000" b="1" dirty="0" smtClean="0"/>
              <a:t>);</a:t>
            </a:r>
            <a:endParaRPr lang="en-US" sz="2000" b="1" dirty="0"/>
          </a:p>
          <a:p>
            <a:pPr marL="130175" indent="0" algn="just">
              <a:buNone/>
            </a:pPr>
            <a:r>
              <a:rPr lang="en-US" sz="2000" b="1" dirty="0"/>
              <a:t>}else if(</a:t>
            </a:r>
            <a:r>
              <a:rPr lang="en-US" sz="2000" b="1" dirty="0" err="1"/>
              <a:t>my_rank</a:t>
            </a:r>
            <a:r>
              <a:rPr lang="en-US" sz="2000" b="1" dirty="0"/>
              <a:t>==1){</a:t>
            </a:r>
          </a:p>
          <a:p>
            <a:pPr marL="130175" indent="0" algn="just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recvBuff;int</a:t>
            </a:r>
            <a:r>
              <a:rPr lang="en-US" sz="2000" b="1" dirty="0"/>
              <a:t> source=0,tag=1</a:t>
            </a:r>
            <a:r>
              <a:rPr lang="en-US" sz="2000" b="1" dirty="0" smtClean="0"/>
              <a:t>;</a:t>
            </a:r>
            <a:endParaRPr lang="en-US" sz="2000" b="1" dirty="0"/>
          </a:p>
          <a:p>
            <a:pPr marL="130175" indent="0" algn="just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MPI_Recv</a:t>
            </a:r>
            <a:r>
              <a:rPr lang="en-US" sz="2000" b="1" dirty="0"/>
              <a:t>(&amp;</a:t>
            </a:r>
            <a:r>
              <a:rPr lang="en-US" sz="2000" b="1" dirty="0" err="1"/>
              <a:t>recvBuff</a:t>
            </a:r>
            <a:r>
              <a:rPr lang="en-US" sz="2000" b="1" dirty="0"/>
              <a:t>, 1, MPI_INT, source, tag, MPI_COMM_WORLD, &amp;status);</a:t>
            </a:r>
          </a:p>
          <a:p>
            <a:pPr marL="130175" indent="0" algn="just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printf</a:t>
            </a:r>
            <a:r>
              <a:rPr lang="en-US" sz="2000" b="1" dirty="0"/>
              <a:t>("Process:%d is has received \'%d\' from process:%d\n",</a:t>
            </a:r>
            <a:r>
              <a:rPr lang="en-US" sz="2000" b="1" dirty="0" err="1"/>
              <a:t>my_rank</a:t>
            </a:r>
            <a:r>
              <a:rPr lang="en-US" sz="2000" b="1" dirty="0"/>
              <a:t>,                  	</a:t>
            </a:r>
            <a:r>
              <a:rPr lang="en-US" sz="2000" b="1" dirty="0" err="1"/>
              <a:t>recvBuff,source</a:t>
            </a:r>
            <a:r>
              <a:rPr lang="en-US" sz="2000" b="1" dirty="0" smtClean="0"/>
              <a:t>);</a:t>
            </a:r>
            <a:endParaRPr lang="en-US" sz="2000" b="1" dirty="0"/>
          </a:p>
          <a:p>
            <a:pPr marL="130175" indent="0" algn="just">
              <a:buNone/>
            </a:pPr>
            <a:r>
              <a:rPr lang="en-US" sz="2000" b="1" dirty="0"/>
              <a:t>	}else{</a:t>
            </a:r>
          </a:p>
          <a:p>
            <a:pPr marL="130175" indent="0" algn="just">
              <a:buNone/>
            </a:pPr>
            <a:r>
              <a:rPr lang="en-US" sz="2000" b="1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576825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Message Passing </a:t>
            </a:r>
            <a:r>
              <a:rPr lang="en-US" sz="3200" b="1" dirty="0" smtClean="0"/>
              <a:t>Paradigm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Most </a:t>
            </a:r>
            <a:r>
              <a:rPr lang="en-US" b="1" dirty="0"/>
              <a:t>widely used approach for distributed </a:t>
            </a:r>
            <a:r>
              <a:rPr lang="en-US" b="1" dirty="0" smtClean="0"/>
              <a:t>programming</a:t>
            </a: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Message Passing Interface (</a:t>
            </a:r>
            <a:r>
              <a:rPr lang="en-US" sz="3200" b="1" dirty="0" smtClean="0"/>
              <a:t>MPI)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Standard </a:t>
            </a:r>
            <a:r>
              <a:rPr lang="en-US" b="1" dirty="0"/>
              <a:t>library for message-passing in distributed </a:t>
            </a:r>
            <a:r>
              <a:rPr lang="en-US" b="1" dirty="0" smtClean="0"/>
              <a:t>systems</a:t>
            </a: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Starting and Terminating the MPI Library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Communicators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A </a:t>
            </a:r>
            <a:r>
              <a:rPr lang="en-US" b="1" dirty="0"/>
              <a:t>communicator defines a communication domain </a:t>
            </a:r>
            <a:endParaRPr lang="en-US" b="1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Used </a:t>
            </a:r>
            <a:r>
              <a:rPr lang="en-US" b="1" dirty="0"/>
              <a:t>as arguments to all message transfer MPI routines </a:t>
            </a:r>
            <a:endParaRPr lang="en-US" sz="32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7149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Querying Information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MPI_Comm_size</a:t>
            </a:r>
            <a:r>
              <a:rPr lang="en-US" b="1" dirty="0"/>
              <a:t>(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*size) </a:t>
            </a:r>
            <a:endParaRPr lang="en-US" b="1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MPI_Comm_rank</a:t>
            </a:r>
            <a:r>
              <a:rPr lang="en-US" b="1" dirty="0"/>
              <a:t>(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*rank) </a:t>
            </a: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Hello World Program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MPI </a:t>
            </a:r>
            <a:r>
              <a:rPr lang="en-US" sz="3200" b="1" dirty="0" smtClean="0"/>
              <a:t>Messages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MPI Data </a:t>
            </a:r>
            <a:r>
              <a:rPr lang="en-US" sz="3200" b="1" dirty="0" smtClean="0"/>
              <a:t>Types</a:t>
            </a: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Sending and Receiving </a:t>
            </a:r>
            <a:r>
              <a:rPr lang="en-US" sz="3200" b="1" dirty="0" smtClean="0"/>
              <a:t>Messages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MPI_Send</a:t>
            </a:r>
            <a:r>
              <a:rPr lang="en-US" b="1" dirty="0"/>
              <a:t>(void *</a:t>
            </a:r>
            <a:r>
              <a:rPr lang="en-US" b="1" dirty="0" err="1"/>
              <a:t>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count, </a:t>
            </a:r>
            <a:r>
              <a:rPr lang="en-US" b="1" dirty="0" err="1"/>
              <a:t>MPI_Datatype</a:t>
            </a:r>
            <a:r>
              <a:rPr lang="en-US" b="1" dirty="0"/>
              <a:t> 	datatype,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dest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       tag, 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) </a:t>
            </a:r>
            <a:endParaRPr lang="en-US" b="1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MPI_Recv</a:t>
            </a:r>
            <a:r>
              <a:rPr lang="en-US" b="1" dirty="0"/>
              <a:t>(void *</a:t>
            </a:r>
            <a:r>
              <a:rPr lang="en-US" b="1" dirty="0" err="1"/>
              <a:t>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count, </a:t>
            </a:r>
            <a:r>
              <a:rPr lang="en-US" b="1" dirty="0" err="1"/>
              <a:t>MPI_Datatype</a:t>
            </a:r>
            <a:r>
              <a:rPr lang="en-US" b="1" dirty="0"/>
              <a:t> datatype, </a:t>
            </a:r>
            <a:r>
              <a:rPr lang="en-US" b="1" dirty="0" err="1"/>
              <a:t>int</a:t>
            </a:r>
            <a:r>
              <a:rPr lang="en-US" b="1" dirty="0"/>
              <a:t> source, </a:t>
            </a:r>
            <a:r>
              <a:rPr lang="en-US" b="1" dirty="0" err="1"/>
              <a:t>int</a:t>
            </a:r>
            <a:r>
              <a:rPr lang="en-US" b="1" dirty="0"/>
              <a:t>   tag, 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,   </a:t>
            </a:r>
            <a:r>
              <a:rPr lang="en-US" b="1" dirty="0" err="1"/>
              <a:t>MPI_Status</a:t>
            </a:r>
            <a:r>
              <a:rPr lang="en-US" b="1" dirty="0"/>
              <a:t> *status) </a:t>
            </a:r>
            <a:endParaRPr lang="en-US" sz="32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(Cont.)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95310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4343" y="2856818"/>
            <a:ext cx="9434286" cy="665163"/>
          </a:xfrm>
        </p:spPr>
        <p:txBody>
          <a:bodyPr>
            <a:noAutofit/>
          </a:bodyPr>
          <a:lstStyle/>
          <a:p>
            <a:pPr lvl="0"/>
            <a:r>
              <a:rPr lang="en-US" sz="4400" dirty="0"/>
              <a:t>Programming Distributed Machines Using Message Passing Interface (MPI)</a:t>
            </a:r>
          </a:p>
        </p:txBody>
      </p:sp>
    </p:spTree>
    <p:extLst>
      <p:ext uri="{BB962C8B-B14F-4D97-AF65-F5344CB8AC3E}">
        <p14:creationId xmlns:p14="http://schemas.microsoft.com/office/powerpoint/2010/main" val="451099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A8"/>
                </a:solidFill>
              </a:rPr>
              <a:t>Introduction to Parallel Computing </a:t>
            </a:r>
            <a:r>
              <a:rPr lang="en-US" sz="3200" b="1" dirty="0"/>
              <a:t>by </a:t>
            </a:r>
            <a:r>
              <a:rPr lang="en-US" sz="3200" b="1" dirty="0" err="1"/>
              <a:t>Ananth</a:t>
            </a:r>
            <a:r>
              <a:rPr lang="en-US" sz="3200" b="1" dirty="0"/>
              <a:t> </a:t>
            </a:r>
            <a:r>
              <a:rPr lang="en-US" sz="3200" b="1" dirty="0" err="1"/>
              <a:t>Grama</a:t>
            </a:r>
            <a:r>
              <a:rPr lang="en-US" sz="3200" b="1" dirty="0"/>
              <a:t> and </a:t>
            </a:r>
            <a:r>
              <a:rPr lang="en-US" sz="3200" b="1" dirty="0" err="1"/>
              <a:t>Anshul</a:t>
            </a:r>
            <a:r>
              <a:rPr lang="en-US" sz="3200" b="1" dirty="0"/>
              <a:t> Gupta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 smtClean="0"/>
              <a:t>Chapter </a:t>
            </a:r>
            <a:r>
              <a:rPr lang="en-US" sz="2800" b="1" dirty="0"/>
              <a:t>6: Programming Using Message Passing Paradigm</a:t>
            </a:r>
          </a:p>
          <a:p>
            <a:endParaRPr lang="en-US" dirty="0">
              <a:solidFill>
                <a:srgbClr val="333399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333399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Resources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51832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948278"/>
            <a:ext cx="10515600" cy="894622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Message Passing Paradigm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Message Passing Interface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Starting and Terminating the MPI Library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Communicators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Querying Information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Hello World Program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MPI Messages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MPI Data Types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Sending and Receiving Messages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15786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Oldest </a:t>
            </a:r>
            <a:r>
              <a:rPr lang="en-US" b="1" dirty="0"/>
              <a:t>and </a:t>
            </a:r>
            <a:r>
              <a:rPr lang="en-US" b="1" dirty="0">
                <a:solidFill>
                  <a:srgbClr val="0000A8"/>
                </a:solidFill>
              </a:rPr>
              <a:t>most widely used </a:t>
            </a:r>
            <a:r>
              <a:rPr lang="en-US" b="1" dirty="0"/>
              <a:t>approach for distributed </a:t>
            </a:r>
            <a:r>
              <a:rPr lang="en-US" b="1" dirty="0" smtClean="0"/>
              <a:t>programming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The </a:t>
            </a:r>
            <a:r>
              <a:rPr lang="en-US" b="1" dirty="0">
                <a:solidFill>
                  <a:srgbClr val="0000A8"/>
                </a:solidFill>
              </a:rPr>
              <a:t>logical view </a:t>
            </a:r>
            <a:r>
              <a:rPr lang="en-US" b="1" dirty="0"/>
              <a:t>of a machine supporting the message-passing paradigm consists of p processes, each with its own exclusive address </a:t>
            </a:r>
            <a:r>
              <a:rPr lang="en-US" b="1" dirty="0" smtClean="0"/>
              <a:t>space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Most </a:t>
            </a:r>
            <a:r>
              <a:rPr lang="en-US" b="1" dirty="0"/>
              <a:t>of the </a:t>
            </a:r>
            <a:r>
              <a:rPr lang="en-US" b="1" dirty="0">
                <a:solidFill>
                  <a:srgbClr val="0000A8"/>
                </a:solidFill>
              </a:rPr>
              <a:t>communication</a:t>
            </a:r>
            <a:r>
              <a:rPr lang="en-US" b="1" dirty="0"/>
              <a:t> is done using simple send/receive message </a:t>
            </a:r>
            <a:r>
              <a:rPr lang="en-US" b="1" dirty="0" smtClean="0"/>
              <a:t>passing </a:t>
            </a:r>
          </a:p>
          <a:p>
            <a:pPr marL="130175" indent="0" algn="just">
              <a:buNone/>
            </a:pPr>
            <a:r>
              <a:rPr lang="en-US" b="1" dirty="0">
                <a:solidFill>
                  <a:srgbClr val="C00000"/>
                </a:solidFill>
              </a:rPr>
              <a:t>Characteristics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  <a:endParaRPr lang="en-US" b="1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b="1" dirty="0"/>
              <a:t>Provides high </a:t>
            </a:r>
            <a:r>
              <a:rPr lang="en-US" sz="2000" b="1" dirty="0" smtClean="0">
                <a:solidFill>
                  <a:srgbClr val="0000A8"/>
                </a:solidFill>
              </a:rPr>
              <a:t>scalability</a:t>
            </a:r>
            <a:endParaRPr lang="en-US" sz="2000" b="1" dirty="0">
              <a:solidFill>
                <a:srgbClr val="0000A8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A8"/>
                </a:solidFill>
              </a:rPr>
              <a:t>Complex</a:t>
            </a:r>
            <a:r>
              <a:rPr lang="en-US" sz="2000" b="1" dirty="0"/>
              <a:t> to </a:t>
            </a:r>
            <a:r>
              <a:rPr lang="en-US" sz="2000" b="1" dirty="0" smtClean="0"/>
              <a:t>program</a:t>
            </a:r>
            <a:endParaRPr lang="en-US" sz="2000" b="1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b="1" dirty="0"/>
              <a:t>High communication </a:t>
            </a:r>
            <a:r>
              <a:rPr lang="en-US" sz="2000" b="1" dirty="0" smtClean="0">
                <a:solidFill>
                  <a:srgbClr val="0000A8"/>
                </a:solidFill>
              </a:rPr>
              <a:t>costs</a:t>
            </a:r>
            <a:endParaRPr lang="en-US" sz="2000" b="1" dirty="0">
              <a:solidFill>
                <a:srgbClr val="0000A8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A8"/>
                </a:solidFill>
              </a:rPr>
              <a:t>No support </a:t>
            </a:r>
            <a:r>
              <a:rPr lang="en-US" sz="2000" b="1" dirty="0"/>
              <a:t>for incremental parallelism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 Passing Paradigm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55114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</a:t>
            </a:r>
            <a:endParaRPr 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MPI defines a </a:t>
            </a:r>
            <a:r>
              <a:rPr lang="en-US" b="1" dirty="0" smtClean="0">
                <a:solidFill>
                  <a:srgbClr val="0000A8"/>
                </a:solidFill>
              </a:rPr>
              <a:t>standard library </a:t>
            </a:r>
            <a:r>
              <a:rPr lang="en-US" b="1" dirty="0" smtClean="0"/>
              <a:t>for message-passing that can be used to develop portable message-passing programs using either C or Fortran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MPI standard defines both the </a:t>
            </a:r>
            <a:r>
              <a:rPr lang="en-US" b="1" dirty="0">
                <a:solidFill>
                  <a:srgbClr val="0000A8"/>
                </a:solidFill>
              </a:rPr>
              <a:t>syntax</a:t>
            </a:r>
            <a:r>
              <a:rPr lang="en-US" b="1" dirty="0"/>
              <a:t> as well as the </a:t>
            </a:r>
            <a:r>
              <a:rPr lang="en-US" b="1" dirty="0">
                <a:solidFill>
                  <a:srgbClr val="0000A8"/>
                </a:solidFill>
              </a:rPr>
              <a:t>semantics</a:t>
            </a:r>
            <a:r>
              <a:rPr lang="en-US" b="1" dirty="0"/>
              <a:t> of a core set of library </a:t>
            </a:r>
            <a:r>
              <a:rPr lang="en-US" b="1" dirty="0" smtClean="0"/>
              <a:t>routines 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It is possible to write </a:t>
            </a:r>
            <a:r>
              <a:rPr lang="en-US" b="1" dirty="0">
                <a:solidFill>
                  <a:srgbClr val="0000A8"/>
                </a:solidFill>
              </a:rPr>
              <a:t>fully-functional message-passing programs </a:t>
            </a:r>
            <a:r>
              <a:rPr lang="en-US" b="1" dirty="0"/>
              <a:t>by using only the six </a:t>
            </a:r>
            <a:r>
              <a:rPr lang="en-US" b="1" dirty="0" smtClean="0"/>
              <a:t>routines 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0341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 (Cont.)</a:t>
            </a:r>
            <a:endParaRPr 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0175" indent="0" algn="just">
              <a:buNone/>
            </a:pPr>
            <a:r>
              <a:rPr lang="en-US" b="1" dirty="0">
                <a:solidFill>
                  <a:srgbClr val="C00000"/>
                </a:solidFill>
              </a:rPr>
              <a:t>Minimum Set of MPI </a:t>
            </a:r>
            <a:r>
              <a:rPr lang="en-US" b="1" dirty="0" smtClean="0">
                <a:solidFill>
                  <a:srgbClr val="C00000"/>
                </a:solidFill>
              </a:rPr>
              <a:t>Routines:</a:t>
            </a:r>
          </a:p>
          <a:p>
            <a:pPr marL="130175" indent="0" algn="just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E3E82E4E-709C-45CC-AE01-664D75F5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61" y="2230808"/>
            <a:ext cx="8969810" cy="333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26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 smtClean="0"/>
              <a:t>MPI_Init</a:t>
            </a:r>
            <a:r>
              <a:rPr lang="en-US" b="1" dirty="0" smtClean="0"/>
              <a:t> </a:t>
            </a:r>
            <a:r>
              <a:rPr lang="en-US" b="1" dirty="0"/>
              <a:t>is called </a:t>
            </a:r>
            <a:r>
              <a:rPr lang="en-US" b="1" dirty="0">
                <a:solidFill>
                  <a:srgbClr val="0000A8"/>
                </a:solidFill>
              </a:rPr>
              <a:t>prior</a:t>
            </a:r>
            <a:r>
              <a:rPr lang="en-US" b="1" dirty="0"/>
              <a:t> to any calls to other MPI </a:t>
            </a:r>
            <a:r>
              <a:rPr lang="en-US" b="1" dirty="0" smtClean="0"/>
              <a:t>routines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Its </a:t>
            </a:r>
            <a:r>
              <a:rPr lang="en-US" b="1" dirty="0">
                <a:solidFill>
                  <a:srgbClr val="0000A8"/>
                </a:solidFill>
              </a:rPr>
              <a:t>purpose</a:t>
            </a:r>
            <a:r>
              <a:rPr lang="en-US" b="1" dirty="0"/>
              <a:t> is to initialize the MPI </a:t>
            </a:r>
            <a:r>
              <a:rPr lang="en-US" b="1" dirty="0" smtClean="0"/>
              <a:t>environment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/>
              <a:t>MPI_Finalize</a:t>
            </a:r>
            <a:r>
              <a:rPr lang="en-US" b="1" dirty="0"/>
              <a:t> is called at the </a:t>
            </a:r>
            <a:r>
              <a:rPr lang="en-US" b="1" dirty="0">
                <a:solidFill>
                  <a:srgbClr val="0000A8"/>
                </a:solidFill>
              </a:rPr>
              <a:t>end</a:t>
            </a:r>
            <a:r>
              <a:rPr lang="en-US" b="1" dirty="0"/>
              <a:t> of the </a:t>
            </a:r>
            <a:r>
              <a:rPr lang="en-US" b="1" dirty="0" smtClean="0"/>
              <a:t>computation </a:t>
            </a:r>
          </a:p>
          <a:p>
            <a:pPr lvl="1" algn="just"/>
            <a:r>
              <a:rPr lang="en-US" b="1" dirty="0"/>
              <a:t>I</a:t>
            </a:r>
            <a:r>
              <a:rPr lang="en-US" b="1" dirty="0" smtClean="0"/>
              <a:t>t </a:t>
            </a:r>
            <a:r>
              <a:rPr lang="en-US" b="1" dirty="0"/>
              <a:t>performs various </a:t>
            </a:r>
            <a:r>
              <a:rPr lang="en-US" b="1" dirty="0">
                <a:solidFill>
                  <a:srgbClr val="0000A8"/>
                </a:solidFill>
              </a:rPr>
              <a:t>clean-up tasks </a:t>
            </a:r>
            <a:r>
              <a:rPr lang="en-US" b="1" dirty="0"/>
              <a:t>to terminate the MPI </a:t>
            </a:r>
            <a:r>
              <a:rPr lang="en-US" b="1" dirty="0" smtClean="0"/>
              <a:t>environment 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</a:t>
            </a:r>
            <a:r>
              <a:rPr lang="en-US" b="1" dirty="0">
                <a:solidFill>
                  <a:srgbClr val="0000A8"/>
                </a:solidFill>
              </a:rPr>
              <a:t>prototypes</a:t>
            </a:r>
            <a:r>
              <a:rPr lang="en-US" b="1" dirty="0"/>
              <a:t> of these two functions are: </a:t>
            </a:r>
            <a:endParaRPr lang="en-US" b="1" dirty="0" smtClean="0"/>
          </a:p>
          <a:p>
            <a:pPr marL="463550" lvl="1" indent="0" algn="just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MPI_Init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*</a:t>
            </a:r>
            <a:r>
              <a:rPr lang="en-US" b="1" dirty="0" err="1"/>
              <a:t>argc</a:t>
            </a:r>
            <a:r>
              <a:rPr lang="en-US" b="1" dirty="0"/>
              <a:t>, char </a:t>
            </a:r>
            <a:r>
              <a:rPr lang="en-US" b="1" dirty="0" smtClean="0"/>
              <a:t>**</a:t>
            </a:r>
            <a:r>
              <a:rPr lang="en-US" b="1" dirty="0" err="1" smtClean="0"/>
              <a:t>argv</a:t>
            </a:r>
            <a:r>
              <a:rPr lang="en-US" b="1" dirty="0"/>
              <a:t>) </a:t>
            </a:r>
            <a:endParaRPr lang="en-US" b="1" dirty="0" smtClean="0"/>
          </a:p>
          <a:p>
            <a:pPr marL="463550" lvl="1" indent="0" algn="just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MPI_Finalize</a:t>
            </a:r>
            <a:r>
              <a:rPr lang="en-US" b="1" dirty="0"/>
              <a:t>()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 smtClean="0"/>
              <a:t>MPI_Init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00A8"/>
                </a:solidFill>
              </a:rPr>
              <a:t>strips off </a:t>
            </a:r>
            <a:r>
              <a:rPr lang="en-US" b="1" dirty="0"/>
              <a:t>any MPI related command-line </a:t>
            </a:r>
            <a:r>
              <a:rPr lang="en-US" b="1" dirty="0" smtClean="0"/>
              <a:t>arguments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All MPI routines, data-types, and constants are </a:t>
            </a:r>
            <a:r>
              <a:rPr lang="en-US" b="1" dirty="0">
                <a:solidFill>
                  <a:srgbClr val="0000A8"/>
                </a:solidFill>
              </a:rPr>
              <a:t>prefixed</a:t>
            </a:r>
            <a:r>
              <a:rPr lang="en-US" b="1" dirty="0"/>
              <a:t> by “MPI</a:t>
            </a:r>
            <a:r>
              <a:rPr lang="en-US" b="1" dirty="0" smtClean="0"/>
              <a:t>_”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The </a:t>
            </a:r>
            <a:r>
              <a:rPr lang="en-US" b="1" dirty="0">
                <a:solidFill>
                  <a:srgbClr val="0000A8"/>
                </a:solidFill>
              </a:rPr>
              <a:t>return code</a:t>
            </a:r>
            <a:r>
              <a:rPr lang="en-US" b="1" dirty="0"/>
              <a:t> for successful completion is </a:t>
            </a:r>
            <a:r>
              <a:rPr lang="en-US" b="1" dirty="0" smtClean="0"/>
              <a:t>MPI_SUCCESS 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and Terminating the MPI Library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72988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A communicator </a:t>
            </a:r>
            <a:r>
              <a:rPr lang="en-US" sz="3200" b="1" dirty="0">
                <a:solidFill>
                  <a:srgbClr val="0000A8"/>
                </a:solidFill>
              </a:rPr>
              <a:t>defines</a:t>
            </a:r>
            <a:r>
              <a:rPr lang="en-US" sz="3200" b="1" dirty="0"/>
              <a:t> a communication domain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A </a:t>
            </a:r>
            <a:r>
              <a:rPr lang="en-US" b="1" dirty="0" smtClean="0"/>
              <a:t>set </a:t>
            </a:r>
            <a:r>
              <a:rPr lang="en-US" b="1" dirty="0"/>
              <a:t>of processes that can </a:t>
            </a:r>
            <a:r>
              <a:rPr lang="en-US" b="1" dirty="0">
                <a:solidFill>
                  <a:srgbClr val="0000A8"/>
                </a:solidFill>
              </a:rPr>
              <a:t>communicate</a:t>
            </a:r>
            <a:r>
              <a:rPr lang="en-US" b="1" dirty="0"/>
              <a:t> with each other </a:t>
            </a: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Information </a:t>
            </a:r>
            <a:r>
              <a:rPr lang="en-US" sz="3200" b="1" dirty="0"/>
              <a:t>about communication domains is </a:t>
            </a:r>
            <a:r>
              <a:rPr lang="en-US" sz="3200" b="1" dirty="0">
                <a:solidFill>
                  <a:srgbClr val="0000A8"/>
                </a:solidFill>
              </a:rPr>
              <a:t>stored</a:t>
            </a:r>
            <a:r>
              <a:rPr lang="en-US" sz="3200" b="1" dirty="0"/>
              <a:t> in variables of type </a:t>
            </a:r>
            <a:r>
              <a:rPr lang="en-US" sz="3200" b="1" dirty="0" err="1" smtClean="0"/>
              <a:t>MPI_Comm</a:t>
            </a: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Communicators are used as </a:t>
            </a:r>
            <a:r>
              <a:rPr lang="en-US" sz="3200" b="1" dirty="0">
                <a:solidFill>
                  <a:srgbClr val="0000A8"/>
                </a:solidFill>
              </a:rPr>
              <a:t>arguments</a:t>
            </a:r>
            <a:r>
              <a:rPr lang="en-US" sz="3200" b="1" dirty="0"/>
              <a:t> to all message transfer MPI routines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A process can </a:t>
            </a:r>
            <a:r>
              <a:rPr lang="en-US" sz="3200" b="1" dirty="0">
                <a:solidFill>
                  <a:srgbClr val="0000A8"/>
                </a:solidFill>
              </a:rPr>
              <a:t>belong</a:t>
            </a:r>
            <a:r>
              <a:rPr lang="en-US" sz="3200" b="1" dirty="0"/>
              <a:t> to many different (possibly overlapping) communication </a:t>
            </a:r>
            <a:r>
              <a:rPr lang="en-US" sz="3200" b="1" dirty="0" smtClean="0"/>
              <a:t>domains</a:t>
            </a: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MPI defines a </a:t>
            </a:r>
            <a:r>
              <a:rPr lang="en-US" sz="3200" b="1" dirty="0">
                <a:solidFill>
                  <a:srgbClr val="0000A8"/>
                </a:solidFill>
              </a:rPr>
              <a:t>default</a:t>
            </a:r>
            <a:r>
              <a:rPr lang="en-US" sz="3200" b="1" dirty="0"/>
              <a:t> (universal) communicator called MPI_COMM_WORLD which includes all the processes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Communicators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20007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</a:t>
            </a:r>
            <a:r>
              <a:rPr lang="en-US" b="1" dirty="0" err="1">
                <a:solidFill>
                  <a:srgbClr val="0000A8"/>
                </a:solidFill>
              </a:rPr>
              <a:t>MPI_Comm_size</a:t>
            </a:r>
            <a:r>
              <a:rPr lang="en-US" b="1" dirty="0"/>
              <a:t> and </a:t>
            </a:r>
            <a:r>
              <a:rPr lang="en-US" b="1" dirty="0" err="1">
                <a:solidFill>
                  <a:srgbClr val="0000A8"/>
                </a:solidFill>
              </a:rPr>
              <a:t>MPI_Comm_rank</a:t>
            </a:r>
            <a:r>
              <a:rPr lang="en-US" b="1" dirty="0"/>
              <a:t> functions are used to determine the number of processes and the label of the calling process, </a:t>
            </a:r>
            <a:r>
              <a:rPr lang="en-US" b="1" dirty="0" smtClean="0"/>
              <a:t>respectively 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The </a:t>
            </a:r>
            <a:r>
              <a:rPr lang="en-US" b="1" dirty="0">
                <a:solidFill>
                  <a:srgbClr val="0000A8"/>
                </a:solidFill>
              </a:rPr>
              <a:t>calling sequences </a:t>
            </a:r>
            <a:r>
              <a:rPr lang="en-US" b="1" dirty="0"/>
              <a:t>of these routines are as follows: </a:t>
            </a:r>
            <a:endParaRPr lang="en-US" b="1" dirty="0" smtClean="0"/>
          </a:p>
          <a:p>
            <a:pPr marL="463550" lvl="1" indent="0" algn="just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MPI_Comm_size</a:t>
            </a:r>
            <a:r>
              <a:rPr lang="en-US" b="1" dirty="0"/>
              <a:t>(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*size) </a:t>
            </a:r>
            <a:endParaRPr lang="en-US" b="1" dirty="0" smtClean="0"/>
          </a:p>
          <a:p>
            <a:pPr marL="463550" lvl="1" indent="0" algn="just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MPI_Comm_rank</a:t>
            </a:r>
            <a:r>
              <a:rPr lang="en-US" b="1" dirty="0"/>
              <a:t>(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*rank)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The </a:t>
            </a:r>
            <a:r>
              <a:rPr lang="en-US" b="1" dirty="0">
                <a:solidFill>
                  <a:srgbClr val="0000A8"/>
                </a:solidFill>
              </a:rPr>
              <a:t>rank</a:t>
            </a:r>
            <a:r>
              <a:rPr lang="en-US" b="1" dirty="0"/>
              <a:t> of a process is an integer that ranges from zero up to the size of the communicator minus </a:t>
            </a:r>
            <a:r>
              <a:rPr lang="en-US" b="1" dirty="0" smtClean="0"/>
              <a:t>one 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Querying Information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81645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3060</TotalTime>
  <Words>1008</Words>
  <Application>Microsoft Office PowerPoint</Application>
  <PresentationFormat>Widescreen</PresentationFormat>
  <Paragraphs>178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CS 3006 Parallel and Distributed Computing Lecture 21</vt:lpstr>
      <vt:lpstr>Programming Distributed Machines Using Message Passing Interface (MPI)</vt:lpstr>
      <vt:lpstr>Outline</vt:lpstr>
      <vt:lpstr>Message Passing Paradigm</vt:lpstr>
      <vt:lpstr>MPI</vt:lpstr>
      <vt:lpstr>MPI (Cont.)</vt:lpstr>
      <vt:lpstr>Starting and Terminating the MPI Library </vt:lpstr>
      <vt:lpstr>Communicators</vt:lpstr>
      <vt:lpstr>Querying Information</vt:lpstr>
      <vt:lpstr>Hello World Program</vt:lpstr>
      <vt:lpstr>MPI Messages</vt:lpstr>
      <vt:lpstr>MPI Data Types</vt:lpstr>
      <vt:lpstr>Sending and Receiving Messages</vt:lpstr>
      <vt:lpstr>Sending and Receiving Messages (Cont.)</vt:lpstr>
      <vt:lpstr>Sending and Receiving Messages (Cont.)</vt:lpstr>
      <vt:lpstr>Sending and Receiving Messages (Cont.)</vt:lpstr>
      <vt:lpstr>Sending and Receiving Messages (Cont.)</vt:lpstr>
      <vt:lpstr>Summary</vt:lpstr>
      <vt:lpstr>Summary (Cont.)</vt:lpstr>
      <vt:lpstr>Additional Resources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HP</cp:lastModifiedBy>
  <cp:revision>574</cp:revision>
  <dcterms:created xsi:type="dcterms:W3CDTF">2020-01-18T07:24:00Z</dcterms:created>
  <dcterms:modified xsi:type="dcterms:W3CDTF">2024-04-27T13:18:49Z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DBCDF73CD2C44F1492F6933E9F753A38</vt:lpwstr>
  </property>
  <property fmtid="{D5CDD505-2E9C-101B-9397-08002B2CF9AE}" pid="3" name="KSOProductBuildVer">
    <vt:lpwstr>1033-11.2.0.11380</vt:lpwstr>
  </property>
</Properties>
</file>