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0"/>
  </p:notesMasterIdLst>
  <p:sldIdLst>
    <p:sldId id="1649" r:id="rId2"/>
    <p:sldId id="1450" r:id="rId3"/>
    <p:sldId id="1591" r:id="rId4"/>
    <p:sldId id="1611" r:id="rId5"/>
    <p:sldId id="1612" r:id="rId6"/>
    <p:sldId id="1641" r:id="rId7"/>
    <p:sldId id="1642" r:id="rId8"/>
    <p:sldId id="1643" r:id="rId9"/>
    <p:sldId id="1644" r:id="rId10"/>
    <p:sldId id="1592" r:id="rId11"/>
    <p:sldId id="1645" r:id="rId12"/>
    <p:sldId id="1646" r:id="rId13"/>
    <p:sldId id="1647" r:id="rId14"/>
    <p:sldId id="1648" r:id="rId15"/>
    <p:sldId id="1651" r:id="rId16"/>
    <p:sldId id="1652" r:id="rId17"/>
    <p:sldId id="1594" r:id="rId18"/>
    <p:sldId id="144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6">
          <p15:clr>
            <a:srgbClr val="A4A3A4"/>
          </p15:clr>
        </p15:guide>
        <p15:guide id="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A8"/>
    <a:srgbClr val="00A800"/>
    <a:srgbClr val="000099"/>
    <a:srgbClr val="00C000"/>
    <a:srgbClr val="3C6CDF"/>
    <a:srgbClr val="9CDFF9"/>
    <a:srgbClr val="B8C2C9"/>
    <a:srgbClr val="D6DCE0"/>
    <a:srgbClr val="0000A3"/>
    <a:srgbClr val="0100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533"/>
    <p:restoredTop sz="94434" autoAdjust="0"/>
  </p:normalViewPr>
  <p:slideViewPr>
    <p:cSldViewPr snapToGrid="0" snapToObjects="1">
      <p:cViewPr varScale="1">
        <p:scale>
          <a:sx n="74" d="100"/>
          <a:sy n="74" d="100"/>
        </p:scale>
        <p:origin x="150" y="72"/>
      </p:cViewPr>
      <p:guideLst>
        <p:guide orient="horz" pos="96"/>
        <p:guide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53024D-5FCD-D142-BBE1-7B391F60AD88}" type="datetimeFigureOut">
              <a:rPr lang="en-US" smtClean="0"/>
              <a:t>4/27/2024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91EEAC-CFEF-9647-876F-EABC6B8338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818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7583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701400-B431-4047-89AC-DA61F7C3E04A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80590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701400-B431-4047-89AC-DA61F7C3E04A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56569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701400-B431-4047-89AC-DA61F7C3E04A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28190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0161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3495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5091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1401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4458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7317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701400-B431-4047-89AC-DA61F7C3E04A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50557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6.a)</a:t>
            </a:r>
          </a:p>
          <a:p>
            <a:r>
              <a:rPr lang="en-US" dirty="0" smtClean="0"/>
              <a:t>On encountering a send operation, the sender</a:t>
            </a:r>
            <a:r>
              <a:rPr lang="en-US" baseline="0" dirty="0" smtClean="0"/>
              <a:t> </a:t>
            </a:r>
            <a:r>
              <a:rPr lang="en-US" dirty="0" smtClean="0"/>
              <a:t>copies data into the buffer and</a:t>
            </a:r>
            <a:r>
              <a:rPr lang="en-US" baseline="0" dirty="0" smtClean="0"/>
              <a:t> </a:t>
            </a:r>
            <a:r>
              <a:rPr lang="en-US" dirty="0" smtClean="0"/>
              <a:t>continue with the program knowing that any changes to</a:t>
            </a:r>
          </a:p>
          <a:p>
            <a:r>
              <a:rPr lang="en-US" dirty="0" smtClean="0"/>
              <a:t>the data will not impact program semantics. </a:t>
            </a:r>
          </a:p>
          <a:p>
            <a:r>
              <a:rPr lang="en-US" dirty="0" smtClean="0"/>
              <a:t>When receiving process</a:t>
            </a:r>
            <a:r>
              <a:rPr lang="en-US" baseline="0" dirty="0" smtClean="0"/>
              <a:t> </a:t>
            </a:r>
            <a:r>
              <a:rPr lang="en-US" dirty="0" smtClean="0"/>
              <a:t>encounters a receive operation, it checks to see if the message is available in its receive buffer.</a:t>
            </a:r>
            <a:r>
              <a:rPr lang="en-US" baseline="0" dirty="0" smtClean="0"/>
              <a:t> </a:t>
            </a:r>
            <a:r>
              <a:rPr lang="en-US" dirty="0" smtClean="0"/>
              <a:t>If so, the data is copied into the target location.</a:t>
            </a:r>
          </a:p>
          <a:p>
            <a:endParaRPr lang="en-US" dirty="0" smtClean="0"/>
          </a:p>
          <a:p>
            <a:r>
              <a:rPr lang="en-US" dirty="0" smtClean="0"/>
              <a:t>6.b)</a:t>
            </a:r>
          </a:p>
          <a:p>
            <a:r>
              <a:rPr lang="en-US" dirty="0" smtClean="0"/>
              <a:t>On encountering a send operation, the sender interrupts the receiver,</a:t>
            </a:r>
            <a:r>
              <a:rPr lang="en-US" baseline="0" dirty="0" smtClean="0"/>
              <a:t> </a:t>
            </a:r>
            <a:r>
              <a:rPr lang="en-US" dirty="0" smtClean="0"/>
              <a:t>both processes participate in a communication operation and the message is deposited in a</a:t>
            </a:r>
            <a:r>
              <a:rPr lang="en-US" baseline="0" dirty="0" smtClean="0"/>
              <a:t> </a:t>
            </a:r>
            <a:r>
              <a:rPr lang="en-US" dirty="0" smtClean="0"/>
              <a:t>buffer at the receiver end.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701400-B431-4047-89AC-DA61F7C3E04A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27295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701400-B431-4047-89AC-DA61F7C3E04A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62642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701400-B431-4047-89AC-DA61F7C3E04A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34015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701400-B431-4047-89AC-DA61F7C3E04A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9328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FDE934FF-F4E1-47C5-9CA5-30A81DDE2BE4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4pPr>
              <a:buFont typeface="Wingdings" pitchFamily="2" charset="2"/>
              <a:buChar char="§"/>
              <a:defRPr sz="1600"/>
            </a:lvl4pPr>
            <a:lvl5pPr>
              <a:buFont typeface="Wingdings" pitchFamily="2" charset="2"/>
              <a:buChar char="§"/>
              <a:defRPr sz="1600"/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40206265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0000A3"/>
          </a:solidFill>
          <a:latin typeface="+mn-lt"/>
          <a:ea typeface="+mj-ea"/>
          <a:cs typeface="+mj-cs"/>
        </a:defRPr>
      </a:lvl1pPr>
    </p:titleStyle>
    <p:bodyStyle>
      <a:lvl1pPr marL="352425" indent="-222250" algn="l" defTabSz="914400" rtl="0" eaLnBrk="1" latinLnBrk="0" hangingPunct="1">
        <a:lnSpc>
          <a:spcPct val="90000"/>
        </a:lnSpc>
        <a:spcBef>
          <a:spcPts val="1000"/>
        </a:spcBef>
        <a:buClr>
          <a:srgbClr val="0000A3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31775" algn="l" defTabSz="914400" rtl="0" eaLnBrk="1" latinLnBrk="0" hangingPunct="1">
        <a:lnSpc>
          <a:spcPct val="90000"/>
        </a:lnSpc>
        <a:spcBef>
          <a:spcPts val="500"/>
        </a:spcBef>
        <a:buClr>
          <a:srgbClr val="0000A8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CS 3006</a:t>
            </a:r>
            <a:br>
              <a:rPr lang="en-US" sz="4800" dirty="0" smtClean="0"/>
            </a:br>
            <a:r>
              <a:rPr lang="en-US" sz="4800" dirty="0" smtClean="0"/>
              <a:t>Parallel and Distributed Computing</a:t>
            </a:r>
            <a:r>
              <a:rPr lang="en-US" sz="4800" dirty="0"/>
              <a:t/>
            </a:r>
            <a:br>
              <a:rPr lang="en-US" sz="4800" dirty="0"/>
            </a:br>
            <a:r>
              <a:rPr lang="en-US" sz="4800" dirty="0"/>
              <a:t>Lecture </a:t>
            </a:r>
            <a:r>
              <a:rPr lang="en-US" sz="4800" dirty="0" smtClean="0"/>
              <a:t>22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Danyal </a:t>
            </a:r>
            <a:r>
              <a:rPr lang="en-US" sz="3200" b="1" dirty="0" err="1"/>
              <a:t>Farhat</a:t>
            </a:r>
            <a:endParaRPr lang="en-US" sz="3200" b="1" dirty="0"/>
          </a:p>
          <a:p>
            <a:r>
              <a:rPr lang="en-US" sz="3200" b="1" dirty="0"/>
              <a:t>FAST School of Computing</a:t>
            </a:r>
          </a:p>
          <a:p>
            <a:r>
              <a:rPr lang="en-US" sz="3200" b="1" dirty="0" smtClean="0"/>
              <a:t>NUCES </a:t>
            </a:r>
            <a:r>
              <a:rPr lang="en-US" sz="3200" b="1" dirty="0"/>
              <a:t>Lahore</a:t>
            </a:r>
          </a:p>
          <a:p>
            <a:endParaRPr lang="en-US" sz="3200" b="1" dirty="0"/>
          </a:p>
          <a:p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3474505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402090"/>
            <a:ext cx="10515600" cy="5040999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en-US" b="1" dirty="0"/>
              <a:t>MPI usually uses </a:t>
            </a:r>
            <a:r>
              <a:rPr lang="en-US" altLang="en-US" b="1" dirty="0">
                <a:solidFill>
                  <a:srgbClr val="0000A8"/>
                </a:solidFill>
              </a:rPr>
              <a:t>blocking buffered Send </a:t>
            </a:r>
            <a:r>
              <a:rPr lang="en-US" altLang="en-US" b="1" dirty="0"/>
              <a:t>only if there is enough buffer space to store whole message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b="1" dirty="0"/>
              <a:t>Otherwise, it uses </a:t>
            </a:r>
            <a:r>
              <a:rPr lang="en-US" altLang="en-US" b="1" dirty="0">
                <a:solidFill>
                  <a:srgbClr val="0000A8"/>
                </a:solidFill>
              </a:rPr>
              <a:t>blocking send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b="1" dirty="0"/>
              <a:t>Receive is always </a:t>
            </a:r>
            <a:r>
              <a:rPr lang="en-US" altLang="en-US" b="1" dirty="0" smtClean="0"/>
              <a:t>blocking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b="1" dirty="0" smtClean="0"/>
              <a:t>Deadlocks </a:t>
            </a:r>
            <a:r>
              <a:rPr lang="en-US" altLang="en-US" b="1" dirty="0"/>
              <a:t>and Avoidance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en-US" b="1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MPI Rules for Send/Receive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9384264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Deadlocks (Circular)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5219" y="1280278"/>
            <a:ext cx="8323551" cy="4830237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altLang="en-US" b="1" dirty="0"/>
              <a:t>Consider the following piece of code, in which process </a:t>
            </a:r>
            <a:r>
              <a:rPr lang="en-US" altLang="en-US" b="1" dirty="0" err="1"/>
              <a:t>i</a:t>
            </a:r>
            <a:r>
              <a:rPr lang="en-US" altLang="en-US" b="1" dirty="0"/>
              <a:t> sends a message to process </a:t>
            </a:r>
            <a:r>
              <a:rPr lang="en-US" altLang="en-US" b="1" i="1" dirty="0" err="1">
                <a:latin typeface="Times New Roman" panose="02020603050405020304" pitchFamily="18" charset="0"/>
              </a:rPr>
              <a:t>i</a:t>
            </a:r>
            <a:r>
              <a:rPr lang="en-US" altLang="en-US" b="1" dirty="0"/>
              <a:t> + 1 (modulo the number of processes) and receives a message from process </a:t>
            </a:r>
            <a:r>
              <a:rPr lang="en-US" altLang="en-US" b="1" i="1" dirty="0" err="1">
                <a:latin typeface="Times New Roman" panose="02020603050405020304" pitchFamily="18" charset="0"/>
              </a:rPr>
              <a:t>i</a:t>
            </a:r>
            <a:r>
              <a:rPr lang="en-US" altLang="en-US" b="1" dirty="0"/>
              <a:t> - 1 (module the number of processes).</a:t>
            </a:r>
            <a:endParaRPr lang="en-US" altLang="en-US" sz="2000" b="1" dirty="0">
              <a:latin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en-US" sz="1800" b="1" dirty="0">
                <a:latin typeface="Courier New" panose="02070309020205020404" pitchFamily="49" charset="0"/>
              </a:rPr>
              <a:t>int a[10], b[10],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npes</a:t>
            </a:r>
            <a:r>
              <a:rPr lang="en-US" altLang="en-US" sz="1800" b="1" dirty="0">
                <a:latin typeface="Courier New" panose="02070309020205020404" pitchFamily="49" charset="0"/>
              </a:rPr>
              <a:t>,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myrank</a:t>
            </a:r>
            <a:r>
              <a:rPr lang="en-US" altLang="en-US" sz="1800" b="1" dirty="0">
                <a:latin typeface="Courier New" panose="02070309020205020404" pitchFamily="49" charset="0"/>
              </a:rPr>
              <a:t>;</a:t>
            </a:r>
          </a:p>
          <a:p>
            <a:pPr>
              <a:buFont typeface="+mj-lt"/>
              <a:buAutoNum type="arabicPeriod"/>
            </a:pPr>
            <a:r>
              <a:rPr lang="en-US" altLang="en-US" sz="1800" b="1" dirty="0" err="1">
                <a:latin typeface="Courier New" panose="02070309020205020404" pitchFamily="49" charset="0"/>
              </a:rPr>
              <a:t>MPI_Status</a:t>
            </a:r>
            <a:r>
              <a:rPr lang="en-US" altLang="en-US" sz="1800" b="1" dirty="0">
                <a:latin typeface="Courier New" panose="02070309020205020404" pitchFamily="49" charset="0"/>
              </a:rPr>
              <a:t> status;</a:t>
            </a:r>
          </a:p>
          <a:p>
            <a:pPr>
              <a:buFont typeface="+mj-lt"/>
              <a:buAutoNum type="arabicPeriod"/>
            </a:pPr>
            <a:r>
              <a:rPr lang="en-US" altLang="en-US" sz="1800" b="1" dirty="0">
                <a:latin typeface="Courier New" panose="02070309020205020404" pitchFamily="49" charset="0"/>
              </a:rPr>
              <a:t>...</a:t>
            </a:r>
          </a:p>
          <a:p>
            <a:pPr>
              <a:buFont typeface="+mj-lt"/>
              <a:buAutoNum type="arabicPeriod"/>
            </a:pPr>
            <a:r>
              <a:rPr lang="en-US" altLang="en-US" sz="1800" b="1" dirty="0" err="1">
                <a:latin typeface="Courier New" panose="02070309020205020404" pitchFamily="49" charset="0"/>
              </a:rPr>
              <a:t>MPI_Comm_size</a:t>
            </a:r>
            <a:r>
              <a:rPr lang="en-US" altLang="en-US" sz="1800" b="1" dirty="0">
                <a:latin typeface="Courier New" panose="02070309020205020404" pitchFamily="49" charset="0"/>
              </a:rPr>
              <a:t>(MPI_COMM_WORLD, &amp;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npes</a:t>
            </a:r>
            <a:r>
              <a:rPr lang="en-US" altLang="en-US" sz="1800" b="1" dirty="0">
                <a:latin typeface="Courier New" panose="02070309020205020404" pitchFamily="49" charset="0"/>
              </a:rPr>
              <a:t>);</a:t>
            </a:r>
          </a:p>
          <a:p>
            <a:pPr>
              <a:buFont typeface="+mj-lt"/>
              <a:buAutoNum type="arabicPeriod"/>
            </a:pPr>
            <a:r>
              <a:rPr lang="en-US" altLang="en-US" sz="1800" b="1" dirty="0" err="1">
                <a:latin typeface="Courier New" panose="02070309020205020404" pitchFamily="49" charset="0"/>
              </a:rPr>
              <a:t>MPI_Comm_rank</a:t>
            </a:r>
            <a:r>
              <a:rPr lang="en-US" altLang="en-US" sz="1800" b="1" dirty="0">
                <a:latin typeface="Courier New" panose="02070309020205020404" pitchFamily="49" charset="0"/>
              </a:rPr>
              <a:t>(MPI_COMM_WORLD, &amp;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myrank</a:t>
            </a:r>
            <a:r>
              <a:rPr lang="en-US" altLang="en-US" sz="1800" b="1" dirty="0">
                <a:latin typeface="Courier New" panose="02070309020205020404" pitchFamily="49" charset="0"/>
              </a:rPr>
              <a:t>);</a:t>
            </a:r>
          </a:p>
          <a:p>
            <a:pPr>
              <a:buFont typeface="+mj-lt"/>
              <a:buAutoNum type="arabicPeriod"/>
            </a:pPr>
            <a:endParaRPr lang="en-US" altLang="en-US" sz="1800" b="1" dirty="0">
              <a:latin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en-US" sz="1800" b="1" dirty="0" err="1">
                <a:latin typeface="Courier New" panose="02070309020205020404" pitchFamily="49" charset="0"/>
              </a:rPr>
              <a:t>MPI_Send</a:t>
            </a:r>
            <a:r>
              <a:rPr lang="en-US" altLang="en-US" sz="1800" b="1" dirty="0">
                <a:latin typeface="Courier New" panose="02070309020205020404" pitchFamily="49" charset="0"/>
              </a:rPr>
              <a:t>(a, 10, MPI_INT, (myrank+1)%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npes</a:t>
            </a:r>
            <a:r>
              <a:rPr lang="en-US" altLang="en-US" sz="1800" b="1" dirty="0">
                <a:latin typeface="Courier New" panose="02070309020205020404" pitchFamily="49" charset="0"/>
              </a:rPr>
              <a:t>, 1, 		  	MPI_COMM_WORLD);</a:t>
            </a:r>
          </a:p>
          <a:p>
            <a:pPr>
              <a:buFont typeface="+mj-lt"/>
              <a:buAutoNum type="arabicPeriod"/>
            </a:pPr>
            <a:r>
              <a:rPr lang="en-US" altLang="en-US" sz="1800" b="1" dirty="0" err="1">
                <a:latin typeface="Courier New" panose="02070309020205020404" pitchFamily="49" charset="0"/>
              </a:rPr>
              <a:t>MPI_Recv</a:t>
            </a:r>
            <a:r>
              <a:rPr lang="en-US" altLang="en-US" sz="1800" b="1" dirty="0">
                <a:latin typeface="Courier New" panose="02070309020205020404" pitchFamily="49" charset="0"/>
              </a:rPr>
              <a:t>(b, 10, MPI_INT, (myrank-1+npes)%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npes</a:t>
            </a:r>
            <a:r>
              <a:rPr lang="en-US" altLang="en-US" sz="1800" b="1" dirty="0">
                <a:latin typeface="Courier New" panose="02070309020205020404" pitchFamily="49" charset="0"/>
              </a:rPr>
              <a:t>, 1, 	MPI_COMM_WORLD);</a:t>
            </a:r>
          </a:p>
          <a:p>
            <a:r>
              <a:rPr lang="en-US" altLang="en-US" sz="1800" b="1" dirty="0">
                <a:latin typeface="Courier New" panose="02070309020205020404" pitchFamily="49" charset="0"/>
              </a:rPr>
              <a:t>...</a:t>
            </a:r>
          </a:p>
          <a:p>
            <a:endParaRPr lang="en-US" altLang="en-US" sz="1800" b="1" dirty="0">
              <a:latin typeface="Courier New" panose="020703090202050204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b="1" dirty="0"/>
              <a:t>Once again, we have a </a:t>
            </a:r>
            <a:r>
              <a:rPr lang="en-US" altLang="en-US" b="1" dirty="0">
                <a:solidFill>
                  <a:srgbClr val="0000A8"/>
                </a:solidFill>
              </a:rPr>
              <a:t>deadlock if </a:t>
            </a:r>
            <a:r>
              <a:rPr lang="en-US" altLang="en-US" b="1" dirty="0" err="1">
                <a:solidFill>
                  <a:srgbClr val="0000A8"/>
                </a:solidFill>
              </a:rPr>
              <a:t>MPI_Send</a:t>
            </a:r>
            <a:r>
              <a:rPr lang="en-US" altLang="en-US" b="1" dirty="0">
                <a:solidFill>
                  <a:srgbClr val="0000A8"/>
                </a:solidFill>
              </a:rPr>
              <a:t> is blocking</a:t>
            </a:r>
            <a:endParaRPr lang="en-US" b="1" dirty="0">
              <a:solidFill>
                <a:srgbClr val="0000A8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1532911" y="782634"/>
            <a:ext cx="584978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50AD498-1756-4FAA-884D-721A5EF92E83}" type="slidenum">
              <a:rPr lang="en-US" altLang="en-US" sz="2000">
                <a:solidFill>
                  <a:srgbClr val="FEFFFF"/>
                </a:solidFill>
                <a:latin typeface="Century Gothic" panose="020B0502020202020204"/>
              </a:rPr>
              <a:pPr>
                <a:defRPr/>
              </a:pPr>
              <a:t>11</a:t>
            </a:fld>
            <a:endParaRPr lang="en-US" altLang="en-US" sz="2000" dirty="0">
              <a:solidFill>
                <a:srgbClr val="FEFFFF"/>
              </a:solidFill>
              <a:latin typeface="Century Gothic" panose="020B0502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724930047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Deadlocks </a:t>
            </a:r>
            <a:r>
              <a:rPr lang="en-US" dirty="0" smtClean="0">
                <a:sym typeface="Wingdings" panose="05000000000000000000" pitchFamily="2" charset="2"/>
              </a:rPr>
              <a:t>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0268" y="782634"/>
            <a:ext cx="8848502" cy="5540064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endParaRPr lang="en-US" altLang="en-US" b="1" dirty="0"/>
          </a:p>
          <a:p>
            <a:pPr marL="0" indent="0">
              <a:buNone/>
            </a:pPr>
            <a:r>
              <a:rPr lang="en-US" altLang="en-US" b="1" dirty="0" smtClean="0"/>
              <a:t> </a:t>
            </a:r>
          </a:p>
          <a:p>
            <a:pPr marL="0" indent="0">
              <a:buNone/>
            </a:pPr>
            <a:r>
              <a:rPr lang="en-US" altLang="en-US" b="1" dirty="0" smtClean="0"/>
              <a:t>We </a:t>
            </a:r>
            <a:r>
              <a:rPr lang="en-US" altLang="en-US" b="1" dirty="0"/>
              <a:t>can break the </a:t>
            </a:r>
            <a:r>
              <a:rPr lang="en-US" altLang="en-US" b="1" dirty="0">
                <a:solidFill>
                  <a:srgbClr val="0000A8"/>
                </a:solidFill>
              </a:rPr>
              <a:t>circular wait </a:t>
            </a:r>
            <a:r>
              <a:rPr lang="en-US" altLang="en-US" b="1" dirty="0"/>
              <a:t>to avoid deadlocks as follows: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sz="20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2000" b="1" dirty="0">
                <a:latin typeface="Courier New" panose="02070309020205020404" pitchFamily="49" charset="0"/>
              </a:rPr>
              <a:t> a[10], b[10],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npes</a:t>
            </a:r>
            <a:r>
              <a:rPr lang="en-US" altLang="en-US" sz="2000" b="1" dirty="0">
                <a:latin typeface="Courier New" panose="02070309020205020404" pitchFamily="49" charset="0"/>
              </a:rPr>
              <a:t>,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myrank</a:t>
            </a:r>
            <a:r>
              <a:rPr lang="en-US" altLang="en-US" sz="2000" b="1" dirty="0">
                <a:latin typeface="Courier New" panose="02070309020205020404" pitchFamily="49" charset="0"/>
              </a:rPr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sz="2000" b="1" dirty="0" err="1">
                <a:latin typeface="Courier New" panose="02070309020205020404" pitchFamily="49" charset="0"/>
              </a:rPr>
              <a:t>MPI_Status</a:t>
            </a:r>
            <a:r>
              <a:rPr lang="en-US" altLang="en-US" sz="2000" b="1" dirty="0">
                <a:latin typeface="Courier New" panose="02070309020205020404" pitchFamily="49" charset="0"/>
              </a:rPr>
              <a:t> status;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sz="2000" b="1" dirty="0">
                <a:latin typeface="Courier New" panose="02070309020205020404" pitchFamily="49" charset="0"/>
              </a:rPr>
              <a:t>...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sz="2000" b="1" dirty="0" err="1">
                <a:latin typeface="Courier New" panose="02070309020205020404" pitchFamily="49" charset="0"/>
              </a:rPr>
              <a:t>MPI_Comm_size</a:t>
            </a:r>
            <a:r>
              <a:rPr lang="en-US" altLang="en-US" sz="2000" b="1" dirty="0">
                <a:latin typeface="Courier New" panose="02070309020205020404" pitchFamily="49" charset="0"/>
              </a:rPr>
              <a:t>(MPI_COMM_WORLD, &amp;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npes</a:t>
            </a:r>
            <a:r>
              <a:rPr lang="en-US" altLang="en-US" sz="2000" b="1" dirty="0">
                <a:latin typeface="Courier New" panose="02070309020205020404" pitchFamily="49" charset="0"/>
              </a:rPr>
              <a:t>);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sz="2000" b="1" dirty="0" err="1">
                <a:latin typeface="Courier New" panose="02070309020205020404" pitchFamily="49" charset="0"/>
              </a:rPr>
              <a:t>MPI_Comm_rank</a:t>
            </a:r>
            <a:r>
              <a:rPr lang="en-US" altLang="en-US" sz="2000" b="1" dirty="0">
                <a:latin typeface="Courier New" panose="02070309020205020404" pitchFamily="49" charset="0"/>
              </a:rPr>
              <a:t>(MPI_COMM_WORLD, &amp;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myrank</a:t>
            </a:r>
            <a:r>
              <a:rPr lang="en-US" altLang="en-US" sz="2000" b="1" dirty="0">
                <a:latin typeface="Courier New" panose="02070309020205020404" pitchFamily="49" charset="0"/>
              </a:rPr>
              <a:t>);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sz="2000" b="1" dirty="0">
                <a:latin typeface="Courier New" panose="02070309020205020404" pitchFamily="49" charset="0"/>
              </a:rPr>
              <a:t>if (myrank%2 == 1) {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sz="2000" b="1" dirty="0">
                <a:latin typeface="Courier New" panose="02070309020205020404" pitchFamily="49" charset="0"/>
              </a:rPr>
              <a:t>	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MPI_Send</a:t>
            </a:r>
            <a:r>
              <a:rPr lang="en-US" altLang="en-US" sz="2000" b="1" dirty="0">
                <a:latin typeface="Courier New" panose="02070309020205020404" pitchFamily="49" charset="0"/>
              </a:rPr>
              <a:t>(a, 10, MPI_INT, (myrank+1)%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npes</a:t>
            </a:r>
            <a:r>
              <a:rPr lang="en-US" altLang="en-US" sz="2000" b="1" dirty="0">
                <a:latin typeface="Courier New" panose="02070309020205020404" pitchFamily="49" charset="0"/>
              </a:rPr>
              <a:t>, 1, 			MPI_COMM_WORLD);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sz="2000" b="1" dirty="0">
                <a:latin typeface="Courier New" panose="02070309020205020404" pitchFamily="49" charset="0"/>
              </a:rPr>
              <a:t>	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MPI_Recv</a:t>
            </a:r>
            <a:r>
              <a:rPr lang="en-US" altLang="en-US" sz="2000" b="1" dirty="0">
                <a:latin typeface="Courier New" panose="02070309020205020404" pitchFamily="49" charset="0"/>
              </a:rPr>
              <a:t>(b, 10, MPI_INT, (myrank-1+npes)%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npes</a:t>
            </a:r>
            <a:r>
              <a:rPr lang="en-US" altLang="en-US" sz="2000" b="1" dirty="0">
                <a:latin typeface="Courier New" panose="02070309020205020404" pitchFamily="49" charset="0"/>
              </a:rPr>
              <a:t>, 1, 			MPI_COMM_WORLD);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sz="2000" b="1" dirty="0">
                <a:latin typeface="Courier New" panose="02070309020205020404" pitchFamily="49" charset="0"/>
              </a:rPr>
              <a:t>}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sz="2000" b="1" dirty="0">
                <a:latin typeface="Courier New" panose="02070309020205020404" pitchFamily="49" charset="0"/>
              </a:rPr>
              <a:t>else {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sz="2000" b="1" dirty="0">
                <a:latin typeface="Courier New" panose="02070309020205020404" pitchFamily="49" charset="0"/>
              </a:rPr>
              <a:t>	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MPI_Recv</a:t>
            </a:r>
            <a:r>
              <a:rPr lang="en-US" altLang="en-US" sz="2000" b="1" dirty="0">
                <a:latin typeface="Courier New" panose="02070309020205020404" pitchFamily="49" charset="0"/>
              </a:rPr>
              <a:t>(b, 10, MPI_INT, (myrank-1+npes)%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npes</a:t>
            </a:r>
            <a:r>
              <a:rPr lang="en-US" altLang="en-US" sz="2000" b="1" dirty="0">
                <a:latin typeface="Courier New" panose="02070309020205020404" pitchFamily="49" charset="0"/>
              </a:rPr>
              <a:t>, 1, 			MPI_COMM_WORLD);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sz="2000" b="1" dirty="0">
                <a:latin typeface="Courier New" panose="02070309020205020404" pitchFamily="49" charset="0"/>
              </a:rPr>
              <a:t>	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MPI_Send</a:t>
            </a:r>
            <a:r>
              <a:rPr lang="en-US" altLang="en-US" sz="2000" b="1" dirty="0">
                <a:latin typeface="Courier New" panose="02070309020205020404" pitchFamily="49" charset="0"/>
              </a:rPr>
              <a:t>(a, 10, MPI_INT, (myrank+1)%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npes</a:t>
            </a:r>
            <a:r>
              <a:rPr lang="en-US" altLang="en-US" sz="2000" b="1" dirty="0">
                <a:latin typeface="Courier New" panose="02070309020205020404" pitchFamily="49" charset="0"/>
              </a:rPr>
              <a:t>, 1, 			MPI_COMM_WORLD);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sz="2000" b="1" dirty="0">
                <a:latin typeface="Courier New" panose="02070309020205020404" pitchFamily="49" charset="0"/>
              </a:rPr>
              <a:t>}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sz="2000" b="1" dirty="0">
                <a:latin typeface="Courier New" panose="02070309020205020404" pitchFamily="49" charset="0"/>
              </a:rPr>
              <a:t>...</a:t>
            </a:r>
            <a:endParaRPr lang="en-US" altLang="en-US" sz="2000" b="1" dirty="0"/>
          </a:p>
          <a:p>
            <a:pPr marL="0" indent="0" algn="ctr">
              <a:buNone/>
            </a:pPr>
            <a:endParaRPr lang="en-US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1532911" y="782634"/>
            <a:ext cx="584978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en-US" sz="2000" dirty="0">
              <a:solidFill>
                <a:srgbClr val="FEFFFF"/>
              </a:solidFill>
              <a:latin typeface="Century Gothic" panose="020B0502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680935433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1749" y="1317936"/>
            <a:ext cx="8848502" cy="5540064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en-US" b="1" dirty="0"/>
              <a:t>To avoid earlier deadlocks, MPI provides </a:t>
            </a:r>
            <a:r>
              <a:rPr lang="en-US" altLang="en-US" b="1" dirty="0" err="1"/>
              <a:t>MPI_Sendrecv</a:t>
            </a:r>
            <a:r>
              <a:rPr lang="en-US" altLang="en-US" b="1" dirty="0"/>
              <a:t> function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b="1" dirty="0"/>
              <a:t>It can both </a:t>
            </a:r>
            <a:r>
              <a:rPr lang="en-US" altLang="en-US" b="1" dirty="0">
                <a:solidFill>
                  <a:srgbClr val="0000A8"/>
                </a:solidFill>
              </a:rPr>
              <a:t>send and receive message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b="1" dirty="0"/>
              <a:t>Does not suffers from the </a:t>
            </a:r>
            <a:r>
              <a:rPr lang="en-US" altLang="en-US" b="1" dirty="0">
                <a:solidFill>
                  <a:srgbClr val="0000A8"/>
                </a:solidFill>
              </a:rPr>
              <a:t>circular deadlock </a:t>
            </a:r>
            <a:r>
              <a:rPr lang="en-US" altLang="en-US" b="1" dirty="0"/>
              <a:t>problems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b="1" dirty="0"/>
              <a:t>One can think </a:t>
            </a:r>
            <a:r>
              <a:rPr lang="en-US" altLang="en-US" b="1" dirty="0" err="1"/>
              <a:t>MPI_Sendrecv</a:t>
            </a:r>
            <a:r>
              <a:rPr lang="en-US" altLang="en-US" b="1" dirty="0"/>
              <a:t> as allowing data to travel for both  send and receive simultaneously.</a:t>
            </a:r>
          </a:p>
          <a:p>
            <a:pPr marL="0" indent="0"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  <a:ea typeface="Arial Unicode MS"/>
            </a:endParaRPr>
          </a:p>
          <a:p>
            <a:pPr marL="0" indent="0"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Arial Unicode MS"/>
              </a:rPr>
              <a:t>int </a:t>
            </a:r>
            <a:r>
              <a:rPr lang="en-US" alt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Arial Unicode MS"/>
              </a:rPr>
              <a:t>MPI_Sendrecv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Arial Unicode MS"/>
              </a:rPr>
              <a:t>(void *</a:t>
            </a:r>
            <a:r>
              <a:rPr lang="en-US" alt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Arial Unicode MS"/>
              </a:rPr>
              <a:t>sendbuf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Arial Unicode MS"/>
              </a:rPr>
              <a:t>, int </a:t>
            </a:r>
            <a:r>
              <a:rPr lang="en-US" alt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Arial Unicode MS"/>
              </a:rPr>
              <a:t>sendcount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Arial Unicode MS"/>
              </a:rPr>
              <a:t>,</a:t>
            </a:r>
          </a:p>
          <a:p>
            <a:pPr marL="0" indent="0"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Arial Unicode MS"/>
              </a:rPr>
              <a:t>		</a:t>
            </a:r>
            <a:r>
              <a:rPr lang="en-US" alt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Arial Unicode MS"/>
              </a:rPr>
              <a:t>MPI_Datatype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Arial Unicode MS"/>
              </a:rPr>
              <a:t> </a:t>
            </a:r>
            <a:r>
              <a:rPr lang="en-US" alt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Arial Unicode MS"/>
              </a:rPr>
              <a:t>senddatatype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Arial Unicode MS"/>
              </a:rPr>
              <a:t>, int </a:t>
            </a:r>
            <a:r>
              <a:rPr lang="en-US" alt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Arial Unicode MS"/>
              </a:rPr>
              <a:t>dest,int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Arial Unicode MS"/>
              </a:rPr>
              <a:t> </a:t>
            </a:r>
            <a:r>
              <a:rPr lang="en-US" alt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Arial Unicode MS"/>
              </a:rPr>
              <a:t>sendtag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Arial Unicode MS"/>
              </a:rPr>
              <a:t>, </a:t>
            </a:r>
          </a:p>
          <a:p>
            <a:pPr marL="0" indent="0"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Arial Unicode MS"/>
              </a:rPr>
              <a:t>		void *</a:t>
            </a:r>
            <a:r>
              <a:rPr lang="en-US" alt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Arial Unicode MS"/>
              </a:rPr>
              <a:t>recvbuf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Arial Unicode MS"/>
              </a:rPr>
              <a:t>, int </a:t>
            </a:r>
            <a:r>
              <a:rPr lang="en-US" alt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Arial Unicode MS"/>
              </a:rPr>
              <a:t>recvcount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Arial Unicode MS"/>
              </a:rPr>
              <a:t>, </a:t>
            </a:r>
          </a:p>
          <a:p>
            <a:pPr marL="0" indent="0"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Arial Unicode MS"/>
              </a:rPr>
              <a:t>		</a:t>
            </a:r>
            <a:r>
              <a:rPr lang="en-US" alt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Arial Unicode MS"/>
              </a:rPr>
              <a:t>MPI_Datatype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Arial Unicode MS"/>
              </a:rPr>
              <a:t> </a:t>
            </a:r>
            <a:r>
              <a:rPr lang="en-US" alt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Arial Unicode MS"/>
              </a:rPr>
              <a:t>recvdatatype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Arial Unicode MS"/>
              </a:rPr>
              <a:t>, int source, int </a:t>
            </a:r>
            <a:r>
              <a:rPr lang="en-US" alt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Arial Unicode MS"/>
              </a:rPr>
              <a:t>recvtag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Arial Unicode MS"/>
              </a:rPr>
              <a:t>,  		</a:t>
            </a:r>
            <a:r>
              <a:rPr lang="en-US" alt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Arial Unicode MS"/>
              </a:rPr>
              <a:t>MPI_Comm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Arial Unicode MS"/>
              </a:rPr>
              <a:t> comm, </a:t>
            </a:r>
            <a:r>
              <a:rPr lang="en-US" alt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Arial Unicode MS"/>
              </a:rPr>
              <a:t>MPI_Status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Arial Unicode MS"/>
              </a:rPr>
              <a:t> *status)</a:t>
            </a:r>
          </a:p>
          <a:p>
            <a:pPr marL="0" indent="0">
              <a:buNone/>
            </a:pPr>
            <a:endParaRPr lang="en-US" altLang="en-US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1532911" y="782634"/>
            <a:ext cx="584978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50AD498-1756-4FAA-884D-721A5EF92E83}" type="slidenum">
              <a:rPr lang="en-US" altLang="en-US" sz="2000">
                <a:solidFill>
                  <a:srgbClr val="FEFFFF"/>
                </a:solidFill>
                <a:latin typeface="Century Gothic" panose="020B0502020202020204"/>
              </a:rPr>
              <a:pPr>
                <a:defRPr/>
              </a:pPr>
              <a:t>13</a:t>
            </a:fld>
            <a:endParaRPr lang="en-US" altLang="en-US" sz="2000" dirty="0">
              <a:solidFill>
                <a:srgbClr val="FEFFFF"/>
              </a:solidFill>
              <a:latin typeface="Century Gothic" panose="020B0502020202020204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133600" y="228600"/>
            <a:ext cx="8001000" cy="577850"/>
          </a:xfrm>
        </p:spPr>
        <p:txBody>
          <a:bodyPr anchor="b">
            <a:noAutofit/>
          </a:bodyPr>
          <a:lstStyle/>
          <a:p>
            <a:r>
              <a:rPr lang="en-US" sz="2800" dirty="0"/>
              <a:t>Avoiding deadlocks : </a:t>
            </a:r>
            <a:r>
              <a:rPr lang="en-US" sz="2800" dirty="0" err="1"/>
              <a:t>SendReceive</a:t>
            </a:r>
            <a:r>
              <a:rPr lang="en-US" sz="2800" dirty="0"/>
              <a:t> operation </a:t>
            </a:r>
          </a:p>
        </p:txBody>
      </p:sp>
    </p:spTree>
    <p:extLst>
      <p:ext uri="{BB962C8B-B14F-4D97-AF65-F5344CB8AC3E}">
        <p14:creationId xmlns:p14="http://schemas.microsoft.com/office/powerpoint/2010/main" val="2583081279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Autofit/>
          </a:bodyPr>
          <a:lstStyle/>
          <a:p>
            <a:r>
              <a:rPr lang="en-US" sz="2800" dirty="0"/>
              <a:t>Avoiding deadlocks : </a:t>
            </a:r>
            <a:r>
              <a:rPr lang="en-US" sz="2800" dirty="0" err="1"/>
              <a:t>SendReceive</a:t>
            </a:r>
            <a:r>
              <a:rPr lang="en-US" sz="2800" dirty="0"/>
              <a:t> operation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1749" y="1317936"/>
            <a:ext cx="8848502" cy="5540064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en-US" b="1" dirty="0" err="1"/>
              <a:t>MPI_Sendrecv_replace</a:t>
            </a:r>
            <a:r>
              <a:rPr lang="en-US" altLang="en-US" b="1" dirty="0"/>
              <a:t> function 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altLang="en-US" b="1" dirty="0"/>
              <a:t>If we wish to use the </a:t>
            </a:r>
            <a:r>
              <a:rPr lang="en-US" altLang="en-US" b="1" dirty="0">
                <a:solidFill>
                  <a:srgbClr val="0000A8"/>
                </a:solidFill>
              </a:rPr>
              <a:t>same buffer </a:t>
            </a:r>
            <a:r>
              <a:rPr lang="en-US" altLang="en-US" b="1" dirty="0"/>
              <a:t>for both send and receive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altLang="en-US" b="1" dirty="0"/>
              <a:t>First sends value[s] of current buffer and then overwrites them with received ones </a:t>
            </a:r>
          </a:p>
          <a:p>
            <a:pPr marL="130175" indent="0">
              <a:buNone/>
            </a:pPr>
            <a:endParaRPr lang="en-US" altLang="en-US" b="1" dirty="0" smtClean="0">
              <a:latin typeface="Courier New" panose="020703090202050204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b="1" dirty="0" smtClean="0">
                <a:latin typeface="Courier New" panose="02070309020205020404" pitchFamily="49" charset="0"/>
              </a:rPr>
              <a:t>Syntax    </a:t>
            </a:r>
            <a:endParaRPr lang="en-US" altLang="en-US" b="1" dirty="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int </a:t>
            </a:r>
            <a:r>
              <a:rPr lang="en-US" altLang="en-US" b="1" dirty="0" err="1">
                <a:latin typeface="Courier New" panose="02070309020205020404" pitchFamily="49" charset="0"/>
              </a:rPr>
              <a:t>MPI_Sendrecv_replace</a:t>
            </a:r>
            <a:r>
              <a:rPr lang="en-US" altLang="en-US" b="1" dirty="0">
                <a:latin typeface="Courier New" panose="02070309020205020404" pitchFamily="49" charset="0"/>
              </a:rPr>
              <a:t>(void *</a:t>
            </a:r>
            <a:r>
              <a:rPr lang="en-US" altLang="en-US" b="1" dirty="0" err="1">
                <a:latin typeface="Courier New" panose="02070309020205020404" pitchFamily="49" charset="0"/>
              </a:rPr>
              <a:t>buf</a:t>
            </a:r>
            <a:r>
              <a:rPr lang="en-US" altLang="en-US" b="1" dirty="0">
                <a:latin typeface="Courier New" panose="02070309020205020404" pitchFamily="49" charset="0"/>
              </a:rPr>
              <a:t>, </a:t>
            </a:r>
            <a:r>
              <a:rPr lang="en-US" altLang="en-US" b="1" dirty="0" err="1">
                <a:latin typeface="Courier New" panose="02070309020205020404" pitchFamily="49" charset="0"/>
              </a:rPr>
              <a:t>int</a:t>
            </a:r>
            <a:r>
              <a:rPr lang="en-US" altLang="en-US" b="1" dirty="0">
                <a:latin typeface="Courier New" panose="02070309020205020404" pitchFamily="49" charset="0"/>
              </a:rPr>
              <a:t> </a:t>
            </a:r>
            <a:r>
              <a:rPr lang="en-US" altLang="en-US" b="1" dirty="0" smtClean="0">
                <a:latin typeface="Courier New" panose="02070309020205020404" pitchFamily="49" charset="0"/>
              </a:rPr>
              <a:t>count, </a:t>
            </a:r>
            <a:r>
              <a:rPr lang="en-US" altLang="en-US" b="1" dirty="0" err="1" smtClean="0">
                <a:latin typeface="Courier New" panose="02070309020205020404" pitchFamily="49" charset="0"/>
              </a:rPr>
              <a:t>MPI_Datatype</a:t>
            </a:r>
            <a:r>
              <a:rPr lang="en-US" altLang="en-US" b="1" dirty="0" smtClean="0">
                <a:latin typeface="Courier New" panose="02070309020205020404" pitchFamily="49" charset="0"/>
              </a:rPr>
              <a:t> </a:t>
            </a:r>
            <a:r>
              <a:rPr lang="en-US" altLang="en-US" b="1" dirty="0">
                <a:latin typeface="Courier New" panose="02070309020205020404" pitchFamily="49" charset="0"/>
              </a:rPr>
              <a:t>datatype, int </a:t>
            </a:r>
            <a:r>
              <a:rPr lang="en-US" altLang="en-US" b="1" dirty="0" err="1">
                <a:latin typeface="Courier New" panose="02070309020205020404" pitchFamily="49" charset="0"/>
              </a:rPr>
              <a:t>dest</a:t>
            </a:r>
            <a:r>
              <a:rPr lang="en-US" altLang="en-US" b="1" dirty="0">
                <a:latin typeface="Courier New" panose="02070309020205020404" pitchFamily="49" charset="0"/>
              </a:rPr>
              <a:t>, </a:t>
            </a:r>
            <a:r>
              <a:rPr lang="en-US" altLang="en-US" b="1" dirty="0" err="1" smtClean="0">
                <a:latin typeface="Courier New" panose="02070309020205020404" pitchFamily="49" charset="0"/>
              </a:rPr>
              <a:t>int</a:t>
            </a:r>
            <a:r>
              <a:rPr lang="en-US" altLang="en-US" b="1" dirty="0">
                <a:latin typeface="Courier New" panose="02070309020205020404" pitchFamily="49" charset="0"/>
              </a:rPr>
              <a:t> </a:t>
            </a:r>
            <a:r>
              <a:rPr lang="en-US" altLang="en-US" b="1" dirty="0" err="1" smtClean="0">
                <a:latin typeface="Courier New" panose="02070309020205020404" pitchFamily="49" charset="0"/>
              </a:rPr>
              <a:t>sendtag,int</a:t>
            </a:r>
            <a:r>
              <a:rPr lang="en-US" altLang="en-US" b="1" dirty="0" smtClean="0">
                <a:latin typeface="Courier New" panose="02070309020205020404" pitchFamily="49" charset="0"/>
              </a:rPr>
              <a:t> </a:t>
            </a:r>
            <a:r>
              <a:rPr lang="en-US" altLang="en-US" b="1" dirty="0">
                <a:latin typeface="Courier New" panose="02070309020205020404" pitchFamily="49" charset="0"/>
              </a:rPr>
              <a:t>source, </a:t>
            </a:r>
            <a:r>
              <a:rPr lang="en-US" altLang="en-US" b="1" dirty="0" err="1">
                <a:latin typeface="Courier New" panose="02070309020205020404" pitchFamily="49" charset="0"/>
              </a:rPr>
              <a:t>int</a:t>
            </a:r>
            <a:r>
              <a:rPr lang="en-US" altLang="en-US" b="1" dirty="0">
                <a:latin typeface="Courier New" panose="02070309020205020404" pitchFamily="49" charset="0"/>
              </a:rPr>
              <a:t> </a:t>
            </a:r>
            <a:r>
              <a:rPr lang="en-US" altLang="en-US" b="1" dirty="0" err="1" smtClean="0">
                <a:latin typeface="Courier New" panose="02070309020205020404" pitchFamily="49" charset="0"/>
              </a:rPr>
              <a:t>recvtag</a:t>
            </a:r>
            <a:r>
              <a:rPr lang="en-US" altLang="en-US" b="1" dirty="0" smtClean="0">
                <a:latin typeface="Courier New" panose="02070309020205020404" pitchFamily="49" charset="0"/>
              </a:rPr>
              <a:t>, </a:t>
            </a:r>
            <a:r>
              <a:rPr lang="en-US" altLang="en-US" b="1" dirty="0" err="1" smtClean="0">
                <a:latin typeface="Courier New" panose="02070309020205020404" pitchFamily="49" charset="0"/>
              </a:rPr>
              <a:t>MPI_Comm</a:t>
            </a:r>
            <a:r>
              <a:rPr lang="en-US" altLang="en-US" b="1" dirty="0" smtClean="0">
                <a:latin typeface="Courier New" panose="02070309020205020404" pitchFamily="49" charset="0"/>
              </a:rPr>
              <a:t> </a:t>
            </a:r>
            <a:r>
              <a:rPr lang="en-US" altLang="en-US" b="1" dirty="0">
                <a:latin typeface="Courier New" panose="02070309020205020404" pitchFamily="49" charset="0"/>
              </a:rPr>
              <a:t>comm, </a:t>
            </a:r>
            <a:r>
              <a:rPr lang="en-US" altLang="en-US" b="1" dirty="0" err="1">
                <a:latin typeface="Courier New" panose="02070309020205020404" pitchFamily="49" charset="0"/>
              </a:rPr>
              <a:t>MPI_Status</a:t>
            </a:r>
            <a:r>
              <a:rPr lang="en-US" altLang="en-US" b="1" dirty="0">
                <a:latin typeface="Courier New" panose="02070309020205020404" pitchFamily="49" charset="0"/>
              </a:rPr>
              <a:t> *status)</a:t>
            </a:r>
          </a:p>
          <a:p>
            <a:pPr marL="0" indent="0">
              <a:buNone/>
            </a:pPr>
            <a:endParaRPr lang="en-US" altLang="en-US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1532911" y="782634"/>
            <a:ext cx="584978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50AD498-1756-4FAA-884D-721A5EF92E83}" type="slidenum">
              <a:rPr lang="en-US" altLang="en-US" sz="2000">
                <a:solidFill>
                  <a:srgbClr val="FEFFFF"/>
                </a:solidFill>
                <a:latin typeface="Century Gothic" panose="020B0502020202020204"/>
              </a:rPr>
              <a:pPr>
                <a:defRPr/>
              </a:pPr>
              <a:t>14</a:t>
            </a:fld>
            <a:endParaRPr lang="en-US" altLang="en-US" sz="2000" dirty="0">
              <a:solidFill>
                <a:srgbClr val="FEFFFF"/>
              </a:solidFill>
              <a:latin typeface="Century Gothic" panose="020B0502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973044149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402090"/>
            <a:ext cx="10515600" cy="5040999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Ensuring Operation </a:t>
            </a:r>
            <a:r>
              <a:rPr lang="en-US" sz="3200" b="1" dirty="0" smtClean="0"/>
              <a:t>Semantics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 smtClean="0"/>
              <a:t>Asynchronous </a:t>
            </a:r>
            <a:r>
              <a:rPr lang="en-US" b="1" dirty="0"/>
              <a:t>send/receive operation can have issue of data integrity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Blocking and Non-blocking </a:t>
            </a:r>
            <a:r>
              <a:rPr lang="en-US" sz="3200" b="1" dirty="0" smtClean="0"/>
              <a:t>Operations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 smtClean="0"/>
              <a:t>Blocking </a:t>
            </a:r>
            <a:r>
              <a:rPr lang="en-US" b="1" dirty="0"/>
              <a:t>without </a:t>
            </a:r>
            <a:r>
              <a:rPr lang="en-US" b="1" dirty="0" smtClean="0"/>
              <a:t>Buffering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 smtClean="0"/>
              <a:t>Blocking </a:t>
            </a:r>
            <a:r>
              <a:rPr lang="en-US" b="1" dirty="0"/>
              <a:t>with </a:t>
            </a:r>
            <a:r>
              <a:rPr lang="en-US" b="1" dirty="0" smtClean="0"/>
              <a:t>Buffering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 smtClean="0"/>
              <a:t>Non-blocking </a:t>
            </a:r>
            <a:r>
              <a:rPr lang="en-US" b="1" dirty="0"/>
              <a:t>with and without buffers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MPI Rules for </a:t>
            </a:r>
            <a:r>
              <a:rPr lang="en-US" sz="3200" b="1" dirty="0" smtClean="0"/>
              <a:t>Send/Receive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 smtClean="0"/>
              <a:t>Sender </a:t>
            </a:r>
            <a:r>
              <a:rPr lang="en-US" b="1" dirty="0"/>
              <a:t>uses blocking </a:t>
            </a:r>
            <a:r>
              <a:rPr lang="en-US" b="1" dirty="0" smtClean="0"/>
              <a:t>buffered </a:t>
            </a:r>
            <a:r>
              <a:rPr lang="en-US" b="1" dirty="0"/>
              <a:t>send or blocking </a:t>
            </a:r>
            <a:r>
              <a:rPr lang="en-US" b="1" dirty="0" smtClean="0"/>
              <a:t>send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 smtClean="0"/>
              <a:t>Receiver </a:t>
            </a:r>
            <a:r>
              <a:rPr lang="en-US" b="1" dirty="0"/>
              <a:t>is always </a:t>
            </a:r>
            <a:r>
              <a:rPr lang="en-US" b="1" dirty="0" smtClean="0"/>
              <a:t>blocking</a:t>
            </a:r>
            <a:endParaRPr lang="en-US" b="1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4590909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402090"/>
            <a:ext cx="10515600" cy="5040999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b="1" dirty="0" smtClean="0"/>
              <a:t>Deadlocks </a:t>
            </a:r>
            <a:r>
              <a:rPr lang="en-US" sz="3200" b="1" dirty="0"/>
              <a:t>(Circular)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Deadlocks - Solution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Avoiding deadlocks : </a:t>
            </a:r>
            <a:r>
              <a:rPr lang="en-US" sz="3200" b="1" dirty="0" err="1"/>
              <a:t>SendReceive</a:t>
            </a:r>
            <a:r>
              <a:rPr lang="en-US" sz="3200" b="1" dirty="0"/>
              <a:t> operation </a:t>
            </a:r>
            <a:endParaRPr lang="en-US" sz="3200" b="1" dirty="0" smtClean="0"/>
          </a:p>
          <a:p>
            <a:pPr marL="463550" lvl="1" indent="0">
              <a:buNone/>
            </a:pPr>
            <a:endParaRPr lang="en-US" b="1" dirty="0" smtClean="0"/>
          </a:p>
          <a:p>
            <a:pPr marL="463550" lvl="1" indent="0">
              <a:buNone/>
            </a:pP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/>
              <a:t>MPI_Sendrecv</a:t>
            </a:r>
            <a:r>
              <a:rPr lang="en-US" b="1" dirty="0"/>
              <a:t>(void *</a:t>
            </a:r>
            <a:r>
              <a:rPr lang="en-US" b="1" dirty="0" err="1"/>
              <a:t>sendbuf</a:t>
            </a:r>
            <a:r>
              <a:rPr lang="en-US" b="1" dirty="0"/>
              <a:t>, 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err="1" smtClean="0"/>
              <a:t>sendcount</a:t>
            </a:r>
            <a:r>
              <a:rPr lang="en-US" b="1" dirty="0" smtClean="0"/>
              <a:t>, </a:t>
            </a:r>
            <a:r>
              <a:rPr lang="en-US" b="1" dirty="0" err="1" smtClean="0"/>
              <a:t>MPI_Datatype</a:t>
            </a:r>
            <a:r>
              <a:rPr lang="en-US" b="1" dirty="0" smtClean="0"/>
              <a:t> </a:t>
            </a:r>
            <a:r>
              <a:rPr lang="en-US" b="1" dirty="0" err="1"/>
              <a:t>senddatatype</a:t>
            </a:r>
            <a:r>
              <a:rPr lang="en-US" b="1" dirty="0"/>
              <a:t>, 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err="1"/>
              <a:t>dest,int</a:t>
            </a:r>
            <a:r>
              <a:rPr lang="en-US" b="1" dirty="0"/>
              <a:t> </a:t>
            </a:r>
            <a:r>
              <a:rPr lang="en-US" b="1" dirty="0" err="1"/>
              <a:t>sendtag</a:t>
            </a:r>
            <a:r>
              <a:rPr lang="en-US" b="1" dirty="0"/>
              <a:t>, </a:t>
            </a:r>
            <a:r>
              <a:rPr lang="en-US" b="1" dirty="0" smtClean="0"/>
              <a:t>void </a:t>
            </a:r>
            <a:r>
              <a:rPr lang="en-US" b="1" dirty="0"/>
              <a:t>*</a:t>
            </a:r>
            <a:r>
              <a:rPr lang="en-US" b="1" dirty="0" err="1"/>
              <a:t>recvbuf</a:t>
            </a:r>
            <a:r>
              <a:rPr lang="en-US" b="1" dirty="0"/>
              <a:t>, 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err="1"/>
              <a:t>recvcount</a:t>
            </a:r>
            <a:r>
              <a:rPr lang="en-US" b="1" dirty="0"/>
              <a:t>, </a:t>
            </a:r>
            <a:r>
              <a:rPr lang="en-US" b="1" dirty="0" err="1" smtClean="0"/>
              <a:t>MPI_Datatype</a:t>
            </a:r>
            <a:r>
              <a:rPr lang="en-US" b="1" dirty="0" smtClean="0"/>
              <a:t> </a:t>
            </a:r>
            <a:r>
              <a:rPr lang="en-US" b="1" dirty="0" err="1"/>
              <a:t>recvdatatype</a:t>
            </a:r>
            <a:r>
              <a:rPr lang="en-US" b="1" dirty="0"/>
              <a:t>, </a:t>
            </a:r>
            <a:r>
              <a:rPr lang="en-US" b="1" dirty="0" err="1"/>
              <a:t>int</a:t>
            </a:r>
            <a:r>
              <a:rPr lang="en-US" b="1" dirty="0"/>
              <a:t> source, 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err="1"/>
              <a:t>recvtag</a:t>
            </a:r>
            <a:r>
              <a:rPr lang="en-US" b="1" dirty="0"/>
              <a:t>, </a:t>
            </a:r>
            <a:r>
              <a:rPr lang="en-US" b="1" dirty="0" err="1" smtClean="0"/>
              <a:t>MPI_Comm</a:t>
            </a:r>
            <a:r>
              <a:rPr lang="en-US" b="1" dirty="0" smtClean="0"/>
              <a:t> </a:t>
            </a:r>
            <a:r>
              <a:rPr lang="en-US" b="1" dirty="0" err="1"/>
              <a:t>comm</a:t>
            </a:r>
            <a:r>
              <a:rPr lang="en-US" b="1" dirty="0"/>
              <a:t>, </a:t>
            </a:r>
            <a:r>
              <a:rPr lang="en-US" b="1" dirty="0" err="1"/>
              <a:t>MPI_Status</a:t>
            </a:r>
            <a:r>
              <a:rPr lang="en-US" b="1" dirty="0"/>
              <a:t> *</a:t>
            </a:r>
            <a:r>
              <a:rPr lang="en-US" b="1" dirty="0" smtClean="0"/>
              <a:t>status)</a:t>
            </a:r>
          </a:p>
          <a:p>
            <a:pPr marL="463550" lvl="1" indent="0">
              <a:buNone/>
            </a:pPr>
            <a:endParaRPr lang="en-US" sz="3200" b="1" dirty="0"/>
          </a:p>
          <a:p>
            <a:pPr marL="463550" lvl="1" indent="0">
              <a:buNone/>
            </a:pP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/>
              <a:t>MPI_Sendrecv_replace</a:t>
            </a:r>
            <a:r>
              <a:rPr lang="en-US" b="1" dirty="0"/>
              <a:t>(void *</a:t>
            </a:r>
            <a:r>
              <a:rPr lang="en-US" b="1" dirty="0" err="1"/>
              <a:t>buf</a:t>
            </a:r>
            <a:r>
              <a:rPr lang="en-US" b="1" dirty="0"/>
              <a:t>, </a:t>
            </a:r>
            <a:r>
              <a:rPr lang="en-US" b="1" dirty="0" err="1"/>
              <a:t>int</a:t>
            </a:r>
            <a:r>
              <a:rPr lang="en-US" b="1" dirty="0"/>
              <a:t> count, </a:t>
            </a:r>
            <a:r>
              <a:rPr lang="en-US" b="1" dirty="0" err="1"/>
              <a:t>MPI_Datatype</a:t>
            </a:r>
            <a:r>
              <a:rPr lang="en-US" b="1" dirty="0"/>
              <a:t> datatype, 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err="1"/>
              <a:t>dest</a:t>
            </a:r>
            <a:r>
              <a:rPr lang="en-US" b="1" dirty="0"/>
              <a:t>, 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err="1"/>
              <a:t>sendtag,int</a:t>
            </a:r>
            <a:r>
              <a:rPr lang="en-US" b="1" dirty="0"/>
              <a:t> source, 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err="1"/>
              <a:t>recvtag</a:t>
            </a:r>
            <a:r>
              <a:rPr lang="en-US" b="1" dirty="0"/>
              <a:t>, </a:t>
            </a:r>
            <a:r>
              <a:rPr lang="en-US" b="1" dirty="0" err="1"/>
              <a:t>MPI_Comm</a:t>
            </a:r>
            <a:r>
              <a:rPr lang="en-US" b="1" dirty="0"/>
              <a:t> </a:t>
            </a:r>
            <a:r>
              <a:rPr lang="en-US" b="1" dirty="0" err="1"/>
              <a:t>comm</a:t>
            </a:r>
            <a:r>
              <a:rPr lang="en-US" b="1" dirty="0"/>
              <a:t>, </a:t>
            </a:r>
            <a:r>
              <a:rPr lang="en-US" b="1" dirty="0" err="1"/>
              <a:t>MPI_Status</a:t>
            </a:r>
            <a:r>
              <a:rPr lang="en-US" b="1" dirty="0"/>
              <a:t> *status)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200" b="1" dirty="0"/>
          </a:p>
          <a:p>
            <a:pPr>
              <a:buFont typeface="Arial" panose="020B0604020202020204" pitchFamily="34" charset="0"/>
              <a:buChar char="•"/>
            </a:pPr>
            <a:endParaRPr lang="en-US" sz="3200" b="1" dirty="0"/>
          </a:p>
          <a:p>
            <a:pPr>
              <a:buFont typeface="Arial" panose="020B0604020202020204" pitchFamily="34" charset="0"/>
              <a:buChar char="•"/>
            </a:pPr>
            <a:endParaRPr lang="en-US" sz="3200" b="1" dirty="0"/>
          </a:p>
          <a:p>
            <a:pPr>
              <a:buFont typeface="Arial" panose="020B0604020202020204" pitchFamily="34" charset="0"/>
              <a:buChar char="•"/>
            </a:pPr>
            <a:endParaRPr lang="en-US" sz="3200" b="1" dirty="0" smtClean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 (Cont.)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3249589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402090"/>
            <a:ext cx="10515600" cy="5040999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0000A8"/>
                </a:solidFill>
              </a:rPr>
              <a:t>Introduction to Parallel Computing </a:t>
            </a:r>
            <a:r>
              <a:rPr lang="en-US" sz="3200" b="1" dirty="0"/>
              <a:t>by </a:t>
            </a:r>
            <a:r>
              <a:rPr lang="en-US" sz="3200" b="1" dirty="0" err="1"/>
              <a:t>Ananth</a:t>
            </a:r>
            <a:r>
              <a:rPr lang="en-US" sz="3200" b="1" dirty="0"/>
              <a:t> </a:t>
            </a:r>
            <a:r>
              <a:rPr lang="en-US" sz="3200" b="1" dirty="0" err="1"/>
              <a:t>Grama</a:t>
            </a:r>
            <a:r>
              <a:rPr lang="en-US" sz="3200" b="1" dirty="0"/>
              <a:t> and </a:t>
            </a:r>
            <a:r>
              <a:rPr lang="en-US" sz="3200" b="1" dirty="0" err="1"/>
              <a:t>Anshul</a:t>
            </a:r>
            <a:r>
              <a:rPr lang="en-US" sz="3200" b="1" dirty="0"/>
              <a:t> Gupta 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200" b="1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b="1" dirty="0" smtClean="0"/>
              <a:t>Chapter </a:t>
            </a:r>
            <a:r>
              <a:rPr lang="en-US" sz="2800" b="1" dirty="0"/>
              <a:t>6: Programming Using Message Passing Paradigm</a:t>
            </a:r>
          </a:p>
          <a:p>
            <a:endParaRPr lang="en-US" dirty="0">
              <a:solidFill>
                <a:srgbClr val="333399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3200" b="1" dirty="0">
              <a:solidFill>
                <a:srgbClr val="333399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Additional Resources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9518325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000" y="2948278"/>
            <a:ext cx="10515600" cy="894622"/>
          </a:xfrm>
        </p:spPr>
        <p:txBody>
          <a:bodyPr/>
          <a:lstStyle/>
          <a:p>
            <a:pPr algn="ctr"/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22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4343" y="2856818"/>
            <a:ext cx="9434286" cy="665163"/>
          </a:xfrm>
        </p:spPr>
        <p:txBody>
          <a:bodyPr>
            <a:noAutofit/>
          </a:bodyPr>
          <a:lstStyle/>
          <a:p>
            <a:pPr lvl="0"/>
            <a:r>
              <a:rPr lang="en-US" sz="4400" dirty="0"/>
              <a:t>Programming Distributed Machines Using Message Passing Interface (MPI</a:t>
            </a:r>
            <a:r>
              <a:rPr lang="en-US" sz="4400" dirty="0" smtClean="0"/>
              <a:t>) – Part 2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510991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402090"/>
            <a:ext cx="10515600" cy="5040999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Ensuring Operation Semantics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Blocking and Non-blocking Operations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MPI Rules for Send/Receive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Deadlocks (Circular)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Deadlocks - Solution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Avoiding deadlocks : </a:t>
            </a:r>
            <a:r>
              <a:rPr lang="en-US" b="1" dirty="0" err="1"/>
              <a:t>SendReceive</a:t>
            </a:r>
            <a:r>
              <a:rPr lang="en-US" b="1" dirty="0"/>
              <a:t> operation </a:t>
            </a:r>
          </a:p>
          <a:p>
            <a:pPr>
              <a:buFont typeface="Arial" panose="020B0604020202020204" pitchFamily="34" charset="0"/>
              <a:buChar char="•"/>
            </a:pPr>
            <a:endParaRPr lang="en-US" b="1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Outline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6564597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Ensuring Operation Semantics</a:t>
            </a:r>
            <a:endParaRPr lang="en-US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en-US" b="1" dirty="0"/>
              <a:t>Consider the following code segments</a:t>
            </a:r>
            <a:r>
              <a:rPr lang="en-US" altLang="en-US" b="1" dirty="0" smtClean="0"/>
              <a:t>:</a:t>
            </a:r>
          </a:p>
          <a:p>
            <a:pPr marL="463550" lvl="1" indent="0">
              <a:buNone/>
            </a:pPr>
            <a:r>
              <a:rPr lang="en-US" altLang="en-US" b="1" dirty="0" smtClean="0"/>
              <a:t>Send (</a:t>
            </a:r>
            <a:r>
              <a:rPr lang="en-US" altLang="en-US" b="1" dirty="0"/>
              <a:t>void *</a:t>
            </a:r>
            <a:r>
              <a:rPr lang="en-US" altLang="en-US" b="1" dirty="0" err="1"/>
              <a:t>sendbuf</a:t>
            </a:r>
            <a:r>
              <a:rPr lang="en-US" altLang="en-US" b="1" dirty="0"/>
              <a:t>, </a:t>
            </a:r>
            <a:r>
              <a:rPr lang="en-US" altLang="en-US" b="1" dirty="0" err="1"/>
              <a:t>int</a:t>
            </a:r>
            <a:r>
              <a:rPr lang="en-US" altLang="en-US" b="1" dirty="0"/>
              <a:t> </a:t>
            </a:r>
            <a:r>
              <a:rPr lang="en-US" altLang="en-US" b="1" dirty="0" err="1"/>
              <a:t>nelems</a:t>
            </a:r>
            <a:r>
              <a:rPr lang="en-US" altLang="en-US" b="1" dirty="0"/>
              <a:t>, </a:t>
            </a:r>
            <a:r>
              <a:rPr lang="en-US" altLang="en-US" b="1" dirty="0" err="1"/>
              <a:t>int</a:t>
            </a:r>
            <a:r>
              <a:rPr lang="en-US" altLang="en-US" b="1" dirty="0"/>
              <a:t> </a:t>
            </a:r>
            <a:r>
              <a:rPr lang="en-US" altLang="en-US" b="1" dirty="0" err="1"/>
              <a:t>dest</a:t>
            </a:r>
            <a:r>
              <a:rPr lang="en-US" altLang="en-US" b="1" dirty="0"/>
              <a:t>)</a:t>
            </a:r>
          </a:p>
          <a:p>
            <a:pPr marL="463550" lvl="1" indent="0">
              <a:buNone/>
            </a:pPr>
            <a:r>
              <a:rPr lang="en-US" altLang="en-US" b="1" dirty="0" smtClean="0"/>
              <a:t>Receive (</a:t>
            </a:r>
            <a:r>
              <a:rPr lang="en-US" altLang="en-US" b="1" dirty="0"/>
              <a:t>void *</a:t>
            </a:r>
            <a:r>
              <a:rPr lang="en-US" altLang="en-US" b="1" dirty="0" err="1"/>
              <a:t>recvbuf</a:t>
            </a:r>
            <a:r>
              <a:rPr lang="en-US" altLang="en-US" b="1" dirty="0"/>
              <a:t>, </a:t>
            </a:r>
            <a:r>
              <a:rPr lang="en-US" altLang="en-US" b="1" dirty="0" err="1"/>
              <a:t>int</a:t>
            </a:r>
            <a:r>
              <a:rPr lang="en-US" altLang="en-US" b="1" dirty="0"/>
              <a:t> </a:t>
            </a:r>
            <a:r>
              <a:rPr lang="en-US" altLang="en-US" b="1" dirty="0" err="1"/>
              <a:t>nelems</a:t>
            </a:r>
            <a:r>
              <a:rPr lang="en-US" altLang="en-US" b="1" dirty="0"/>
              <a:t>, </a:t>
            </a:r>
            <a:r>
              <a:rPr lang="en-US" altLang="en-US" b="1" dirty="0" err="1"/>
              <a:t>int</a:t>
            </a:r>
            <a:r>
              <a:rPr lang="en-US" altLang="en-US" b="1" dirty="0"/>
              <a:t> source)</a:t>
            </a:r>
            <a:endParaRPr lang="en-US" altLang="en-US" b="1" dirty="0" smtClean="0"/>
          </a:p>
          <a:p>
            <a:pPr>
              <a:buFont typeface="Arial" panose="020B0604020202020204" pitchFamily="34" charset="0"/>
              <a:buChar char="•"/>
            </a:pPr>
            <a:endParaRPr lang="en-US" altLang="en-US" b="1" dirty="0" smtClean="0"/>
          </a:p>
          <a:p>
            <a:pPr>
              <a:buFont typeface="Arial" panose="020B0604020202020204" pitchFamily="34" charset="0"/>
              <a:buChar char="•"/>
            </a:pPr>
            <a:endParaRPr lang="en-US" altLang="en-US" b="1" dirty="0"/>
          </a:p>
          <a:p>
            <a:pPr algn="just">
              <a:buFont typeface="Arial" panose="020B0604020202020204" pitchFamily="34" charset="0"/>
              <a:buChar char="•"/>
            </a:pPr>
            <a:endParaRPr lang="en-US" altLang="en-US" b="1" dirty="0" smtClean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en-US" b="1" dirty="0" smtClean="0"/>
              <a:t>The </a:t>
            </a:r>
            <a:r>
              <a:rPr lang="en-US" altLang="en-US" b="1" dirty="0"/>
              <a:t>semantics of the send operation </a:t>
            </a:r>
            <a:r>
              <a:rPr lang="en-US" altLang="en-US" b="1" dirty="0">
                <a:solidFill>
                  <a:srgbClr val="0000A8"/>
                </a:solidFill>
              </a:rPr>
              <a:t>require </a:t>
            </a:r>
            <a:r>
              <a:rPr lang="en-US" altLang="en-US" b="1" dirty="0"/>
              <a:t>that the value received by process P1 must be 100 as opposed to </a:t>
            </a:r>
            <a:r>
              <a:rPr lang="en-US" altLang="en-US" b="1" dirty="0" smtClean="0"/>
              <a:t>0</a:t>
            </a:r>
            <a:endParaRPr lang="en-US" altLang="en-US" b="1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en-US" b="1" dirty="0"/>
              <a:t>There may be an issue if infrastructure has network interface hardware for </a:t>
            </a:r>
            <a:r>
              <a:rPr lang="en-US" altLang="en-US" b="1" dirty="0">
                <a:solidFill>
                  <a:srgbClr val="0000A8"/>
                </a:solidFill>
              </a:rPr>
              <a:t>asynchronous send/receive </a:t>
            </a:r>
            <a:r>
              <a:rPr lang="en-US" altLang="en-US" b="1" dirty="0"/>
              <a:t>without the involvement of </a:t>
            </a:r>
            <a:r>
              <a:rPr lang="en-US" altLang="en-US" b="1" dirty="0" smtClean="0"/>
              <a:t>CPU </a:t>
            </a:r>
            <a:endParaRPr lang="en-US" altLang="en-US" b="1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en-US" b="1" dirty="0"/>
              <a:t>After programming the network hardware, </a:t>
            </a:r>
            <a:r>
              <a:rPr lang="en-US" altLang="en-US" b="1" dirty="0">
                <a:solidFill>
                  <a:srgbClr val="0000A8"/>
                </a:solidFill>
              </a:rPr>
              <a:t>the control may return immediately to the next instruction</a:t>
            </a:r>
            <a:r>
              <a:rPr lang="en-US" altLang="en-US" b="1" dirty="0"/>
              <a:t>, causing changes in the buffer before it is communicated to </a:t>
            </a:r>
            <a:r>
              <a:rPr lang="en-US" altLang="en-US" b="1" dirty="0" smtClean="0"/>
              <a:t>P1  </a:t>
            </a:r>
            <a:endParaRPr lang="en-US" altLang="en-US" b="1" dirty="0"/>
          </a:p>
          <a:p>
            <a:pPr>
              <a:buFont typeface="Arial" panose="020B0604020202020204" pitchFamily="34" charset="0"/>
              <a:buChar char="•"/>
            </a:pPr>
            <a:endParaRPr lang="en-US" altLang="en-US" b="1" dirty="0" smtClean="0"/>
          </a:p>
          <a:p>
            <a:pPr>
              <a:buFont typeface="Arial" panose="020B0604020202020204" pitchFamily="34" charset="0"/>
              <a:buChar char="•"/>
            </a:pPr>
            <a:endParaRPr lang="en-US" alt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3375" y="2652595"/>
            <a:ext cx="5103926" cy="1079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627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Blocking and Non-blocking Operations</a:t>
            </a:r>
            <a:endParaRPr lang="en-US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en-US" altLang="en-US" b="1" dirty="0" smtClean="0">
                <a:solidFill>
                  <a:srgbClr val="C00000"/>
                </a:solidFill>
              </a:rPr>
              <a:t>Solutions </a:t>
            </a:r>
            <a:r>
              <a:rPr lang="en-US" altLang="en-US" b="1" dirty="0">
                <a:solidFill>
                  <a:srgbClr val="C00000"/>
                </a:solidFill>
              </a:rPr>
              <a:t>(</a:t>
            </a:r>
            <a:r>
              <a:rPr lang="en-US" altLang="en-US" b="1" dirty="0" smtClean="0">
                <a:solidFill>
                  <a:srgbClr val="C00000"/>
                </a:solidFill>
              </a:rPr>
              <a:t>Assigned Reading: 6.2 </a:t>
            </a:r>
            <a:r>
              <a:rPr lang="en-US" altLang="en-US" b="1" dirty="0">
                <a:solidFill>
                  <a:srgbClr val="C00000"/>
                </a:solidFill>
              </a:rPr>
              <a:t>The building blocks : send Receive </a:t>
            </a:r>
            <a:r>
              <a:rPr lang="en-US" altLang="en-US" b="1" dirty="0" smtClean="0">
                <a:solidFill>
                  <a:srgbClr val="C00000"/>
                </a:solidFill>
              </a:rPr>
              <a:t>Operations)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altLang="en-US" b="1" dirty="0" smtClean="0"/>
              <a:t>Blocking without Buffering</a:t>
            </a:r>
          </a:p>
          <a:p>
            <a:pPr marL="857250" lvl="1" indent="-457200" algn="just"/>
            <a:r>
              <a:rPr lang="en-US" altLang="en-US" b="1" dirty="0" smtClean="0"/>
              <a:t>Simple </a:t>
            </a:r>
            <a:r>
              <a:rPr lang="en-US" altLang="en-US" b="1" dirty="0"/>
              <a:t>and easy to enforce</a:t>
            </a:r>
          </a:p>
          <a:p>
            <a:pPr marL="857250" lvl="1" indent="-457200" algn="just"/>
            <a:r>
              <a:rPr lang="en-US" altLang="en-US" b="1" dirty="0"/>
              <a:t>Suffers </a:t>
            </a:r>
            <a:r>
              <a:rPr lang="en-US" altLang="en-US" b="1" dirty="0">
                <a:solidFill>
                  <a:srgbClr val="0000A8"/>
                </a:solidFill>
              </a:rPr>
              <a:t>idling </a:t>
            </a:r>
            <a:r>
              <a:rPr lang="en-US" altLang="en-US" b="1" dirty="0"/>
              <a:t>and deadlocks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altLang="en-US" b="1" dirty="0"/>
              <a:t>Blocking with Buffering</a:t>
            </a:r>
          </a:p>
          <a:p>
            <a:pPr marL="857250" lvl="1" indent="-457200" algn="just"/>
            <a:r>
              <a:rPr lang="en-US" altLang="en-US" b="1" dirty="0"/>
              <a:t>Reduces process idling at the </a:t>
            </a:r>
            <a:r>
              <a:rPr lang="en-US" altLang="en-US" b="1" dirty="0">
                <a:solidFill>
                  <a:srgbClr val="0000A8"/>
                </a:solidFill>
              </a:rPr>
              <a:t>cost </a:t>
            </a:r>
            <a:r>
              <a:rPr lang="en-US" altLang="en-US" b="1" dirty="0"/>
              <a:t>of buffer management overheads</a:t>
            </a:r>
          </a:p>
          <a:p>
            <a:pPr marL="857250" lvl="1" indent="-457200" algn="just"/>
            <a:r>
              <a:rPr lang="en-US" altLang="en-US" b="1" dirty="0"/>
              <a:t>In presence of communication hardware, it </a:t>
            </a:r>
            <a:r>
              <a:rPr lang="en-US" altLang="en-US" b="1" dirty="0">
                <a:solidFill>
                  <a:srgbClr val="0000A8"/>
                </a:solidFill>
              </a:rPr>
              <a:t>stores message </a:t>
            </a:r>
            <a:r>
              <a:rPr lang="en-US" altLang="en-US" b="1" dirty="0"/>
              <a:t>in a buffer at sender, and communication is done asynchronously  when receiver approaches to corresponding receive.</a:t>
            </a:r>
          </a:p>
          <a:p>
            <a:pPr marL="857250" lvl="1" indent="-457200" algn="just"/>
            <a:r>
              <a:rPr lang="en-US" altLang="en-US" b="1" dirty="0"/>
              <a:t>In absence of communication hardware, sender </a:t>
            </a:r>
            <a:r>
              <a:rPr lang="en-US" altLang="en-US" b="1" dirty="0">
                <a:solidFill>
                  <a:srgbClr val="0000A8"/>
                </a:solidFill>
              </a:rPr>
              <a:t>interrupts </a:t>
            </a:r>
            <a:r>
              <a:rPr lang="en-US" altLang="en-US" b="1" dirty="0"/>
              <a:t>the receiver and deposits data in buffer at receiver.   </a:t>
            </a:r>
          </a:p>
          <a:p>
            <a:pPr marL="857250" lvl="1" indent="-457200" algn="just"/>
            <a:r>
              <a:rPr lang="en-US" altLang="en-US" b="1" dirty="0"/>
              <a:t>Issues: (bounded buffer and unexpected delays + blocking receives</a:t>
            </a:r>
            <a:r>
              <a:rPr lang="en-US" altLang="en-US" b="1" dirty="0" smtClean="0"/>
              <a:t>)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altLang="en-US" b="1" dirty="0" smtClean="0"/>
              <a:t>Non-blocking with and without buffers </a:t>
            </a:r>
          </a:p>
          <a:p>
            <a:pPr marL="857250" lvl="1" indent="-457200" algn="just"/>
            <a:r>
              <a:rPr lang="en-US" altLang="en-US" b="1" dirty="0" smtClean="0"/>
              <a:t>Difficult to ensure semantics</a:t>
            </a:r>
          </a:p>
          <a:p>
            <a:pPr marL="857250" lvl="1" indent="-457200" algn="just"/>
            <a:r>
              <a:rPr lang="en-US" altLang="en-US" b="1" dirty="0" smtClean="0"/>
              <a:t>Almost entirely masks the </a:t>
            </a:r>
            <a:r>
              <a:rPr lang="en-US" altLang="en-US" b="1" dirty="0" smtClean="0">
                <a:solidFill>
                  <a:srgbClr val="0000A8"/>
                </a:solidFill>
              </a:rPr>
              <a:t>communication overheads</a:t>
            </a:r>
          </a:p>
          <a:p>
            <a:pPr marL="857250" lvl="1" indent="-457200" algn="just"/>
            <a:r>
              <a:rPr lang="en-US" altLang="en-US" b="1" dirty="0" smtClean="0"/>
              <a:t>Recommended not to use </a:t>
            </a:r>
          </a:p>
          <a:p>
            <a:pPr marL="457200" indent="-457200" algn="just">
              <a:buFont typeface="+mj-lt"/>
              <a:buAutoNum type="arabicPeriod"/>
            </a:pPr>
            <a:endParaRPr lang="en-US" altLang="en-US" b="1" dirty="0" smtClean="0"/>
          </a:p>
          <a:p>
            <a:pPr marL="457200" indent="-457200" algn="just">
              <a:buFont typeface="+mj-lt"/>
              <a:buAutoNum type="arabicPeriod"/>
            </a:pPr>
            <a:endParaRPr lang="en-US" altLang="en-US" b="1" dirty="0" smtClean="0"/>
          </a:p>
          <a:p>
            <a:pPr algn="just"/>
            <a:endParaRPr lang="en-US" altLang="en-US" b="1" dirty="0"/>
          </a:p>
        </p:txBody>
      </p:sp>
    </p:spTree>
    <p:extLst>
      <p:ext uri="{BB962C8B-B14F-4D97-AF65-F5344CB8AC3E}">
        <p14:creationId xmlns:p14="http://schemas.microsoft.com/office/powerpoint/2010/main" val="19387430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Blocking and </a:t>
            </a:r>
            <a:r>
              <a:rPr lang="en-US" b="0" dirty="0" smtClean="0"/>
              <a:t>Non-blocking Operations (Cont.)</a:t>
            </a:r>
            <a:endParaRPr lang="en-US" b="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6F82AA17-0150-4771-A5FF-904EB9FE98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27201" y="1418985"/>
            <a:ext cx="8503395" cy="4656382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1532911" y="782634"/>
            <a:ext cx="584978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50AD498-1756-4FAA-884D-721A5EF92E83}" type="slidenum">
              <a:rPr lang="en-US" altLang="en-US" sz="2000">
                <a:solidFill>
                  <a:srgbClr val="FEFFFF"/>
                </a:solidFill>
                <a:latin typeface="Century Gothic" panose="020B0502020202020204"/>
              </a:rPr>
              <a:pPr>
                <a:defRPr/>
              </a:pPr>
              <a:t>6</a:t>
            </a:fld>
            <a:endParaRPr lang="en-US" altLang="en-US" sz="2000" dirty="0">
              <a:solidFill>
                <a:srgbClr val="FEFFFF"/>
              </a:solidFill>
              <a:latin typeface="Century Gothic" panose="020B0502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514584982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>
                <a:solidFill>
                  <a:srgbClr val="7030A0"/>
                </a:solidFill>
              </a:rPr>
              <a:t>Blocking and Non-blocking Operations (Cont.)</a:t>
            </a:r>
            <a:endParaRPr lang="en-US" dirty="0">
              <a:solidFill>
                <a:srgbClr val="7030A0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AF0A92CA-7A83-435F-B042-3B996FD602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17889" y="1140646"/>
            <a:ext cx="8160277" cy="4616687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1532911" y="782634"/>
            <a:ext cx="584978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50AD498-1756-4FAA-884D-721A5EF92E83}" type="slidenum">
              <a:rPr lang="en-US" altLang="en-US" sz="2000">
                <a:solidFill>
                  <a:srgbClr val="FEFFFF"/>
                </a:solidFill>
                <a:latin typeface="Century Gothic" panose="020B0502020202020204"/>
              </a:rPr>
              <a:pPr>
                <a:defRPr/>
              </a:pPr>
              <a:t>7</a:t>
            </a:fld>
            <a:endParaRPr lang="en-US" altLang="en-US" sz="2000" dirty="0">
              <a:solidFill>
                <a:srgbClr val="FEFFFF"/>
              </a:solidFill>
              <a:latin typeface="Century Gothic" panose="020B0502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375599688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Blocking and Non-blocking Operations (Cont.)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1532911" y="782634"/>
            <a:ext cx="584978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50AD498-1756-4FAA-884D-721A5EF92E83}" type="slidenum">
              <a:rPr lang="en-US" altLang="en-US" sz="2000">
                <a:solidFill>
                  <a:srgbClr val="FEFFFF"/>
                </a:solidFill>
                <a:latin typeface="Century Gothic" panose="020B0502020202020204"/>
              </a:rPr>
              <a:pPr>
                <a:defRPr/>
              </a:pPr>
              <a:t>8</a:t>
            </a:fld>
            <a:endParaRPr lang="en-US" altLang="en-US" sz="2000" dirty="0">
              <a:solidFill>
                <a:srgbClr val="FEFFFF"/>
              </a:solidFill>
              <a:latin typeface="Century Gothic" panose="020B0502020202020204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xmlns="" id="{CBE612CC-1F06-4548-959A-9942A21809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5219" y="1280278"/>
            <a:ext cx="8323551" cy="2597456"/>
          </a:xfrm>
        </p:spPr>
        <p:txBody>
          <a:bodyPr/>
          <a:lstStyle/>
          <a:p>
            <a:r>
              <a:rPr lang="en-US" b="1" dirty="0"/>
              <a:t>Non-Blocking (without a buffer) 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xmlns="" id="{B8C290F7-8B02-4792-91A3-BFB59A6C9D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7890" y="1676401"/>
            <a:ext cx="7957443" cy="43349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4121948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Blocking and Non-blocking Operations (Cont.)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1532911" y="782634"/>
            <a:ext cx="584978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50AD498-1756-4FAA-884D-721A5EF92E83}" type="slidenum">
              <a:rPr lang="en-US" altLang="en-US" sz="2000">
                <a:solidFill>
                  <a:srgbClr val="FEFFFF"/>
                </a:solidFill>
                <a:latin typeface="Century Gothic" panose="020B0502020202020204"/>
              </a:rPr>
              <a:pPr>
                <a:defRPr/>
              </a:pPr>
              <a:t>9</a:t>
            </a:fld>
            <a:endParaRPr lang="en-US" altLang="en-US" sz="2000" dirty="0">
              <a:solidFill>
                <a:srgbClr val="FEFFFF"/>
              </a:solidFill>
              <a:latin typeface="Century Gothic" panose="020B0502020202020204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xmlns="" id="{CBE612CC-1F06-4548-959A-9942A21809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5219" y="980728"/>
            <a:ext cx="8323551" cy="2597456"/>
          </a:xfrm>
        </p:spPr>
        <p:txBody>
          <a:bodyPr/>
          <a:lstStyle/>
          <a:p>
            <a:pPr marL="130175" indent="0">
              <a:buNone/>
            </a:pPr>
            <a:endParaRPr lang="en-US" altLang="en-US" b="1" dirty="0"/>
          </a:p>
          <a:p>
            <a:pPr marL="130175" indent="0">
              <a:buNone/>
            </a:pPr>
            <a:r>
              <a:rPr lang="en-US" altLang="en-US" sz="2400" b="1" dirty="0" smtClean="0"/>
              <a:t>Space </a:t>
            </a:r>
            <a:r>
              <a:rPr lang="en-US" altLang="en-US" sz="2400" b="1" dirty="0"/>
              <a:t>of possible protocols for send and receive operations</a:t>
            </a:r>
            <a:endParaRPr lang="en-US" sz="2400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</p:txBody>
      </p:sp>
      <p:pic>
        <p:nvPicPr>
          <p:cNvPr id="9" name="Picture 5">
            <a:extLst>
              <a:ext uri="{FF2B5EF4-FFF2-40B4-BE49-F238E27FC236}">
                <a16:creationId xmlns:a16="http://schemas.microsoft.com/office/drawing/2014/main" xmlns="" id="{7C3F75AE-A405-41F7-890F-3FFD08AC26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7889" y="1875350"/>
            <a:ext cx="8323551" cy="47176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0549082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2951</TotalTime>
  <Words>858</Words>
  <Application>Microsoft Office PowerPoint</Application>
  <PresentationFormat>Widescreen</PresentationFormat>
  <Paragraphs>163</Paragraphs>
  <Slides>18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 Unicode MS</vt:lpstr>
      <vt:lpstr>Arial</vt:lpstr>
      <vt:lpstr>Calibri</vt:lpstr>
      <vt:lpstr>Calibri Light</vt:lpstr>
      <vt:lpstr>Century Gothic</vt:lpstr>
      <vt:lpstr>Courier New</vt:lpstr>
      <vt:lpstr>Times New Roman</vt:lpstr>
      <vt:lpstr>Wingdings</vt:lpstr>
      <vt:lpstr>Office Theme</vt:lpstr>
      <vt:lpstr>CS 3006 Parallel and Distributed Computing Lecture 22</vt:lpstr>
      <vt:lpstr>Programming Distributed Machines Using Message Passing Interface (MPI) – Part 2</vt:lpstr>
      <vt:lpstr>Outline</vt:lpstr>
      <vt:lpstr>Ensuring Operation Semantics</vt:lpstr>
      <vt:lpstr>Blocking and Non-blocking Operations</vt:lpstr>
      <vt:lpstr>Blocking and Non-blocking Operations (Cont.)</vt:lpstr>
      <vt:lpstr>Blocking and Non-blocking Operations (Cont.)</vt:lpstr>
      <vt:lpstr>Blocking and Non-blocking Operations (Cont.)</vt:lpstr>
      <vt:lpstr>Blocking and Non-blocking Operations (Cont.)</vt:lpstr>
      <vt:lpstr>MPI Rules for Send/Receive</vt:lpstr>
      <vt:lpstr>Deadlocks (Circular)</vt:lpstr>
      <vt:lpstr>Deadlocks  Solution</vt:lpstr>
      <vt:lpstr>Avoiding deadlocks : SendReceive operation </vt:lpstr>
      <vt:lpstr>Avoiding deadlocks : SendReceive operation </vt:lpstr>
      <vt:lpstr>Summary</vt:lpstr>
      <vt:lpstr>Summary (Cont.)</vt:lpstr>
      <vt:lpstr>Additional Resources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Kurose</dc:creator>
  <cp:lastModifiedBy>HP</cp:lastModifiedBy>
  <cp:revision>567</cp:revision>
  <dcterms:created xsi:type="dcterms:W3CDTF">2020-01-18T07:24:00Z</dcterms:created>
  <dcterms:modified xsi:type="dcterms:W3CDTF">2024-04-27T13:17:35Z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DBCDF73CD2C44F1492F6933E9F753A38</vt:lpwstr>
  </property>
  <property fmtid="{D5CDD505-2E9C-101B-9397-08002B2CF9AE}" pid="3" name="KSOProductBuildVer">
    <vt:lpwstr>1033-11.2.0.11380</vt:lpwstr>
  </property>
</Properties>
</file>