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1649" r:id="rId2"/>
    <p:sldId id="1450" r:id="rId3"/>
    <p:sldId id="1650" r:id="rId4"/>
    <p:sldId id="1666" r:id="rId5"/>
    <p:sldId id="1610" r:id="rId6"/>
    <p:sldId id="1582" r:id="rId7"/>
    <p:sldId id="1633" r:id="rId8"/>
    <p:sldId id="1634" r:id="rId9"/>
    <p:sldId id="1654" r:id="rId10"/>
    <p:sldId id="1655" r:id="rId11"/>
    <p:sldId id="1635" r:id="rId12"/>
    <p:sldId id="1636" r:id="rId13"/>
    <p:sldId id="1656" r:id="rId14"/>
    <p:sldId id="1637" r:id="rId15"/>
    <p:sldId id="1657" r:id="rId16"/>
    <p:sldId id="1658" r:id="rId17"/>
    <p:sldId id="1659" r:id="rId18"/>
    <p:sldId id="1660" r:id="rId19"/>
    <p:sldId id="1638" r:id="rId20"/>
    <p:sldId id="1661" r:id="rId21"/>
    <p:sldId id="1662" r:id="rId22"/>
    <p:sldId id="1639" r:id="rId23"/>
    <p:sldId id="1663" r:id="rId24"/>
    <p:sldId id="1664" r:id="rId25"/>
    <p:sldId id="1665" r:id="rId26"/>
    <p:sldId id="1667" r:id="rId27"/>
    <p:sldId id="1668" r:id="rId28"/>
    <p:sldId id="1669" r:id="rId29"/>
    <p:sldId id="1670" r:id="rId30"/>
    <p:sldId id="1671" r:id="rId31"/>
    <p:sldId id="1594" r:id="rId32"/>
    <p:sldId id="1448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6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8"/>
    <a:srgbClr val="00A800"/>
    <a:srgbClr val="000099"/>
    <a:srgbClr val="00C000"/>
    <a:srgbClr val="3C6CDF"/>
    <a:srgbClr val="9CDFF9"/>
    <a:srgbClr val="B8C2C9"/>
    <a:srgbClr val="D6DCE0"/>
    <a:srgbClr val="0000A3"/>
    <a:srgbClr val="0100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33"/>
    <p:restoredTop sz="89048" autoAdjust="0"/>
  </p:normalViewPr>
  <p:slideViewPr>
    <p:cSldViewPr snapToGrid="0" snapToObjects="1">
      <p:cViewPr varScale="1">
        <p:scale>
          <a:sx n="66" d="100"/>
          <a:sy n="66" d="100"/>
        </p:scale>
        <p:origin x="468" y="72"/>
      </p:cViewPr>
      <p:guideLst>
        <p:guide orient="horz" pos="96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818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5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991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59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89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017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091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1401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MPI does not calculate Displacement vector by itself?</a:t>
            </a:r>
          </a:p>
          <a:p>
            <a:r>
              <a:rPr lang="en-US" dirty="0" smtClean="0"/>
              <a:t>You may want to store data at different array indices.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51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203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Send counts must be same over all the processes (and also be equal to receive count)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81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3199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Why MPI does not calculate </a:t>
            </a:r>
            <a:r>
              <a:rPr lang="en-US" dirty="0" err="1" smtClean="0"/>
              <a:t>SendDisplacement</a:t>
            </a:r>
            <a:r>
              <a:rPr lang="en-US" dirty="0" smtClean="0"/>
              <a:t> vector by itself?</a:t>
            </a:r>
          </a:p>
          <a:p>
            <a:r>
              <a:rPr lang="en-US" dirty="0" smtClean="0"/>
              <a:t>So that a programmer can send overlapping data by manipulating </a:t>
            </a:r>
            <a:r>
              <a:rPr lang="en-US" dirty="0" err="1" smtClean="0"/>
              <a:t>displs</a:t>
            </a:r>
            <a:r>
              <a:rPr lang="en-US" dirty="0" smtClean="0"/>
              <a:t> vector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196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88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4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FDE934FF-F4E1-47C5-9CA5-30A81DDE2BE4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CS 3006</a:t>
            </a:r>
            <a:br>
              <a:rPr lang="en-US" sz="4800" dirty="0" smtClean="0"/>
            </a:br>
            <a:r>
              <a:rPr lang="en-US" sz="4800" dirty="0" smtClean="0"/>
              <a:t>Parallel and Distributed Computing</a:t>
            </a:r>
            <a:r>
              <a:rPr lang="en-US" sz="4800" dirty="0"/>
              <a:t/>
            </a:r>
            <a:br>
              <a:rPr lang="en-US" sz="4800" dirty="0"/>
            </a:br>
            <a:r>
              <a:rPr lang="en-US" sz="4800" dirty="0"/>
              <a:t>Lecture </a:t>
            </a:r>
            <a:r>
              <a:rPr lang="en-US" sz="4800" dirty="0" smtClean="0"/>
              <a:t>23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Danyal </a:t>
            </a:r>
            <a:r>
              <a:rPr lang="en-US" sz="3200" b="1" dirty="0" err="1"/>
              <a:t>Farhat</a:t>
            </a:r>
            <a:endParaRPr lang="en-US" sz="3200" b="1" dirty="0"/>
          </a:p>
          <a:p>
            <a:r>
              <a:rPr lang="en-US" sz="3200" b="1" dirty="0"/>
              <a:t>FAST School of Computing</a:t>
            </a:r>
          </a:p>
          <a:p>
            <a:r>
              <a:rPr lang="en-US" sz="3200" b="1" dirty="0" smtClean="0"/>
              <a:t>NUCES </a:t>
            </a:r>
            <a:r>
              <a:rPr lang="en-US" sz="3200" b="1" dirty="0"/>
              <a:t>Lahore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74505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MPI_MAXLOC and MPI_MINLOC: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547" y="1999335"/>
            <a:ext cx="6094539" cy="3791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794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The All-Reduce O</a:t>
            </a:r>
            <a:r>
              <a:rPr lang="en-US" altLang="en-US" b="1" dirty="0" smtClean="0">
                <a:solidFill>
                  <a:srgbClr val="C00000"/>
                </a:solidFill>
              </a:rPr>
              <a:t>peration: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 algn="just"/>
            <a:r>
              <a:rPr lang="en-US" altLang="en-US" b="1" dirty="0" err="1"/>
              <a:t>MPI_AllReduce</a:t>
            </a:r>
            <a:r>
              <a:rPr lang="en-US" altLang="en-US" b="1" dirty="0"/>
              <a:t> is </a:t>
            </a:r>
            <a:r>
              <a:rPr lang="en-US" altLang="en-US" b="1" dirty="0">
                <a:solidFill>
                  <a:srgbClr val="0000A8"/>
                </a:solidFill>
              </a:rPr>
              <a:t>used</a:t>
            </a:r>
            <a:r>
              <a:rPr lang="en-US" altLang="en-US" b="1" dirty="0"/>
              <a:t> when the </a:t>
            </a:r>
            <a:r>
              <a:rPr lang="en-US" altLang="en-US" b="1" dirty="0" smtClean="0"/>
              <a:t>result of the reduction operation is needed by all processes</a:t>
            </a:r>
          </a:p>
          <a:p>
            <a:pPr lvl="1" algn="just"/>
            <a:r>
              <a:rPr lang="en-US" b="1" dirty="0" smtClean="0">
                <a:solidFill>
                  <a:srgbClr val="0000A8"/>
                </a:solidFill>
              </a:rPr>
              <a:t>Equal</a:t>
            </a:r>
            <a:r>
              <a:rPr lang="en-US" b="1" dirty="0" smtClean="0"/>
              <a:t> to All-to-one reduction followed by one-to-all broadcast </a:t>
            </a:r>
          </a:p>
          <a:p>
            <a:pPr lvl="1" algn="just"/>
            <a:endParaRPr lang="en-US" altLang="en-US" b="1" dirty="0">
              <a:latin typeface="Courier New" panose="02070309020205020404" pitchFamily="49" charset="0"/>
            </a:endParaRPr>
          </a:p>
          <a:p>
            <a:pPr marL="463550" lvl="1" indent="0" algn="just">
              <a:buNone/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A8"/>
                </a:solidFill>
                <a:latin typeface="Courier New" panose="02070309020205020404" pitchFamily="49" charset="0"/>
              </a:rPr>
              <a:t>MPI_Allreduce</a:t>
            </a:r>
            <a:r>
              <a:rPr lang="en-US" altLang="en-US" b="1" dirty="0">
                <a:latin typeface="Courier New" panose="02070309020205020404" pitchFamily="49" charset="0"/>
              </a:rPr>
              <a:t>(void *</a:t>
            </a:r>
            <a:r>
              <a:rPr lang="en-US" altLang="en-US" b="1" dirty="0" err="1">
                <a:latin typeface="Courier New" panose="02070309020205020404" pitchFamily="49" charset="0"/>
              </a:rPr>
              <a:t>sendbuf</a:t>
            </a:r>
            <a:r>
              <a:rPr lang="en-US" altLang="en-US" b="1" dirty="0">
                <a:latin typeface="Courier New" panose="02070309020205020404" pitchFamily="49" charset="0"/>
              </a:rPr>
              <a:t>, void *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recvbuf</a:t>
            </a:r>
            <a:r>
              <a:rPr lang="en-US" altLang="en-US" b="1" dirty="0" smtClean="0">
                <a:latin typeface="Courier New" panose="02070309020205020404" pitchFamily="49" charset="0"/>
              </a:rPr>
              <a:t>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count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MPI_Datatype</a:t>
            </a:r>
            <a:r>
              <a:rPr lang="en-US" altLang="en-US" b="1" dirty="0">
                <a:latin typeface="Courier New" panose="02070309020205020404" pitchFamily="49" charset="0"/>
              </a:rPr>
              <a:t> datatype, </a:t>
            </a:r>
            <a:r>
              <a:rPr lang="en-US" altLang="en-US" b="1" dirty="0" err="1">
                <a:latin typeface="Courier New" panose="02070309020205020404" pitchFamily="49" charset="0"/>
              </a:rPr>
              <a:t>MPI_Op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op,MPI_Comm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comm</a:t>
            </a:r>
            <a:r>
              <a:rPr lang="en-US" altLang="en-US" b="1" dirty="0">
                <a:latin typeface="Courier New" panose="02070309020205020404" pitchFamily="49" charset="0"/>
              </a:rPr>
              <a:t>)</a:t>
            </a:r>
          </a:p>
          <a:p>
            <a:pPr marL="800100" lvl="1" indent="-342900" algn="just"/>
            <a:endParaRPr lang="en-US" altLang="en-US" b="1" dirty="0">
              <a:latin typeface="Courier New" panose="02070309020205020404" pitchFamily="49" charset="0"/>
            </a:endParaRPr>
          </a:p>
          <a:p>
            <a:pPr lvl="1" algn="just"/>
            <a:r>
              <a:rPr lang="en-US" b="1" dirty="0"/>
              <a:t>After </a:t>
            </a:r>
            <a:r>
              <a:rPr lang="en-US" b="1" dirty="0" err="1"/>
              <a:t>Allreduce</a:t>
            </a:r>
            <a:r>
              <a:rPr lang="en-US" b="1" dirty="0"/>
              <a:t> operation, </a:t>
            </a:r>
            <a:r>
              <a:rPr lang="en-US" b="1" dirty="0" err="1"/>
              <a:t>recvbuf</a:t>
            </a:r>
            <a:r>
              <a:rPr lang="en-US" b="1" dirty="0"/>
              <a:t> of all the processes </a:t>
            </a:r>
            <a:r>
              <a:rPr lang="en-US" b="1" dirty="0">
                <a:solidFill>
                  <a:srgbClr val="0000A8"/>
                </a:solidFill>
              </a:rPr>
              <a:t>contain</a:t>
            </a:r>
            <a:r>
              <a:rPr lang="en-US" b="1" dirty="0"/>
              <a:t> reduced value</a:t>
            </a:r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Ø"/>
            </a:pPr>
            <a:r>
              <a:rPr lang="en-US" b="1" dirty="0"/>
              <a:t>Note: </a:t>
            </a:r>
            <a:r>
              <a:rPr lang="en-US" b="1" dirty="0" smtClean="0"/>
              <a:t>No </a:t>
            </a:r>
            <a:r>
              <a:rPr lang="en-US" b="1" dirty="0"/>
              <a:t>target for reduction is given</a:t>
            </a:r>
          </a:p>
          <a:p>
            <a:pPr lvl="1" algn="just"/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96175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b="1" dirty="0" smtClean="0">
                <a:solidFill>
                  <a:srgbClr val="C00000"/>
                </a:solidFill>
              </a:rPr>
              <a:t>Prefix (</a:t>
            </a:r>
            <a:r>
              <a:rPr lang="en-US" altLang="en-US" b="1" dirty="0">
                <a:solidFill>
                  <a:srgbClr val="C00000"/>
                </a:solidFill>
              </a:rPr>
              <a:t>S</a:t>
            </a:r>
            <a:r>
              <a:rPr lang="en-US" altLang="en-US" b="1" dirty="0" smtClean="0">
                <a:solidFill>
                  <a:srgbClr val="C00000"/>
                </a:solidFill>
              </a:rPr>
              <a:t>can</a:t>
            </a:r>
            <a:r>
              <a:rPr lang="en-US" altLang="en-US" b="1" dirty="0">
                <a:solidFill>
                  <a:srgbClr val="C00000"/>
                </a:solidFill>
              </a:rPr>
              <a:t>) O</a:t>
            </a:r>
            <a:r>
              <a:rPr lang="en-US" altLang="en-US" b="1" dirty="0" smtClean="0">
                <a:solidFill>
                  <a:srgbClr val="C00000"/>
                </a:solidFill>
              </a:rPr>
              <a:t>peration:</a:t>
            </a:r>
            <a:endParaRPr lang="en-US" altLang="en-US" b="1" dirty="0"/>
          </a:p>
          <a:p>
            <a:pPr lvl="1" algn="just"/>
            <a:r>
              <a:rPr lang="en-US" b="1" dirty="0"/>
              <a:t>Recall 4.3-for prefix-sum: After the operation, every process has </a:t>
            </a:r>
            <a:r>
              <a:rPr lang="en-US" b="1" dirty="0">
                <a:solidFill>
                  <a:srgbClr val="0000A8"/>
                </a:solidFill>
              </a:rPr>
              <a:t>sum </a:t>
            </a:r>
            <a:r>
              <a:rPr lang="en-US" b="1" dirty="0"/>
              <a:t>of the buffers of the previous processes and its </a:t>
            </a:r>
            <a:r>
              <a:rPr lang="en-US" b="1" dirty="0" smtClean="0"/>
              <a:t>own</a:t>
            </a:r>
            <a:endParaRPr lang="en-US" b="1" dirty="0"/>
          </a:p>
          <a:p>
            <a:pPr lvl="1" algn="just"/>
            <a:r>
              <a:rPr lang="en-US" b="1" dirty="0" err="1"/>
              <a:t>MPI_Scan</a:t>
            </a:r>
            <a:r>
              <a:rPr lang="en-US" b="1" dirty="0"/>
              <a:t>() is MPI </a:t>
            </a:r>
            <a:r>
              <a:rPr lang="en-US" b="1" dirty="0">
                <a:solidFill>
                  <a:srgbClr val="0000A8"/>
                </a:solidFill>
              </a:rPr>
              <a:t>primitive</a:t>
            </a:r>
            <a:r>
              <a:rPr lang="en-US" b="1" dirty="0"/>
              <a:t> for the prefix </a:t>
            </a:r>
            <a:r>
              <a:rPr lang="en-US" b="1" dirty="0" smtClean="0"/>
              <a:t>operations</a:t>
            </a:r>
            <a:endParaRPr lang="en-US" b="1" dirty="0"/>
          </a:p>
          <a:p>
            <a:pPr lvl="1" algn="just"/>
            <a:r>
              <a:rPr lang="en-US" b="1" dirty="0"/>
              <a:t>All the operators that can be used for reduction can also be </a:t>
            </a:r>
            <a:r>
              <a:rPr lang="en-US" b="1" dirty="0">
                <a:solidFill>
                  <a:srgbClr val="0000A8"/>
                </a:solidFill>
              </a:rPr>
              <a:t>used</a:t>
            </a:r>
            <a:r>
              <a:rPr lang="en-US" b="1" dirty="0"/>
              <a:t> for the scan operation</a:t>
            </a:r>
          </a:p>
          <a:p>
            <a:pPr lvl="1" algn="just"/>
            <a:r>
              <a:rPr lang="en-US" b="1" dirty="0"/>
              <a:t>If buffer is an array of elements, then </a:t>
            </a:r>
            <a:r>
              <a:rPr lang="en-US" b="1" dirty="0" err="1"/>
              <a:t>recvbuf</a:t>
            </a:r>
            <a:r>
              <a:rPr lang="en-US" b="1" dirty="0"/>
              <a:t> is also an array containing </a:t>
            </a:r>
            <a:r>
              <a:rPr lang="en-US" b="1" dirty="0">
                <a:solidFill>
                  <a:srgbClr val="0000A8"/>
                </a:solidFill>
              </a:rPr>
              <a:t>element-wise prefix </a:t>
            </a:r>
            <a:r>
              <a:rPr lang="en-US" b="1" dirty="0"/>
              <a:t>at each position. </a:t>
            </a:r>
            <a:endParaRPr lang="en-US" altLang="en-US" b="1" dirty="0"/>
          </a:p>
          <a:p>
            <a:pPr lvl="1" algn="just"/>
            <a:endParaRPr lang="en-US" altLang="en-US" b="1" dirty="0" smtClean="0">
              <a:latin typeface="Courier New" panose="02070309020205020404" pitchFamily="49" charset="0"/>
            </a:endParaRPr>
          </a:p>
          <a:p>
            <a:pPr marL="463550" lvl="1" indent="0" algn="just">
              <a:buNone/>
            </a:pP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solidFill>
                  <a:srgbClr val="0000A8"/>
                </a:solidFill>
                <a:latin typeface="Courier New" panose="02070309020205020404" pitchFamily="49" charset="0"/>
              </a:rPr>
              <a:t>MPI_Scan</a:t>
            </a:r>
            <a:r>
              <a:rPr lang="en-US" altLang="en-US" b="1" dirty="0">
                <a:latin typeface="Courier New" panose="02070309020205020404" pitchFamily="49" charset="0"/>
              </a:rPr>
              <a:t>(void *</a:t>
            </a:r>
            <a:r>
              <a:rPr lang="en-US" altLang="en-US" b="1" dirty="0" err="1">
                <a:latin typeface="Courier New" panose="02070309020205020404" pitchFamily="49" charset="0"/>
              </a:rPr>
              <a:t>sendbuf</a:t>
            </a:r>
            <a:r>
              <a:rPr lang="en-US" altLang="en-US" b="1" dirty="0">
                <a:latin typeface="Courier New" panose="02070309020205020404" pitchFamily="49" charset="0"/>
              </a:rPr>
              <a:t>, void *</a:t>
            </a:r>
            <a:r>
              <a:rPr lang="en-US" altLang="en-US" b="1" dirty="0" err="1">
                <a:latin typeface="Courier New" panose="02070309020205020404" pitchFamily="49" charset="0"/>
              </a:rPr>
              <a:t>recvbuf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count</a:t>
            </a:r>
            <a:r>
              <a:rPr lang="en-US" altLang="en-US" b="1" dirty="0">
                <a:latin typeface="Courier New" panose="02070309020205020404" pitchFamily="49" charset="0"/>
              </a:rPr>
              <a:t>, </a:t>
            </a:r>
            <a:r>
              <a:rPr lang="en-US" altLang="en-US" b="1" dirty="0" err="1">
                <a:latin typeface="Courier New" panose="02070309020205020404" pitchFamily="49" charset="0"/>
              </a:rPr>
              <a:t>MPI_Datatype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smtClean="0">
                <a:latin typeface="Courier New" panose="02070309020205020404" pitchFamily="49" charset="0"/>
              </a:rPr>
              <a:t>datatype, </a:t>
            </a:r>
            <a:r>
              <a:rPr lang="en-US" altLang="en-US" b="1" dirty="0" err="1" smtClean="0">
                <a:latin typeface="Courier New" panose="02070309020205020404" pitchFamily="49" charset="0"/>
              </a:rPr>
              <a:t>MPI_Op</a:t>
            </a:r>
            <a:r>
              <a:rPr lang="en-US" altLang="en-US" b="1" dirty="0" smtClean="0">
                <a:latin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</a:rPr>
              <a:t>op, </a:t>
            </a:r>
            <a:r>
              <a:rPr lang="en-US" altLang="en-US" b="1" dirty="0" err="1">
                <a:latin typeface="Courier New" panose="02070309020205020404" pitchFamily="49" charset="0"/>
              </a:rPr>
              <a:t>MPI_Comm</a:t>
            </a:r>
            <a:r>
              <a:rPr lang="en-US" altLang="en-US" b="1" dirty="0">
                <a:latin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</a:rPr>
              <a:t>comm</a:t>
            </a:r>
            <a:r>
              <a:rPr lang="en-US" altLang="en-US" b="1" dirty="0">
                <a:latin typeface="Courier New" panose="02070309020205020404" pitchFamily="49" charset="0"/>
              </a:rPr>
              <a:t>) </a:t>
            </a:r>
          </a:p>
          <a:p>
            <a:pPr lvl="1" algn="just"/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367647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Exclusive-Prefix (</a:t>
            </a:r>
            <a:r>
              <a:rPr lang="en-US" altLang="en-US" b="1" dirty="0" err="1">
                <a:solidFill>
                  <a:srgbClr val="C00000"/>
                </a:solidFill>
              </a:rPr>
              <a:t>Exscan</a:t>
            </a:r>
            <a:r>
              <a:rPr lang="en-US" altLang="en-US" b="1" dirty="0">
                <a:solidFill>
                  <a:srgbClr val="C00000"/>
                </a:solidFill>
              </a:rPr>
              <a:t>) O</a:t>
            </a:r>
            <a:r>
              <a:rPr lang="en-US" altLang="en-US" b="1" dirty="0" smtClean="0">
                <a:solidFill>
                  <a:srgbClr val="C00000"/>
                </a:solidFill>
              </a:rPr>
              <a:t>peration: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 algn="just"/>
            <a:r>
              <a:rPr lang="en-US" b="1" dirty="0"/>
              <a:t>Exclusive-prefix-sum: After the operation, every process has sum of the buffers of the previous processes </a:t>
            </a:r>
            <a:r>
              <a:rPr lang="en-US" b="1" dirty="0">
                <a:solidFill>
                  <a:srgbClr val="0000A8"/>
                </a:solidFill>
              </a:rPr>
              <a:t>excluding</a:t>
            </a:r>
            <a:r>
              <a:rPr lang="en-US" b="1" dirty="0"/>
              <a:t> its </a:t>
            </a:r>
            <a:r>
              <a:rPr lang="en-US" b="1" dirty="0" smtClean="0"/>
              <a:t>own</a:t>
            </a:r>
            <a:endParaRPr lang="en-US" b="1" dirty="0"/>
          </a:p>
          <a:p>
            <a:pPr lvl="1" algn="just"/>
            <a:r>
              <a:rPr lang="en-US" b="1" dirty="0" err="1"/>
              <a:t>MPI_Exscan</a:t>
            </a:r>
            <a:r>
              <a:rPr lang="en-US" b="1" dirty="0"/>
              <a:t>() is MPI </a:t>
            </a:r>
            <a:r>
              <a:rPr lang="en-US" b="1" dirty="0">
                <a:solidFill>
                  <a:srgbClr val="0000A8"/>
                </a:solidFill>
              </a:rPr>
              <a:t>primitive</a:t>
            </a:r>
            <a:r>
              <a:rPr lang="en-US" b="1" dirty="0"/>
              <a:t> for the exclusive-prefix </a:t>
            </a:r>
            <a:r>
              <a:rPr lang="en-US" b="1" dirty="0" smtClean="0"/>
              <a:t>operations</a:t>
            </a:r>
            <a:endParaRPr lang="en-US" b="1" dirty="0"/>
          </a:p>
          <a:p>
            <a:pPr lvl="1" algn="just"/>
            <a:r>
              <a:rPr lang="en-US" b="1" dirty="0"/>
              <a:t>The </a:t>
            </a:r>
            <a:r>
              <a:rPr lang="en-US" b="1" dirty="0" err="1"/>
              <a:t>recvbuf</a:t>
            </a:r>
            <a:r>
              <a:rPr lang="en-US" b="1" dirty="0"/>
              <a:t> of first process is </a:t>
            </a:r>
            <a:r>
              <a:rPr lang="en-US" b="1" dirty="0">
                <a:solidFill>
                  <a:srgbClr val="0000A8"/>
                </a:solidFill>
              </a:rPr>
              <a:t>remains unchanged </a:t>
            </a:r>
            <a:r>
              <a:rPr lang="en-US" b="1" dirty="0"/>
              <a:t>as there is no process before </a:t>
            </a:r>
            <a:r>
              <a:rPr lang="en-US" b="1" dirty="0" smtClean="0"/>
              <a:t>it </a:t>
            </a:r>
          </a:p>
          <a:p>
            <a:pPr lvl="1" algn="just"/>
            <a:r>
              <a:rPr lang="en-US" b="1" dirty="0" smtClean="0"/>
              <a:t>Some </a:t>
            </a:r>
            <a:r>
              <a:rPr lang="en-US" b="1" dirty="0"/>
              <a:t>MPI distributions place </a:t>
            </a:r>
            <a:r>
              <a:rPr lang="en-US" b="1" dirty="0">
                <a:solidFill>
                  <a:srgbClr val="0000A8"/>
                </a:solidFill>
              </a:rPr>
              <a:t>identity</a:t>
            </a:r>
            <a:r>
              <a:rPr lang="en-US" b="1" dirty="0"/>
              <a:t> value for the given associative </a:t>
            </a:r>
            <a:r>
              <a:rPr lang="en-US" b="1" dirty="0" smtClean="0"/>
              <a:t>operator</a:t>
            </a:r>
          </a:p>
          <a:p>
            <a:pPr lvl="1" algn="just"/>
            <a:r>
              <a:rPr lang="en-US" b="1" dirty="0"/>
              <a:t>0 for sum, -infinity for Max, infinity for Min, 1 for multiplication, </a:t>
            </a:r>
            <a:r>
              <a:rPr lang="en-US" b="1" dirty="0" smtClean="0"/>
              <a:t>and </a:t>
            </a:r>
            <a:r>
              <a:rPr lang="en-US" b="1" dirty="0"/>
              <a:t>so </a:t>
            </a:r>
            <a:r>
              <a:rPr lang="en-US" b="1" dirty="0" smtClean="0"/>
              <a:t>on</a:t>
            </a:r>
          </a:p>
          <a:p>
            <a:pPr marL="463550" lvl="1" indent="0" algn="just">
              <a:buNone/>
            </a:pPr>
            <a:endParaRPr lang="en-US" b="1" dirty="0" smtClean="0"/>
          </a:p>
          <a:p>
            <a:pPr marL="463550" lvl="1" indent="0" algn="just">
              <a:buNone/>
            </a:pPr>
            <a:r>
              <a:rPr lang="en-US" b="1" dirty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 smtClean="0">
                <a:solidFill>
                  <a:srgbClr val="0000A8"/>
                </a:solidFill>
              </a:rPr>
              <a:t>MPI_Exscan</a:t>
            </a:r>
            <a:r>
              <a:rPr lang="en-US" b="1" dirty="0" smtClean="0"/>
              <a:t>(void </a:t>
            </a:r>
            <a:r>
              <a:rPr lang="en-US" b="1" dirty="0"/>
              <a:t>*</a:t>
            </a:r>
            <a:r>
              <a:rPr lang="en-US" b="1" dirty="0" err="1"/>
              <a:t>sendbuf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 smtClean="0"/>
              <a:t>int</a:t>
            </a:r>
            <a:r>
              <a:rPr lang="en-US" b="1" dirty="0" smtClean="0"/>
              <a:t> 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smtClean="0"/>
              <a:t>	datatype</a:t>
            </a:r>
            <a:r>
              <a:rPr lang="en-US" b="1" dirty="0"/>
              <a:t>, </a:t>
            </a:r>
            <a:r>
              <a:rPr lang="en-US" b="1" dirty="0" err="1"/>
              <a:t>MPI_Op</a:t>
            </a:r>
            <a:r>
              <a:rPr lang="en-US" b="1" dirty="0"/>
              <a:t> op,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</a:p>
          <a:p>
            <a:pPr lvl="1" algn="just"/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4919906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 err="1" smtClean="0">
                <a:solidFill>
                  <a:srgbClr val="C00000"/>
                </a:solidFill>
              </a:rPr>
              <a:t>MPI_Gather</a:t>
            </a:r>
            <a:r>
              <a:rPr lang="en-US" altLang="en-US" b="1" dirty="0" smtClean="0">
                <a:solidFill>
                  <a:srgbClr val="C00000"/>
                </a:solidFill>
              </a:rPr>
              <a:t> </a:t>
            </a:r>
            <a:r>
              <a:rPr lang="en-US" altLang="en-US" b="1" dirty="0">
                <a:solidFill>
                  <a:srgbClr val="C00000"/>
                </a:solidFill>
              </a:rPr>
              <a:t>and its </a:t>
            </a:r>
            <a:r>
              <a:rPr lang="en-US" altLang="en-US" b="1" dirty="0" smtClean="0">
                <a:solidFill>
                  <a:srgbClr val="C00000"/>
                </a:solidFill>
              </a:rPr>
              <a:t>Variants: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/>
            <a:r>
              <a:rPr lang="en-US" sz="2600" b="1" dirty="0"/>
              <a:t>Recall section 4.4: After the Gather operation, a single target process </a:t>
            </a:r>
            <a:r>
              <a:rPr lang="en-US" sz="2600" b="1" dirty="0">
                <a:solidFill>
                  <a:srgbClr val="0000A8"/>
                </a:solidFill>
              </a:rPr>
              <a:t>accumulates[concatenates] </a:t>
            </a:r>
            <a:r>
              <a:rPr lang="en-US" sz="2600" b="1" dirty="0"/>
              <a:t>buffers of all the other processes without any reduction </a:t>
            </a:r>
            <a:r>
              <a:rPr lang="en-US" sz="2600" b="1" dirty="0" smtClean="0"/>
              <a:t>operator</a:t>
            </a:r>
            <a:endParaRPr lang="en-US" sz="2600" b="1" dirty="0"/>
          </a:p>
          <a:p>
            <a:pPr lvl="1"/>
            <a:r>
              <a:rPr lang="en-US" altLang="en-US" b="1" dirty="0"/>
              <a:t>Each process </a:t>
            </a:r>
            <a:r>
              <a:rPr lang="en-US" altLang="en-US" b="1" dirty="0">
                <a:solidFill>
                  <a:srgbClr val="0000A8"/>
                </a:solidFill>
              </a:rPr>
              <a:t>sends element(s</a:t>
            </a:r>
            <a:r>
              <a:rPr lang="en-US" altLang="en-US" b="1" dirty="0">
                <a:solidFill>
                  <a:srgbClr val="333399"/>
                </a:solidFill>
              </a:rPr>
              <a:t>) </a:t>
            </a:r>
            <a:r>
              <a:rPr lang="en-US" altLang="en-US" b="1" dirty="0"/>
              <a:t>in its </a:t>
            </a:r>
            <a:r>
              <a:rPr lang="en-US" altLang="en-US" b="1" i="1" dirty="0" err="1"/>
              <a:t>sendbuf</a:t>
            </a:r>
            <a:r>
              <a:rPr lang="en-US" altLang="en-US" b="1" dirty="0"/>
              <a:t> to the target </a:t>
            </a:r>
            <a:r>
              <a:rPr lang="en-US" altLang="en-US" b="1" dirty="0" smtClean="0"/>
              <a:t>process</a:t>
            </a:r>
            <a:endParaRPr lang="en-US" altLang="en-US" b="1" dirty="0"/>
          </a:p>
          <a:p>
            <a:pPr lvl="1"/>
            <a:r>
              <a:rPr lang="en-US" altLang="en-US" b="1" dirty="0"/>
              <a:t>Total </a:t>
            </a:r>
            <a:r>
              <a:rPr lang="en-US" altLang="en-US" b="1" dirty="0">
                <a:solidFill>
                  <a:srgbClr val="0000A8"/>
                </a:solidFill>
              </a:rPr>
              <a:t>number of elements </a:t>
            </a:r>
            <a:r>
              <a:rPr lang="en-US" altLang="en-US" b="1" dirty="0"/>
              <a:t>to be sent by each process must be </a:t>
            </a:r>
            <a:r>
              <a:rPr lang="en-US" altLang="en-US" b="1" dirty="0" smtClean="0"/>
              <a:t>same </a:t>
            </a:r>
          </a:p>
          <a:p>
            <a:pPr lvl="2">
              <a:buClr>
                <a:srgbClr val="0000A8"/>
              </a:buClr>
              <a:buFont typeface="Wingdings" panose="05000000000000000000" pitchFamily="2" charset="2"/>
              <a:buChar char="Ø"/>
            </a:pPr>
            <a:r>
              <a:rPr lang="en-US" altLang="en-US" b="1" dirty="0" smtClean="0"/>
              <a:t>This </a:t>
            </a:r>
            <a:r>
              <a:rPr lang="en-US" altLang="en-US" b="1" dirty="0"/>
              <a:t>number is </a:t>
            </a:r>
            <a:r>
              <a:rPr lang="en-US" altLang="en-US" b="1" dirty="0">
                <a:solidFill>
                  <a:srgbClr val="0000A8"/>
                </a:solidFill>
              </a:rPr>
              <a:t>specified</a:t>
            </a:r>
            <a:r>
              <a:rPr lang="en-US" altLang="en-US" b="1" dirty="0"/>
              <a:t> in </a:t>
            </a:r>
            <a:r>
              <a:rPr lang="en-US" altLang="en-US" b="1" i="1" dirty="0" err="1"/>
              <a:t>sendcount</a:t>
            </a:r>
            <a:r>
              <a:rPr lang="en-US" altLang="en-US" b="1" dirty="0"/>
              <a:t> and is equal to </a:t>
            </a:r>
            <a:r>
              <a:rPr lang="en-US" altLang="en-US" b="1" i="1" dirty="0" err="1"/>
              <a:t>recvcount</a:t>
            </a:r>
            <a:r>
              <a:rPr lang="en-US" altLang="en-US" b="1" dirty="0"/>
              <a:t>.</a:t>
            </a:r>
          </a:p>
          <a:p>
            <a:pPr lvl="1">
              <a:lnSpc>
                <a:spcPct val="80000"/>
              </a:lnSpc>
              <a:buNone/>
            </a:pPr>
            <a:endParaRPr lang="en-US" altLang="en-US" sz="2600" b="1" dirty="0" smtClean="0">
              <a:latin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altLang="en-US" sz="26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6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solidFill>
                  <a:srgbClr val="0000A8"/>
                </a:solidFill>
                <a:latin typeface="Courier New" panose="02070309020205020404" pitchFamily="49" charset="0"/>
              </a:rPr>
              <a:t>MPI_Gather</a:t>
            </a:r>
            <a:r>
              <a:rPr lang="en-US" altLang="en-US" sz="2600" b="1" dirty="0">
                <a:latin typeface="Courier New" panose="02070309020205020404" pitchFamily="49" charset="0"/>
              </a:rPr>
              <a:t>(void *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sendbuf</a:t>
            </a:r>
            <a:r>
              <a:rPr lang="en-US" altLang="en-US" sz="2600" b="1" dirty="0">
                <a:latin typeface="Courier New" panose="02070309020205020404" pitchFamily="49" charset="0"/>
              </a:rPr>
              <a:t>,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sendcount</a:t>
            </a:r>
            <a:r>
              <a:rPr lang="en-US" altLang="en-US" sz="2600" b="1" dirty="0">
                <a:latin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		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MPI_Datatype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senddatatype</a:t>
            </a:r>
            <a:r>
              <a:rPr lang="en-US" altLang="en-US" sz="2600" b="1" dirty="0">
                <a:latin typeface="Courier New" panose="02070309020205020404" pitchFamily="49" charset="0"/>
              </a:rPr>
              <a:t>, void *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recvbuf</a:t>
            </a:r>
            <a:r>
              <a:rPr lang="en-US" altLang="en-US" sz="2600" b="1" dirty="0">
                <a:latin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		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recvcount</a:t>
            </a:r>
            <a:r>
              <a:rPr lang="en-US" altLang="en-US" sz="2600" b="1" dirty="0">
                <a:latin typeface="Courier New" panose="02070309020205020404" pitchFamily="49" charset="0"/>
              </a:rPr>
              <a:t>,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MPI_Datatype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recvdatatype</a:t>
            </a:r>
            <a:r>
              <a:rPr lang="en-US" altLang="en-US" sz="2600" b="1" dirty="0">
                <a:latin typeface="Courier New" panose="02070309020205020404" pitchFamily="49" charset="0"/>
              </a:rPr>
              <a:t>, </a:t>
            </a:r>
          </a:p>
          <a:p>
            <a:pPr lvl="1">
              <a:lnSpc>
                <a:spcPct val="80000"/>
              </a:lnSpc>
              <a:buNone/>
            </a:pPr>
            <a:r>
              <a:rPr lang="en-US" altLang="en-US" sz="2600" b="1" dirty="0">
                <a:latin typeface="Courier New" panose="02070309020205020404" pitchFamily="49" charset="0"/>
              </a:rPr>
              <a:t>			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600" b="1" dirty="0">
                <a:latin typeface="Courier New" panose="02070309020205020404" pitchFamily="49" charset="0"/>
              </a:rPr>
              <a:t> target,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MPI_Comm</a:t>
            </a:r>
            <a:r>
              <a:rPr lang="en-US" altLang="en-US" sz="2600" b="1" dirty="0">
                <a:latin typeface="Courier New" panose="02070309020205020404" pitchFamily="49" charset="0"/>
              </a:rPr>
              <a:t> </a:t>
            </a:r>
            <a:r>
              <a:rPr lang="en-US" altLang="en-US" sz="2600" b="1" dirty="0" err="1">
                <a:latin typeface="Courier New" panose="02070309020205020404" pitchFamily="49" charset="0"/>
              </a:rPr>
              <a:t>comm</a:t>
            </a:r>
            <a:r>
              <a:rPr lang="en-US" altLang="en-US" sz="2600" b="1" dirty="0">
                <a:latin typeface="Courier New" panose="02070309020205020404" pitchFamily="49" charset="0"/>
              </a:rPr>
              <a:t>) </a:t>
            </a:r>
            <a:endParaRPr lang="en-US" sz="2600" b="1" dirty="0"/>
          </a:p>
          <a:p>
            <a:pPr lvl="1"/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659046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err="1">
                <a:solidFill>
                  <a:srgbClr val="C00000"/>
                </a:solidFill>
              </a:rPr>
              <a:t>MPI_Gather</a:t>
            </a:r>
            <a:r>
              <a:rPr lang="en-US" altLang="en-US" sz="2400" b="1" dirty="0">
                <a:solidFill>
                  <a:srgbClr val="C00000"/>
                </a:solidFill>
              </a:rPr>
              <a:t> and its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Variants:</a:t>
            </a:r>
          </a:p>
          <a:p>
            <a:pPr marL="0" indent="0">
              <a:buNone/>
            </a:pPr>
            <a:r>
              <a:rPr lang="en-US" sz="2600" b="1" dirty="0" err="1" smtClean="0">
                <a:solidFill>
                  <a:srgbClr val="00A800"/>
                </a:solidFill>
              </a:rPr>
              <a:t>Gatherv</a:t>
            </a:r>
            <a:r>
              <a:rPr lang="en-US" sz="2600" b="1" dirty="0" smtClean="0">
                <a:solidFill>
                  <a:srgbClr val="00A800"/>
                </a:solidFill>
              </a:rPr>
              <a:t>:</a:t>
            </a:r>
            <a:endParaRPr lang="en-US" sz="2600" b="1" dirty="0">
              <a:solidFill>
                <a:srgbClr val="00A800"/>
              </a:solidFill>
            </a:endParaRPr>
          </a:p>
          <a:p>
            <a:pPr lvl="1"/>
            <a:r>
              <a:rPr lang="en-US" sz="2600" b="1" dirty="0"/>
              <a:t>Each process can have </a:t>
            </a:r>
            <a:r>
              <a:rPr lang="en-US" sz="2600" b="1" dirty="0">
                <a:solidFill>
                  <a:srgbClr val="0000A8"/>
                </a:solidFill>
              </a:rPr>
              <a:t>different message </a:t>
            </a:r>
            <a:r>
              <a:rPr lang="en-US" sz="2600" b="1" dirty="0" smtClean="0">
                <a:solidFill>
                  <a:srgbClr val="0000A8"/>
                </a:solidFill>
              </a:rPr>
              <a:t>length</a:t>
            </a:r>
            <a:endParaRPr lang="en-US" sz="2600" b="1" dirty="0"/>
          </a:p>
          <a:p>
            <a:pPr lvl="1"/>
            <a:r>
              <a:rPr lang="en-US" sz="2600" b="1" dirty="0" err="1"/>
              <a:t>Recvcounts</a:t>
            </a:r>
            <a:r>
              <a:rPr lang="en-US" sz="2600" b="1" dirty="0"/>
              <a:t>[</a:t>
            </a:r>
            <a:r>
              <a:rPr lang="en-US" sz="2600" b="1" dirty="0" err="1"/>
              <a:t>i</a:t>
            </a:r>
            <a:r>
              <a:rPr lang="en-US" sz="2600" b="1" dirty="0"/>
              <a:t>] = Total elements to be </a:t>
            </a:r>
            <a:r>
              <a:rPr lang="en-US" sz="2600" b="1" dirty="0">
                <a:solidFill>
                  <a:srgbClr val="0000A8"/>
                </a:solidFill>
              </a:rPr>
              <a:t>received</a:t>
            </a:r>
            <a:r>
              <a:rPr lang="en-US" sz="2600" b="1" dirty="0"/>
              <a:t> by </a:t>
            </a:r>
            <a:r>
              <a:rPr lang="en-US" sz="2600" b="1" dirty="0" err="1"/>
              <a:t>ith</a:t>
            </a:r>
            <a:r>
              <a:rPr lang="en-US" sz="2600" b="1" dirty="0"/>
              <a:t> processing node</a:t>
            </a:r>
          </a:p>
          <a:p>
            <a:pPr lvl="1"/>
            <a:r>
              <a:rPr lang="en-US" sz="2600" b="1" dirty="0" err="1"/>
              <a:t>Displs</a:t>
            </a:r>
            <a:r>
              <a:rPr lang="en-US" sz="2600" b="1" dirty="0"/>
              <a:t>[</a:t>
            </a:r>
            <a:r>
              <a:rPr lang="en-US" sz="2600" b="1" dirty="0" err="1"/>
              <a:t>i</a:t>
            </a:r>
            <a:r>
              <a:rPr lang="en-US" sz="2600" b="1" dirty="0"/>
              <a:t>]= starting index in </a:t>
            </a:r>
            <a:r>
              <a:rPr lang="en-US" sz="2600" b="1" dirty="0" err="1"/>
              <a:t>recvbuf</a:t>
            </a:r>
            <a:r>
              <a:rPr lang="en-US" sz="2600" b="1" dirty="0"/>
              <a:t> to </a:t>
            </a:r>
            <a:r>
              <a:rPr lang="en-US" sz="2600" b="1" dirty="0">
                <a:solidFill>
                  <a:srgbClr val="0000A8"/>
                </a:solidFill>
              </a:rPr>
              <a:t>store message </a:t>
            </a:r>
            <a:r>
              <a:rPr lang="en-US" sz="2600" b="1" dirty="0"/>
              <a:t>received from </a:t>
            </a:r>
            <a:r>
              <a:rPr lang="en-US" sz="2600" b="1" dirty="0" err="1"/>
              <a:t>ith</a:t>
            </a:r>
            <a:r>
              <a:rPr lang="en-US" sz="2600" b="1" dirty="0"/>
              <a:t> </a:t>
            </a:r>
            <a:r>
              <a:rPr lang="en-US" sz="2600" b="1" dirty="0" smtClean="0"/>
              <a:t>process</a:t>
            </a:r>
            <a:endParaRPr lang="en-US" sz="2600" b="1" dirty="0"/>
          </a:p>
          <a:p>
            <a:pPr marL="463550" lvl="1" indent="0">
              <a:buNone/>
            </a:pPr>
            <a:endParaRPr lang="en-US" sz="2600" b="1" dirty="0"/>
          </a:p>
          <a:p>
            <a:pPr marL="463550" lvl="1" indent="0">
              <a:buNone/>
            </a:pPr>
            <a:r>
              <a:rPr lang="en-US" sz="2600" b="1" dirty="0" smtClean="0"/>
              <a:t>	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 smtClean="0">
                <a:solidFill>
                  <a:srgbClr val="0000A8"/>
                </a:solidFill>
              </a:rPr>
              <a:t>MPI_Gatherv</a:t>
            </a:r>
            <a:r>
              <a:rPr lang="en-US" sz="2600" b="1" dirty="0" smtClean="0">
                <a:solidFill>
                  <a:srgbClr val="0000A8"/>
                </a:solidFill>
              </a:rPr>
              <a:t> </a:t>
            </a:r>
            <a:r>
              <a:rPr lang="en-US" sz="2600" b="1" dirty="0" smtClean="0"/>
              <a:t>(</a:t>
            </a:r>
            <a:r>
              <a:rPr lang="en-US" sz="2600" b="1" dirty="0"/>
              <a:t>void *</a:t>
            </a:r>
            <a:r>
              <a:rPr lang="en-US" sz="2600" b="1" dirty="0" err="1"/>
              <a:t>sendbuf</a:t>
            </a:r>
            <a:r>
              <a:rPr lang="en-US" sz="2600" b="1" dirty="0"/>
              <a:t>, </a:t>
            </a:r>
            <a:r>
              <a:rPr lang="en-US" sz="2600" b="1" dirty="0" err="1"/>
              <a:t>int</a:t>
            </a:r>
            <a:r>
              <a:rPr lang="en-US" sz="2600" b="1" dirty="0"/>
              <a:t> </a:t>
            </a:r>
            <a:r>
              <a:rPr lang="en-US" sz="2600" b="1" dirty="0" err="1"/>
              <a:t>sendcount</a:t>
            </a:r>
            <a:r>
              <a:rPr lang="en-US" sz="2600" b="1" dirty="0"/>
              <a:t>, </a:t>
            </a:r>
            <a:r>
              <a:rPr lang="en-US" sz="2600" b="1" dirty="0" err="1" smtClean="0"/>
              <a:t>MPI_Datatype</a:t>
            </a:r>
            <a:r>
              <a:rPr lang="en-US" sz="2600" b="1" dirty="0" smtClean="0"/>
              <a:t> 	</a:t>
            </a:r>
            <a:r>
              <a:rPr lang="en-US" sz="2600" b="1" dirty="0" err="1" smtClean="0"/>
              <a:t>senddatatype</a:t>
            </a:r>
            <a:r>
              <a:rPr lang="en-US" sz="2600" b="1" dirty="0"/>
              <a:t>, void *</a:t>
            </a:r>
            <a:r>
              <a:rPr lang="en-US" sz="2600" b="1" dirty="0" err="1"/>
              <a:t>recvbuf</a:t>
            </a:r>
            <a:r>
              <a:rPr lang="en-US" sz="2600" b="1" dirty="0"/>
              <a:t>,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/>
              <a:t>*</a:t>
            </a:r>
            <a:r>
              <a:rPr lang="en-US" sz="2600" b="1" dirty="0" err="1"/>
              <a:t>recvcounts,int</a:t>
            </a:r>
            <a:r>
              <a:rPr lang="en-US" sz="2600" b="1" dirty="0"/>
              <a:t> *</a:t>
            </a:r>
            <a:r>
              <a:rPr lang="en-US" sz="2600" b="1" dirty="0" err="1"/>
              <a:t>displs</a:t>
            </a:r>
            <a:r>
              <a:rPr lang="en-US" sz="2600" b="1" dirty="0"/>
              <a:t>, </a:t>
            </a:r>
            <a:r>
              <a:rPr lang="en-US" sz="2600" b="1" dirty="0" smtClean="0"/>
              <a:t>	</a:t>
            </a:r>
            <a:r>
              <a:rPr lang="en-US" sz="2600" b="1" dirty="0" err="1" smtClean="0"/>
              <a:t>MPI_Datatype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recvdatatype,int</a:t>
            </a:r>
            <a:r>
              <a:rPr lang="en-US" sz="2600" b="1" dirty="0" smtClean="0"/>
              <a:t> </a:t>
            </a:r>
            <a:r>
              <a:rPr lang="en-US" sz="2600" b="1" dirty="0"/>
              <a:t>target, </a:t>
            </a:r>
            <a:r>
              <a:rPr lang="en-US" sz="2600" b="1" dirty="0" err="1"/>
              <a:t>MPI_Comm</a:t>
            </a:r>
            <a:r>
              <a:rPr lang="en-US" sz="2600" b="1" dirty="0"/>
              <a:t> </a:t>
            </a:r>
            <a:r>
              <a:rPr lang="en-US" sz="2600" b="1" dirty="0" err="1"/>
              <a:t>comm</a:t>
            </a:r>
            <a:r>
              <a:rPr lang="en-US" sz="2600" b="1" dirty="0"/>
              <a:t>)</a:t>
            </a:r>
          </a:p>
          <a:p>
            <a:pPr marL="463550" lvl="1" indent="0">
              <a:buNone/>
            </a:pPr>
            <a:r>
              <a:rPr lang="en-US" sz="2600" b="1" dirty="0"/>
              <a:t> 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24800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err="1">
                <a:solidFill>
                  <a:srgbClr val="C00000"/>
                </a:solidFill>
              </a:rPr>
              <a:t>MPI_Gather</a:t>
            </a:r>
            <a:r>
              <a:rPr lang="en-US" altLang="en-US" sz="2400" b="1" dirty="0">
                <a:solidFill>
                  <a:srgbClr val="C00000"/>
                </a:solidFill>
              </a:rPr>
              <a:t> and its Variants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: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err="1" smtClean="0">
                <a:solidFill>
                  <a:srgbClr val="00A800"/>
                </a:solidFill>
              </a:rPr>
              <a:t>Gatherv</a:t>
            </a:r>
            <a:r>
              <a:rPr lang="en-US" sz="2600" b="1" dirty="0" smtClean="0">
                <a:solidFill>
                  <a:srgbClr val="00A800"/>
                </a:solidFill>
              </a:rPr>
              <a:t> </a:t>
            </a:r>
            <a:r>
              <a:rPr lang="en-US" sz="2600" b="1" dirty="0">
                <a:solidFill>
                  <a:srgbClr val="00A800"/>
                </a:solidFill>
              </a:rPr>
              <a:t>(</a:t>
            </a:r>
            <a:r>
              <a:rPr lang="en-US" sz="2600" b="1" dirty="0" err="1">
                <a:solidFill>
                  <a:srgbClr val="00A800"/>
                </a:solidFill>
              </a:rPr>
              <a:t>Displs</a:t>
            </a:r>
            <a:r>
              <a:rPr lang="en-US" sz="2600" b="1" dirty="0">
                <a:solidFill>
                  <a:srgbClr val="00A800"/>
                </a:solidFill>
              </a:rPr>
              <a:t> </a:t>
            </a:r>
            <a:r>
              <a:rPr lang="en-US" sz="2600" b="1" dirty="0" smtClean="0">
                <a:solidFill>
                  <a:srgbClr val="00A800"/>
                </a:solidFill>
              </a:rPr>
              <a:t>Calculation Example):</a:t>
            </a:r>
            <a:endParaRPr lang="en-US" sz="2600" b="1" dirty="0">
              <a:solidFill>
                <a:srgbClr val="00A800"/>
              </a:solidFill>
            </a:endParaRPr>
          </a:p>
          <a:p>
            <a:pPr lvl="1"/>
            <a:r>
              <a:rPr lang="en-US" sz="2600" b="1" dirty="0"/>
              <a:t>Let each process have </a:t>
            </a:r>
            <a:r>
              <a:rPr lang="en-US" sz="2600" b="1" dirty="0">
                <a:solidFill>
                  <a:srgbClr val="0000A8"/>
                </a:solidFill>
              </a:rPr>
              <a:t>elements one more than their </a:t>
            </a:r>
            <a:r>
              <a:rPr lang="en-US" sz="2600" b="1" dirty="0" smtClean="0">
                <a:solidFill>
                  <a:srgbClr val="0000A8"/>
                </a:solidFill>
              </a:rPr>
              <a:t>rank</a:t>
            </a:r>
            <a:endParaRPr lang="en-US" sz="2600" b="1" dirty="0">
              <a:solidFill>
                <a:srgbClr val="0000A8"/>
              </a:solidFill>
            </a:endParaRPr>
          </a:p>
          <a:p>
            <a:pPr lvl="1"/>
            <a:r>
              <a:rPr lang="en-US" sz="2600" b="1" dirty="0" smtClean="0"/>
              <a:t>Then </a:t>
            </a:r>
            <a:r>
              <a:rPr lang="en-US" sz="2600" b="1" dirty="0"/>
              <a:t>calculation of </a:t>
            </a:r>
            <a:r>
              <a:rPr lang="en-US" sz="2600" b="1" dirty="0" err="1">
                <a:solidFill>
                  <a:srgbClr val="0000A8"/>
                </a:solidFill>
              </a:rPr>
              <a:t>displs</a:t>
            </a:r>
            <a:r>
              <a:rPr lang="en-US" sz="2600" b="1" dirty="0">
                <a:solidFill>
                  <a:srgbClr val="0000A8"/>
                </a:solidFill>
              </a:rPr>
              <a:t>[] at target </a:t>
            </a:r>
            <a:r>
              <a:rPr lang="en-US" sz="2600" b="1" dirty="0"/>
              <a:t>is calculated as:</a:t>
            </a:r>
          </a:p>
          <a:p>
            <a:pPr marL="463550" lvl="1" indent="0">
              <a:buNone/>
            </a:pPr>
            <a:endParaRPr lang="en-US" sz="2600" b="1" dirty="0"/>
          </a:p>
          <a:p>
            <a:pPr marL="463550" lvl="1" indent="0">
              <a:buNone/>
            </a:pPr>
            <a:r>
              <a:rPr lang="en-US" sz="2600" b="1" dirty="0" smtClean="0"/>
              <a:t> 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492" y="3367892"/>
            <a:ext cx="8689574" cy="261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13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b="1" dirty="0" err="1">
                <a:solidFill>
                  <a:srgbClr val="C00000"/>
                </a:solidFill>
              </a:rPr>
              <a:t>MPI_Gather</a:t>
            </a:r>
            <a:r>
              <a:rPr lang="en-US" altLang="en-US" sz="2400" b="1" dirty="0">
                <a:solidFill>
                  <a:srgbClr val="C00000"/>
                </a:solidFill>
              </a:rPr>
              <a:t> and its Variants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: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600" b="1" dirty="0" err="1" smtClean="0">
                <a:solidFill>
                  <a:srgbClr val="00A800"/>
                </a:solidFill>
              </a:rPr>
              <a:t>MPI_Allgather</a:t>
            </a:r>
            <a:r>
              <a:rPr lang="en-US" sz="2600" b="1" dirty="0" smtClean="0">
                <a:solidFill>
                  <a:srgbClr val="00A800"/>
                </a:solidFill>
              </a:rPr>
              <a:t>:</a:t>
            </a:r>
            <a:endParaRPr lang="en-US" sz="2600" b="1" dirty="0">
              <a:solidFill>
                <a:srgbClr val="00A800"/>
              </a:solidFill>
            </a:endParaRPr>
          </a:p>
          <a:p>
            <a:pPr lvl="1"/>
            <a:r>
              <a:rPr lang="en-US" sz="2600" b="1" dirty="0" smtClean="0"/>
              <a:t>Same </a:t>
            </a:r>
            <a:r>
              <a:rPr lang="en-US" sz="2600" b="1" dirty="0"/>
              <a:t>as </a:t>
            </a:r>
            <a:r>
              <a:rPr lang="en-US" sz="2600" b="1" dirty="0">
                <a:solidFill>
                  <a:srgbClr val="0000A8"/>
                </a:solidFill>
              </a:rPr>
              <a:t>All-to-All broadcast </a:t>
            </a:r>
            <a:r>
              <a:rPr lang="en-US" sz="2600" b="1" dirty="0"/>
              <a:t>described in section 4.2</a:t>
            </a:r>
          </a:p>
          <a:p>
            <a:pPr lvl="1"/>
            <a:r>
              <a:rPr lang="en-US" sz="2600" b="1" dirty="0" smtClean="0"/>
              <a:t>Every </a:t>
            </a:r>
            <a:r>
              <a:rPr lang="en-US" sz="2600" b="1" dirty="0"/>
              <a:t>process </a:t>
            </a:r>
            <a:r>
              <a:rPr lang="en-US" sz="2600" b="1" dirty="0">
                <a:solidFill>
                  <a:srgbClr val="0000A8"/>
                </a:solidFill>
              </a:rPr>
              <a:t>serve as target </a:t>
            </a:r>
            <a:r>
              <a:rPr lang="en-US" sz="2600" b="1" dirty="0"/>
              <a:t>for the </a:t>
            </a:r>
            <a:r>
              <a:rPr lang="en-US" sz="2600" b="1" dirty="0" smtClean="0"/>
              <a:t>gather</a:t>
            </a:r>
          </a:p>
          <a:p>
            <a:pPr marL="463550" lvl="1" indent="0">
              <a:buNone/>
            </a:pPr>
            <a:r>
              <a:rPr lang="en-US" sz="2600" b="1" dirty="0" smtClean="0"/>
              <a:t>	</a:t>
            </a:r>
          </a:p>
          <a:p>
            <a:pPr marL="463550" lvl="1" indent="0">
              <a:buNone/>
            </a:pPr>
            <a:r>
              <a:rPr lang="en-US" sz="2600" b="1" dirty="0"/>
              <a:t>	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>
                <a:solidFill>
                  <a:srgbClr val="0000A8"/>
                </a:solidFill>
              </a:rPr>
              <a:t>MPI_Allgather</a:t>
            </a:r>
            <a:r>
              <a:rPr lang="en-US" sz="2600" b="1" dirty="0"/>
              <a:t>(void *</a:t>
            </a:r>
            <a:r>
              <a:rPr lang="en-US" sz="2600" b="1" dirty="0" err="1"/>
              <a:t>sendbuf</a:t>
            </a:r>
            <a:r>
              <a:rPr lang="en-US" sz="2600" b="1" dirty="0"/>
              <a:t>, </a:t>
            </a:r>
            <a:r>
              <a:rPr lang="en-US" sz="2600" b="1" dirty="0" err="1"/>
              <a:t>int</a:t>
            </a:r>
            <a:r>
              <a:rPr lang="en-US" sz="2600" b="1" dirty="0"/>
              <a:t> </a:t>
            </a:r>
            <a:r>
              <a:rPr lang="en-US" sz="2600" b="1" dirty="0" err="1"/>
              <a:t>sendcount</a:t>
            </a:r>
            <a:r>
              <a:rPr lang="en-US" sz="2600" b="1" dirty="0"/>
              <a:t>, </a:t>
            </a:r>
            <a:r>
              <a:rPr lang="en-US" sz="2600" b="1" dirty="0" err="1" smtClean="0"/>
              <a:t>MPI_Datatype</a:t>
            </a:r>
            <a:r>
              <a:rPr lang="en-US" sz="2600" b="1" dirty="0" smtClean="0"/>
              <a:t> 	</a:t>
            </a:r>
            <a:r>
              <a:rPr lang="en-US" sz="2600" b="1" dirty="0" err="1" smtClean="0"/>
              <a:t>senddatatype</a:t>
            </a:r>
            <a:r>
              <a:rPr lang="en-US" sz="2600" b="1" dirty="0"/>
              <a:t>, void *</a:t>
            </a:r>
            <a:r>
              <a:rPr lang="en-US" sz="2600" b="1" dirty="0" err="1"/>
              <a:t>recvbuf</a:t>
            </a:r>
            <a:r>
              <a:rPr lang="en-US" sz="2600" b="1" dirty="0"/>
              <a:t>,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/>
              <a:t>recvcount</a:t>
            </a:r>
            <a:r>
              <a:rPr lang="en-US" sz="2600" b="1" dirty="0"/>
              <a:t>, </a:t>
            </a:r>
            <a:r>
              <a:rPr lang="en-US" sz="2600" b="1" dirty="0" err="1"/>
              <a:t>MPI_Datatype</a:t>
            </a:r>
            <a:r>
              <a:rPr lang="en-US" sz="2600" b="1" dirty="0"/>
              <a:t> </a:t>
            </a:r>
            <a:r>
              <a:rPr lang="en-US" sz="2600" b="1" dirty="0" smtClean="0"/>
              <a:t>	</a:t>
            </a:r>
            <a:r>
              <a:rPr lang="en-US" sz="2600" b="1" dirty="0" err="1" smtClean="0"/>
              <a:t>recvdatatype</a:t>
            </a:r>
            <a:r>
              <a:rPr lang="en-US" sz="2600" b="1" dirty="0"/>
              <a:t>, </a:t>
            </a:r>
            <a:r>
              <a:rPr lang="en-US" sz="2600" b="1" dirty="0" err="1" smtClean="0"/>
              <a:t>MPI_Comm</a:t>
            </a:r>
            <a:r>
              <a:rPr lang="en-US" sz="2600" b="1" dirty="0" smtClean="0"/>
              <a:t> </a:t>
            </a:r>
            <a:r>
              <a:rPr lang="en-US" sz="2600" b="1" dirty="0" err="1"/>
              <a:t>comm</a:t>
            </a:r>
            <a:r>
              <a:rPr lang="en-US" sz="2600" b="1" dirty="0"/>
              <a:t>) </a:t>
            </a:r>
          </a:p>
          <a:p>
            <a:pPr marL="463550" lvl="1" indent="0">
              <a:buNone/>
            </a:pPr>
            <a:endParaRPr lang="en-US" sz="2600" b="1" dirty="0" smtClean="0"/>
          </a:p>
          <a:p>
            <a:pPr lvl="1"/>
            <a:r>
              <a:rPr lang="en-US" sz="2600" b="1" dirty="0"/>
              <a:t>Note: </a:t>
            </a:r>
            <a:r>
              <a:rPr lang="en-US" sz="2600" b="1" dirty="0">
                <a:solidFill>
                  <a:srgbClr val="0000A8"/>
                </a:solidFill>
              </a:rPr>
              <a:t>No target </a:t>
            </a:r>
            <a:r>
              <a:rPr lang="en-US" sz="2600" b="1" dirty="0"/>
              <a:t>for gather </a:t>
            </a:r>
          </a:p>
          <a:p>
            <a:pPr lvl="1"/>
            <a:r>
              <a:rPr lang="en-US" sz="2600" b="1" dirty="0"/>
              <a:t>Unlike </a:t>
            </a:r>
            <a:r>
              <a:rPr lang="en-US" sz="2600" b="1" dirty="0" err="1"/>
              <a:t>MPI_Gather</a:t>
            </a:r>
            <a:r>
              <a:rPr lang="en-US" sz="2600" b="1" dirty="0"/>
              <a:t>, it </a:t>
            </a:r>
            <a:r>
              <a:rPr lang="en-US" sz="2600" b="1" dirty="0">
                <a:solidFill>
                  <a:srgbClr val="0000A8"/>
                </a:solidFill>
              </a:rPr>
              <a:t>gathers </a:t>
            </a:r>
            <a:r>
              <a:rPr lang="en-US" sz="2600" b="1" dirty="0" err="1">
                <a:solidFill>
                  <a:srgbClr val="0000A8"/>
                </a:solidFill>
              </a:rPr>
              <a:t>sendbufs</a:t>
            </a:r>
            <a:r>
              <a:rPr lang="en-US" sz="2600" b="1" dirty="0">
                <a:solidFill>
                  <a:srgbClr val="0000A8"/>
                </a:solidFill>
              </a:rPr>
              <a:t> </a:t>
            </a:r>
            <a:r>
              <a:rPr lang="en-US" sz="2600" b="1" dirty="0"/>
              <a:t>of all the processes in </a:t>
            </a:r>
            <a:r>
              <a:rPr lang="en-US" sz="2600" b="1" dirty="0" err="1"/>
              <a:t>recvbufs</a:t>
            </a:r>
            <a:r>
              <a:rPr lang="en-US" sz="2600" b="1" dirty="0"/>
              <a:t> of all the </a:t>
            </a:r>
            <a:r>
              <a:rPr lang="en-US" sz="2600" b="1" dirty="0" smtClean="0"/>
              <a:t>processes</a:t>
            </a:r>
            <a:endParaRPr lang="en-US" sz="2600" b="1" dirty="0"/>
          </a:p>
          <a:p>
            <a:pPr lvl="1"/>
            <a:endParaRPr lang="en-US" sz="2600" b="1" dirty="0"/>
          </a:p>
          <a:p>
            <a:pPr lvl="1"/>
            <a:endParaRPr lang="en-US" sz="2600" b="1" dirty="0"/>
          </a:p>
          <a:p>
            <a:pPr marL="463550" lvl="1" indent="0">
              <a:buNone/>
            </a:pPr>
            <a:endParaRPr lang="en-US" sz="2600" b="1" dirty="0"/>
          </a:p>
          <a:p>
            <a:pPr marL="463550" lvl="1" indent="0">
              <a:buNone/>
            </a:pPr>
            <a:r>
              <a:rPr lang="en-US" sz="2600" b="1" dirty="0" smtClean="0"/>
              <a:t> 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005794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sz="2400" b="1" dirty="0" err="1">
                <a:solidFill>
                  <a:srgbClr val="C00000"/>
                </a:solidFill>
              </a:rPr>
              <a:t>MPI_Gather</a:t>
            </a:r>
            <a:r>
              <a:rPr lang="en-US" altLang="en-US" sz="2400" b="1" dirty="0">
                <a:solidFill>
                  <a:srgbClr val="C00000"/>
                </a:solidFill>
              </a:rPr>
              <a:t> and its Variants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: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 marL="0" indent="0" algn="just">
              <a:buNone/>
            </a:pPr>
            <a:r>
              <a:rPr lang="en-US" sz="2600" b="1" dirty="0" err="1">
                <a:solidFill>
                  <a:srgbClr val="00A800"/>
                </a:solidFill>
              </a:rPr>
              <a:t>MPI_Allgatherv</a:t>
            </a:r>
            <a:r>
              <a:rPr lang="en-US" sz="2600" b="1" dirty="0">
                <a:solidFill>
                  <a:srgbClr val="00A800"/>
                </a:solidFill>
              </a:rPr>
              <a:t>:</a:t>
            </a:r>
          </a:p>
          <a:p>
            <a:pPr marL="463550" lvl="1" indent="0" algn="just">
              <a:buNone/>
            </a:pPr>
            <a:r>
              <a:rPr lang="en-US" sz="2600" b="1" dirty="0" smtClean="0"/>
              <a:t>	</a:t>
            </a:r>
          </a:p>
          <a:p>
            <a:pPr marL="463550" lvl="1" indent="0" algn="just">
              <a:buNone/>
            </a:pPr>
            <a:r>
              <a:rPr lang="en-US" sz="2600" b="1" dirty="0"/>
              <a:t>	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</a:t>
            </a:r>
            <a:r>
              <a:rPr lang="en-US" sz="2600" b="1" dirty="0" err="1" smtClean="0">
                <a:solidFill>
                  <a:srgbClr val="0000A8"/>
                </a:solidFill>
              </a:rPr>
              <a:t>MPI_Allgatherv</a:t>
            </a:r>
            <a:r>
              <a:rPr lang="en-US" sz="2600" b="1" dirty="0" smtClean="0"/>
              <a:t>(void </a:t>
            </a:r>
            <a:r>
              <a:rPr lang="en-US" sz="2600" b="1" dirty="0"/>
              <a:t>*</a:t>
            </a:r>
            <a:r>
              <a:rPr lang="en-US" sz="2600" b="1" dirty="0" err="1"/>
              <a:t>sendbuf</a:t>
            </a:r>
            <a:r>
              <a:rPr lang="en-US" sz="2600" b="1" dirty="0"/>
              <a:t>, </a:t>
            </a:r>
            <a:r>
              <a:rPr lang="en-US" sz="2600" b="1" dirty="0" err="1"/>
              <a:t>int</a:t>
            </a:r>
            <a:r>
              <a:rPr lang="en-US" sz="2600" b="1" dirty="0"/>
              <a:t> </a:t>
            </a:r>
            <a:r>
              <a:rPr lang="en-US" sz="2600" b="1" dirty="0" err="1" smtClean="0"/>
              <a:t>sendcount</a:t>
            </a:r>
            <a:r>
              <a:rPr lang="en-US" sz="2600" b="1" dirty="0" smtClean="0"/>
              <a:t>, </a:t>
            </a:r>
            <a:r>
              <a:rPr lang="en-US" sz="2600" b="1" dirty="0" err="1" smtClean="0"/>
              <a:t>MPI_Datatype</a:t>
            </a:r>
            <a:r>
              <a:rPr lang="en-US" sz="2600" b="1" dirty="0" smtClean="0"/>
              <a:t> 	</a:t>
            </a:r>
            <a:r>
              <a:rPr lang="en-US" sz="2600" b="1" dirty="0" err="1" smtClean="0"/>
              <a:t>senddatatype</a:t>
            </a:r>
            <a:r>
              <a:rPr lang="en-US" sz="2600" b="1" dirty="0"/>
              <a:t>, void </a:t>
            </a:r>
            <a:r>
              <a:rPr lang="en-US" sz="2600" b="1" dirty="0" smtClean="0"/>
              <a:t>*</a:t>
            </a:r>
            <a:r>
              <a:rPr lang="en-US" sz="2600" b="1" dirty="0" err="1"/>
              <a:t>recvbuf</a:t>
            </a:r>
            <a:r>
              <a:rPr lang="en-US" sz="2600" b="1" dirty="0"/>
              <a:t>, </a:t>
            </a:r>
            <a:r>
              <a:rPr lang="en-US" sz="2600" b="1" dirty="0" err="1" smtClean="0"/>
              <a:t>int</a:t>
            </a:r>
            <a:r>
              <a:rPr lang="en-US" sz="2600" b="1" dirty="0" smtClean="0"/>
              <a:t> *</a:t>
            </a:r>
            <a:r>
              <a:rPr lang="en-US" sz="2600" b="1" dirty="0" err="1" smtClean="0"/>
              <a:t>recvcounts</a:t>
            </a:r>
            <a:r>
              <a:rPr lang="en-US" sz="2600" b="1" dirty="0"/>
              <a:t>, </a:t>
            </a:r>
            <a:r>
              <a:rPr lang="en-US" sz="2600" b="1" dirty="0" err="1"/>
              <a:t>int</a:t>
            </a:r>
            <a:r>
              <a:rPr lang="en-US" sz="2600" b="1" dirty="0"/>
              <a:t> *</a:t>
            </a:r>
            <a:r>
              <a:rPr lang="en-US" sz="2600" b="1" dirty="0" err="1"/>
              <a:t>displs</a:t>
            </a:r>
            <a:r>
              <a:rPr lang="en-US" sz="2600" b="1" dirty="0"/>
              <a:t>, 	</a:t>
            </a:r>
            <a:r>
              <a:rPr lang="en-US" sz="2600" b="1" dirty="0" err="1"/>
              <a:t>MPI_Datatype</a:t>
            </a:r>
            <a:r>
              <a:rPr lang="en-US" sz="2600" b="1" dirty="0"/>
              <a:t> </a:t>
            </a:r>
            <a:r>
              <a:rPr lang="en-US" sz="2600" b="1" dirty="0" err="1"/>
              <a:t>recvdatatype</a:t>
            </a:r>
            <a:r>
              <a:rPr lang="en-US" sz="2600" b="1" dirty="0"/>
              <a:t>, </a:t>
            </a:r>
            <a:r>
              <a:rPr lang="en-US" sz="2600" b="1" dirty="0" err="1" smtClean="0"/>
              <a:t>MPI_Comm</a:t>
            </a:r>
            <a:r>
              <a:rPr lang="en-US" sz="2600" b="1" dirty="0" smtClean="0"/>
              <a:t> </a:t>
            </a:r>
            <a:r>
              <a:rPr lang="en-US" sz="2600" b="1" dirty="0" err="1"/>
              <a:t>comm</a:t>
            </a:r>
            <a:r>
              <a:rPr lang="en-US" sz="2600" b="1" dirty="0"/>
              <a:t>)</a:t>
            </a:r>
          </a:p>
          <a:p>
            <a:pPr lvl="1" algn="just"/>
            <a:endParaRPr lang="en-US" sz="2600" b="1" dirty="0"/>
          </a:p>
          <a:p>
            <a:pPr lvl="1" algn="just"/>
            <a:r>
              <a:rPr lang="en-US" sz="2600" b="1" dirty="0"/>
              <a:t>Here every process will have to </a:t>
            </a:r>
            <a:r>
              <a:rPr lang="en-US" sz="2600" b="1" dirty="0">
                <a:solidFill>
                  <a:srgbClr val="0000A8"/>
                </a:solidFill>
              </a:rPr>
              <a:t>supply the valid calculated arrays </a:t>
            </a:r>
            <a:r>
              <a:rPr lang="en-US" sz="2600" b="1" dirty="0"/>
              <a:t>of </a:t>
            </a:r>
            <a:r>
              <a:rPr lang="en-US" sz="2600" b="1" dirty="0" err="1"/>
              <a:t>recvcounts</a:t>
            </a:r>
            <a:r>
              <a:rPr lang="en-US" sz="2600" b="1" dirty="0"/>
              <a:t> and  </a:t>
            </a:r>
            <a:r>
              <a:rPr lang="en-US" sz="2600" b="1" dirty="0" err="1" smtClean="0"/>
              <a:t>displs</a:t>
            </a:r>
            <a:r>
              <a:rPr lang="en-US" sz="2600" b="1" dirty="0" smtClean="0"/>
              <a:t> </a:t>
            </a:r>
            <a:endParaRPr lang="en-US" sz="2600" b="1" dirty="0"/>
          </a:p>
          <a:p>
            <a:pPr lvl="1" algn="just"/>
            <a:r>
              <a:rPr lang="en-US" sz="2600" b="1" dirty="0"/>
              <a:t>Furthermore, it is also necessary for all the processors to </a:t>
            </a:r>
            <a:r>
              <a:rPr lang="en-US" sz="2600" b="1" dirty="0">
                <a:solidFill>
                  <a:srgbClr val="0000A8"/>
                </a:solidFill>
              </a:rPr>
              <a:t>provide a </a:t>
            </a:r>
            <a:r>
              <a:rPr lang="en-US" sz="2600" b="1" dirty="0" err="1">
                <a:solidFill>
                  <a:srgbClr val="0000A8"/>
                </a:solidFill>
              </a:rPr>
              <a:t>recvbuf</a:t>
            </a:r>
            <a:r>
              <a:rPr lang="en-US" sz="2600" b="1" dirty="0">
                <a:solidFill>
                  <a:srgbClr val="0000A8"/>
                </a:solidFill>
              </a:rPr>
              <a:t> </a:t>
            </a:r>
            <a:r>
              <a:rPr lang="en-US" sz="2600" b="1" dirty="0"/>
              <a:t>[an array] of sufficient size to store all the elements of all the </a:t>
            </a:r>
            <a:r>
              <a:rPr lang="en-US" sz="2600" b="1" dirty="0" smtClean="0"/>
              <a:t>processes </a:t>
            </a:r>
            <a:endParaRPr lang="en-US" sz="26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777603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 err="1" smtClean="0">
                <a:solidFill>
                  <a:srgbClr val="C00000"/>
                </a:solidFill>
              </a:rPr>
              <a:t>MPI_Scatter</a:t>
            </a:r>
            <a:r>
              <a:rPr lang="en-US" altLang="en-US" b="1" dirty="0" smtClean="0">
                <a:solidFill>
                  <a:srgbClr val="C00000"/>
                </a:solidFill>
              </a:rPr>
              <a:t>:</a:t>
            </a:r>
            <a:endParaRPr lang="en-US" sz="1800" b="1" dirty="0">
              <a:solidFill>
                <a:srgbClr val="C00000"/>
              </a:solidFill>
            </a:endParaRP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Scatters </a:t>
            </a:r>
            <a:r>
              <a:rPr lang="en-US" b="1" dirty="0"/>
              <a:t>data </a:t>
            </a:r>
            <a:r>
              <a:rPr lang="en-US" b="1" dirty="0">
                <a:solidFill>
                  <a:srgbClr val="0000A8"/>
                </a:solidFill>
              </a:rPr>
              <a:t>stored</a:t>
            </a:r>
            <a:r>
              <a:rPr lang="en-US" b="1" dirty="0"/>
              <a:t> in </a:t>
            </a:r>
            <a:r>
              <a:rPr lang="en-US" b="1" i="1" dirty="0" err="1"/>
              <a:t>sendbuf</a:t>
            </a:r>
            <a:r>
              <a:rPr lang="en-US" b="1" dirty="0"/>
              <a:t> of source process between all the processes as discussed in </a:t>
            </a:r>
            <a:r>
              <a:rPr lang="en-US" b="1" dirty="0" smtClean="0"/>
              <a:t>ch#4 </a:t>
            </a:r>
            <a:endParaRPr lang="en-US" b="1" dirty="0"/>
          </a:p>
          <a:p>
            <a:pPr lvl="1"/>
            <a:endParaRPr lang="en-US" b="1" dirty="0"/>
          </a:p>
          <a:p>
            <a:pPr lvl="1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None/>
            </a:pP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A8"/>
                </a:solidFill>
                <a:latin typeface="Courier New" panose="02070309020205020404" pitchFamily="49" charset="0"/>
              </a:rPr>
              <a:t>MPI_Scatter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(void *s,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sendcount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MPI_Datatype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senddatatype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void *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recvbuf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recvcount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MPI_Datatype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recvdatatype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source,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MPI_Comm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comm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) 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b="1" dirty="0" err="1"/>
              <a:t>Sendcount</a:t>
            </a:r>
            <a:r>
              <a:rPr lang="en-US" b="1" dirty="0"/>
              <a:t> and </a:t>
            </a:r>
            <a:r>
              <a:rPr lang="en-US" b="1" dirty="0" err="1"/>
              <a:t>recvcount</a:t>
            </a:r>
            <a:r>
              <a:rPr lang="en-US" b="1" dirty="0"/>
              <a:t> should be the </a:t>
            </a:r>
            <a:r>
              <a:rPr lang="en-US" b="1" dirty="0">
                <a:solidFill>
                  <a:srgbClr val="0000A8"/>
                </a:solidFill>
              </a:rPr>
              <a:t>same </a:t>
            </a:r>
            <a:r>
              <a:rPr lang="en-US" b="1" dirty="0"/>
              <a:t>and represent total elements to be given to each </a:t>
            </a:r>
            <a:r>
              <a:rPr lang="en-US" b="1" dirty="0" smtClean="0"/>
              <a:t>process</a:t>
            </a:r>
          </a:p>
          <a:p>
            <a:pPr lvl="1"/>
            <a:endParaRPr lang="en-US" b="1" dirty="0"/>
          </a:p>
          <a:p>
            <a:pPr marL="457200" lvl="1" indent="0">
              <a:buNone/>
            </a:pPr>
            <a:endParaRPr lang="en-US" sz="21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5404720-3F1F-45C0-93BD-61244FF5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291" y="5347183"/>
            <a:ext cx="7283910" cy="115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185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4343" y="2856818"/>
            <a:ext cx="9434286" cy="665163"/>
          </a:xfrm>
        </p:spPr>
        <p:txBody>
          <a:bodyPr>
            <a:noAutofit/>
          </a:bodyPr>
          <a:lstStyle/>
          <a:p>
            <a:pPr lvl="0"/>
            <a:r>
              <a:rPr lang="en-US" sz="4400" dirty="0"/>
              <a:t>Collective Communication </a:t>
            </a:r>
            <a:r>
              <a:rPr lang="en-US" sz="4400" dirty="0" smtClean="0"/>
              <a:t>and Computation </a:t>
            </a:r>
            <a:r>
              <a:rPr lang="en-US" sz="4400" dirty="0"/>
              <a:t>Operations </a:t>
            </a:r>
          </a:p>
        </p:txBody>
      </p:sp>
    </p:spTree>
    <p:extLst>
      <p:ext uri="{BB962C8B-B14F-4D97-AF65-F5344CB8AC3E}">
        <p14:creationId xmlns:p14="http://schemas.microsoft.com/office/powerpoint/2010/main" val="4510991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b="1" dirty="0" err="1" smtClean="0">
                <a:solidFill>
                  <a:srgbClr val="C00000"/>
                </a:solidFill>
              </a:rPr>
              <a:t>MPI_Scatterv</a:t>
            </a:r>
            <a:r>
              <a:rPr lang="en-US" altLang="en-US" b="1" dirty="0" smtClean="0">
                <a:solidFill>
                  <a:srgbClr val="C00000"/>
                </a:solidFill>
              </a:rPr>
              <a:t>:</a:t>
            </a:r>
            <a:endParaRPr lang="en-US" sz="1800" b="1" dirty="0">
              <a:solidFill>
                <a:srgbClr val="C00000"/>
              </a:solidFill>
            </a:endParaRPr>
          </a:p>
          <a:p>
            <a:pPr lvl="1" algn="just"/>
            <a:r>
              <a:rPr lang="en-US" b="1" dirty="0"/>
              <a:t>Here </a:t>
            </a:r>
            <a:r>
              <a:rPr lang="en-US" b="1" dirty="0" err="1">
                <a:solidFill>
                  <a:srgbClr val="0000A8"/>
                </a:solidFill>
              </a:rPr>
              <a:t>sendcounts</a:t>
            </a:r>
            <a:r>
              <a:rPr lang="en-US" b="1" dirty="0">
                <a:solidFill>
                  <a:srgbClr val="0000A8"/>
                </a:solidFill>
              </a:rPr>
              <a:t> is an array </a:t>
            </a:r>
            <a:r>
              <a:rPr lang="en-US" b="1" dirty="0"/>
              <a:t>of P size such that its </a:t>
            </a:r>
            <a:r>
              <a:rPr lang="en-US" b="1" dirty="0" err="1"/>
              <a:t>ith</a:t>
            </a:r>
            <a:r>
              <a:rPr lang="en-US" b="1" dirty="0"/>
              <a:t>  index contains number of elements to be sent to </a:t>
            </a:r>
            <a:r>
              <a:rPr lang="en-US" b="1" dirty="0" err="1"/>
              <a:t>ith</a:t>
            </a:r>
            <a:r>
              <a:rPr lang="en-US" b="1" dirty="0"/>
              <a:t> </a:t>
            </a:r>
            <a:r>
              <a:rPr lang="en-US" b="1" dirty="0" smtClean="0"/>
              <a:t>process</a:t>
            </a:r>
            <a:endParaRPr lang="en-US" b="1" dirty="0"/>
          </a:p>
          <a:p>
            <a:pPr lvl="1" algn="just"/>
            <a:r>
              <a:rPr lang="en-US" b="1" dirty="0" err="1"/>
              <a:t>displs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indicates the </a:t>
            </a:r>
            <a:r>
              <a:rPr lang="en-US" b="1" dirty="0">
                <a:solidFill>
                  <a:srgbClr val="0000A8"/>
                </a:solidFill>
              </a:rPr>
              <a:t>index in </a:t>
            </a:r>
            <a:r>
              <a:rPr lang="en-US" b="1" dirty="0" err="1">
                <a:solidFill>
                  <a:srgbClr val="0000A8"/>
                </a:solidFill>
              </a:rPr>
              <a:t>sendbuf</a:t>
            </a:r>
            <a:r>
              <a:rPr lang="en-US" b="1" dirty="0">
                <a:solidFill>
                  <a:srgbClr val="0000A8"/>
                </a:solidFill>
              </a:rPr>
              <a:t> </a:t>
            </a:r>
            <a:r>
              <a:rPr lang="en-US" b="1" dirty="0"/>
              <a:t>from which </a:t>
            </a:r>
            <a:r>
              <a:rPr lang="en-US" b="1" dirty="0" err="1"/>
              <a:t>sendcounts</a:t>
            </a:r>
            <a:r>
              <a:rPr lang="en-US" b="1" dirty="0"/>
              <a:t>[</a:t>
            </a:r>
            <a:r>
              <a:rPr lang="en-US" b="1" dirty="0" err="1"/>
              <a:t>i</a:t>
            </a:r>
            <a:r>
              <a:rPr lang="en-US" b="1" dirty="0"/>
              <a:t>] values are to be sent to </a:t>
            </a:r>
            <a:r>
              <a:rPr lang="en-US" b="1" dirty="0" err="1"/>
              <a:t>ith</a:t>
            </a:r>
            <a:r>
              <a:rPr lang="en-US" b="1" dirty="0"/>
              <a:t> </a:t>
            </a:r>
            <a:r>
              <a:rPr lang="en-US" b="1" dirty="0" smtClean="0"/>
              <a:t>process</a:t>
            </a:r>
          </a:p>
          <a:p>
            <a:pPr marL="463550" lvl="1" indent="0"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>
                <a:solidFill>
                  <a:srgbClr val="0000A8"/>
                </a:solidFill>
              </a:rPr>
              <a:t>MPI_Scatterv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sendcounts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 smtClean="0"/>
              <a:t>displs</a:t>
            </a:r>
            <a:r>
              <a:rPr lang="en-US" b="1" dirty="0" smtClean="0"/>
              <a:t>, 	</a:t>
            </a:r>
            <a:r>
              <a:rPr lang="en-US" b="1" dirty="0" err="1" smtClean="0"/>
              <a:t>MPI_Datatype</a:t>
            </a:r>
            <a:r>
              <a:rPr lang="en-US" b="1" dirty="0" smtClean="0"/>
              <a:t> </a:t>
            </a:r>
            <a:r>
              <a:rPr lang="en-US" b="1" dirty="0" err="1"/>
              <a:t>senddatatype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 smtClean="0"/>
              <a:t>recvcount</a:t>
            </a:r>
            <a:r>
              <a:rPr lang="en-US" b="1" dirty="0" smtClean="0"/>
              <a:t>, </a:t>
            </a:r>
            <a:r>
              <a:rPr lang="en-US" b="1" dirty="0" err="1" smtClean="0"/>
              <a:t>MPI_Datatype</a:t>
            </a:r>
            <a:r>
              <a:rPr lang="en-US" b="1" dirty="0" smtClean="0"/>
              <a:t> 	</a:t>
            </a:r>
            <a:r>
              <a:rPr lang="en-US" b="1" dirty="0" err="1" smtClean="0"/>
              <a:t>recvdatatype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source, 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 err="1"/>
              <a:t>comm</a:t>
            </a:r>
            <a:r>
              <a:rPr lang="en-US" b="1" dirty="0"/>
              <a:t>)</a:t>
            </a:r>
          </a:p>
          <a:p>
            <a:pPr lvl="1" algn="just"/>
            <a:r>
              <a:rPr lang="en-US" b="1" dirty="0"/>
              <a:t>Values of </a:t>
            </a:r>
            <a:r>
              <a:rPr lang="en-US" b="1" dirty="0" err="1"/>
              <a:t>sendbuf</a:t>
            </a:r>
            <a:r>
              <a:rPr lang="en-US" b="1" dirty="0"/>
              <a:t> and </a:t>
            </a:r>
            <a:r>
              <a:rPr lang="en-US" b="1" dirty="0" err="1"/>
              <a:t>sendcounts</a:t>
            </a:r>
            <a:r>
              <a:rPr lang="en-US" b="1" dirty="0"/>
              <a:t> at all processes except the source are ignored but, you have to </a:t>
            </a:r>
            <a:r>
              <a:rPr lang="en-US" b="1" dirty="0">
                <a:solidFill>
                  <a:srgbClr val="0000A8"/>
                </a:solidFill>
              </a:rPr>
              <a:t>provide pointers </a:t>
            </a:r>
            <a:r>
              <a:rPr lang="en-US" b="1" dirty="0"/>
              <a:t>though pointing to </a:t>
            </a:r>
            <a:r>
              <a:rPr lang="en-US" b="1" dirty="0" smtClean="0"/>
              <a:t>nothing</a:t>
            </a:r>
            <a:endParaRPr lang="en-US" b="1" dirty="0"/>
          </a:p>
          <a:p>
            <a:pPr lvl="1" algn="just"/>
            <a:r>
              <a:rPr lang="en-US" b="1" dirty="0"/>
              <a:t>Every process will have to </a:t>
            </a:r>
            <a:r>
              <a:rPr lang="en-US" b="1" dirty="0">
                <a:solidFill>
                  <a:srgbClr val="0000A8"/>
                </a:solidFill>
              </a:rPr>
              <a:t>calculate</a:t>
            </a:r>
            <a:r>
              <a:rPr lang="en-US" b="1" dirty="0"/>
              <a:t> its own </a:t>
            </a:r>
            <a:r>
              <a:rPr lang="en-US" b="1" dirty="0" err="1" smtClean="0"/>
              <a:t>recvcount</a:t>
            </a: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179493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b="1" dirty="0" err="1" smtClean="0">
                <a:solidFill>
                  <a:srgbClr val="C00000"/>
                </a:solidFill>
              </a:rPr>
              <a:t>MPI_Scatterv</a:t>
            </a:r>
            <a:r>
              <a:rPr lang="en-US" altLang="en-US" b="1" dirty="0" smtClean="0">
                <a:solidFill>
                  <a:srgbClr val="C00000"/>
                </a:solidFill>
              </a:rPr>
              <a:t> (Cont.):</a:t>
            </a:r>
            <a:endParaRPr lang="en-US" sz="1800" b="1" dirty="0">
              <a:solidFill>
                <a:srgbClr val="C00000"/>
              </a:solidFill>
            </a:endParaRPr>
          </a:p>
          <a:p>
            <a:pPr lvl="1" algn="just"/>
            <a:r>
              <a:rPr lang="en-US" b="1" dirty="0" smtClean="0"/>
              <a:t>Example </a:t>
            </a:r>
            <a:r>
              <a:rPr lang="en-US" b="1" dirty="0"/>
              <a:t>program: </a:t>
            </a:r>
            <a:r>
              <a:rPr lang="en-US" b="1" dirty="0" err="1">
                <a:solidFill>
                  <a:srgbClr val="0000A8"/>
                </a:solidFill>
              </a:rPr>
              <a:t>scatterv.c</a:t>
            </a:r>
            <a:endParaRPr lang="en-US" b="1" dirty="0">
              <a:solidFill>
                <a:srgbClr val="0000A8"/>
              </a:solidFill>
            </a:endParaRPr>
          </a:p>
          <a:p>
            <a:pPr lvl="1" algn="just"/>
            <a:r>
              <a:rPr lang="en-US" b="1" dirty="0">
                <a:solidFill>
                  <a:srgbClr val="00A800"/>
                </a:solidFill>
              </a:rPr>
              <a:t>Challenge: </a:t>
            </a:r>
            <a:r>
              <a:rPr lang="en-US" b="1" dirty="0"/>
              <a:t>Write a program that scatters even rows of a 2P X P array to P processes. Assume that we are using 1d array to simulate 2D data. </a:t>
            </a:r>
          </a:p>
          <a:p>
            <a:pPr lvl="1" algn="just"/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1451908-AAF2-4487-A1B8-9EB593031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1266" y="3348710"/>
            <a:ext cx="7231644" cy="114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526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 err="1" smtClean="0">
                <a:solidFill>
                  <a:srgbClr val="C00000"/>
                </a:solidFill>
              </a:rPr>
              <a:t>MPI_AlltoAll</a:t>
            </a:r>
            <a:r>
              <a:rPr lang="en-US" altLang="en-US" b="1" dirty="0" smtClean="0">
                <a:solidFill>
                  <a:srgbClr val="C00000"/>
                </a:solidFill>
              </a:rPr>
              <a:t>:</a:t>
            </a:r>
            <a:endParaRPr lang="en-US" altLang="en-US" sz="2100" b="1" dirty="0">
              <a:solidFill>
                <a:srgbClr val="C0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This routine is used to perform o(aka total exchange) communication in CH#4.peration known as </a:t>
            </a:r>
            <a:r>
              <a:rPr lang="en-US" sz="2100" b="1" dirty="0" err="1">
                <a:solidFill>
                  <a:srgbClr val="0000A8"/>
                </a:solidFill>
              </a:rPr>
              <a:t>alltoall</a:t>
            </a:r>
            <a:r>
              <a:rPr lang="en-US" sz="2100" b="1" dirty="0">
                <a:solidFill>
                  <a:srgbClr val="0000A8"/>
                </a:solidFill>
              </a:rPr>
              <a:t> </a:t>
            </a:r>
            <a:r>
              <a:rPr lang="en-US" sz="2100" b="1" dirty="0" smtClean="0">
                <a:solidFill>
                  <a:srgbClr val="0000A8"/>
                </a:solidFill>
              </a:rPr>
              <a:t>personalized</a:t>
            </a:r>
            <a:endParaRPr lang="en-US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Each process has </a:t>
            </a:r>
            <a:r>
              <a:rPr lang="en-US" sz="2100" b="1" dirty="0">
                <a:solidFill>
                  <a:srgbClr val="0000A8"/>
                </a:solidFill>
              </a:rPr>
              <a:t>P messages</a:t>
            </a:r>
            <a:r>
              <a:rPr lang="en-US" sz="2100" b="1" dirty="0"/>
              <a:t>, one for each </a:t>
            </a:r>
            <a:r>
              <a:rPr lang="en-US" sz="2100" b="1" dirty="0" smtClean="0"/>
              <a:t>process</a:t>
            </a:r>
            <a:endParaRPr lang="en-US" sz="21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700" b="1" dirty="0"/>
              <a:t> </a:t>
            </a:r>
            <a:r>
              <a:rPr lang="en-US" sz="1700" b="1" dirty="0" smtClean="0"/>
              <a:t>Parallel </a:t>
            </a:r>
            <a:r>
              <a:rPr lang="en-US" sz="1700" b="1" dirty="0"/>
              <a:t>matrix transpose </a:t>
            </a:r>
            <a:r>
              <a:rPr lang="en-US" sz="1700" b="1" dirty="0" smtClean="0"/>
              <a:t>operation</a:t>
            </a:r>
            <a:endParaRPr lang="en-US" altLang="en-US" sz="1800" b="1" dirty="0" smtClean="0">
              <a:latin typeface="Courier New" panose="02070309020205020404" pitchFamily="49" charset="0"/>
            </a:endParaRPr>
          </a:p>
          <a:p>
            <a:pPr marL="463550" lvl="1" indent="0">
              <a:buNone/>
            </a:pPr>
            <a:r>
              <a:rPr lang="en-US" altLang="en-US" sz="18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1800" b="1" dirty="0" smtClean="0">
                <a:solidFill>
                  <a:srgbClr val="0000A8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solidFill>
                  <a:srgbClr val="0000A8"/>
                </a:solidFill>
                <a:latin typeface="Courier New" panose="02070309020205020404" pitchFamily="49" charset="0"/>
              </a:rPr>
              <a:t>MPI_Alltoall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(void </a:t>
            </a:r>
            <a:r>
              <a:rPr lang="en-US" altLang="en-US" sz="1800" b="1" dirty="0">
                <a:latin typeface="Courier New" panose="02070309020205020404" pitchFamily="49" charset="0"/>
              </a:rPr>
              <a:t>*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sendbuf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sendcount,MPI_Datatype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senddatatype</a:t>
            </a:r>
            <a:r>
              <a:rPr lang="en-US" altLang="en-US" sz="1800" b="1" dirty="0">
                <a:latin typeface="Courier New" panose="02070309020205020404" pitchFamily="49" charset="0"/>
              </a:rPr>
              <a:t>, void *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recvbuf,int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recvcount</a:t>
            </a:r>
            <a:r>
              <a:rPr lang="en-US" altLang="en-US" sz="1800" b="1" dirty="0">
                <a:latin typeface="Courier New" panose="02070309020205020404" pitchFamily="49" charset="0"/>
              </a:rPr>
              <a:t>,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MPI_Datatype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 smtClean="0">
                <a:latin typeface="Courier New" panose="02070309020205020404" pitchFamily="49" charset="0"/>
              </a:rPr>
              <a:t>recvdatatype,MPI_Comm</a:t>
            </a:r>
            <a:r>
              <a:rPr lang="en-US" altLang="en-US" sz="18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comm</a:t>
            </a:r>
            <a:r>
              <a:rPr lang="en-US" altLang="en-US" sz="1800" b="1" dirty="0">
                <a:latin typeface="Courier New" panose="02070309020205020404" pitchFamily="49" charset="0"/>
              </a:rPr>
              <a:t>) </a:t>
            </a:r>
            <a:endParaRPr lang="en-US" sz="21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smtClean="0"/>
              <a:t>Here </a:t>
            </a:r>
            <a:r>
              <a:rPr lang="en-US" sz="2100" b="1" dirty="0" err="1"/>
              <a:t>sendbuf</a:t>
            </a:r>
            <a:r>
              <a:rPr lang="en-US" sz="2100" b="1" dirty="0"/>
              <a:t> is of size </a:t>
            </a:r>
            <a:r>
              <a:rPr lang="en-US" sz="2100" b="1" dirty="0">
                <a:solidFill>
                  <a:srgbClr val="0000A8"/>
                </a:solidFill>
              </a:rPr>
              <a:t>p*message size </a:t>
            </a:r>
            <a:r>
              <a:rPr lang="en-US" sz="2100" b="1" dirty="0"/>
              <a:t>for each </a:t>
            </a:r>
            <a:r>
              <a:rPr lang="en-US" sz="2100" b="1" dirty="0" smtClean="0"/>
              <a:t>process</a:t>
            </a:r>
            <a:endParaRPr lang="en-US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Size of receive buffer is </a:t>
            </a:r>
            <a:r>
              <a:rPr lang="en-US" sz="2100" b="1" dirty="0">
                <a:solidFill>
                  <a:srgbClr val="0000A8"/>
                </a:solidFill>
              </a:rPr>
              <a:t>equal</a:t>
            </a:r>
            <a:r>
              <a:rPr lang="en-US" sz="2100" b="1" dirty="0"/>
              <a:t> to </a:t>
            </a:r>
            <a:r>
              <a:rPr lang="en-US" sz="2100" b="1" dirty="0" err="1" smtClean="0"/>
              <a:t>sendbuf</a:t>
            </a:r>
            <a:r>
              <a:rPr lang="en-US" sz="2100" b="1" dirty="0" smtClean="0"/>
              <a:t> </a:t>
            </a:r>
            <a:endParaRPr lang="en-US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 err="1"/>
              <a:t>Sendcount</a:t>
            </a:r>
            <a:r>
              <a:rPr lang="en-US" sz="2100" b="1" dirty="0"/>
              <a:t> and </a:t>
            </a:r>
            <a:r>
              <a:rPr lang="en-US" sz="2100" b="1" dirty="0" err="1"/>
              <a:t>recvcount</a:t>
            </a:r>
            <a:r>
              <a:rPr lang="en-US" sz="2100" b="1" dirty="0"/>
              <a:t> have </a:t>
            </a:r>
            <a:r>
              <a:rPr lang="en-US" sz="2100" b="1" dirty="0">
                <a:solidFill>
                  <a:srgbClr val="0000A8"/>
                </a:solidFill>
              </a:rPr>
              <a:t>same integer value </a:t>
            </a:r>
            <a:r>
              <a:rPr lang="en-US" sz="2100" b="1" dirty="0"/>
              <a:t>representing elements to be sent to each process and elements to be received from each process, </a:t>
            </a:r>
            <a:r>
              <a:rPr lang="en-US" sz="2100" b="1" dirty="0" smtClean="0"/>
              <a:t>respectively</a:t>
            </a:r>
            <a:endParaRPr lang="en-US" sz="21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/>
              <a:t>Read and implement </a:t>
            </a:r>
            <a:r>
              <a:rPr lang="en-US" sz="2100" b="1" dirty="0">
                <a:solidFill>
                  <a:srgbClr val="0000A8"/>
                </a:solidFill>
              </a:rPr>
              <a:t>vector variant </a:t>
            </a:r>
            <a:r>
              <a:rPr lang="en-US" sz="2100" b="1" dirty="0"/>
              <a:t>for </a:t>
            </a:r>
            <a:r>
              <a:rPr lang="en-US" sz="2100" b="1" dirty="0" err="1"/>
              <a:t>alltoall</a:t>
            </a:r>
            <a:r>
              <a:rPr lang="en-US" sz="2100" b="1" dirty="0"/>
              <a:t> personalized communication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2800010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Groups </a:t>
            </a:r>
            <a:r>
              <a:rPr lang="en-US" sz="3200" b="1" dirty="0">
                <a:solidFill>
                  <a:srgbClr val="C00000"/>
                </a:solidFill>
              </a:rPr>
              <a:t>and </a:t>
            </a:r>
            <a:r>
              <a:rPr lang="en-US" sz="3200" b="1" dirty="0" smtClean="0">
                <a:solidFill>
                  <a:srgbClr val="C00000"/>
                </a:solidFill>
              </a:rPr>
              <a:t>Communicators: </a:t>
            </a:r>
            <a:endParaRPr lang="en-US" sz="3200" b="1" dirty="0">
              <a:solidFill>
                <a:srgbClr val="C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In many parallel algorithms, communication operations need to be </a:t>
            </a:r>
            <a:r>
              <a:rPr lang="en-US" b="1" dirty="0">
                <a:solidFill>
                  <a:srgbClr val="0000A8"/>
                </a:solidFill>
              </a:rPr>
              <a:t>restricted</a:t>
            </a:r>
            <a:r>
              <a:rPr lang="en-US" b="1" dirty="0"/>
              <a:t> to certain subsets of </a:t>
            </a:r>
            <a:r>
              <a:rPr lang="en-US" b="1" dirty="0" smtClean="0"/>
              <a:t>processes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MPI provides mechanisms for partitioning the group of processes that belong to a communicator into </a:t>
            </a:r>
            <a:r>
              <a:rPr lang="en-US" b="1" dirty="0">
                <a:solidFill>
                  <a:srgbClr val="0000A8"/>
                </a:solidFill>
              </a:rPr>
              <a:t>subgroups</a:t>
            </a:r>
            <a:r>
              <a:rPr lang="en-US" b="1" dirty="0"/>
              <a:t> each corresponding to a different </a:t>
            </a:r>
            <a:r>
              <a:rPr lang="en-US" b="1" dirty="0" smtClean="0"/>
              <a:t>communicator 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simplest such mechanism is: </a:t>
            </a:r>
          </a:p>
          <a:p>
            <a:pPr marL="130175" indent="0" algn="just">
              <a:buNone/>
            </a:pPr>
            <a:r>
              <a:rPr lang="en-US" b="1" dirty="0" smtClean="0"/>
              <a:t>	</a:t>
            </a: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>
                <a:solidFill>
                  <a:srgbClr val="0000A8"/>
                </a:solidFill>
              </a:rPr>
              <a:t>MPI_Comm_split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color,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smtClean="0"/>
              <a:t>key, 	</a:t>
            </a:r>
            <a:r>
              <a:rPr lang="en-US" b="1" dirty="0" err="1" smtClean="0"/>
              <a:t>MPI_Comm</a:t>
            </a:r>
            <a:r>
              <a:rPr lang="en-US" b="1" dirty="0" smtClean="0"/>
              <a:t> </a:t>
            </a:r>
            <a:r>
              <a:rPr lang="en-US" b="1" dirty="0"/>
              <a:t>*</a:t>
            </a:r>
            <a:r>
              <a:rPr lang="en-US" b="1" dirty="0" err="1"/>
              <a:t>newcomm</a:t>
            </a:r>
            <a:r>
              <a:rPr lang="en-US" b="1" dirty="0"/>
              <a:t>)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This operation groups processors by </a:t>
            </a:r>
            <a:r>
              <a:rPr lang="en-US" b="1" dirty="0">
                <a:solidFill>
                  <a:srgbClr val="0000A8"/>
                </a:solidFill>
              </a:rPr>
              <a:t>color and sorts </a:t>
            </a:r>
            <a:r>
              <a:rPr lang="en-US" b="1" dirty="0"/>
              <a:t>resulting groups on the key (i.e., highest </a:t>
            </a:r>
            <a:r>
              <a:rPr lang="en-US" b="1" dirty="0" smtClean="0"/>
              <a:t>key -&gt; </a:t>
            </a:r>
            <a:r>
              <a:rPr lang="en-US" b="1" dirty="0"/>
              <a:t>highest </a:t>
            </a:r>
            <a:r>
              <a:rPr lang="en-US" b="1" dirty="0" err="1"/>
              <a:t>new_rank</a:t>
            </a:r>
            <a:r>
              <a:rPr lang="en-US" b="1" dirty="0"/>
              <a:t>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1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335838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dirty="0" smtClean="0">
                <a:solidFill>
                  <a:srgbClr val="C00000"/>
                </a:solidFill>
              </a:rPr>
              <a:t>Groups </a:t>
            </a:r>
            <a:r>
              <a:rPr lang="en-US" sz="3200" b="1" dirty="0">
                <a:solidFill>
                  <a:srgbClr val="C00000"/>
                </a:solidFill>
              </a:rPr>
              <a:t>and </a:t>
            </a:r>
            <a:r>
              <a:rPr lang="en-US" sz="3200" b="1" dirty="0" smtClean="0">
                <a:solidFill>
                  <a:srgbClr val="C00000"/>
                </a:solidFill>
              </a:rPr>
              <a:t>Communicators: </a:t>
            </a:r>
            <a:endParaRPr lang="en-US" sz="3200" b="1" dirty="0">
              <a:solidFill>
                <a:srgbClr val="C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1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861" y="2057476"/>
            <a:ext cx="6894549" cy="3864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913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/>
              <a:t>Collective Communication and Computation </a:t>
            </a:r>
            <a:r>
              <a:rPr lang="en-US" sz="3200" b="1" dirty="0" smtClean="0"/>
              <a:t>Operations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Provides </a:t>
            </a:r>
            <a:r>
              <a:rPr lang="en-US" b="1" dirty="0"/>
              <a:t>own optimized implementations for most </a:t>
            </a:r>
            <a:r>
              <a:rPr lang="en-US" b="1" dirty="0" smtClean="0"/>
              <a:t>of </a:t>
            </a:r>
            <a:r>
              <a:rPr lang="en-US" b="1" dirty="0"/>
              <a:t>collective </a:t>
            </a:r>
            <a:r>
              <a:rPr lang="en-US" b="1" dirty="0" smtClean="0"/>
              <a:t>operations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Barrier </a:t>
            </a:r>
            <a:r>
              <a:rPr lang="en-US" sz="3200" b="1" dirty="0"/>
              <a:t>Synchronization </a:t>
            </a:r>
            <a:r>
              <a:rPr lang="en-US" sz="3200" b="1" dirty="0" smtClean="0"/>
              <a:t>Operation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MPI_Barrier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The </a:t>
            </a:r>
            <a:r>
              <a:rPr lang="en-US" sz="3200" b="1" dirty="0"/>
              <a:t>One-to-All </a:t>
            </a:r>
            <a:r>
              <a:rPr lang="en-US" sz="3200" b="1" dirty="0" smtClean="0"/>
              <a:t>Broadcast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MPI_Bcast</a:t>
            </a:r>
            <a:r>
              <a:rPr lang="en-US" b="1" dirty="0"/>
              <a:t>(void *</a:t>
            </a:r>
            <a:r>
              <a:rPr lang="en-US" b="1" dirty="0" err="1"/>
              <a:t>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datatype, </a:t>
            </a:r>
            <a:r>
              <a:rPr lang="en-US" b="1" dirty="0" err="1"/>
              <a:t>int</a:t>
            </a:r>
            <a:r>
              <a:rPr lang="en-US" b="1" dirty="0"/>
              <a:t> source,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The </a:t>
            </a:r>
            <a:r>
              <a:rPr lang="en-US" sz="3200" b="1" dirty="0"/>
              <a:t>All-to-One Reduction </a:t>
            </a:r>
            <a:r>
              <a:rPr lang="en-US" sz="3200" b="1" dirty="0" smtClean="0"/>
              <a:t>Operation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MPI_Reduce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datatype, </a:t>
            </a:r>
            <a:r>
              <a:rPr lang="en-US" b="1" dirty="0" err="1"/>
              <a:t>MPI_Op</a:t>
            </a:r>
            <a:r>
              <a:rPr lang="en-US" b="1" dirty="0"/>
              <a:t> op, </a:t>
            </a:r>
            <a:r>
              <a:rPr lang="en-US" b="1" dirty="0" err="1"/>
              <a:t>int</a:t>
            </a:r>
            <a:r>
              <a:rPr lang="en-US" b="1" dirty="0"/>
              <a:t> target,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MPI_MAXLOC </a:t>
            </a:r>
            <a:r>
              <a:rPr lang="en-US" sz="3200" b="1" dirty="0"/>
              <a:t>and </a:t>
            </a:r>
            <a:r>
              <a:rPr lang="en-US" sz="3200" b="1" dirty="0" smtClean="0"/>
              <a:t>MPI_MINLOC</a:t>
            </a:r>
            <a:r>
              <a:rPr lang="en-US" sz="3200" b="1" dirty="0"/>
              <a:t>	</a:t>
            </a:r>
            <a:endParaRPr lang="en-US" sz="3200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1692237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The </a:t>
            </a:r>
            <a:r>
              <a:rPr lang="en-US" sz="3200" b="1" dirty="0"/>
              <a:t>All-Reduce </a:t>
            </a:r>
            <a:r>
              <a:rPr lang="en-US" sz="3200" b="1" dirty="0" smtClean="0"/>
              <a:t>Operation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MPI_Allreduce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datatype, </a:t>
            </a:r>
            <a:r>
              <a:rPr lang="en-US" b="1" dirty="0" err="1"/>
              <a:t>MPI_Op</a:t>
            </a:r>
            <a:r>
              <a:rPr lang="en-US" b="1" dirty="0"/>
              <a:t> </a:t>
            </a:r>
            <a:r>
              <a:rPr lang="en-US" b="1" dirty="0" err="1"/>
              <a:t>op,MPI_Comm</a:t>
            </a:r>
            <a:r>
              <a:rPr lang="en-US" b="1" dirty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Prefix </a:t>
            </a:r>
            <a:r>
              <a:rPr lang="en-US" sz="3200" b="1" dirty="0"/>
              <a:t>(Scan) </a:t>
            </a:r>
            <a:r>
              <a:rPr lang="en-US" sz="3200" b="1" dirty="0" smtClean="0"/>
              <a:t>Operation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MPI_Scan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datatype, </a:t>
            </a:r>
            <a:r>
              <a:rPr lang="en-US" b="1" dirty="0" err="1"/>
              <a:t>MPI_Op</a:t>
            </a:r>
            <a:r>
              <a:rPr lang="en-US" b="1" dirty="0"/>
              <a:t> op,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Exclusive-Prefix </a:t>
            </a:r>
            <a:r>
              <a:rPr lang="en-US" sz="3200" b="1" dirty="0"/>
              <a:t>(</a:t>
            </a:r>
            <a:r>
              <a:rPr lang="en-US" sz="3200" b="1" dirty="0" err="1"/>
              <a:t>Exscan</a:t>
            </a:r>
            <a:r>
              <a:rPr lang="en-US" sz="3200" b="1" dirty="0"/>
              <a:t>) </a:t>
            </a:r>
            <a:r>
              <a:rPr lang="en-US" sz="3200" b="1" dirty="0" smtClean="0"/>
              <a:t>Operation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MPI_Exscan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count, </a:t>
            </a:r>
            <a:r>
              <a:rPr lang="en-US" b="1" dirty="0" err="1"/>
              <a:t>MPI_Datatype</a:t>
            </a:r>
            <a:r>
              <a:rPr lang="en-US" b="1" dirty="0"/>
              <a:t> 	datatype, </a:t>
            </a:r>
            <a:r>
              <a:rPr lang="en-US" b="1" dirty="0" err="1"/>
              <a:t>MPI_Op</a:t>
            </a:r>
            <a:r>
              <a:rPr lang="en-US" b="1" dirty="0"/>
              <a:t> op,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  <a:endParaRPr lang="en-US" b="1" dirty="0" smtClean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2459971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MPI_Gather</a:t>
            </a:r>
            <a:r>
              <a:rPr lang="en-US" sz="3200" b="1" dirty="0" smtClean="0"/>
              <a:t> </a:t>
            </a:r>
            <a:r>
              <a:rPr lang="en-US" sz="3200" b="1" dirty="0"/>
              <a:t>and its </a:t>
            </a:r>
            <a:r>
              <a:rPr lang="en-US" sz="3200" b="1" dirty="0" smtClean="0"/>
              <a:t>Variants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MPI_Gather</a:t>
            </a: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MPI_Gather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sendcount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senddatatype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recvcount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recvdatatype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target,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Gatherv</a:t>
            </a: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MPI_Gatherv</a:t>
            </a:r>
            <a:r>
              <a:rPr lang="en-US" b="1" dirty="0"/>
              <a:t> (void *</a:t>
            </a:r>
            <a:r>
              <a:rPr lang="en-US" b="1" dirty="0" err="1"/>
              <a:t>sendbuf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sendcount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senddatatype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recvcounts,int</a:t>
            </a:r>
            <a:r>
              <a:rPr lang="en-US" b="1" dirty="0"/>
              <a:t> *</a:t>
            </a:r>
            <a:r>
              <a:rPr lang="en-US" b="1" dirty="0" err="1"/>
              <a:t>displs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recvdatatype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target,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Gatherv</a:t>
            </a:r>
            <a:r>
              <a:rPr lang="en-US" sz="3200" b="1" dirty="0" smtClean="0"/>
              <a:t> </a:t>
            </a:r>
            <a:r>
              <a:rPr lang="en-US" sz="3200" b="1" dirty="0"/>
              <a:t>(</a:t>
            </a:r>
            <a:r>
              <a:rPr lang="en-US" sz="3200" b="1" dirty="0" err="1"/>
              <a:t>Displs</a:t>
            </a:r>
            <a:r>
              <a:rPr lang="en-US" sz="3200" b="1" dirty="0"/>
              <a:t> Calculation Example</a:t>
            </a:r>
            <a:r>
              <a:rPr lang="en-US" sz="3200" b="1" dirty="0" smtClean="0"/>
              <a:t>)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924044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MPI_Gather</a:t>
            </a:r>
            <a:r>
              <a:rPr lang="en-US" sz="3200" b="1" dirty="0" smtClean="0"/>
              <a:t> </a:t>
            </a:r>
            <a:r>
              <a:rPr lang="en-US" sz="3200" b="1" dirty="0"/>
              <a:t>and its </a:t>
            </a:r>
            <a:r>
              <a:rPr lang="en-US" sz="3200" b="1" dirty="0" smtClean="0"/>
              <a:t>Variants (Cont.)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MPI_Allgather</a:t>
            </a: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MPI_Allgather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sendcount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senddatatype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recvcount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recvdatatype</a:t>
            </a:r>
            <a:r>
              <a:rPr lang="en-US" b="1" dirty="0"/>
              <a:t>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MPI_Allgatherv</a:t>
            </a: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MPI_Allgatherv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sendcount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senddatatype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recvcounts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displs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recvdatatype</a:t>
            </a:r>
            <a:r>
              <a:rPr lang="en-US" b="1" dirty="0"/>
              <a:t>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74909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MPI_Scatter</a:t>
            </a:r>
            <a:r>
              <a:rPr lang="en-US" sz="3200" b="1" dirty="0" smtClean="0"/>
              <a:t> and its Variants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MPI_Scatter</a:t>
            </a: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MPI_Scatter</a:t>
            </a:r>
            <a:r>
              <a:rPr lang="en-US" b="1" dirty="0"/>
              <a:t>(void *s,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sendcount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senddatatype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recvcount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recvdatatype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source,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MPI_Scatterv</a:t>
            </a: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MPI_Scatterv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sendcounts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*</a:t>
            </a:r>
            <a:r>
              <a:rPr lang="en-US" b="1" dirty="0" err="1"/>
              <a:t>displs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senddatatype</a:t>
            </a:r>
            <a:r>
              <a:rPr lang="en-US" b="1" dirty="0"/>
              <a:t>, void *</a:t>
            </a:r>
            <a:r>
              <a:rPr lang="en-US" b="1" dirty="0" err="1"/>
              <a:t>recvbuf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recvcount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recvdatatype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source, 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 smtClean="0"/>
              <a:t>comm</a:t>
            </a:r>
            <a:r>
              <a:rPr lang="en-US" b="1" dirty="0" smtClean="0"/>
              <a:t>)</a:t>
            </a: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3337652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Collective Communication and Computation Operations 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Barrier </a:t>
            </a:r>
            <a:r>
              <a:rPr lang="en-US" b="1" dirty="0"/>
              <a:t>Synchronization </a:t>
            </a:r>
            <a:r>
              <a:rPr lang="en-US" b="1" dirty="0" smtClean="0"/>
              <a:t>Operation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One-to-All </a:t>
            </a:r>
            <a:r>
              <a:rPr lang="en-US" b="1" dirty="0" smtClean="0"/>
              <a:t>Broadcast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All-to-One Reduction </a:t>
            </a:r>
            <a:r>
              <a:rPr lang="en-US" b="1" dirty="0" smtClean="0"/>
              <a:t>Operation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MPI_MAXLOC </a:t>
            </a:r>
            <a:r>
              <a:rPr lang="en-US" b="1" dirty="0"/>
              <a:t>and </a:t>
            </a:r>
            <a:r>
              <a:rPr lang="en-US" b="1" dirty="0" smtClean="0"/>
              <a:t>MPI_MINLOC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The </a:t>
            </a:r>
            <a:r>
              <a:rPr lang="en-US" b="1" dirty="0"/>
              <a:t>All-Reduce </a:t>
            </a:r>
            <a:r>
              <a:rPr lang="en-US" b="1" dirty="0" smtClean="0"/>
              <a:t>Operation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Prefix </a:t>
            </a:r>
            <a:r>
              <a:rPr lang="en-US" b="1" dirty="0"/>
              <a:t>(Scan) </a:t>
            </a:r>
            <a:r>
              <a:rPr lang="en-US" b="1" dirty="0" smtClean="0"/>
              <a:t>Operation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Exclusive-Prefix </a:t>
            </a:r>
            <a:r>
              <a:rPr lang="en-US" b="1" dirty="0"/>
              <a:t>(</a:t>
            </a:r>
            <a:r>
              <a:rPr lang="en-US" b="1" dirty="0" err="1"/>
              <a:t>Exscan</a:t>
            </a:r>
            <a:r>
              <a:rPr lang="en-US" b="1" dirty="0"/>
              <a:t>) </a:t>
            </a:r>
            <a:r>
              <a:rPr lang="en-US" b="1" dirty="0" smtClean="0"/>
              <a:t>Operation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8202911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err="1" smtClean="0"/>
              <a:t>MPI_AlltoAll</a:t>
            </a:r>
            <a:endParaRPr lang="en-US" sz="3200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MPI_Alltoall</a:t>
            </a:r>
            <a:r>
              <a:rPr lang="en-US" b="1" dirty="0"/>
              <a:t>(void *</a:t>
            </a:r>
            <a:r>
              <a:rPr lang="en-US" b="1" dirty="0" err="1"/>
              <a:t>sendbuf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sendcount,MPI_Datatype</a:t>
            </a:r>
            <a:r>
              <a:rPr lang="en-US" b="1" dirty="0"/>
              <a:t> </a:t>
            </a:r>
            <a:r>
              <a:rPr lang="en-US" b="1" dirty="0" err="1"/>
              <a:t>senddatatype</a:t>
            </a:r>
            <a:r>
              <a:rPr lang="en-US" b="1" dirty="0"/>
              <a:t>, void *</a:t>
            </a:r>
            <a:r>
              <a:rPr lang="en-US" b="1" dirty="0" err="1"/>
              <a:t>recvbuf,int</a:t>
            </a:r>
            <a:r>
              <a:rPr lang="en-US" b="1" dirty="0"/>
              <a:t> </a:t>
            </a:r>
            <a:r>
              <a:rPr lang="en-US" b="1" dirty="0" err="1"/>
              <a:t>recvcount</a:t>
            </a:r>
            <a:r>
              <a:rPr lang="en-US" b="1" dirty="0"/>
              <a:t>, </a:t>
            </a:r>
            <a:r>
              <a:rPr lang="en-US" b="1" dirty="0" err="1"/>
              <a:t>MPI_Datatype</a:t>
            </a:r>
            <a:r>
              <a:rPr lang="en-US" b="1" dirty="0"/>
              <a:t> </a:t>
            </a:r>
            <a:r>
              <a:rPr lang="en-US" b="1" dirty="0" err="1"/>
              <a:t>recvdatatype,MPI_Comm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) </a:t>
            </a:r>
          </a:p>
          <a:p>
            <a:pPr marL="130175" indent="0" algn="just">
              <a:buNone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200" b="1" dirty="0" smtClean="0"/>
              <a:t>Groups </a:t>
            </a:r>
            <a:r>
              <a:rPr lang="en-US" sz="3200" b="1" dirty="0"/>
              <a:t>and </a:t>
            </a:r>
            <a:r>
              <a:rPr lang="en-US" sz="3200" b="1" dirty="0" smtClean="0"/>
              <a:t>Communicators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int</a:t>
            </a:r>
            <a:r>
              <a:rPr lang="en-US" b="1" dirty="0" smtClean="0"/>
              <a:t> </a:t>
            </a:r>
            <a:r>
              <a:rPr lang="en-US" b="1" dirty="0" err="1"/>
              <a:t>MPI_Comm_split</a:t>
            </a:r>
            <a:r>
              <a:rPr lang="en-US" b="1" dirty="0"/>
              <a:t>(</a:t>
            </a:r>
            <a:r>
              <a:rPr lang="en-US" b="1" dirty="0" err="1"/>
              <a:t>MPI_Comm</a:t>
            </a:r>
            <a:r>
              <a:rPr lang="en-US" b="1" dirty="0"/>
              <a:t> </a:t>
            </a:r>
            <a:r>
              <a:rPr lang="en-US" b="1" dirty="0" err="1"/>
              <a:t>comm</a:t>
            </a:r>
            <a:r>
              <a:rPr lang="en-US" b="1" dirty="0"/>
              <a:t>, </a:t>
            </a:r>
            <a:r>
              <a:rPr lang="en-US" b="1" dirty="0" err="1"/>
              <a:t>int</a:t>
            </a:r>
            <a:r>
              <a:rPr lang="en-US" b="1" dirty="0"/>
              <a:t> color, </a:t>
            </a:r>
            <a:r>
              <a:rPr lang="en-US" b="1" dirty="0" err="1"/>
              <a:t>int</a:t>
            </a:r>
            <a:r>
              <a:rPr lang="en-US" b="1" dirty="0"/>
              <a:t> key, 	</a:t>
            </a:r>
            <a:r>
              <a:rPr lang="en-US" b="1" dirty="0" err="1"/>
              <a:t>MPI_Comm</a:t>
            </a:r>
            <a:r>
              <a:rPr lang="en-US" b="1" dirty="0"/>
              <a:t> *</a:t>
            </a:r>
            <a:r>
              <a:rPr lang="en-US" b="1" dirty="0" err="1"/>
              <a:t>newcomm</a:t>
            </a:r>
            <a:r>
              <a:rPr lang="en-US" b="1" dirty="0"/>
              <a:t>)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3200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Summary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391795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00A8"/>
                </a:solidFill>
              </a:rPr>
              <a:t>Introduction to Parallel Computing </a:t>
            </a:r>
            <a:r>
              <a:rPr lang="en-US" sz="3200" b="1" dirty="0"/>
              <a:t>by </a:t>
            </a:r>
            <a:r>
              <a:rPr lang="en-US" sz="3200" b="1" dirty="0" err="1"/>
              <a:t>Ananth</a:t>
            </a:r>
            <a:r>
              <a:rPr lang="en-US" sz="3200" b="1" dirty="0"/>
              <a:t> </a:t>
            </a:r>
            <a:r>
              <a:rPr lang="en-US" sz="3200" b="1" dirty="0" err="1"/>
              <a:t>Grama</a:t>
            </a:r>
            <a:r>
              <a:rPr lang="en-US" sz="3200" b="1" dirty="0"/>
              <a:t> and </a:t>
            </a:r>
            <a:r>
              <a:rPr lang="en-US" sz="3200" b="1" dirty="0" err="1"/>
              <a:t>Anshul</a:t>
            </a:r>
            <a:r>
              <a:rPr lang="en-US" sz="3200" b="1" dirty="0"/>
              <a:t> Gupta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b="1" dirty="0" smtClean="0"/>
              <a:t>Chapter </a:t>
            </a:r>
            <a:r>
              <a:rPr lang="en-US" sz="2800" b="1" dirty="0"/>
              <a:t>6: Programming Using Message Passing Paradigm</a:t>
            </a:r>
          </a:p>
          <a:p>
            <a:endParaRPr lang="en-US" dirty="0">
              <a:solidFill>
                <a:srgbClr val="333399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333399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Additional Resources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9518325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2948278"/>
            <a:ext cx="10515600" cy="894622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22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Collective Communication and Computation Operations </a:t>
            </a:r>
            <a:endParaRPr lang="en-US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MPI_Gather</a:t>
            </a:r>
            <a:r>
              <a:rPr lang="en-US" b="1" dirty="0" smtClean="0"/>
              <a:t> </a:t>
            </a:r>
            <a:r>
              <a:rPr lang="en-US" b="1" dirty="0"/>
              <a:t>and its </a:t>
            </a:r>
            <a:r>
              <a:rPr lang="en-US" b="1" dirty="0" smtClean="0"/>
              <a:t>Variants</a:t>
            </a:r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b="1" dirty="0" err="1" smtClean="0"/>
              <a:t>MPI_Gather</a:t>
            </a:r>
            <a:endParaRPr lang="en-US" b="1" dirty="0" smtClean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b="1" dirty="0" err="1" smtClean="0"/>
              <a:t>Gatherv</a:t>
            </a:r>
            <a:endParaRPr lang="en-US" b="1" dirty="0" smtClean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b="1" dirty="0" err="1" smtClean="0"/>
              <a:t>Gatherv</a:t>
            </a:r>
            <a:r>
              <a:rPr lang="en-US" b="1" dirty="0" smtClean="0"/>
              <a:t> </a:t>
            </a:r>
            <a:r>
              <a:rPr lang="en-US" b="1" dirty="0"/>
              <a:t>(</a:t>
            </a:r>
            <a:r>
              <a:rPr lang="en-US" b="1" dirty="0" err="1"/>
              <a:t>Displs</a:t>
            </a:r>
            <a:r>
              <a:rPr lang="en-US" b="1" dirty="0"/>
              <a:t> Calculation </a:t>
            </a:r>
            <a:r>
              <a:rPr lang="en-US" b="1"/>
              <a:t>Example</a:t>
            </a:r>
            <a:r>
              <a:rPr lang="en-US" b="1" smtClean="0"/>
              <a:t>)</a:t>
            </a:r>
            <a:endParaRPr lang="en-US" b="1" dirty="0" smtClean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b="1" dirty="0" err="1" smtClean="0"/>
              <a:t>MPI_Allgather</a:t>
            </a:r>
            <a:endParaRPr lang="en-US" b="1" dirty="0" smtClean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b="1" dirty="0" err="1" smtClean="0"/>
              <a:t>MPI_Allgatherv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MPI_Scatter</a:t>
            </a:r>
            <a:endParaRPr lang="en-US" b="1" dirty="0" smtClean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b="1" dirty="0" err="1" smtClean="0"/>
              <a:t>MPI_Scatter</a:t>
            </a:r>
            <a:endParaRPr lang="en-US" b="1" dirty="0" smtClean="0"/>
          </a:p>
          <a:p>
            <a:pPr lvl="2" algn="just">
              <a:buClr>
                <a:srgbClr val="0000A8"/>
              </a:buClr>
              <a:buFont typeface="Wingdings" panose="05000000000000000000" pitchFamily="2" charset="2"/>
              <a:buChar char="ü"/>
            </a:pPr>
            <a:r>
              <a:rPr lang="en-US" b="1" dirty="0" err="1" smtClean="0"/>
              <a:t>MPI_Scatterv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err="1" smtClean="0"/>
              <a:t>MPI_AlltoAll</a:t>
            </a:r>
            <a:endParaRPr lang="en-US" b="1" dirty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 smtClean="0"/>
              <a:t>Groups </a:t>
            </a:r>
            <a:r>
              <a:rPr lang="en-US" b="1" dirty="0"/>
              <a:t>and </a:t>
            </a:r>
            <a:r>
              <a:rPr lang="en-US" b="1" dirty="0" smtClean="0"/>
              <a:t>Communicators</a:t>
            </a: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Outline (Cont.)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383503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Collective Communication and Computation Operations </a:t>
            </a:r>
            <a:endParaRPr lang="en-US" sz="3600" b="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MPI </a:t>
            </a:r>
            <a:r>
              <a:rPr lang="en-US" b="1" dirty="0"/>
              <a:t>provides its </a:t>
            </a:r>
            <a:r>
              <a:rPr lang="en-US" b="1" dirty="0">
                <a:solidFill>
                  <a:srgbClr val="0000A8"/>
                </a:solidFill>
              </a:rPr>
              <a:t>own optimized implementations </a:t>
            </a:r>
            <a:r>
              <a:rPr lang="en-US" b="1" dirty="0"/>
              <a:t>for most of the collective operations that we performed in CH#4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These </a:t>
            </a:r>
            <a:r>
              <a:rPr lang="en-US" b="1" dirty="0"/>
              <a:t>operations are called </a:t>
            </a:r>
            <a:r>
              <a:rPr lang="en-US" b="1" dirty="0">
                <a:solidFill>
                  <a:srgbClr val="0000A8"/>
                </a:solidFill>
              </a:rPr>
              <a:t>collective</a:t>
            </a:r>
            <a:r>
              <a:rPr lang="en-US" b="1" dirty="0"/>
              <a:t> as all the processes must have a call to </a:t>
            </a:r>
            <a:r>
              <a:rPr lang="en-US" b="1" dirty="0" smtClean="0"/>
              <a:t>collective </a:t>
            </a:r>
            <a:r>
              <a:rPr lang="en-US" b="1" dirty="0"/>
              <a:t>functions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Every </a:t>
            </a:r>
            <a:r>
              <a:rPr lang="en-US" b="1" dirty="0"/>
              <a:t>collective operation take a </a:t>
            </a:r>
            <a:r>
              <a:rPr lang="en-US" b="1" dirty="0">
                <a:solidFill>
                  <a:srgbClr val="0000A8"/>
                </a:solidFill>
              </a:rPr>
              <a:t>communicator </a:t>
            </a:r>
            <a:r>
              <a:rPr lang="en-US" b="1" dirty="0"/>
              <a:t>(such as MPI_COMM_WORLD) as argument </a:t>
            </a:r>
            <a:endParaRPr lang="en-US" b="1" dirty="0" smtClean="0"/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 smtClean="0"/>
              <a:t>All </a:t>
            </a:r>
            <a:r>
              <a:rPr lang="en-US" b="1" dirty="0"/>
              <a:t>the processes within that communicator must have a </a:t>
            </a:r>
            <a:r>
              <a:rPr lang="en-US" b="1" dirty="0">
                <a:solidFill>
                  <a:srgbClr val="0000A8"/>
                </a:solidFill>
              </a:rPr>
              <a:t>corresponding call</a:t>
            </a:r>
            <a:r>
              <a:rPr lang="en-US" b="1" dirty="0"/>
              <a:t> to the operation  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11513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Barrier </a:t>
            </a:r>
            <a:r>
              <a:rPr lang="en-US" altLang="en-US" b="1" dirty="0" smtClean="0">
                <a:solidFill>
                  <a:srgbClr val="C00000"/>
                </a:solidFill>
              </a:rPr>
              <a:t>Synchronization </a:t>
            </a:r>
            <a:r>
              <a:rPr lang="en-US" altLang="en-US" b="1" dirty="0">
                <a:solidFill>
                  <a:srgbClr val="C00000"/>
                </a:solidFill>
              </a:rPr>
              <a:t>O</a:t>
            </a:r>
            <a:r>
              <a:rPr lang="en-US" altLang="en-US" b="1" dirty="0" smtClean="0">
                <a:solidFill>
                  <a:srgbClr val="C00000"/>
                </a:solidFill>
              </a:rPr>
              <a:t>peration:</a:t>
            </a:r>
            <a:endParaRPr lang="en-US" b="1" dirty="0">
              <a:solidFill>
                <a:srgbClr val="C00000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The </a:t>
            </a:r>
            <a:r>
              <a:rPr lang="en-US" altLang="en-US" b="1" dirty="0">
                <a:solidFill>
                  <a:srgbClr val="0000A8"/>
                </a:solidFill>
              </a:rPr>
              <a:t>barrier synchronization </a:t>
            </a:r>
            <a:r>
              <a:rPr lang="en-US" altLang="en-US" b="1" dirty="0"/>
              <a:t>operation is performed in MPI using: </a:t>
            </a:r>
          </a:p>
          <a:p>
            <a:pPr lvl="1" algn="just">
              <a:buNone/>
            </a:pPr>
            <a:r>
              <a:rPr lang="en-US" altLang="en-US" b="1" dirty="0"/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MPI_Barrier</a:t>
            </a:r>
            <a:r>
              <a:rPr lang="en-US" altLang="en-US" sz="2000" b="1" dirty="0">
                <a:latin typeface="Courier New" panose="02070309020205020404" pitchFamily="49" charset="0"/>
              </a:rPr>
              <a:t>(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MPI_Comm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comm</a:t>
            </a:r>
            <a:r>
              <a:rPr lang="en-US" altLang="en-US" sz="2000" b="1" dirty="0">
                <a:latin typeface="Courier New" panose="02070309020205020404" pitchFamily="49" charset="0"/>
              </a:rPr>
              <a:t>) </a:t>
            </a:r>
            <a:endParaRPr lang="en-US" sz="2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The call to the </a:t>
            </a:r>
            <a:r>
              <a:rPr lang="en-US" b="1" dirty="0" err="1"/>
              <a:t>MPI_barrier</a:t>
            </a:r>
            <a:r>
              <a:rPr lang="en-US" b="1" dirty="0"/>
              <a:t> </a:t>
            </a:r>
            <a:r>
              <a:rPr lang="en-US" b="1" dirty="0">
                <a:solidFill>
                  <a:srgbClr val="0000A8"/>
                </a:solidFill>
              </a:rPr>
              <a:t>returns</a:t>
            </a:r>
            <a:r>
              <a:rPr lang="en-US" b="1" dirty="0"/>
              <a:t> only all the processes in the group have called this function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b="1" dirty="0"/>
              <a:t>Implicit barriers at collective communication operations.</a:t>
            </a:r>
          </a:p>
          <a:p>
            <a:pPr algn="just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The </a:t>
            </a:r>
            <a:r>
              <a:rPr lang="en-US" altLang="en-US" b="1" dirty="0" smtClean="0">
                <a:solidFill>
                  <a:srgbClr val="C00000"/>
                </a:solidFill>
              </a:rPr>
              <a:t>One-to-All </a:t>
            </a:r>
            <a:r>
              <a:rPr lang="en-US" altLang="en-US" b="1" dirty="0">
                <a:solidFill>
                  <a:srgbClr val="C00000"/>
                </a:solidFill>
              </a:rPr>
              <a:t>B</a:t>
            </a:r>
            <a:r>
              <a:rPr lang="en-US" altLang="en-US" b="1" dirty="0" smtClean="0">
                <a:solidFill>
                  <a:srgbClr val="C00000"/>
                </a:solidFill>
              </a:rPr>
              <a:t>roadcast</a:t>
            </a:r>
            <a:r>
              <a:rPr lang="en-US" altLang="en-US" dirty="0" smtClean="0">
                <a:solidFill>
                  <a:srgbClr val="C00000"/>
                </a:solidFill>
              </a:rPr>
              <a:t>: </a:t>
            </a:r>
            <a:endParaRPr lang="en-US" altLang="en-US" dirty="0">
              <a:solidFill>
                <a:srgbClr val="C00000"/>
              </a:solidFill>
            </a:endParaRPr>
          </a:p>
          <a:p>
            <a:pPr lvl="1" algn="just">
              <a:buNone/>
            </a:pPr>
            <a:r>
              <a:rPr lang="en-US" altLang="en-US" dirty="0"/>
              <a:t>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MPI_Bcast</a:t>
            </a:r>
            <a:r>
              <a:rPr lang="en-US" altLang="en-US" sz="2000" b="1" dirty="0">
                <a:latin typeface="Courier New" panose="02070309020205020404" pitchFamily="49" charset="0"/>
              </a:rPr>
              <a:t>(void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buf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MPI_Datatype</a:t>
            </a:r>
            <a:r>
              <a:rPr lang="en-US" altLang="en-US" sz="2000" b="1" dirty="0">
                <a:latin typeface="Courier New" panose="02070309020205020404" pitchFamily="49" charset="0"/>
              </a:rPr>
              <a:t> datatype, 		</a:t>
            </a:r>
            <a:r>
              <a:rPr lang="en-US" altLang="en-US" sz="2000" b="1" dirty="0" err="1">
                <a:solidFill>
                  <a:srgbClr val="0000A8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solidFill>
                  <a:srgbClr val="0000A8"/>
                </a:solidFill>
                <a:latin typeface="Courier New" panose="02070309020205020404" pitchFamily="49" charset="0"/>
              </a:rPr>
              <a:t> source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MPI_Comm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comm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)</a:t>
            </a:r>
            <a:endParaRPr lang="en-US" sz="20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dirty="0"/>
              <a:t>Buffer of the source process is </a:t>
            </a:r>
            <a:r>
              <a:rPr lang="en-US" b="1" dirty="0">
                <a:solidFill>
                  <a:srgbClr val="0000A8"/>
                </a:solidFill>
              </a:rPr>
              <a:t>copied </a:t>
            </a:r>
            <a:r>
              <a:rPr lang="en-US" b="1" dirty="0"/>
              <a:t>to the buffers of other processes </a:t>
            </a:r>
          </a:p>
          <a:p>
            <a:pPr algn="just"/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59672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The </a:t>
            </a:r>
            <a:r>
              <a:rPr lang="en-US" altLang="en-US" b="1" dirty="0" smtClean="0">
                <a:solidFill>
                  <a:srgbClr val="C00000"/>
                </a:solidFill>
              </a:rPr>
              <a:t>All-to-One </a:t>
            </a:r>
            <a:r>
              <a:rPr lang="en-US" altLang="en-US" b="1" dirty="0">
                <a:solidFill>
                  <a:srgbClr val="C00000"/>
                </a:solidFill>
              </a:rPr>
              <a:t>R</a:t>
            </a:r>
            <a:r>
              <a:rPr lang="en-US" altLang="en-US" b="1" dirty="0" smtClean="0">
                <a:solidFill>
                  <a:srgbClr val="C00000"/>
                </a:solidFill>
              </a:rPr>
              <a:t>eduction </a:t>
            </a:r>
            <a:r>
              <a:rPr lang="en-US" altLang="en-US" b="1" dirty="0">
                <a:solidFill>
                  <a:srgbClr val="C00000"/>
                </a:solidFill>
              </a:rPr>
              <a:t>O</a:t>
            </a:r>
            <a:r>
              <a:rPr lang="en-US" altLang="en-US" b="1" dirty="0" smtClean="0">
                <a:solidFill>
                  <a:srgbClr val="C00000"/>
                </a:solidFill>
              </a:rPr>
              <a:t>peration:</a:t>
            </a:r>
            <a:endParaRPr lang="en-US" altLang="en-US" b="1" dirty="0">
              <a:solidFill>
                <a:srgbClr val="C00000"/>
              </a:solidFill>
            </a:endParaRPr>
          </a:p>
          <a:p>
            <a:pPr lvl="1" algn="just"/>
            <a:r>
              <a:rPr lang="en-US" altLang="en-US" b="1" dirty="0"/>
              <a:t>Dual of one-to-all broadcast</a:t>
            </a:r>
          </a:p>
          <a:p>
            <a:pPr lvl="1" algn="just"/>
            <a:r>
              <a:rPr lang="en-US" altLang="en-US" b="1" dirty="0"/>
              <a:t>Every process including target </a:t>
            </a:r>
            <a:r>
              <a:rPr lang="en-US" altLang="en-US" b="1" dirty="0">
                <a:solidFill>
                  <a:srgbClr val="0000A8"/>
                </a:solidFill>
              </a:rPr>
              <a:t>provides </a:t>
            </a:r>
            <a:r>
              <a:rPr lang="en-US" altLang="en-US" b="1" dirty="0" err="1">
                <a:solidFill>
                  <a:srgbClr val="0000A8"/>
                </a:solidFill>
              </a:rPr>
              <a:t>sendbuf</a:t>
            </a:r>
            <a:r>
              <a:rPr lang="en-US" altLang="en-US" b="1" dirty="0">
                <a:solidFill>
                  <a:srgbClr val="0000A8"/>
                </a:solidFill>
              </a:rPr>
              <a:t> </a:t>
            </a:r>
            <a:r>
              <a:rPr lang="en-US" altLang="en-US" b="1" dirty="0"/>
              <a:t>for its value that is to be used for the reduction</a:t>
            </a:r>
          </a:p>
          <a:p>
            <a:pPr lvl="1" algn="just"/>
            <a:r>
              <a:rPr lang="en-US" altLang="en-US" b="1" dirty="0"/>
              <a:t>After the reduction, reduced value is </a:t>
            </a:r>
            <a:r>
              <a:rPr lang="en-US" altLang="en-US" b="1" dirty="0">
                <a:solidFill>
                  <a:srgbClr val="0000A8"/>
                </a:solidFill>
              </a:rPr>
              <a:t>stored in </a:t>
            </a:r>
            <a:r>
              <a:rPr lang="en-US" altLang="en-US" b="1" dirty="0" err="1">
                <a:solidFill>
                  <a:srgbClr val="0000A8"/>
                </a:solidFill>
              </a:rPr>
              <a:t>recvbuf</a:t>
            </a:r>
            <a:r>
              <a:rPr lang="en-US" altLang="en-US" b="1" dirty="0">
                <a:solidFill>
                  <a:srgbClr val="0000A8"/>
                </a:solidFill>
              </a:rPr>
              <a:t> </a:t>
            </a:r>
            <a:r>
              <a:rPr lang="en-US" altLang="en-US" b="1" dirty="0"/>
              <a:t>of target process</a:t>
            </a:r>
          </a:p>
          <a:p>
            <a:pPr lvl="1" algn="just"/>
            <a:r>
              <a:rPr lang="en-US" altLang="en-US" b="1" dirty="0"/>
              <a:t>Every process must also </a:t>
            </a:r>
            <a:r>
              <a:rPr lang="en-US" altLang="en-US" b="1" dirty="0">
                <a:solidFill>
                  <a:srgbClr val="0000A8"/>
                </a:solidFill>
              </a:rPr>
              <a:t>provide </a:t>
            </a:r>
            <a:r>
              <a:rPr lang="en-US" altLang="en-US" b="1" dirty="0" err="1">
                <a:solidFill>
                  <a:srgbClr val="0000A8"/>
                </a:solidFill>
              </a:rPr>
              <a:t>recvbuf</a:t>
            </a:r>
            <a:r>
              <a:rPr lang="en-US" altLang="en-US" b="1" dirty="0"/>
              <a:t>, though it may not be target of the reduction  </a:t>
            </a:r>
          </a:p>
          <a:p>
            <a:pPr marL="463550" lvl="1" indent="0" algn="just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 err="1" smtClean="0">
                <a:latin typeface="Courier New" panose="02070309020205020404" pitchFamily="49" charset="0"/>
              </a:rPr>
              <a:t>int</a:t>
            </a:r>
            <a:r>
              <a:rPr lang="en-US" altLang="en-US" sz="2000" b="1" dirty="0" smtClean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solidFill>
                  <a:srgbClr val="0000A8"/>
                </a:solidFill>
                <a:latin typeface="Courier New" panose="02070309020205020404" pitchFamily="49" charset="0"/>
              </a:rPr>
              <a:t>MPI_Reduce</a:t>
            </a:r>
            <a:r>
              <a:rPr lang="en-US" altLang="en-US" sz="2000" b="1" dirty="0">
                <a:latin typeface="Courier New" panose="02070309020205020404" pitchFamily="49" charset="0"/>
              </a:rPr>
              <a:t>(void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sendbuf</a:t>
            </a:r>
            <a:r>
              <a:rPr lang="en-US" altLang="en-US" sz="2000" b="1" dirty="0">
                <a:latin typeface="Courier New" panose="02070309020205020404" pitchFamily="49" charset="0"/>
              </a:rPr>
              <a:t>, void *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recvbuf</a:t>
            </a:r>
            <a:r>
              <a:rPr lang="en-US" altLang="en-US" sz="2000" b="1" dirty="0">
                <a:latin typeface="Courier New" panose="02070309020205020404" pitchFamily="49" charset="0"/>
              </a:rPr>
              <a:t>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count, 	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MPI_Datatype</a:t>
            </a:r>
            <a:r>
              <a:rPr lang="en-US" altLang="en-US" sz="2000" b="1" dirty="0">
                <a:latin typeface="Courier New" panose="02070309020205020404" pitchFamily="49" charset="0"/>
              </a:rPr>
              <a:t> datatype,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MPI_Op</a:t>
            </a:r>
            <a:r>
              <a:rPr lang="en-US" altLang="en-US" sz="2000" b="1" dirty="0">
                <a:latin typeface="Courier New" panose="02070309020205020404" pitchFamily="49" charset="0"/>
              </a:rPr>
              <a:t> op,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target, 		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MPI_Comm</a:t>
            </a:r>
            <a:r>
              <a:rPr lang="en-US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comm</a:t>
            </a:r>
            <a:r>
              <a:rPr lang="en-US" altLang="en-US" sz="2000" b="1" dirty="0">
                <a:latin typeface="Courier New" panose="02070309020205020404" pitchFamily="49" charset="0"/>
              </a:rPr>
              <a:t>) </a:t>
            </a:r>
          </a:p>
          <a:p>
            <a:pPr lvl="1" algn="just"/>
            <a:endParaRPr lang="en-US" b="1" dirty="0" smtClean="0"/>
          </a:p>
          <a:p>
            <a:pPr lvl="1" algn="just"/>
            <a:r>
              <a:rPr lang="en-US" b="1" dirty="0" smtClean="0"/>
              <a:t>Here </a:t>
            </a:r>
            <a:r>
              <a:rPr lang="en-US" b="1" dirty="0" err="1">
                <a:solidFill>
                  <a:srgbClr val="0000A8"/>
                </a:solidFill>
              </a:rPr>
              <a:t>MPI_Op</a:t>
            </a:r>
            <a:r>
              <a:rPr lang="en-US" b="1" dirty="0">
                <a:solidFill>
                  <a:srgbClr val="0000A8"/>
                </a:solidFill>
              </a:rPr>
              <a:t> </a:t>
            </a:r>
            <a:r>
              <a:rPr lang="en-US" b="1" dirty="0"/>
              <a:t>is MPI defined set of operations for reduction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35310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/>
              <a:t>The all-to-one reduction </a:t>
            </a:r>
            <a:r>
              <a:rPr lang="en-US" altLang="en-US" b="1" dirty="0" smtClean="0"/>
              <a:t>operation</a:t>
            </a:r>
          </a:p>
          <a:p>
            <a:pPr marL="0" indent="0">
              <a:buNone/>
            </a:pPr>
            <a:endParaRPr lang="en-US" altLang="en-US" b="1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4D16A388-7094-4083-9AAB-6917899D5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33" y="1842986"/>
            <a:ext cx="7297045" cy="465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7732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02090"/>
            <a:ext cx="10515600" cy="504099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en-US" b="1" dirty="0">
                <a:solidFill>
                  <a:srgbClr val="C00000"/>
                </a:solidFill>
              </a:rPr>
              <a:t>MPI_MAXLOC and MPI_MINLOC: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 smtClean="0"/>
              <a:t>The </a:t>
            </a:r>
            <a:r>
              <a:rPr lang="en-US" altLang="en-US" b="1" dirty="0"/>
              <a:t>operation MPI_MAXLOC combines pairs of values (vi, li) and returns the pair (v, l) such that v is the </a:t>
            </a:r>
            <a:r>
              <a:rPr lang="en-US" altLang="en-US" b="1" dirty="0">
                <a:solidFill>
                  <a:srgbClr val="0000A8"/>
                </a:solidFill>
              </a:rPr>
              <a:t>maximum</a:t>
            </a:r>
            <a:r>
              <a:rPr lang="en-US" altLang="en-US" b="1" dirty="0"/>
              <a:t> among all vi 's and l is the corresponding li (if there are more than one, it is the smallest among all these li 's</a:t>
            </a:r>
            <a:r>
              <a:rPr lang="en-US" altLang="en-US" b="1" dirty="0" smtClean="0"/>
              <a:t>)</a:t>
            </a:r>
            <a:endParaRPr lang="en-US" altLang="en-US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en-US" b="1" dirty="0"/>
              <a:t>MPI_MINLOC does the same, except for </a:t>
            </a:r>
            <a:r>
              <a:rPr lang="en-US" altLang="en-US" b="1" dirty="0">
                <a:solidFill>
                  <a:srgbClr val="0000A8"/>
                </a:solidFill>
              </a:rPr>
              <a:t>minimum</a:t>
            </a:r>
            <a:r>
              <a:rPr lang="en-US" altLang="en-US" b="1" dirty="0"/>
              <a:t> value of </a:t>
            </a:r>
            <a:r>
              <a:rPr lang="en-US" altLang="en-US" b="1" dirty="0" smtClean="0"/>
              <a:t>vi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en-US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Collective Communication and Computation </a:t>
            </a:r>
            <a:r>
              <a:rPr lang="en-US" altLang="en-US" sz="3200" dirty="0" smtClean="0"/>
              <a:t>Operations (Cont.)</a:t>
            </a:r>
            <a:endParaRPr lang="en-US" altLang="en-US" sz="32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8396" y="4094506"/>
            <a:ext cx="6362633" cy="19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605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2893</TotalTime>
  <Words>1604</Words>
  <Application>Microsoft Office PowerPoint</Application>
  <PresentationFormat>Widescreen</PresentationFormat>
  <Paragraphs>252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Wingdings</vt:lpstr>
      <vt:lpstr>Office Theme</vt:lpstr>
      <vt:lpstr>CS 3006 Parallel and Distributed Computing Lecture 23</vt:lpstr>
      <vt:lpstr>Collective Communication and Computation Operations </vt:lpstr>
      <vt:lpstr>Outline</vt:lpstr>
      <vt:lpstr>Outline (Cont.)</vt:lpstr>
      <vt:lpstr>Collective Communication and Computation Operations 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Collective Communication and Computation Operations (Cont.)</vt:lpstr>
      <vt:lpstr>Summary</vt:lpstr>
      <vt:lpstr>Summary (Cont.)</vt:lpstr>
      <vt:lpstr>Summary (Cont.)</vt:lpstr>
      <vt:lpstr>Summary (Cont.)</vt:lpstr>
      <vt:lpstr>Summary (Cont.)</vt:lpstr>
      <vt:lpstr>Summary (Cont.)</vt:lpstr>
      <vt:lpstr>Additional Resources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HP</cp:lastModifiedBy>
  <cp:revision>596</cp:revision>
  <dcterms:created xsi:type="dcterms:W3CDTF">2020-01-18T07:24:00Z</dcterms:created>
  <dcterms:modified xsi:type="dcterms:W3CDTF">2024-04-27T13:16:40Z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DBCDF73CD2C44F1492F6933E9F753A38</vt:lpwstr>
  </property>
  <property fmtid="{D5CDD505-2E9C-101B-9397-08002B2CF9AE}" pid="3" name="KSOProductBuildVer">
    <vt:lpwstr>1033-11.2.0.11380</vt:lpwstr>
  </property>
</Properties>
</file>