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2"/>
  </p:notesMasterIdLst>
  <p:sldIdLst>
    <p:sldId id="1649" r:id="rId2"/>
    <p:sldId id="1450" r:id="rId3"/>
    <p:sldId id="1591" r:id="rId4"/>
    <p:sldId id="1611" r:id="rId5"/>
    <p:sldId id="1653" r:id="rId6"/>
    <p:sldId id="1654" r:id="rId7"/>
    <p:sldId id="1655" r:id="rId8"/>
    <p:sldId id="1656" r:id="rId9"/>
    <p:sldId id="1592" r:id="rId10"/>
    <p:sldId id="1657" r:id="rId11"/>
    <p:sldId id="1658" r:id="rId12"/>
    <p:sldId id="1659" r:id="rId13"/>
    <p:sldId id="1660" r:id="rId14"/>
    <p:sldId id="1661" r:id="rId15"/>
    <p:sldId id="1662" r:id="rId16"/>
    <p:sldId id="1663" r:id="rId17"/>
    <p:sldId id="1664" r:id="rId18"/>
    <p:sldId id="1665" r:id="rId19"/>
    <p:sldId id="1666" r:id="rId20"/>
    <p:sldId id="1667" r:id="rId21"/>
    <p:sldId id="1668" r:id="rId22"/>
    <p:sldId id="1669" r:id="rId23"/>
    <p:sldId id="1670" r:id="rId24"/>
    <p:sldId id="1671" r:id="rId25"/>
    <p:sldId id="1672" r:id="rId26"/>
    <p:sldId id="1673" r:id="rId27"/>
    <p:sldId id="1651" r:id="rId28"/>
    <p:sldId id="1674" r:id="rId29"/>
    <p:sldId id="1594" r:id="rId30"/>
    <p:sldId id="1448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6">
          <p15:clr>
            <a:srgbClr val="A4A3A4"/>
          </p15:clr>
        </p15:guide>
        <p15:guide id="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A8"/>
    <a:srgbClr val="00A800"/>
    <a:srgbClr val="000099"/>
    <a:srgbClr val="00C000"/>
    <a:srgbClr val="3C6CDF"/>
    <a:srgbClr val="9CDFF9"/>
    <a:srgbClr val="B8C2C9"/>
    <a:srgbClr val="D6DCE0"/>
    <a:srgbClr val="0000A3"/>
    <a:srgbClr val="0100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533"/>
    <p:restoredTop sz="84022" autoAdjust="0"/>
  </p:normalViewPr>
  <p:slideViewPr>
    <p:cSldViewPr snapToGrid="0" snapToObjects="1">
      <p:cViewPr varScale="1">
        <p:scale>
          <a:sx n="62" d="100"/>
          <a:sy n="62" d="100"/>
        </p:scale>
        <p:origin x="630" y="78"/>
      </p:cViewPr>
      <p:guideLst>
        <p:guide orient="horz" pos="96"/>
        <p:guide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53024D-5FCD-D142-BBE1-7B391F60AD88}" type="datetimeFigureOut">
              <a:rPr lang="en-US" smtClean="0"/>
              <a:t>4/27/2024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91EEAC-CFEF-9647-876F-EABC6B8338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8187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7583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sz="1200" dirty="0" smtClean="0"/>
              <a:t>Total comparisons done by a single process in whole algorithm</a:t>
            </a:r>
          </a:p>
          <a:p>
            <a:pPr marL="228600" indent="-228600">
              <a:buAutoNum type="arabicPeriod"/>
            </a:pPr>
            <a:r>
              <a:rPr lang="en-US" sz="1200" dirty="0" smtClean="0"/>
              <a:t>Total communication done by a single process during whole algorithm</a:t>
            </a:r>
          </a:p>
          <a:p>
            <a:pPr marL="228600" indent="-228600">
              <a:buAutoNum type="arabicPeriod"/>
            </a:pPr>
            <a:r>
              <a:rPr lang="en-US" sz="1200" dirty="0" smtClean="0"/>
              <a:t>Comparisons= total split operations * complexity of each operation=  P * N/P ==O(N)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4972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Just go through the code.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14091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4264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Initializing local arrays and performing local sort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9436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Determining communication partners in odd and Even phases.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3744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4998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Works same as merge function in merge sort works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8969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5794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0161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8134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1401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5091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4458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7826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4688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3467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6166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3389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858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24027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FDE934FF-F4E1-47C5-9CA5-30A81DDE2BE4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51821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0000A3"/>
          </a:solidFill>
          <a:latin typeface="+mn-lt"/>
          <a:ea typeface="+mj-ea"/>
          <a:cs typeface="+mj-cs"/>
        </a:defRPr>
      </a:lvl1pPr>
    </p:titleStyle>
    <p:bodyStyle>
      <a:lvl1pPr marL="352425" indent="-222250" algn="l" defTabSz="914400" rtl="0" eaLnBrk="1" latinLnBrk="0" hangingPunct="1">
        <a:lnSpc>
          <a:spcPct val="90000"/>
        </a:lnSpc>
        <a:spcBef>
          <a:spcPts val="1000"/>
        </a:spcBef>
        <a:buClr>
          <a:srgbClr val="0000A3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95325" indent="-231775" algn="l" defTabSz="914400" rtl="0" eaLnBrk="1" latinLnBrk="0" hangingPunct="1">
        <a:lnSpc>
          <a:spcPct val="90000"/>
        </a:lnSpc>
        <a:spcBef>
          <a:spcPts val="500"/>
        </a:spcBef>
        <a:buClr>
          <a:srgbClr val="0000A8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CS 3006</a:t>
            </a:r>
            <a:br>
              <a:rPr lang="en-US" sz="4800" dirty="0" smtClean="0"/>
            </a:br>
            <a:r>
              <a:rPr lang="en-US" sz="4800" dirty="0" smtClean="0"/>
              <a:t>Parallel and Distributed Computing</a:t>
            </a:r>
            <a:r>
              <a:rPr lang="en-US" sz="4800" dirty="0"/>
              <a:t/>
            </a:r>
            <a:br>
              <a:rPr lang="en-US" sz="4800" dirty="0"/>
            </a:br>
            <a:r>
              <a:rPr lang="en-US" sz="4800"/>
              <a:t>Lecture </a:t>
            </a:r>
            <a:r>
              <a:rPr lang="en-US" sz="4800" smtClean="0"/>
              <a:t>24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Danyal </a:t>
            </a:r>
            <a:r>
              <a:rPr lang="en-US" sz="3200" b="1" dirty="0" err="1"/>
              <a:t>Farhat</a:t>
            </a:r>
            <a:endParaRPr lang="en-US" sz="3200" b="1" dirty="0"/>
          </a:p>
          <a:p>
            <a:r>
              <a:rPr lang="en-US" sz="3200" b="1" dirty="0"/>
              <a:t>FAST School of Computing</a:t>
            </a:r>
          </a:p>
          <a:p>
            <a:r>
              <a:rPr lang="en-US" sz="3200" b="1" dirty="0" smtClean="0"/>
              <a:t>NUCES </a:t>
            </a:r>
            <a:r>
              <a:rPr lang="en-US" sz="3200" b="1" dirty="0"/>
              <a:t>Lahore</a:t>
            </a:r>
          </a:p>
          <a:p>
            <a:endParaRPr lang="en-US" sz="3200" b="1" dirty="0"/>
          </a:p>
          <a:p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3474505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en-US" dirty="0"/>
              <a:t>Bubble Sort and its Variants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altLang="en-US" b="1" dirty="0"/>
              <a:t>The </a:t>
            </a:r>
            <a:r>
              <a:rPr lang="en-US" altLang="en-US" b="1" dirty="0">
                <a:solidFill>
                  <a:srgbClr val="0000A8"/>
                </a:solidFill>
              </a:rPr>
              <a:t>sequential bubble sort </a:t>
            </a:r>
            <a:r>
              <a:rPr lang="en-US" altLang="en-US" b="1" dirty="0"/>
              <a:t>algorithm compares and exchanges adjacent elements in the sequence to be sorted: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3866" y="2765347"/>
            <a:ext cx="6327582" cy="2952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0304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en-US" dirty="0"/>
              <a:t>Bubble Sort and its </a:t>
            </a:r>
            <a:r>
              <a:rPr lang="en-US" altLang="en-US" dirty="0" smtClean="0"/>
              <a:t>Variants (Cont.)</a:t>
            </a:r>
            <a:endParaRPr lang="en-US" altLang="en-US" dirty="0"/>
          </a:p>
        </p:txBody>
      </p:sp>
      <p:pic>
        <p:nvPicPr>
          <p:cNvPr id="5" name="Content Placeholder 6">
            <a:extLst>
              <a:ext uri="{FF2B5EF4-FFF2-40B4-BE49-F238E27FC236}">
                <a16:creationId xmlns="" xmlns:a16="http://schemas.microsoft.com/office/drawing/2014/main" id="{F3A7C68D-4C90-472B-BA8F-CD9B87D728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5020" y="1251019"/>
            <a:ext cx="5640946" cy="5183009"/>
          </a:xfrm>
        </p:spPr>
      </p:pic>
    </p:spTree>
    <p:extLst>
      <p:ext uri="{BB962C8B-B14F-4D97-AF65-F5344CB8AC3E}">
        <p14:creationId xmlns:p14="http://schemas.microsoft.com/office/powerpoint/2010/main" val="12777602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b="1" dirty="0"/>
              <a:t>The complexity of bubble sort is </a:t>
            </a:r>
            <a:r>
              <a:rPr lang="en-US" b="1" dirty="0" smtClean="0">
                <a:solidFill>
                  <a:srgbClr val="0000A8"/>
                </a:solidFill>
              </a:rPr>
              <a:t>Θ(n * n) </a:t>
            </a:r>
            <a:endParaRPr lang="en-US" b="1" dirty="0">
              <a:solidFill>
                <a:srgbClr val="0000A8"/>
              </a:solidFill>
            </a:endParaRPr>
          </a:p>
          <a:p>
            <a:pPr algn="just">
              <a:buFont typeface="Arial" panose="020B0604020202020204" pitchFamily="34" charset="0"/>
              <a:buChar char="•"/>
            </a:pPr>
            <a:endParaRPr lang="en-US" b="1" dirty="0" smtClean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 smtClean="0"/>
              <a:t>Bubble </a:t>
            </a:r>
            <a:r>
              <a:rPr lang="en-US" b="1" dirty="0"/>
              <a:t>sort is </a:t>
            </a:r>
            <a:r>
              <a:rPr lang="en-US" b="1" dirty="0">
                <a:solidFill>
                  <a:srgbClr val="0000A8"/>
                </a:solidFill>
              </a:rPr>
              <a:t>difficult to parallelize </a:t>
            </a:r>
            <a:r>
              <a:rPr lang="en-US" b="1" dirty="0"/>
              <a:t>since the algorithm has no </a:t>
            </a:r>
            <a:r>
              <a:rPr lang="en-US" b="1" dirty="0" smtClean="0"/>
              <a:t>concurrency </a:t>
            </a:r>
            <a:endParaRPr lang="en-US" b="1" dirty="0"/>
          </a:p>
          <a:p>
            <a:pPr algn="just">
              <a:buFont typeface="Arial" panose="020B0604020202020204" pitchFamily="34" charset="0"/>
              <a:buChar char="•"/>
            </a:pPr>
            <a:endParaRPr lang="en-US" b="1" dirty="0" smtClean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 smtClean="0"/>
              <a:t>A </a:t>
            </a:r>
            <a:r>
              <a:rPr lang="en-US" b="1" dirty="0"/>
              <a:t>simple variant, though, </a:t>
            </a:r>
            <a:r>
              <a:rPr lang="en-US" b="1" dirty="0">
                <a:solidFill>
                  <a:srgbClr val="0000A8"/>
                </a:solidFill>
              </a:rPr>
              <a:t>uncovers</a:t>
            </a:r>
            <a:r>
              <a:rPr lang="en-US" b="1" dirty="0"/>
              <a:t> the </a:t>
            </a:r>
            <a:r>
              <a:rPr lang="en-US" b="1" dirty="0" smtClean="0"/>
              <a:t>concurrency </a:t>
            </a:r>
            <a:endParaRPr lang="en-US" b="1" dirty="0"/>
          </a:p>
          <a:p>
            <a:pPr algn="just">
              <a:buFont typeface="Arial" panose="020B0604020202020204" pitchFamily="34" charset="0"/>
              <a:buChar char="•"/>
            </a:pPr>
            <a:endParaRPr lang="en-US" b="1" dirty="0"/>
          </a:p>
          <a:p>
            <a:pPr algn="just">
              <a:buFont typeface="Arial" panose="020B0604020202020204" pitchFamily="34" charset="0"/>
              <a:buChar char="•"/>
            </a:pPr>
            <a:endParaRPr lang="en-US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Bubble Sort and its </a:t>
            </a:r>
            <a:r>
              <a:rPr lang="en-US" altLang="en-US" dirty="0" smtClean="0"/>
              <a:t>Variant (Cont.)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Introduction: 1-</a:t>
            </a:r>
            <a:fld id="{C4204591-24BD-A542-B9D5-F8D8A88D2FEE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6375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>
              <a:buFont typeface="Arial" panose="020B0604020202020204" pitchFamily="34" charset="0"/>
              <a:buChar char="•"/>
            </a:pPr>
            <a:endParaRPr lang="en-US" b="1" dirty="0" smtClean="0"/>
          </a:p>
          <a:p>
            <a:pPr algn="just">
              <a:buFont typeface="Arial" panose="020B0604020202020204" pitchFamily="34" charset="0"/>
              <a:buChar char="•"/>
            </a:pPr>
            <a:endParaRPr lang="en-US" b="1" dirty="0"/>
          </a:p>
          <a:p>
            <a:pPr algn="just">
              <a:buFont typeface="Arial" panose="020B0604020202020204" pitchFamily="34" charset="0"/>
              <a:buChar char="•"/>
            </a:pPr>
            <a:endParaRPr lang="en-US" b="1" dirty="0" smtClean="0"/>
          </a:p>
          <a:p>
            <a:pPr algn="just">
              <a:buFont typeface="Arial" panose="020B0604020202020204" pitchFamily="34" charset="0"/>
              <a:buChar char="•"/>
            </a:pPr>
            <a:endParaRPr lang="en-US" b="1" dirty="0"/>
          </a:p>
          <a:p>
            <a:pPr algn="just">
              <a:buFont typeface="Arial" panose="020B0604020202020204" pitchFamily="34" charset="0"/>
              <a:buChar char="•"/>
            </a:pPr>
            <a:endParaRPr lang="en-US" b="1" dirty="0" smtClean="0"/>
          </a:p>
          <a:p>
            <a:pPr algn="just">
              <a:buFont typeface="Arial" panose="020B0604020202020204" pitchFamily="34" charset="0"/>
              <a:buChar char="•"/>
            </a:pPr>
            <a:endParaRPr lang="en-US" b="1" dirty="0"/>
          </a:p>
          <a:p>
            <a:pPr algn="just">
              <a:buFont typeface="Arial" panose="020B0604020202020204" pitchFamily="34" charset="0"/>
              <a:buChar char="•"/>
            </a:pPr>
            <a:endParaRPr lang="en-US" b="1" dirty="0" smtClean="0"/>
          </a:p>
          <a:p>
            <a:pPr algn="just">
              <a:buFont typeface="Arial" panose="020B0604020202020204" pitchFamily="34" charset="0"/>
              <a:buChar char="•"/>
            </a:pPr>
            <a:endParaRPr lang="en-US" b="1" dirty="0"/>
          </a:p>
          <a:p>
            <a:pPr algn="just">
              <a:buFont typeface="Arial" panose="020B0604020202020204" pitchFamily="34" charset="0"/>
              <a:buChar char="•"/>
            </a:pPr>
            <a:endParaRPr lang="en-US" b="1" dirty="0" smtClean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 smtClean="0"/>
              <a:t>Sorting </a:t>
            </a:r>
            <a:r>
              <a:rPr lang="en-US" b="1" dirty="0"/>
              <a:t>n = 8 elements, using the odd-even transposition sort algorithm. During each phase, </a:t>
            </a:r>
            <a:r>
              <a:rPr lang="en-US" b="1" dirty="0">
                <a:solidFill>
                  <a:srgbClr val="0000A8"/>
                </a:solidFill>
              </a:rPr>
              <a:t>at most  8 elements </a:t>
            </a:r>
            <a:r>
              <a:rPr lang="en-US" b="1" dirty="0"/>
              <a:t>are compared.  [This according to sequential algorithm]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Bubble Sort [Odd-Even Transposition]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Introduction: 1-</a:t>
            </a:r>
            <a:fld id="{C4204591-24BD-A542-B9D5-F8D8A88D2FEE}" type="slidenum">
              <a:rPr lang="en-US" smtClean="0"/>
              <a:t>13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A05045E6-F886-423F-AAD2-81AF419CC5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7653" y="1237447"/>
            <a:ext cx="3819062" cy="3900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452787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5238" y="1346443"/>
            <a:ext cx="7350466" cy="4513444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Bubble Sort [Odd-Even Transposition] </a:t>
            </a:r>
            <a:r>
              <a:rPr lang="en-US" altLang="en-US" dirty="0" smtClean="0"/>
              <a:t>(Cont.)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Introduction: 1-</a:t>
            </a:r>
            <a:fld id="{C4204591-24BD-A542-B9D5-F8D8A88D2FEE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5415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b="1" dirty="0"/>
              <a:t>After </a:t>
            </a:r>
            <a:r>
              <a:rPr lang="en-US" b="1" dirty="0">
                <a:solidFill>
                  <a:srgbClr val="0000A8"/>
                </a:solidFill>
              </a:rPr>
              <a:t>n phases of odd-even </a:t>
            </a:r>
            <a:r>
              <a:rPr lang="en-US" b="1" dirty="0"/>
              <a:t>exchanges, the sequence is </a:t>
            </a:r>
            <a:r>
              <a:rPr lang="en-US" b="1" dirty="0" smtClean="0"/>
              <a:t>sorted </a:t>
            </a:r>
            <a:endParaRPr lang="en-US" b="1" dirty="0"/>
          </a:p>
          <a:p>
            <a:pPr algn="just">
              <a:buFont typeface="Arial" panose="020B0604020202020204" pitchFamily="34" charset="0"/>
              <a:buChar char="•"/>
            </a:pPr>
            <a:endParaRPr lang="en-US" b="1" dirty="0" smtClean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 smtClean="0"/>
              <a:t>Each </a:t>
            </a:r>
            <a:r>
              <a:rPr lang="en-US" b="1" dirty="0"/>
              <a:t>phase of the algorithm (either odd or even) requires </a:t>
            </a:r>
            <a:r>
              <a:rPr lang="en-US" b="1" dirty="0">
                <a:solidFill>
                  <a:srgbClr val="0000A8"/>
                </a:solidFill>
              </a:rPr>
              <a:t>Θ(n) </a:t>
            </a:r>
            <a:r>
              <a:rPr lang="en-US" b="1" dirty="0" smtClean="0"/>
              <a:t>comparisons </a:t>
            </a:r>
            <a:endParaRPr lang="en-US" b="1" dirty="0"/>
          </a:p>
          <a:p>
            <a:pPr algn="just">
              <a:buFont typeface="Arial" panose="020B0604020202020204" pitchFamily="34" charset="0"/>
              <a:buChar char="•"/>
            </a:pPr>
            <a:endParaRPr lang="en-US" b="1" dirty="0" smtClean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 smtClean="0"/>
              <a:t>Serial </a:t>
            </a:r>
            <a:r>
              <a:rPr lang="en-US" b="1" dirty="0"/>
              <a:t>complexity is </a:t>
            </a:r>
            <a:r>
              <a:rPr lang="en-US" b="1" dirty="0" smtClean="0">
                <a:solidFill>
                  <a:srgbClr val="0000A8"/>
                </a:solidFill>
              </a:rPr>
              <a:t>Θ(n * n)</a:t>
            </a:r>
            <a:r>
              <a:rPr lang="en-US" b="1" dirty="0" smtClean="0"/>
              <a:t> </a:t>
            </a:r>
            <a:endParaRPr lang="en-US" b="1" dirty="0"/>
          </a:p>
          <a:p>
            <a:pPr algn="just">
              <a:buFont typeface="Arial" panose="020B0604020202020204" pitchFamily="34" charset="0"/>
              <a:buChar char="•"/>
            </a:pPr>
            <a:endParaRPr lang="en-US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Odd-Even Sort (Seq. Complexity)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Introduction: 1-</a:t>
            </a:r>
            <a:fld id="{C4204591-24BD-A542-B9D5-F8D8A88D2FEE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038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6986" y="1150279"/>
            <a:ext cx="6650889" cy="4889912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Parallel Odd-Even Sort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Introduction: 1-</a:t>
            </a:r>
            <a:fld id="{C4204591-24BD-A542-B9D5-F8D8A88D2FEE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117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130175" indent="0" algn="just">
              <a:buNone/>
            </a:pPr>
            <a:r>
              <a:rPr lang="en-US" b="1" dirty="0">
                <a:solidFill>
                  <a:srgbClr val="C00000"/>
                </a:solidFill>
              </a:rPr>
              <a:t>Algorithm Through Observations: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/>
              <a:t>There are </a:t>
            </a:r>
            <a:r>
              <a:rPr lang="en-US" b="1" dirty="0">
                <a:solidFill>
                  <a:srgbClr val="0000A8"/>
                </a:solidFill>
              </a:rPr>
              <a:t>total P </a:t>
            </a:r>
            <a:r>
              <a:rPr lang="en-US" b="1" dirty="0"/>
              <a:t>phases/steps. Where P is number of processes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/>
              <a:t> For even phases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b="1" dirty="0"/>
              <a:t>If ‘</a:t>
            </a:r>
            <a:r>
              <a:rPr lang="en-US" b="1" dirty="0" err="1"/>
              <a:t>myrank</a:t>
            </a:r>
            <a:r>
              <a:rPr lang="en-US" b="1" dirty="0"/>
              <a:t>’ is even </a:t>
            </a:r>
            <a:r>
              <a:rPr lang="en-US" b="1" dirty="0" smtClean="0"/>
              <a:t>- </a:t>
            </a:r>
            <a:r>
              <a:rPr lang="en-US" b="1" dirty="0"/>
              <a:t>Communication partner is (‘myrank’+1)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b="1" dirty="0"/>
              <a:t>If ‘</a:t>
            </a:r>
            <a:r>
              <a:rPr lang="en-US" b="1" dirty="0" err="1"/>
              <a:t>myrank</a:t>
            </a:r>
            <a:r>
              <a:rPr lang="en-US" b="1" dirty="0"/>
              <a:t>’ is odd </a:t>
            </a:r>
            <a:r>
              <a:rPr lang="en-US" b="1" dirty="0" smtClean="0"/>
              <a:t>- </a:t>
            </a:r>
            <a:r>
              <a:rPr lang="en-US" b="1" dirty="0"/>
              <a:t>Communication partner is (‘</a:t>
            </a:r>
            <a:r>
              <a:rPr lang="en-US" b="1" dirty="0" err="1"/>
              <a:t>myrank</a:t>
            </a:r>
            <a:r>
              <a:rPr lang="en-US" b="1" dirty="0"/>
              <a:t>’ - 1</a:t>
            </a:r>
            <a:r>
              <a:rPr lang="en-US" b="1" dirty="0" smtClean="0"/>
              <a:t>)</a:t>
            </a:r>
            <a:endParaRPr lang="en-US" b="1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/>
              <a:t>For odd </a:t>
            </a:r>
            <a:r>
              <a:rPr lang="en-US" b="1" dirty="0" smtClean="0"/>
              <a:t>phases</a:t>
            </a:r>
            <a:endParaRPr lang="en-US" b="1" dirty="0"/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b="1" dirty="0"/>
              <a:t>If ‘</a:t>
            </a:r>
            <a:r>
              <a:rPr lang="en-US" b="1" dirty="0" err="1"/>
              <a:t>myrank</a:t>
            </a:r>
            <a:r>
              <a:rPr lang="en-US" b="1" dirty="0"/>
              <a:t>’ is even </a:t>
            </a:r>
            <a:r>
              <a:rPr lang="en-US" b="1" dirty="0" smtClean="0"/>
              <a:t>- </a:t>
            </a:r>
            <a:r>
              <a:rPr lang="en-US" b="1" dirty="0"/>
              <a:t>Communication partner is (‘</a:t>
            </a:r>
            <a:r>
              <a:rPr lang="en-US" b="1" dirty="0" err="1"/>
              <a:t>myrank</a:t>
            </a:r>
            <a:r>
              <a:rPr lang="en-US" b="1" dirty="0"/>
              <a:t>’ - 1)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b="1" dirty="0"/>
              <a:t>If ‘</a:t>
            </a:r>
            <a:r>
              <a:rPr lang="en-US" b="1" dirty="0" err="1"/>
              <a:t>myrank</a:t>
            </a:r>
            <a:r>
              <a:rPr lang="en-US" b="1" dirty="0"/>
              <a:t>’ is odd </a:t>
            </a:r>
            <a:r>
              <a:rPr lang="en-US" b="1" dirty="0" smtClean="0"/>
              <a:t>- </a:t>
            </a:r>
            <a:r>
              <a:rPr lang="en-US" b="1" dirty="0"/>
              <a:t>Communication partner is (‘myrank’+1)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/>
              <a:t>Communication partners remain </a:t>
            </a:r>
            <a:r>
              <a:rPr lang="en-US" b="1" dirty="0">
                <a:solidFill>
                  <a:srgbClr val="0000A8"/>
                </a:solidFill>
              </a:rPr>
              <a:t>constant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/>
              <a:t>If ‘</a:t>
            </a:r>
            <a:r>
              <a:rPr lang="en-US" b="1" dirty="0" err="1"/>
              <a:t>myrank</a:t>
            </a:r>
            <a:r>
              <a:rPr lang="en-US" b="1" dirty="0"/>
              <a:t>’ is less-than the partner, then </a:t>
            </a:r>
            <a:r>
              <a:rPr lang="en-US" b="1" dirty="0">
                <a:solidFill>
                  <a:srgbClr val="0000A8"/>
                </a:solidFill>
              </a:rPr>
              <a:t>keep lower values </a:t>
            </a:r>
            <a:r>
              <a:rPr lang="en-US" b="1" dirty="0"/>
              <a:t>in compare-split-operation  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Parallel Odd-Even Sort </a:t>
            </a:r>
            <a:r>
              <a:rPr lang="en-US" altLang="en-US" dirty="0" smtClean="0"/>
              <a:t>(Cont.)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Introduction: 1-</a:t>
            </a:r>
            <a:fld id="{C4204591-24BD-A542-B9D5-F8D8A88D2FEE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1256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130175" indent="0" algn="just">
              <a:buNone/>
            </a:pPr>
            <a:r>
              <a:rPr lang="en-US" b="1" dirty="0">
                <a:solidFill>
                  <a:srgbClr val="C00000"/>
                </a:solidFill>
              </a:rPr>
              <a:t>Complexity when n==P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/>
              <a:t>Consider the </a:t>
            </a:r>
            <a:r>
              <a:rPr lang="en-US" b="1" dirty="0">
                <a:solidFill>
                  <a:srgbClr val="0000A8"/>
                </a:solidFill>
              </a:rPr>
              <a:t>one item per processor </a:t>
            </a:r>
            <a:r>
              <a:rPr lang="en-US" b="1" dirty="0" smtClean="0"/>
              <a:t>case </a:t>
            </a:r>
            <a:endParaRPr lang="en-US" b="1" dirty="0"/>
          </a:p>
          <a:p>
            <a:pPr algn="just">
              <a:buFont typeface="Arial" panose="020B0604020202020204" pitchFamily="34" charset="0"/>
              <a:buChar char="•"/>
            </a:pPr>
            <a:endParaRPr lang="en-US" b="1" dirty="0" smtClean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 smtClean="0"/>
              <a:t>There </a:t>
            </a:r>
            <a:r>
              <a:rPr lang="en-US" b="1" dirty="0"/>
              <a:t>are P iterations, in each iteration, each </a:t>
            </a:r>
            <a:r>
              <a:rPr lang="en-US" b="1" dirty="0">
                <a:solidFill>
                  <a:srgbClr val="0000A8"/>
                </a:solidFill>
              </a:rPr>
              <a:t>processor does one </a:t>
            </a:r>
            <a:r>
              <a:rPr lang="en-US" b="1" dirty="0" smtClean="0"/>
              <a:t>compare-exchange </a:t>
            </a:r>
            <a:endParaRPr lang="en-US" b="1" dirty="0"/>
          </a:p>
          <a:p>
            <a:pPr algn="just">
              <a:buFont typeface="Arial" panose="020B0604020202020204" pitchFamily="34" charset="0"/>
              <a:buChar char="•"/>
            </a:pPr>
            <a:endParaRPr lang="en-US" b="1" dirty="0" smtClean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 smtClean="0"/>
              <a:t>The </a:t>
            </a:r>
            <a:r>
              <a:rPr lang="en-US" b="1" dirty="0"/>
              <a:t>parallel run time of this formulation is </a:t>
            </a:r>
            <a:r>
              <a:rPr lang="en-US" b="1" dirty="0">
                <a:solidFill>
                  <a:srgbClr val="0000A8"/>
                </a:solidFill>
              </a:rPr>
              <a:t>Θ(n</a:t>
            </a:r>
            <a:r>
              <a:rPr lang="en-US" b="1" dirty="0" smtClean="0">
                <a:solidFill>
                  <a:srgbClr val="0000A8"/>
                </a:solidFill>
              </a:rPr>
              <a:t>)</a:t>
            </a:r>
            <a:r>
              <a:rPr lang="en-US" b="1" dirty="0" smtClean="0"/>
              <a:t> </a:t>
            </a:r>
            <a:endParaRPr lang="en-US" b="1" dirty="0"/>
          </a:p>
          <a:p>
            <a:pPr algn="just">
              <a:buFont typeface="Arial" panose="020B0604020202020204" pitchFamily="34" charset="0"/>
              <a:buChar char="•"/>
            </a:pPr>
            <a:endParaRPr lang="en-US" b="1" dirty="0" smtClean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 smtClean="0"/>
              <a:t>Parallel </a:t>
            </a:r>
            <a:r>
              <a:rPr lang="en-US" b="1" dirty="0"/>
              <a:t>run time </a:t>
            </a:r>
            <a:r>
              <a:rPr lang="en-US" b="1" dirty="0">
                <a:solidFill>
                  <a:srgbClr val="0000A8"/>
                </a:solidFill>
              </a:rPr>
              <a:t>means</a:t>
            </a:r>
            <a:r>
              <a:rPr lang="en-US" b="1" dirty="0"/>
              <a:t> computation performed by each of the processors in </a:t>
            </a:r>
            <a:r>
              <a:rPr lang="en-US" b="1" dirty="0" smtClean="0"/>
              <a:t>parallel</a:t>
            </a:r>
            <a:endParaRPr lang="en-US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Parallel Odd-Even Sort </a:t>
            </a:r>
            <a:r>
              <a:rPr lang="en-US" altLang="en-US" dirty="0" smtClean="0"/>
              <a:t>(Cont.)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Introduction: 1-</a:t>
            </a:r>
            <a:fld id="{C4204591-24BD-A542-B9D5-F8D8A88D2FEE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2416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30175" indent="0" algn="just">
              <a:buNone/>
            </a:pPr>
            <a:r>
              <a:rPr lang="en-US" b="1" dirty="0">
                <a:solidFill>
                  <a:srgbClr val="C00000"/>
                </a:solidFill>
              </a:rPr>
              <a:t>Complexity when n &gt; P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/>
              <a:t>Consider a </a:t>
            </a:r>
            <a:r>
              <a:rPr lang="en-US" b="1" dirty="0">
                <a:solidFill>
                  <a:srgbClr val="0000A8"/>
                </a:solidFill>
              </a:rPr>
              <a:t>block of n/p elements </a:t>
            </a:r>
            <a:r>
              <a:rPr lang="en-US" b="1" dirty="0"/>
              <a:t>per </a:t>
            </a:r>
            <a:r>
              <a:rPr lang="en-US" b="1" dirty="0" smtClean="0"/>
              <a:t>processor </a:t>
            </a:r>
            <a:endParaRPr lang="en-US" b="1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/>
              <a:t>The first step is a </a:t>
            </a:r>
            <a:r>
              <a:rPr lang="en-US" b="1" dirty="0">
                <a:solidFill>
                  <a:srgbClr val="0000A8"/>
                </a:solidFill>
              </a:rPr>
              <a:t>local </a:t>
            </a:r>
            <a:r>
              <a:rPr lang="en-US" b="1" dirty="0" smtClean="0">
                <a:solidFill>
                  <a:srgbClr val="0000A8"/>
                </a:solidFill>
              </a:rPr>
              <a:t>sort</a:t>
            </a:r>
            <a:r>
              <a:rPr lang="en-US" b="1" dirty="0" smtClean="0"/>
              <a:t> </a:t>
            </a:r>
            <a:endParaRPr lang="en-US" b="1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/>
              <a:t>In each subsequent step, the compare exchange operation is </a:t>
            </a:r>
            <a:r>
              <a:rPr lang="en-US" b="1" dirty="0">
                <a:solidFill>
                  <a:srgbClr val="0000A8"/>
                </a:solidFill>
              </a:rPr>
              <a:t>replaced</a:t>
            </a:r>
            <a:r>
              <a:rPr lang="en-US" b="1" dirty="0"/>
              <a:t> by the compare split operation.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/>
              <a:t>The parallel run time of the formulation is:</a:t>
            </a:r>
          </a:p>
          <a:p>
            <a:pPr marL="130175" indent="0" algn="just">
              <a:buNone/>
            </a:pP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Parallel Odd-Even Sort </a:t>
            </a:r>
            <a:r>
              <a:rPr lang="en-US" altLang="en-US" dirty="0" smtClean="0"/>
              <a:t>(Cont.)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Introduction: 1-</a:t>
            </a:r>
            <a:fld id="{C4204591-24BD-A542-B9D5-F8D8A88D2FEE}" type="slidenum">
              <a:rPr lang="en-US" smtClean="0"/>
              <a:t>19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676C00E1-C777-4CA7-8B2E-3B9BA56D6A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7174" y="4716177"/>
            <a:ext cx="5419725" cy="102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69562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64343" y="2856818"/>
            <a:ext cx="9434286" cy="665163"/>
          </a:xfrm>
        </p:spPr>
        <p:txBody>
          <a:bodyPr>
            <a:noAutofit/>
          </a:bodyPr>
          <a:lstStyle/>
          <a:p>
            <a:pPr lvl="0"/>
            <a:r>
              <a:rPr lang="en-US" sz="4400" dirty="0"/>
              <a:t>Sorting in Parallel Era</a:t>
            </a:r>
          </a:p>
        </p:txBody>
      </p:sp>
    </p:spTree>
    <p:extLst>
      <p:ext uri="{BB962C8B-B14F-4D97-AF65-F5344CB8AC3E}">
        <p14:creationId xmlns:p14="http://schemas.microsoft.com/office/powerpoint/2010/main" val="4510991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30175" indent="0" algn="just">
              <a:buNone/>
            </a:pPr>
            <a:r>
              <a:rPr lang="en-US" b="1" dirty="0"/>
              <a:t>#include &lt;</a:t>
            </a:r>
            <a:r>
              <a:rPr lang="en-US" b="1" dirty="0" err="1"/>
              <a:t>stdlib.h</a:t>
            </a:r>
            <a:r>
              <a:rPr lang="en-US" b="1" dirty="0"/>
              <a:t>&gt;</a:t>
            </a:r>
          </a:p>
          <a:p>
            <a:pPr marL="130175" indent="0" algn="just">
              <a:buNone/>
            </a:pPr>
            <a:r>
              <a:rPr lang="en-US" b="1" dirty="0"/>
              <a:t>#include &lt;</a:t>
            </a:r>
            <a:r>
              <a:rPr lang="en-US" b="1" dirty="0" err="1"/>
              <a:t>mpi.h</a:t>
            </a:r>
            <a:r>
              <a:rPr lang="en-US" b="1" dirty="0"/>
              <a:t>&gt; /* </a:t>
            </a:r>
            <a:r>
              <a:rPr lang="en-US" b="1" dirty="0">
                <a:solidFill>
                  <a:srgbClr val="0000A8"/>
                </a:solidFill>
              </a:rPr>
              <a:t>Include MPI's header file </a:t>
            </a:r>
            <a:r>
              <a:rPr lang="en-US" b="1" dirty="0" smtClean="0"/>
              <a:t>*/</a:t>
            </a:r>
            <a:endParaRPr lang="en-US" b="1" dirty="0"/>
          </a:p>
          <a:p>
            <a:pPr marL="130175" indent="0" algn="just">
              <a:buNone/>
            </a:pPr>
            <a:r>
              <a:rPr lang="en-US" b="1" dirty="0"/>
              <a:t>main(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b="1" dirty="0" err="1"/>
              <a:t>argc</a:t>
            </a:r>
            <a:r>
              <a:rPr lang="en-US" b="1" dirty="0"/>
              <a:t>, char *</a:t>
            </a:r>
            <a:r>
              <a:rPr lang="en-US" b="1" dirty="0" err="1"/>
              <a:t>argv</a:t>
            </a:r>
            <a:r>
              <a:rPr lang="en-US" b="1" dirty="0"/>
              <a:t>[])</a:t>
            </a:r>
          </a:p>
          <a:p>
            <a:pPr marL="130175" indent="0" algn="just">
              <a:buNone/>
            </a:pPr>
            <a:r>
              <a:rPr lang="en-US" b="1" dirty="0"/>
              <a:t>{</a:t>
            </a:r>
          </a:p>
          <a:p>
            <a:pPr marL="130175" indent="0" algn="just">
              <a:buNone/>
            </a:pPr>
            <a:r>
              <a:rPr lang="en-US" b="1" dirty="0"/>
              <a:t> </a:t>
            </a:r>
            <a:r>
              <a:rPr lang="en-US" b="1" dirty="0" err="1"/>
              <a:t>int</a:t>
            </a:r>
            <a:r>
              <a:rPr lang="en-US" b="1" dirty="0"/>
              <a:t> n; /* The total number of elements to be sorted */</a:t>
            </a:r>
          </a:p>
          <a:p>
            <a:pPr marL="130175" indent="0" algn="just">
              <a:buNone/>
            </a:pPr>
            <a:r>
              <a:rPr lang="en-US" b="1" dirty="0"/>
              <a:t> 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b="1" dirty="0" err="1"/>
              <a:t>npes</a:t>
            </a:r>
            <a:r>
              <a:rPr lang="en-US" b="1" dirty="0"/>
              <a:t>; /* The total number of processes */</a:t>
            </a:r>
          </a:p>
          <a:p>
            <a:pPr marL="130175" indent="0" algn="just">
              <a:buNone/>
            </a:pPr>
            <a:r>
              <a:rPr lang="en-US" b="1" dirty="0"/>
              <a:t> 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b="1" dirty="0" err="1"/>
              <a:t>myrank</a:t>
            </a:r>
            <a:r>
              <a:rPr lang="en-US" b="1" dirty="0"/>
              <a:t>; /* The rank of the calling process */</a:t>
            </a:r>
          </a:p>
          <a:p>
            <a:pPr marL="130175" indent="0" algn="just">
              <a:buNone/>
            </a:pPr>
            <a:r>
              <a:rPr lang="en-US" b="1" dirty="0"/>
              <a:t> 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b="1" dirty="0" err="1"/>
              <a:t>nlocal</a:t>
            </a:r>
            <a:r>
              <a:rPr lang="en-US" b="1" dirty="0"/>
              <a:t>; </a:t>
            </a:r>
            <a:r>
              <a:rPr lang="en-US" sz="2200" b="1" dirty="0"/>
              <a:t>/* The local number of elements, and the array that stores them </a:t>
            </a:r>
            <a:r>
              <a:rPr lang="en-US" sz="2200" b="1" dirty="0" smtClean="0"/>
              <a:t>*/</a:t>
            </a:r>
            <a:endParaRPr lang="en-US" sz="2200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smtClean="0"/>
              <a:t>Reading Assignment: Parallel </a:t>
            </a:r>
            <a:r>
              <a:rPr lang="en-US" altLang="en-US" dirty="0"/>
              <a:t>Odd-Even Sort Implementation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Introduction: 1-</a:t>
            </a:r>
            <a:fld id="{C4204591-24BD-A542-B9D5-F8D8A88D2FEE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9970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30175" indent="0" algn="just">
              <a:buNone/>
            </a:pPr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b="1" dirty="0"/>
              <a:t>*</a:t>
            </a:r>
            <a:r>
              <a:rPr lang="en-US" b="1" dirty="0" err="1"/>
              <a:t>elmnts</a:t>
            </a:r>
            <a:r>
              <a:rPr lang="en-US" b="1" dirty="0"/>
              <a:t>; /* The array that stores the local elements */</a:t>
            </a:r>
          </a:p>
          <a:p>
            <a:pPr marL="130175" indent="0" algn="just">
              <a:buNone/>
            </a:pPr>
            <a:r>
              <a:rPr lang="en-US" b="1" dirty="0"/>
              <a:t> </a:t>
            </a:r>
            <a:r>
              <a:rPr lang="en-US" b="1" dirty="0" err="1"/>
              <a:t>int</a:t>
            </a:r>
            <a:r>
              <a:rPr lang="en-US" b="1" dirty="0"/>
              <a:t> *</a:t>
            </a:r>
            <a:r>
              <a:rPr lang="en-US" b="1" dirty="0" err="1"/>
              <a:t>relmnts</a:t>
            </a:r>
            <a:r>
              <a:rPr lang="en-US" b="1" dirty="0"/>
              <a:t>; /* The array that stores the received elements */</a:t>
            </a:r>
          </a:p>
          <a:p>
            <a:pPr marL="130175" indent="0" algn="just">
              <a:buNone/>
            </a:pP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b="1" dirty="0" err="1"/>
              <a:t>oddrank</a:t>
            </a:r>
            <a:r>
              <a:rPr lang="en-US" b="1" dirty="0"/>
              <a:t>; </a:t>
            </a:r>
            <a:r>
              <a:rPr lang="en-US" sz="2400" b="1" dirty="0"/>
              <a:t>/* The rank of the partner during odd-phase communication */</a:t>
            </a:r>
          </a:p>
          <a:p>
            <a:pPr marL="130175" indent="0" algn="just">
              <a:buNone/>
            </a:pP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b="1" dirty="0" err="1"/>
              <a:t>evenrank</a:t>
            </a:r>
            <a:r>
              <a:rPr lang="en-US" b="1" dirty="0"/>
              <a:t>; </a:t>
            </a:r>
            <a:r>
              <a:rPr lang="en-US" sz="2200" b="1" dirty="0"/>
              <a:t>/* The rank of the partner during even-phase communication */</a:t>
            </a:r>
          </a:p>
          <a:p>
            <a:pPr marL="130175" indent="0" algn="just">
              <a:buNone/>
            </a:pPr>
            <a:r>
              <a:rPr lang="en-US" b="1" dirty="0" err="1"/>
              <a:t>int</a:t>
            </a:r>
            <a:r>
              <a:rPr lang="en-US" b="1" dirty="0"/>
              <a:t> *</a:t>
            </a:r>
            <a:r>
              <a:rPr lang="en-US" b="1" dirty="0" err="1"/>
              <a:t>wspace</a:t>
            </a:r>
            <a:r>
              <a:rPr lang="en-US" b="1" dirty="0"/>
              <a:t>; </a:t>
            </a:r>
            <a:r>
              <a:rPr lang="en-US" sz="2400" b="1" dirty="0"/>
              <a:t>/* Working space during the compare-split operation */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Reading Assignment: Parallel Odd-Even Sort Implementation </a:t>
            </a:r>
            <a:r>
              <a:rPr lang="en-US" altLang="en-US" dirty="0" smtClean="0"/>
              <a:t>(Cont.)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Introduction: 1-</a:t>
            </a:r>
            <a:fld id="{C4204591-24BD-A542-B9D5-F8D8A88D2FEE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5129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Reading Assignment: Parallel Odd-Even Sort Implementation (Cont.)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Introduction: 1-</a:t>
            </a:r>
            <a:fld id="{C4204591-24BD-A542-B9D5-F8D8A88D2FEE}" type="slidenum">
              <a:rPr lang="en-US" smtClean="0"/>
              <a:t>22</a:t>
            </a:fld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5B78227D-892A-4424-925A-BE78E3043A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59527" y="1724025"/>
            <a:ext cx="887294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9556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Reading Assignment: Parallel Odd-Even Sort Implementation (Cont.)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Introduction: 1-</a:t>
            </a:r>
            <a:fld id="{C4204591-24BD-A542-B9D5-F8D8A88D2FEE}" type="slidenum">
              <a:rPr lang="en-US" smtClean="0"/>
              <a:t>23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b="1" dirty="0"/>
              <a:t>Determining </a:t>
            </a:r>
            <a:r>
              <a:rPr lang="en-US" b="1" dirty="0">
                <a:solidFill>
                  <a:srgbClr val="0000A8"/>
                </a:solidFill>
              </a:rPr>
              <a:t>communication partner </a:t>
            </a:r>
            <a:r>
              <a:rPr lang="en-US" b="1" dirty="0"/>
              <a:t>during Even and odd steps of the </a:t>
            </a:r>
            <a:r>
              <a:rPr lang="en-US" b="1" dirty="0" smtClean="0"/>
              <a:t>algorithm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b="1" dirty="0" smtClean="0"/>
              <a:t>If </a:t>
            </a:r>
            <a:r>
              <a:rPr lang="en-US" b="1" dirty="0"/>
              <a:t>my partner is out of bounds, then </a:t>
            </a:r>
            <a:r>
              <a:rPr lang="en-US" b="1" dirty="0">
                <a:solidFill>
                  <a:srgbClr val="0000A8"/>
                </a:solidFill>
              </a:rPr>
              <a:t>set it to NULL </a:t>
            </a:r>
            <a:r>
              <a:rPr lang="en-US" b="1" dirty="0" smtClean="0"/>
              <a:t>process</a:t>
            </a:r>
            <a:endParaRPr lang="en-US" b="1" dirty="0"/>
          </a:p>
          <a:p>
            <a:pPr marL="130175" indent="0" algn="just">
              <a:buNone/>
            </a:pPr>
            <a:endParaRPr lang="en-US" b="1" dirty="0"/>
          </a:p>
          <a:p>
            <a:pPr marL="130175" indent="0" algn="just">
              <a:buNone/>
            </a:pPr>
            <a:endParaRPr lang="en-US" b="1" dirty="0"/>
          </a:p>
        </p:txBody>
      </p:sp>
      <p:pic>
        <p:nvPicPr>
          <p:cNvPr id="6" name="Content Placeholder 2">
            <a:extLst>
              <a:ext uri="{FF2B5EF4-FFF2-40B4-BE49-F238E27FC236}">
                <a16:creationId xmlns="" xmlns:a16="http://schemas.microsoft.com/office/drawing/2014/main" id="{8FBE6B7B-07BD-4561-8EAC-511A344DA2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1049" y="2989061"/>
            <a:ext cx="7391400" cy="3463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7235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Reading Assignment: Parallel Odd-Even Sort Implementation (Cont.)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Introduction: 1-</a:t>
            </a:r>
            <a:fld id="{C4204591-24BD-A542-B9D5-F8D8A88D2FEE}" type="slidenum">
              <a:rPr lang="en-US" smtClean="0"/>
              <a:t>24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b="1" dirty="0"/>
              <a:t>P Steps for actual algorithm</a:t>
            </a:r>
          </a:p>
          <a:p>
            <a:pPr marL="130175" indent="0" algn="just">
              <a:buNone/>
            </a:pPr>
            <a:endParaRPr lang="en-US" b="1" dirty="0"/>
          </a:p>
          <a:p>
            <a:pPr marL="130175" indent="0" algn="just">
              <a:buNone/>
            </a:pP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1824" y="2261807"/>
            <a:ext cx="7889100" cy="3627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4891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Reading Assignment: Parallel Odd-Even Sort Implementation (Cont.)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Introduction: 1-</a:t>
            </a:r>
            <a:fld id="{C4204591-24BD-A542-B9D5-F8D8A88D2FEE}" type="slidenum">
              <a:rPr lang="en-US" smtClean="0"/>
              <a:t>25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b="1" i="1" dirty="0"/>
              <a:t>Compare-Split function</a:t>
            </a:r>
            <a:endParaRPr lang="en-US" b="1" dirty="0"/>
          </a:p>
          <a:p>
            <a:pPr marL="130175" indent="0" algn="just">
              <a:buNone/>
            </a:pPr>
            <a:endParaRPr lang="en-US" b="1" dirty="0"/>
          </a:p>
          <a:p>
            <a:pPr marL="130175" indent="0" algn="just">
              <a:buNone/>
            </a:pPr>
            <a:endParaRPr lang="en-US" b="1" dirty="0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88C81F85-155B-4CB6-944B-4BBA54164D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4262" y="2149043"/>
            <a:ext cx="7756714" cy="4812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6746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Reading Assignment: Parallel Odd-Even Sort Implementation (Cont.)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mtClean="0"/>
              <a:t>Introduction: 1-</a:t>
            </a:r>
            <a:fld id="{C4204591-24BD-A542-B9D5-F8D8A88D2FEE}" type="slidenum">
              <a:rPr lang="en-US" smtClean="0"/>
              <a:t>26</a:t>
            </a:fld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b="1" i="1" dirty="0" err="1"/>
              <a:t>IncOrder</a:t>
            </a:r>
            <a:r>
              <a:rPr lang="en-US" b="1" i="1" dirty="0"/>
              <a:t> function</a:t>
            </a:r>
          </a:p>
          <a:p>
            <a:pPr marL="130175" indent="0" algn="just">
              <a:buNone/>
            </a:pPr>
            <a:endParaRPr lang="en-US" b="1" dirty="0"/>
          </a:p>
          <a:p>
            <a:pPr marL="130175" indent="0" algn="just">
              <a:buNone/>
            </a:pPr>
            <a:endParaRPr lang="en-US" b="1" dirty="0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A4CDE01B-F49D-4785-BAC8-1114357417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9312" y="2731188"/>
            <a:ext cx="7953375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8702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402090"/>
            <a:ext cx="10515600" cy="5040999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Sorting: </a:t>
            </a:r>
            <a:r>
              <a:rPr lang="en-US" b="1" dirty="0" smtClean="0"/>
              <a:t>Overview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 smtClean="0"/>
              <a:t>Most </a:t>
            </a:r>
            <a:r>
              <a:rPr lang="en-US" b="1" dirty="0"/>
              <a:t>commonly used and well-studied Algorithms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Sorting: </a:t>
            </a:r>
            <a:r>
              <a:rPr lang="en-US" b="1" dirty="0" smtClean="0"/>
              <a:t>Basics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 smtClean="0"/>
              <a:t>Assumption</a:t>
            </a:r>
            <a:r>
              <a:rPr lang="en-US" b="1" dirty="0"/>
              <a:t>: input and output lists are distributed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Sorting: Parallel Compare Exchange </a:t>
            </a:r>
            <a:r>
              <a:rPr lang="en-US" b="1" dirty="0" smtClean="0"/>
              <a:t>Operation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 smtClean="0"/>
              <a:t>Process </a:t>
            </a:r>
            <a:r>
              <a:rPr lang="en-US" b="1" dirty="0"/>
              <a:t>Pi keeps min{</a:t>
            </a:r>
            <a:r>
              <a:rPr lang="en-US" b="1" dirty="0" err="1"/>
              <a:t>ai,aj</a:t>
            </a:r>
            <a:r>
              <a:rPr lang="en-US" b="1" dirty="0"/>
              <a:t>}, and  </a:t>
            </a:r>
            <a:r>
              <a:rPr lang="en-US" b="1" dirty="0" err="1"/>
              <a:t>Pj</a:t>
            </a:r>
            <a:r>
              <a:rPr lang="en-US" b="1" dirty="0"/>
              <a:t> keeps max{</a:t>
            </a:r>
            <a:r>
              <a:rPr lang="en-US" b="1" dirty="0" err="1"/>
              <a:t>ai</a:t>
            </a:r>
            <a:r>
              <a:rPr lang="en-US" b="1" dirty="0"/>
              <a:t>, </a:t>
            </a:r>
            <a:r>
              <a:rPr lang="en-US" b="1" dirty="0" err="1"/>
              <a:t>aj</a:t>
            </a:r>
            <a:r>
              <a:rPr lang="en-US" b="1" dirty="0"/>
              <a:t>}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Sorting: Parallel Compare Exchange Operation [cost </a:t>
            </a:r>
            <a:r>
              <a:rPr lang="en-US" b="1" dirty="0" smtClean="0"/>
              <a:t>estimation]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 smtClean="0"/>
              <a:t>For </a:t>
            </a:r>
            <a:r>
              <a:rPr lang="en-US" b="1" dirty="0"/>
              <a:t>process with one element - </a:t>
            </a:r>
            <a:r>
              <a:rPr lang="en-US" b="1" dirty="0" err="1"/>
              <a:t>ts</a:t>
            </a:r>
            <a:r>
              <a:rPr lang="en-US" b="1" dirty="0"/>
              <a:t> + </a:t>
            </a:r>
            <a:r>
              <a:rPr lang="en-US" b="1" dirty="0" err="1"/>
              <a:t>tw</a:t>
            </a:r>
            <a:r>
              <a:rPr lang="en-US" b="1" dirty="0"/>
              <a:t> time </a:t>
            </a:r>
            <a:endParaRPr lang="en-US" b="1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 smtClean="0"/>
              <a:t>For </a:t>
            </a:r>
            <a:r>
              <a:rPr lang="en-US" b="1" dirty="0"/>
              <a:t>process with more than one element - </a:t>
            </a:r>
            <a:r>
              <a:rPr lang="en-US" b="1" dirty="0" err="1"/>
              <a:t>ts</a:t>
            </a:r>
            <a:r>
              <a:rPr lang="en-US" b="1" dirty="0"/>
              <a:t>+ </a:t>
            </a:r>
            <a:r>
              <a:rPr lang="en-US" b="1" dirty="0" err="1"/>
              <a:t>tw</a:t>
            </a:r>
            <a:r>
              <a:rPr lang="en-US" b="1" dirty="0"/>
              <a:t> * n/p 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Summary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4590909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402090"/>
            <a:ext cx="10515600" cy="5040999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 smtClean="0"/>
              <a:t>Bubble </a:t>
            </a:r>
            <a:r>
              <a:rPr lang="en-US" b="1" dirty="0"/>
              <a:t>Sort and its </a:t>
            </a:r>
            <a:r>
              <a:rPr lang="en-US" b="1" dirty="0" smtClean="0"/>
              <a:t>Variants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 smtClean="0"/>
              <a:t>Sequential </a:t>
            </a:r>
            <a:r>
              <a:rPr lang="en-US" b="1" dirty="0"/>
              <a:t>bubble sort algorithm compares and exchanges adjacent elements in the sequence </a:t>
            </a:r>
            <a:endParaRPr lang="en-US" b="1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 smtClean="0"/>
              <a:t>Bubble </a:t>
            </a:r>
            <a:r>
              <a:rPr lang="en-US" b="1" dirty="0"/>
              <a:t>sort is difficult to </a:t>
            </a:r>
            <a:r>
              <a:rPr lang="en-US" b="1" dirty="0" smtClean="0"/>
              <a:t>parallelize</a:t>
            </a: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Bubble Sort [Odd-Even Transposition] </a:t>
            </a:r>
            <a:endParaRPr lang="en-US" b="1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 smtClean="0"/>
              <a:t>Provides </a:t>
            </a:r>
            <a:r>
              <a:rPr lang="en-US" b="1" dirty="0"/>
              <a:t>parallelism to bubble </a:t>
            </a:r>
            <a:r>
              <a:rPr lang="en-US" b="1" dirty="0" smtClean="0"/>
              <a:t>sort</a:t>
            </a: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Odd-Even Sort (Seq. Complexity) </a:t>
            </a:r>
            <a:endParaRPr lang="en-US" b="1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 smtClean="0"/>
              <a:t>After </a:t>
            </a:r>
            <a:r>
              <a:rPr lang="en-US" b="1" dirty="0"/>
              <a:t>n phases of odd-even exchanges, the sequence is sorted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Parallel Odd-Even Sort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 smtClean="0"/>
              <a:t>If </a:t>
            </a:r>
            <a:r>
              <a:rPr lang="en-US" b="1" dirty="0"/>
              <a:t>‘</a:t>
            </a:r>
            <a:r>
              <a:rPr lang="en-US" b="1" dirty="0" err="1"/>
              <a:t>myrank</a:t>
            </a:r>
            <a:r>
              <a:rPr lang="en-US" b="1" dirty="0"/>
              <a:t>’ is less-than the partner, then keep lower values in compare-split-operation 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Parallel Odd-Even Sort Implementation 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Summary (Cont.)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5608064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402090"/>
            <a:ext cx="10515600" cy="5040999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0000A8"/>
                </a:solidFill>
              </a:rPr>
              <a:t>Introduction to Parallel Computing </a:t>
            </a:r>
            <a:r>
              <a:rPr lang="en-US" sz="3200" b="1" dirty="0"/>
              <a:t>by </a:t>
            </a:r>
            <a:r>
              <a:rPr lang="en-US" sz="3200" b="1" dirty="0" err="1"/>
              <a:t>Ananth</a:t>
            </a:r>
            <a:r>
              <a:rPr lang="en-US" sz="3200" b="1" dirty="0"/>
              <a:t> </a:t>
            </a:r>
            <a:r>
              <a:rPr lang="en-US" sz="3200" b="1" dirty="0" err="1"/>
              <a:t>Grama</a:t>
            </a:r>
            <a:r>
              <a:rPr lang="en-US" sz="3200" b="1" dirty="0"/>
              <a:t> and </a:t>
            </a:r>
            <a:r>
              <a:rPr lang="en-US" sz="3200" b="1" dirty="0" err="1"/>
              <a:t>Anshul</a:t>
            </a:r>
            <a:r>
              <a:rPr lang="en-US" sz="3200" b="1" dirty="0"/>
              <a:t> Gupta 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3200" b="1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 b="1" dirty="0" smtClean="0"/>
              <a:t>Chapter </a:t>
            </a:r>
            <a:r>
              <a:rPr lang="en-US" sz="2800" b="1" dirty="0"/>
              <a:t>6: Programming Using Message Passing Paradigm</a:t>
            </a:r>
          </a:p>
          <a:p>
            <a:endParaRPr lang="en-US" dirty="0">
              <a:solidFill>
                <a:srgbClr val="333399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3200" b="1" dirty="0">
              <a:solidFill>
                <a:srgbClr val="333399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Additional Resources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9518325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402090"/>
            <a:ext cx="10515600" cy="5040999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Sorting: Overview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Sorting: Basics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Sorting: Parallel Compare Exchange Operation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Sorting: Parallel Compare Exchange Operation [cost estimation]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Bubble Sort and its Variants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Bubble Sort [Odd-Even Transposition]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Odd-Even Sort (Seq. Complexity)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Parallel Odd-Even Sort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Parallel Odd-Even Sort Implementation </a:t>
            </a:r>
            <a:endParaRPr lang="en-US" b="1" dirty="0" smtClean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Outline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6564597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000" y="2948278"/>
            <a:ext cx="10515600" cy="894622"/>
          </a:xfrm>
        </p:spPr>
        <p:txBody>
          <a:bodyPr/>
          <a:lstStyle/>
          <a:p>
            <a:pPr algn="ctr"/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221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Sorting: Overview</a:t>
            </a:r>
            <a:endParaRPr lang="en-US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altLang="en-US" b="1" dirty="0"/>
              <a:t>One of the </a:t>
            </a:r>
            <a:r>
              <a:rPr lang="en-US" altLang="en-US" b="1" dirty="0">
                <a:solidFill>
                  <a:srgbClr val="0000A8"/>
                </a:solidFill>
              </a:rPr>
              <a:t>most commonly used </a:t>
            </a:r>
            <a:r>
              <a:rPr lang="en-US" altLang="en-US" b="1" dirty="0"/>
              <a:t>and well-studied </a:t>
            </a:r>
            <a:r>
              <a:rPr lang="en-US" altLang="en-US" b="1" dirty="0" smtClean="0"/>
              <a:t>Algorithms </a:t>
            </a:r>
            <a:endParaRPr lang="en-US" altLang="en-US" b="1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altLang="en-US" b="1" dirty="0"/>
              <a:t>Sorting can be </a:t>
            </a:r>
            <a:r>
              <a:rPr lang="en-US" altLang="en-US" b="1" dirty="0">
                <a:solidFill>
                  <a:srgbClr val="0000A8"/>
                </a:solidFill>
              </a:rPr>
              <a:t>comparison-based </a:t>
            </a:r>
            <a:r>
              <a:rPr lang="en-US" altLang="en-US" b="1" dirty="0"/>
              <a:t>or </a:t>
            </a:r>
            <a:r>
              <a:rPr lang="en-US" altLang="en-US" b="1" dirty="0" smtClean="0"/>
              <a:t>non-comparison-based </a:t>
            </a:r>
            <a:endParaRPr lang="en-US" altLang="en-US" b="1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altLang="en-US" b="1" dirty="0"/>
              <a:t>The fundamental operation of comparison-based sorting is </a:t>
            </a:r>
            <a:r>
              <a:rPr lang="en-US" altLang="en-US" b="1" dirty="0" smtClean="0">
                <a:solidFill>
                  <a:srgbClr val="0000A8"/>
                </a:solidFill>
              </a:rPr>
              <a:t>compare-exchange</a:t>
            </a:r>
            <a:r>
              <a:rPr lang="en-US" altLang="en-US" b="1" dirty="0" smtClean="0"/>
              <a:t> </a:t>
            </a:r>
            <a:endParaRPr lang="en-US" altLang="en-US" b="1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altLang="en-US" b="1" dirty="0"/>
              <a:t>The lower bound on any comparison-based sort of n numbers is </a:t>
            </a:r>
            <a:r>
              <a:rPr lang="en-US" altLang="en-US" b="1" dirty="0">
                <a:solidFill>
                  <a:srgbClr val="0000A8"/>
                </a:solidFill>
              </a:rPr>
              <a:t>Θ(</a:t>
            </a:r>
            <a:r>
              <a:rPr lang="en-US" altLang="en-US" b="1" dirty="0" err="1">
                <a:solidFill>
                  <a:srgbClr val="0000A8"/>
                </a:solidFill>
              </a:rPr>
              <a:t>nlog</a:t>
            </a:r>
            <a:r>
              <a:rPr lang="en-US" altLang="en-US" b="1" dirty="0">
                <a:solidFill>
                  <a:srgbClr val="0000A8"/>
                </a:solidFill>
              </a:rPr>
              <a:t> n)  </a:t>
            </a:r>
            <a:r>
              <a:rPr lang="en-US" altLang="en-US" b="1" dirty="0" smtClean="0"/>
              <a:t> </a:t>
            </a:r>
            <a:endParaRPr lang="en-US" altLang="en-US" b="1" dirty="0"/>
          </a:p>
          <a:p>
            <a:pPr algn="just">
              <a:buFont typeface="Arial" panose="020B0604020202020204" pitchFamily="34" charset="0"/>
              <a:buChar char="•"/>
            </a:pPr>
            <a:endParaRPr lang="en-US" altLang="en-US" b="1" dirty="0" smtClean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altLang="en-US" b="1" dirty="0" smtClean="0"/>
              <a:t>Let’s </a:t>
            </a:r>
            <a:r>
              <a:rPr lang="en-US" altLang="en-US" b="1" dirty="0"/>
              <a:t>explore a comparison-based sorting algorithm. 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altLang="en-US" b="1" dirty="0"/>
          </a:p>
        </p:txBody>
      </p:sp>
    </p:spTree>
    <p:extLst>
      <p:ext uri="{BB962C8B-B14F-4D97-AF65-F5344CB8AC3E}">
        <p14:creationId xmlns:p14="http://schemas.microsoft.com/office/powerpoint/2010/main" val="2654627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Sorting: </a:t>
            </a:r>
            <a:r>
              <a:rPr lang="en-US" altLang="en-US" dirty="0"/>
              <a:t>Basics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altLang="en-US" b="1" dirty="0" smtClean="0"/>
              <a:t>What </a:t>
            </a:r>
            <a:r>
              <a:rPr lang="en-US" altLang="en-US" b="1" dirty="0"/>
              <a:t>is a parallel sorted sequence?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altLang="en-US" b="1" dirty="0" smtClean="0"/>
              <a:t>Where </a:t>
            </a:r>
            <a:r>
              <a:rPr lang="en-US" altLang="en-US" b="1" dirty="0"/>
              <a:t>are the input and output lists stored? 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altLang="en-US" b="1" dirty="0"/>
          </a:p>
          <a:p>
            <a:pPr marL="130175" indent="0" algn="just">
              <a:buNone/>
            </a:pPr>
            <a:r>
              <a:rPr lang="en-US" altLang="en-US" b="1" dirty="0">
                <a:solidFill>
                  <a:srgbClr val="C00000"/>
                </a:solidFill>
              </a:rPr>
              <a:t>Answers: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altLang="en-US" b="1" dirty="0"/>
              <a:t>We assume that the input and output lists are </a:t>
            </a:r>
            <a:r>
              <a:rPr lang="en-US" altLang="en-US" b="1" dirty="0" smtClean="0">
                <a:solidFill>
                  <a:srgbClr val="0000A8"/>
                </a:solidFill>
              </a:rPr>
              <a:t>distributed</a:t>
            </a:r>
            <a:r>
              <a:rPr lang="en-US" altLang="en-US" b="1" dirty="0" smtClean="0"/>
              <a:t> </a:t>
            </a:r>
            <a:endParaRPr lang="en-US" altLang="en-US" b="1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altLang="en-US" b="1" dirty="0"/>
              <a:t>The sorted list is partitioned with the property that </a:t>
            </a:r>
            <a:r>
              <a:rPr lang="en-US" altLang="en-US" b="1" dirty="0">
                <a:solidFill>
                  <a:srgbClr val="0000A8"/>
                </a:solidFill>
              </a:rPr>
              <a:t>each partitioned list is sorted</a:t>
            </a:r>
            <a:r>
              <a:rPr lang="en-US" altLang="en-US" b="1" dirty="0"/>
              <a:t> and each element in processor Pi's list is less than that in </a:t>
            </a:r>
            <a:r>
              <a:rPr lang="en-US" altLang="en-US" b="1" dirty="0" err="1"/>
              <a:t>Pj's</a:t>
            </a:r>
            <a:r>
              <a:rPr lang="en-US" altLang="en-US" b="1" dirty="0"/>
              <a:t> list if </a:t>
            </a:r>
            <a:r>
              <a:rPr lang="en-US" altLang="en-US" b="1" dirty="0" err="1"/>
              <a:t>i</a:t>
            </a:r>
            <a:r>
              <a:rPr lang="en-US" altLang="en-US" b="1" dirty="0"/>
              <a:t> &lt; </a:t>
            </a:r>
            <a:r>
              <a:rPr lang="en-US" altLang="en-US" b="1" dirty="0" smtClean="0"/>
              <a:t>j </a:t>
            </a:r>
            <a:endParaRPr lang="en-US" altLang="en-US" b="1" dirty="0"/>
          </a:p>
        </p:txBody>
      </p:sp>
    </p:spTree>
    <p:extLst>
      <p:ext uri="{BB962C8B-B14F-4D97-AF65-F5344CB8AC3E}">
        <p14:creationId xmlns:p14="http://schemas.microsoft.com/office/powerpoint/2010/main" val="26182898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Sorting: Parallel Compare Exchange Operation</a:t>
            </a:r>
            <a:endParaRPr lang="en-US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buFont typeface="Arial" panose="020B0604020202020204" pitchFamily="34" charset="0"/>
              <a:buChar char="•"/>
            </a:pPr>
            <a:endParaRPr lang="en-US" altLang="en-US" b="1" dirty="0" smtClean="0"/>
          </a:p>
          <a:p>
            <a:pPr algn="just">
              <a:buFont typeface="Arial" panose="020B0604020202020204" pitchFamily="34" charset="0"/>
              <a:buChar char="•"/>
            </a:pPr>
            <a:endParaRPr lang="en-US" altLang="en-US" b="1" dirty="0"/>
          </a:p>
          <a:p>
            <a:pPr algn="just">
              <a:buFont typeface="Arial" panose="020B0604020202020204" pitchFamily="34" charset="0"/>
              <a:buChar char="•"/>
            </a:pPr>
            <a:endParaRPr lang="en-US" altLang="en-US" b="1" dirty="0" smtClean="0"/>
          </a:p>
          <a:p>
            <a:pPr marL="130175" indent="0" algn="just">
              <a:buNone/>
            </a:pPr>
            <a:endParaRPr lang="en-US" altLang="en-US" b="1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altLang="en-US" b="1" dirty="0" smtClean="0"/>
              <a:t>A </a:t>
            </a:r>
            <a:r>
              <a:rPr lang="en-US" altLang="en-US" b="1" dirty="0"/>
              <a:t>parallel compare-exchange </a:t>
            </a:r>
            <a:r>
              <a:rPr lang="en-US" altLang="en-US" b="1" dirty="0" smtClean="0"/>
              <a:t>operation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altLang="en-US" b="1" dirty="0" smtClean="0"/>
              <a:t>Processes </a:t>
            </a:r>
            <a:r>
              <a:rPr lang="en-US" altLang="en-US" b="1" dirty="0"/>
              <a:t>Pi and </a:t>
            </a:r>
            <a:r>
              <a:rPr lang="en-US" altLang="en-US" b="1" dirty="0" err="1"/>
              <a:t>Pj</a:t>
            </a:r>
            <a:r>
              <a:rPr lang="en-US" altLang="en-US" b="1" dirty="0"/>
              <a:t> send their elements to each </a:t>
            </a:r>
            <a:r>
              <a:rPr lang="en-US" altLang="en-US" b="1" dirty="0" smtClean="0"/>
              <a:t>other</a:t>
            </a:r>
            <a:endParaRPr lang="en-US" altLang="en-US" b="1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altLang="en-US" b="1" dirty="0" smtClean="0"/>
              <a:t>Process </a:t>
            </a:r>
            <a:r>
              <a:rPr lang="en-US" altLang="en-US" b="1" dirty="0"/>
              <a:t>Pi keeps </a:t>
            </a:r>
            <a:r>
              <a:rPr lang="en-US" altLang="en-US" b="1" dirty="0">
                <a:solidFill>
                  <a:srgbClr val="0000A8"/>
                </a:solidFill>
              </a:rPr>
              <a:t>min{</a:t>
            </a:r>
            <a:r>
              <a:rPr lang="en-US" altLang="en-US" b="1" dirty="0" err="1">
                <a:solidFill>
                  <a:srgbClr val="0000A8"/>
                </a:solidFill>
              </a:rPr>
              <a:t>ai,aj</a:t>
            </a:r>
            <a:r>
              <a:rPr lang="en-US" altLang="en-US" b="1" dirty="0">
                <a:solidFill>
                  <a:srgbClr val="0000A8"/>
                </a:solidFill>
              </a:rPr>
              <a:t>}</a:t>
            </a:r>
            <a:r>
              <a:rPr lang="en-US" altLang="en-US" b="1" dirty="0"/>
              <a:t>, and  </a:t>
            </a:r>
            <a:r>
              <a:rPr lang="en-US" altLang="en-US" b="1" dirty="0" err="1"/>
              <a:t>Pj</a:t>
            </a:r>
            <a:r>
              <a:rPr lang="en-US" altLang="en-US" b="1" dirty="0"/>
              <a:t> keeps </a:t>
            </a:r>
            <a:r>
              <a:rPr lang="en-US" altLang="en-US" b="1" dirty="0">
                <a:solidFill>
                  <a:srgbClr val="0000A8"/>
                </a:solidFill>
              </a:rPr>
              <a:t>max{</a:t>
            </a:r>
            <a:r>
              <a:rPr lang="en-US" altLang="en-US" b="1" dirty="0" err="1">
                <a:solidFill>
                  <a:srgbClr val="0000A8"/>
                </a:solidFill>
              </a:rPr>
              <a:t>ai</a:t>
            </a:r>
            <a:r>
              <a:rPr lang="en-US" altLang="en-US" b="1" dirty="0">
                <a:solidFill>
                  <a:srgbClr val="0000A8"/>
                </a:solidFill>
              </a:rPr>
              <a:t>, </a:t>
            </a:r>
            <a:r>
              <a:rPr lang="en-US" altLang="en-US" b="1" dirty="0" err="1">
                <a:solidFill>
                  <a:srgbClr val="0000A8"/>
                </a:solidFill>
              </a:rPr>
              <a:t>aj</a:t>
            </a:r>
            <a:r>
              <a:rPr lang="en-US" altLang="en-US" b="1" dirty="0" smtClean="0">
                <a:solidFill>
                  <a:srgbClr val="0000A8"/>
                </a:solidFill>
              </a:rPr>
              <a:t>}</a:t>
            </a:r>
            <a:r>
              <a:rPr lang="en-US" altLang="en-US" b="1" dirty="0" smtClean="0"/>
              <a:t> </a:t>
            </a:r>
            <a:endParaRPr lang="en-US" altLang="en-US" b="1" dirty="0"/>
          </a:p>
        </p:txBody>
      </p:sp>
      <p:pic>
        <p:nvPicPr>
          <p:cNvPr id="4" name="Picture 6">
            <a:extLst>
              <a:ext uri="{FF2B5EF4-FFF2-40B4-BE49-F238E27FC236}">
                <a16:creationId xmlns="" xmlns:a16="http://schemas.microsoft.com/office/drawing/2014/main" id="{6C0A9457-29AF-40C1-9753-0880A70D01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4254" y="2107624"/>
            <a:ext cx="7239000" cy="1538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153569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Sorting: </a:t>
            </a:r>
            <a:r>
              <a:rPr lang="en-US" altLang="en-US" dirty="0"/>
              <a:t>Parallel Compare Exchange Operation [cost estimation]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altLang="en-US" b="1" dirty="0"/>
              <a:t>If each processor has one element, the compare exchange operation </a:t>
            </a:r>
            <a:r>
              <a:rPr lang="en-US" altLang="en-US" b="1" dirty="0" smtClean="0">
                <a:solidFill>
                  <a:srgbClr val="0000A8"/>
                </a:solidFill>
              </a:rPr>
              <a:t>stores </a:t>
            </a:r>
            <a:r>
              <a:rPr lang="en-US" altLang="en-US" b="1" dirty="0">
                <a:solidFill>
                  <a:srgbClr val="0000A8"/>
                </a:solidFill>
              </a:rPr>
              <a:t>smaller element </a:t>
            </a:r>
            <a:r>
              <a:rPr lang="en-US" altLang="en-US" b="1" dirty="0"/>
              <a:t>at the processor with smaller </a:t>
            </a:r>
            <a:r>
              <a:rPr lang="en-US" altLang="en-US" b="1" dirty="0" smtClean="0"/>
              <a:t>id 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altLang="en-US" b="1" dirty="0" smtClean="0"/>
              <a:t>This </a:t>
            </a:r>
            <a:r>
              <a:rPr lang="en-US" altLang="en-US" b="1" dirty="0"/>
              <a:t>can be done in </a:t>
            </a:r>
            <a:r>
              <a:rPr lang="en-US" altLang="en-US" b="1" dirty="0" err="1">
                <a:solidFill>
                  <a:srgbClr val="0000A8"/>
                </a:solidFill>
              </a:rPr>
              <a:t>ts</a:t>
            </a:r>
            <a:r>
              <a:rPr lang="en-US" altLang="en-US" b="1" dirty="0">
                <a:solidFill>
                  <a:srgbClr val="0000A8"/>
                </a:solidFill>
              </a:rPr>
              <a:t> + </a:t>
            </a:r>
            <a:r>
              <a:rPr lang="en-US" altLang="en-US" b="1" dirty="0" err="1">
                <a:solidFill>
                  <a:srgbClr val="0000A8"/>
                </a:solidFill>
              </a:rPr>
              <a:t>tw</a:t>
            </a:r>
            <a:r>
              <a:rPr lang="en-US" altLang="en-US" b="1" dirty="0">
                <a:solidFill>
                  <a:srgbClr val="0000A8"/>
                </a:solidFill>
              </a:rPr>
              <a:t> </a:t>
            </a:r>
            <a:r>
              <a:rPr lang="en-US" altLang="en-US" b="1" dirty="0" smtClean="0"/>
              <a:t>time </a:t>
            </a:r>
            <a:endParaRPr lang="en-US" altLang="en-US" b="1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altLang="en-US" b="1" dirty="0"/>
              <a:t>If we have more than one element per processor, we call this operation a </a:t>
            </a:r>
            <a:r>
              <a:rPr lang="en-US" altLang="en-US" b="1" dirty="0">
                <a:solidFill>
                  <a:srgbClr val="0000A8"/>
                </a:solidFill>
              </a:rPr>
              <a:t>compare </a:t>
            </a:r>
            <a:r>
              <a:rPr lang="en-US" altLang="en-US" b="1" dirty="0" smtClean="0">
                <a:solidFill>
                  <a:srgbClr val="0000A8"/>
                </a:solidFill>
              </a:rPr>
              <a:t>split</a:t>
            </a:r>
            <a:r>
              <a:rPr lang="en-US" altLang="en-US" b="1" dirty="0" smtClean="0"/>
              <a:t>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altLang="en-US" b="1" dirty="0" smtClean="0"/>
              <a:t>Assume </a:t>
            </a:r>
            <a:r>
              <a:rPr lang="en-US" altLang="en-US" b="1" dirty="0"/>
              <a:t>each of two processors have n/p </a:t>
            </a:r>
            <a:r>
              <a:rPr lang="en-US" altLang="en-US" b="1" dirty="0" smtClean="0"/>
              <a:t>elements: </a:t>
            </a:r>
            <a:endParaRPr lang="en-US" altLang="en-US" b="1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altLang="en-US" b="1" dirty="0"/>
              <a:t>After the compare-split operation, the </a:t>
            </a:r>
            <a:r>
              <a:rPr lang="en-US" altLang="en-US" b="1" dirty="0">
                <a:solidFill>
                  <a:srgbClr val="0000A8"/>
                </a:solidFill>
              </a:rPr>
              <a:t>smaller n/p elements are at processor Pi</a:t>
            </a:r>
            <a:r>
              <a:rPr lang="en-US" altLang="en-US" b="1" dirty="0"/>
              <a:t> and the larger n/p elements at </a:t>
            </a:r>
            <a:r>
              <a:rPr lang="en-US" altLang="en-US" b="1" dirty="0" err="1"/>
              <a:t>Pj</a:t>
            </a:r>
            <a:r>
              <a:rPr lang="en-US" altLang="en-US" b="1" dirty="0"/>
              <a:t>, where </a:t>
            </a:r>
            <a:r>
              <a:rPr lang="en-US" altLang="en-US" b="1" dirty="0" err="1"/>
              <a:t>i</a:t>
            </a:r>
            <a:r>
              <a:rPr lang="en-US" altLang="en-US" b="1" dirty="0"/>
              <a:t> &lt; </a:t>
            </a:r>
            <a:r>
              <a:rPr lang="en-US" altLang="en-US" b="1" dirty="0" smtClean="0"/>
              <a:t>j </a:t>
            </a:r>
            <a:endParaRPr lang="en-US" altLang="en-US" b="1" dirty="0"/>
          </a:p>
        </p:txBody>
      </p:sp>
    </p:spTree>
    <p:extLst>
      <p:ext uri="{BB962C8B-B14F-4D97-AF65-F5344CB8AC3E}">
        <p14:creationId xmlns:p14="http://schemas.microsoft.com/office/powerpoint/2010/main" val="13787534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Sorting: </a:t>
            </a:r>
            <a:r>
              <a:rPr lang="en-US" altLang="en-US" dirty="0"/>
              <a:t>Parallel Compare Exchange Operation [cost estimation</a:t>
            </a:r>
            <a:r>
              <a:rPr lang="en-US" altLang="en-US" dirty="0" smtClean="0"/>
              <a:t>] (Cont.)</a:t>
            </a:r>
            <a:endParaRPr lang="en-US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altLang="en-US" b="1" dirty="0" smtClean="0"/>
              <a:t>The </a:t>
            </a:r>
            <a:r>
              <a:rPr lang="en-US" altLang="en-US" b="1" dirty="0"/>
              <a:t>time for a compare-split operation is (</a:t>
            </a:r>
            <a:r>
              <a:rPr lang="en-US" altLang="en-US" b="1" dirty="0" err="1">
                <a:solidFill>
                  <a:srgbClr val="0000A8"/>
                </a:solidFill>
              </a:rPr>
              <a:t>ts</a:t>
            </a:r>
            <a:r>
              <a:rPr lang="en-US" altLang="en-US" b="1" dirty="0">
                <a:solidFill>
                  <a:srgbClr val="0000A8"/>
                </a:solidFill>
              </a:rPr>
              <a:t>+ </a:t>
            </a:r>
            <a:r>
              <a:rPr lang="en-US" altLang="en-US" b="1" dirty="0" err="1" smtClean="0">
                <a:solidFill>
                  <a:srgbClr val="0000A8"/>
                </a:solidFill>
              </a:rPr>
              <a:t>tw</a:t>
            </a:r>
            <a:r>
              <a:rPr lang="en-US" altLang="en-US" b="1" dirty="0" smtClean="0">
                <a:solidFill>
                  <a:srgbClr val="0000A8"/>
                </a:solidFill>
              </a:rPr>
              <a:t> * n/p</a:t>
            </a:r>
            <a:r>
              <a:rPr lang="en-US" altLang="en-US" b="1" dirty="0"/>
              <a:t>), assuming that the two partial lists were initially </a:t>
            </a:r>
            <a:r>
              <a:rPr lang="en-US" altLang="en-US" b="1" dirty="0" smtClean="0"/>
              <a:t>sorted </a:t>
            </a:r>
            <a:endParaRPr lang="en-US" altLang="en-US" b="1" dirty="0"/>
          </a:p>
          <a:p>
            <a:pPr lvl="1" algn="just">
              <a:buFont typeface="Wingdings" panose="05000000000000000000" pitchFamily="2" charset="2"/>
              <a:buChar char="Ø"/>
            </a:pPr>
            <a:endParaRPr lang="en-US" altLang="en-US" b="1" dirty="0" smtClean="0"/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altLang="en-US" b="1" dirty="0" smtClean="0"/>
              <a:t>Note </a:t>
            </a:r>
            <a:r>
              <a:rPr lang="en-US" altLang="en-US" b="1" dirty="0"/>
              <a:t>that this time is </a:t>
            </a:r>
            <a:r>
              <a:rPr lang="en-US" altLang="en-US" b="1" dirty="0">
                <a:solidFill>
                  <a:srgbClr val="0000A8"/>
                </a:solidFill>
              </a:rPr>
              <a:t>only accounting communication </a:t>
            </a:r>
            <a:r>
              <a:rPr lang="en-US" altLang="en-US" b="1" dirty="0" smtClean="0">
                <a:solidFill>
                  <a:srgbClr val="0000A8"/>
                </a:solidFill>
              </a:rPr>
              <a:t>cost</a:t>
            </a:r>
            <a:r>
              <a:rPr lang="en-US" altLang="en-US" b="1" dirty="0">
                <a:solidFill>
                  <a:srgbClr val="0000A8"/>
                </a:solidFill>
              </a:rPr>
              <a:t>s</a:t>
            </a:r>
            <a:r>
              <a:rPr lang="en-US" altLang="en-US" b="1" dirty="0" smtClean="0"/>
              <a:t> </a:t>
            </a:r>
          </a:p>
          <a:p>
            <a:pPr lvl="1" algn="just">
              <a:buFont typeface="Wingdings" panose="05000000000000000000" pitchFamily="2" charset="2"/>
              <a:buChar char="Ø"/>
            </a:pPr>
            <a:endParaRPr lang="en-US" altLang="en-US" b="1" dirty="0" smtClean="0"/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altLang="en-US" b="1" dirty="0" smtClean="0"/>
              <a:t>Computation </a:t>
            </a:r>
            <a:r>
              <a:rPr lang="en-US" altLang="en-US" b="1" dirty="0"/>
              <a:t>and </a:t>
            </a:r>
            <a:r>
              <a:rPr lang="en-US" altLang="en-US" b="1" dirty="0">
                <a:solidFill>
                  <a:srgbClr val="0000A8"/>
                </a:solidFill>
              </a:rPr>
              <a:t>memory complexities </a:t>
            </a:r>
            <a:r>
              <a:rPr lang="en-US" altLang="en-US" b="1" dirty="0"/>
              <a:t>are separate </a:t>
            </a:r>
            <a:r>
              <a:rPr lang="en-US" altLang="en-US" b="1" dirty="0" smtClean="0"/>
              <a:t>things</a:t>
            </a:r>
            <a:endParaRPr lang="en-US" altLang="en-US" b="1" dirty="0"/>
          </a:p>
        </p:txBody>
      </p:sp>
    </p:spTree>
    <p:extLst>
      <p:ext uri="{BB962C8B-B14F-4D97-AF65-F5344CB8AC3E}">
        <p14:creationId xmlns:p14="http://schemas.microsoft.com/office/powerpoint/2010/main" val="22759609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402090"/>
            <a:ext cx="10515600" cy="5040999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US" altLang="en-US" b="1" dirty="0" smtClean="0"/>
          </a:p>
          <a:p>
            <a:pPr>
              <a:buFont typeface="Arial" panose="020B0604020202020204" pitchFamily="34" charset="0"/>
              <a:buChar char="•"/>
            </a:pPr>
            <a:endParaRPr lang="en-US" altLang="en-US" b="1" dirty="0"/>
          </a:p>
          <a:p>
            <a:pPr>
              <a:buFont typeface="Arial" panose="020B0604020202020204" pitchFamily="34" charset="0"/>
              <a:buChar char="•"/>
            </a:pPr>
            <a:endParaRPr lang="en-US" altLang="en-US" b="1" dirty="0" smtClean="0"/>
          </a:p>
          <a:p>
            <a:pPr>
              <a:buFont typeface="Arial" panose="020B0604020202020204" pitchFamily="34" charset="0"/>
              <a:buChar char="•"/>
            </a:pPr>
            <a:endParaRPr lang="en-US" altLang="en-US" b="1" dirty="0"/>
          </a:p>
          <a:p>
            <a:pPr>
              <a:buFont typeface="Arial" panose="020B0604020202020204" pitchFamily="34" charset="0"/>
              <a:buChar char="•"/>
            </a:pPr>
            <a:endParaRPr lang="en-US" altLang="en-US" b="1" dirty="0" smtClean="0"/>
          </a:p>
          <a:p>
            <a:pPr>
              <a:buFont typeface="Arial" panose="020B0604020202020204" pitchFamily="34" charset="0"/>
              <a:buChar char="•"/>
            </a:pPr>
            <a:endParaRPr lang="en-US" alt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b="1" dirty="0" smtClean="0"/>
              <a:t>A </a:t>
            </a:r>
            <a:r>
              <a:rPr lang="en-US" altLang="en-US" b="1" dirty="0">
                <a:solidFill>
                  <a:srgbClr val="0000A8"/>
                </a:solidFill>
              </a:rPr>
              <a:t>compare-split </a:t>
            </a:r>
            <a:r>
              <a:rPr lang="en-US" altLang="en-US" b="1" dirty="0"/>
              <a:t>operation. Each process sends its block of </a:t>
            </a:r>
            <a:r>
              <a:rPr lang="en-US" altLang="en-US" b="1" dirty="0" smtClean="0"/>
              <a:t>size n/p </a:t>
            </a:r>
            <a:r>
              <a:rPr lang="en-US" altLang="en-US" b="1" dirty="0"/>
              <a:t>to the other process. Each process </a:t>
            </a:r>
            <a:r>
              <a:rPr lang="en-US" altLang="en-US" b="1" dirty="0">
                <a:solidFill>
                  <a:srgbClr val="0000A8"/>
                </a:solidFill>
              </a:rPr>
              <a:t>merges</a:t>
            </a:r>
            <a:r>
              <a:rPr lang="en-US" altLang="en-US" b="1" dirty="0"/>
              <a:t> the received block with its own block and </a:t>
            </a:r>
            <a:r>
              <a:rPr lang="en-US" altLang="en-US" b="1" dirty="0">
                <a:solidFill>
                  <a:srgbClr val="0000A8"/>
                </a:solidFill>
              </a:rPr>
              <a:t>retains</a:t>
            </a:r>
            <a:r>
              <a:rPr lang="en-US" altLang="en-US" b="1" dirty="0"/>
              <a:t> only the appropriate half of the merged block. In this example, process </a:t>
            </a:r>
            <a:r>
              <a:rPr lang="en-US" altLang="en-US" b="1" dirty="0">
                <a:solidFill>
                  <a:srgbClr val="0000A8"/>
                </a:solidFill>
              </a:rPr>
              <a:t>Pi retains the smaller elements </a:t>
            </a:r>
            <a:r>
              <a:rPr lang="en-US" altLang="en-US" b="1" dirty="0"/>
              <a:t>and process </a:t>
            </a:r>
            <a:r>
              <a:rPr lang="en-US" altLang="en-US" b="1" dirty="0" err="1" smtClean="0">
                <a:solidFill>
                  <a:srgbClr val="0000A8"/>
                </a:solidFill>
              </a:rPr>
              <a:t>Pj</a:t>
            </a:r>
            <a:r>
              <a:rPr lang="en-US" altLang="en-US" b="1" dirty="0" smtClean="0">
                <a:solidFill>
                  <a:srgbClr val="0000A8"/>
                </a:solidFill>
              </a:rPr>
              <a:t> </a:t>
            </a:r>
            <a:r>
              <a:rPr lang="en-US" altLang="en-US" b="1" dirty="0">
                <a:solidFill>
                  <a:srgbClr val="0000A8"/>
                </a:solidFill>
              </a:rPr>
              <a:t>retains the larger elements</a:t>
            </a:r>
            <a:r>
              <a:rPr lang="en-US" altLang="en-US" b="1" dirty="0"/>
              <a:t>. 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Sorting: Parallel Compare </a:t>
            </a:r>
            <a:r>
              <a:rPr lang="en-US" dirty="0" smtClean="0"/>
              <a:t>Exchange Operation</a:t>
            </a:r>
            <a:endParaRPr lang="en-US" b="0" dirty="0"/>
          </a:p>
        </p:txBody>
      </p:sp>
      <p:pic>
        <p:nvPicPr>
          <p:cNvPr id="4" name="Picture 4">
            <a:extLst>
              <a:ext uri="{FF2B5EF4-FFF2-40B4-BE49-F238E27FC236}">
                <a16:creationId xmlns="" xmlns:a16="http://schemas.microsoft.com/office/drawing/2014/main" id="{334F16DC-B2A7-4122-A92B-E1550E1E1B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1858" y="1097925"/>
            <a:ext cx="6540322" cy="32562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384264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3166</TotalTime>
  <Words>1334</Words>
  <Application>Microsoft Office PowerPoint</Application>
  <PresentationFormat>Widescreen</PresentationFormat>
  <Paragraphs>204</Paragraphs>
  <Slides>30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Calibri Light</vt:lpstr>
      <vt:lpstr>Wingdings</vt:lpstr>
      <vt:lpstr>Office Theme</vt:lpstr>
      <vt:lpstr>CS 3006 Parallel and Distributed Computing Lecture 24</vt:lpstr>
      <vt:lpstr>Sorting in Parallel Era</vt:lpstr>
      <vt:lpstr>Outline</vt:lpstr>
      <vt:lpstr>Sorting: Overview</vt:lpstr>
      <vt:lpstr>Sorting: Basics</vt:lpstr>
      <vt:lpstr>Sorting: Parallel Compare Exchange Operation</vt:lpstr>
      <vt:lpstr>Sorting: Parallel Compare Exchange Operation [cost estimation]</vt:lpstr>
      <vt:lpstr>Sorting: Parallel Compare Exchange Operation [cost estimation] (Cont.)</vt:lpstr>
      <vt:lpstr>Sorting: Parallel Compare Exchange Operation</vt:lpstr>
      <vt:lpstr>Bubble Sort and its Variants</vt:lpstr>
      <vt:lpstr>Bubble Sort and its Variants (Cont.)</vt:lpstr>
      <vt:lpstr>Bubble Sort and its Variant (Cont.)</vt:lpstr>
      <vt:lpstr>Bubble Sort [Odd-Even Transposition] </vt:lpstr>
      <vt:lpstr>Bubble Sort [Odd-Even Transposition] (Cont.)</vt:lpstr>
      <vt:lpstr>Odd-Even Sort (Seq. Complexity) </vt:lpstr>
      <vt:lpstr>Parallel Odd-Even Sort </vt:lpstr>
      <vt:lpstr>Parallel Odd-Even Sort (Cont.)</vt:lpstr>
      <vt:lpstr>Parallel Odd-Even Sort (Cont.)</vt:lpstr>
      <vt:lpstr>Parallel Odd-Even Sort (Cont.)</vt:lpstr>
      <vt:lpstr>Reading Assignment: Parallel Odd-Even Sort Implementation </vt:lpstr>
      <vt:lpstr>Reading Assignment: Parallel Odd-Even Sort Implementation (Cont.)</vt:lpstr>
      <vt:lpstr>Reading Assignment: Parallel Odd-Even Sort Implementation (Cont.)</vt:lpstr>
      <vt:lpstr>Reading Assignment: Parallel Odd-Even Sort Implementation (Cont.)</vt:lpstr>
      <vt:lpstr>Reading Assignment: Parallel Odd-Even Sort Implementation (Cont.)</vt:lpstr>
      <vt:lpstr>Reading Assignment: Parallel Odd-Even Sort Implementation (Cont.)</vt:lpstr>
      <vt:lpstr>Reading Assignment: Parallel Odd-Even Sort Implementation (Cont.)</vt:lpstr>
      <vt:lpstr>Summary</vt:lpstr>
      <vt:lpstr>Summary (Cont.)</vt:lpstr>
      <vt:lpstr>Additional Resources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Kurose</dc:creator>
  <cp:lastModifiedBy>HP</cp:lastModifiedBy>
  <cp:revision>599</cp:revision>
  <dcterms:created xsi:type="dcterms:W3CDTF">2020-01-18T07:24:00Z</dcterms:created>
  <dcterms:modified xsi:type="dcterms:W3CDTF">2024-04-27T13:16:15Z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DBCDF73CD2C44F1492F6933E9F753A38</vt:lpwstr>
  </property>
  <property fmtid="{D5CDD505-2E9C-101B-9397-08002B2CF9AE}" pid="3" name="KSOProductBuildVer">
    <vt:lpwstr>1033-11.2.0.11380</vt:lpwstr>
  </property>
</Properties>
</file>