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1649" r:id="rId2"/>
    <p:sldId id="1450" r:id="rId3"/>
    <p:sldId id="1591" r:id="rId4"/>
    <p:sldId id="1611" r:id="rId5"/>
    <p:sldId id="1675" r:id="rId6"/>
    <p:sldId id="1676" r:id="rId7"/>
    <p:sldId id="1653" r:id="rId8"/>
    <p:sldId id="1677" r:id="rId9"/>
    <p:sldId id="1678" r:id="rId10"/>
    <p:sldId id="1679" r:id="rId11"/>
    <p:sldId id="1654" r:id="rId12"/>
    <p:sldId id="1680" r:id="rId13"/>
    <p:sldId id="1655" r:id="rId14"/>
    <p:sldId id="1681" r:id="rId15"/>
    <p:sldId id="1682" r:id="rId16"/>
    <p:sldId id="1656" r:id="rId17"/>
    <p:sldId id="1683" r:id="rId18"/>
    <p:sldId id="1684" r:id="rId19"/>
    <p:sldId id="1685" r:id="rId20"/>
    <p:sldId id="1592" r:id="rId21"/>
    <p:sldId id="1686" r:id="rId22"/>
    <p:sldId id="1687" r:id="rId23"/>
    <p:sldId id="1688" r:id="rId24"/>
    <p:sldId id="1689" r:id="rId25"/>
    <p:sldId id="1651" r:id="rId26"/>
    <p:sldId id="1594" r:id="rId27"/>
    <p:sldId id="144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A800"/>
    <a:srgbClr val="000099"/>
    <a:srgbClr val="00C000"/>
    <a:srgbClr val="3C6CDF"/>
    <a:srgbClr val="9CDFF9"/>
    <a:srgbClr val="B8C2C9"/>
    <a:srgbClr val="D6DCE0"/>
    <a:srgbClr val="0000A3"/>
    <a:srgbClr val="01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33"/>
    <p:restoredTop sz="92819" autoAdjust="0"/>
  </p:normalViewPr>
  <p:slideViewPr>
    <p:cSldViewPr snapToGrid="0" snapToObjects="1">
      <p:cViewPr varScale="1">
        <p:scale>
          <a:sx n="69" d="100"/>
          <a:sy n="69" d="100"/>
        </p:scale>
        <p:origin x="348" y="66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5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68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62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4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6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28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16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14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12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54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1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40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0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4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65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0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8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92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47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1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 3006</a:t>
            </a:r>
            <a:br>
              <a:rPr lang="en-US" sz="4800" dirty="0" smtClean="0"/>
            </a:br>
            <a:r>
              <a:rPr lang="en-US" sz="4800" dirty="0" smtClean="0"/>
              <a:t>Parallel and Distributed Computing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/>
              <a:t>Lecture </a:t>
            </a:r>
            <a:r>
              <a:rPr lang="en-US" sz="4800" smtClean="0"/>
              <a:t>25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47450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Helloworld.c</a:t>
            </a:r>
            <a:r>
              <a:rPr lang="en-US" sz="4000" dirty="0"/>
              <a:t> </a:t>
            </a:r>
            <a:r>
              <a:rPr lang="en-US" sz="4000" dirty="0" smtClean="0"/>
              <a:t>Program (Cont.)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3200" b="1" dirty="0"/>
              <a:t>Important: At header files </a:t>
            </a:r>
            <a:r>
              <a:rPr lang="en-US" altLang="en-US" sz="3200" b="1" dirty="0">
                <a:solidFill>
                  <a:srgbClr val="0000A8"/>
                </a:solidFill>
              </a:rPr>
              <a:t>include</a:t>
            </a:r>
            <a:r>
              <a:rPr lang="en-US" altLang="en-US" sz="3200" b="1" dirty="0"/>
              <a:t> both </a:t>
            </a:r>
            <a:r>
              <a:rPr lang="en-US" altLang="en-US" sz="3200" b="1" dirty="0" err="1"/>
              <a:t>mpi.h</a:t>
            </a:r>
            <a:r>
              <a:rPr lang="en-US" altLang="en-US" sz="3200" b="1" dirty="0"/>
              <a:t> and </a:t>
            </a:r>
            <a:r>
              <a:rPr lang="en-US" altLang="en-US" sz="3200" b="1" dirty="0" err="1" smtClean="0"/>
              <a:t>omp.h</a:t>
            </a:r>
            <a:endParaRPr lang="en-US" altLang="en-US" sz="3200" b="1" dirty="0" smtClean="0">
              <a:solidFill>
                <a:srgbClr val="0000A8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3200" b="1" dirty="0" smtClean="0">
                <a:solidFill>
                  <a:srgbClr val="0000A8"/>
                </a:solidFill>
              </a:rPr>
              <a:t>Compiling</a:t>
            </a:r>
            <a:r>
              <a:rPr lang="en-US" altLang="en-US" sz="3200" b="1" dirty="0" smtClean="0"/>
              <a:t> </a:t>
            </a:r>
            <a:r>
              <a:rPr lang="en-US" altLang="en-US" sz="3200" b="1" dirty="0"/>
              <a:t>the program: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 err="1"/>
              <a:t>mpicc</a:t>
            </a:r>
            <a:r>
              <a:rPr lang="en-US" altLang="en-US" b="1" dirty="0"/>
              <a:t> -</a:t>
            </a:r>
            <a:r>
              <a:rPr lang="en-US" altLang="en-US" b="1" dirty="0" err="1"/>
              <a:t>fopenmp</a:t>
            </a:r>
            <a:r>
              <a:rPr lang="en-US" altLang="en-US" b="1" dirty="0"/>
              <a:t> ./</a:t>
            </a:r>
            <a:r>
              <a:rPr lang="en-US" altLang="en-US" b="1" dirty="0" err="1"/>
              <a:t>helloworld.c</a:t>
            </a:r>
            <a:r>
              <a:rPr lang="en-US" altLang="en-US" b="1" dirty="0"/>
              <a:t> -o ./</a:t>
            </a:r>
            <a:r>
              <a:rPr lang="en-US" altLang="en-US" b="1" dirty="0" err="1"/>
              <a:t>a.out</a:t>
            </a:r>
            <a:r>
              <a:rPr lang="en-US" altLang="en-US" b="1" dirty="0"/>
              <a:t> </a:t>
            </a:r>
            <a:endParaRPr lang="en-US" altLang="en-US" sz="3200" b="1" dirty="0" smtClean="0">
              <a:solidFill>
                <a:srgbClr val="0000A8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3200" b="1" dirty="0" smtClean="0">
                <a:solidFill>
                  <a:srgbClr val="0000A8"/>
                </a:solidFill>
              </a:rPr>
              <a:t>Executing</a:t>
            </a:r>
            <a:r>
              <a:rPr lang="en-US" altLang="en-US" sz="3200" b="1" dirty="0" smtClean="0"/>
              <a:t> </a:t>
            </a:r>
            <a:r>
              <a:rPr lang="en-US" altLang="en-US" sz="3200" b="1" dirty="0"/>
              <a:t>the </a:t>
            </a:r>
            <a:r>
              <a:rPr lang="en-US" altLang="en-US" sz="3200" b="1" dirty="0" smtClean="0"/>
              <a:t>program: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 err="1" smtClean="0"/>
              <a:t>mpiexec</a:t>
            </a:r>
            <a:r>
              <a:rPr lang="en-US" altLang="en-US" b="1" dirty="0" smtClean="0"/>
              <a:t> </a:t>
            </a:r>
            <a:r>
              <a:rPr lang="en-US" altLang="en-US" b="1" dirty="0"/>
              <a:t>-np 2 ./</a:t>
            </a:r>
            <a:r>
              <a:rPr lang="en-US" altLang="en-US" b="1" dirty="0" err="1"/>
              <a:t>a.out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413CF8A-8A94-49AC-89ED-334F7102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680" y="3779975"/>
            <a:ext cx="7325679" cy="24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70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Hybrid_matrixVector.c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altLang="en-US" b="1" dirty="0" err="1" smtClean="0">
                <a:solidFill>
                  <a:srgbClr val="C00000"/>
                </a:solidFill>
              </a:rPr>
              <a:t>Hybrid_matrixVector.c</a:t>
            </a:r>
            <a:r>
              <a:rPr lang="en-US" altLang="en-US" b="1" dirty="0" smtClean="0">
                <a:solidFill>
                  <a:srgbClr val="C00000"/>
                </a:solidFill>
              </a:rPr>
              <a:t> Program: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3" y="2364313"/>
            <a:ext cx="8446691" cy="36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56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Hybrid_pi.c</a:t>
            </a:r>
            <a:r>
              <a:rPr lang="en-US" dirty="0"/>
              <a:t>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altLang="en-US" b="1" dirty="0" err="1">
                <a:solidFill>
                  <a:srgbClr val="C00000"/>
                </a:solidFill>
              </a:rPr>
              <a:t>Hybrid_pi.c</a:t>
            </a:r>
            <a:r>
              <a:rPr lang="en-US" altLang="en-US" b="1" dirty="0">
                <a:solidFill>
                  <a:srgbClr val="C00000"/>
                </a:solidFill>
              </a:rPr>
              <a:t> P</a:t>
            </a:r>
            <a:r>
              <a:rPr lang="en-US" altLang="en-US" b="1" dirty="0" smtClean="0">
                <a:solidFill>
                  <a:srgbClr val="C00000"/>
                </a:solidFill>
              </a:rPr>
              <a:t>rogram: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34" y="2311451"/>
            <a:ext cx="7756732" cy="33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652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MPI_Init_thread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Till now we have only </a:t>
            </a:r>
            <a:r>
              <a:rPr lang="en-US" altLang="en-US" b="1" dirty="0">
                <a:solidFill>
                  <a:srgbClr val="0000A8"/>
                </a:solidFill>
              </a:rPr>
              <a:t>seen solutions </a:t>
            </a:r>
            <a:r>
              <a:rPr lang="en-US" altLang="en-US" b="1" dirty="0"/>
              <a:t>that don’t require inter-workstation (OR MPI level) communication in the parallel </a:t>
            </a:r>
            <a:r>
              <a:rPr lang="en-US" altLang="en-US" b="1" dirty="0" smtClean="0"/>
              <a:t>region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What if we try to use MPI calls </a:t>
            </a:r>
            <a:r>
              <a:rPr lang="en-US" altLang="en-US" b="1" dirty="0">
                <a:solidFill>
                  <a:srgbClr val="0000A8"/>
                </a:solidFill>
              </a:rPr>
              <a:t>within </a:t>
            </a:r>
            <a:r>
              <a:rPr lang="en-US" altLang="en-US" b="1" dirty="0" err="1">
                <a:solidFill>
                  <a:srgbClr val="0000A8"/>
                </a:solidFill>
              </a:rPr>
              <a:t>openmp</a:t>
            </a:r>
            <a:r>
              <a:rPr lang="en-US" altLang="en-US" b="1" dirty="0"/>
              <a:t> parallel regions?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/>
              <a:t>Default calls for </a:t>
            </a:r>
            <a:r>
              <a:rPr lang="en-US" altLang="en-US" b="1" dirty="0">
                <a:solidFill>
                  <a:srgbClr val="0000A8"/>
                </a:solidFill>
              </a:rPr>
              <a:t>MPI-1 primitive routines </a:t>
            </a:r>
            <a:r>
              <a:rPr lang="en-US" altLang="en-US" b="1" dirty="0"/>
              <a:t>are not thread safe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/>
              <a:t>May result in </a:t>
            </a:r>
            <a:r>
              <a:rPr lang="en-US" altLang="en-US" b="1" dirty="0">
                <a:solidFill>
                  <a:srgbClr val="0000A8"/>
                </a:solidFill>
              </a:rPr>
              <a:t>strange </a:t>
            </a:r>
            <a:r>
              <a:rPr lang="en-US" altLang="en-US" b="1" dirty="0" smtClean="0">
                <a:solidFill>
                  <a:srgbClr val="0000A8"/>
                </a:solidFill>
              </a:rPr>
              <a:t>outputs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So, </a:t>
            </a:r>
            <a:r>
              <a:rPr lang="en-US" altLang="en-US" b="1" dirty="0" smtClean="0"/>
              <a:t>solution?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Use </a:t>
            </a:r>
            <a:r>
              <a:rPr lang="en-US" altLang="en-US" b="1" dirty="0" err="1">
                <a:solidFill>
                  <a:srgbClr val="0000A8"/>
                </a:solidFill>
              </a:rPr>
              <a:t>MPI_Init_thread</a:t>
            </a:r>
            <a:r>
              <a:rPr lang="en-US" altLang="en-US" b="1" dirty="0">
                <a:solidFill>
                  <a:srgbClr val="0000A8"/>
                </a:solidFill>
              </a:rPr>
              <a:t>() with MPI_THREAD_MULTIPLE </a:t>
            </a:r>
            <a:r>
              <a:rPr lang="en-US" altLang="en-US" b="1" dirty="0"/>
              <a:t>as support level  instead of simple </a:t>
            </a:r>
            <a:r>
              <a:rPr lang="en-US" altLang="en-US" b="1" dirty="0" err="1"/>
              <a:t>MPI_init</a:t>
            </a:r>
            <a:r>
              <a:rPr lang="en-US" altLang="en-US" b="1" dirty="0"/>
              <a:t>() call for starting the program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378753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MPI_Init_thread</a:t>
            </a:r>
            <a:r>
              <a:rPr lang="en-US" dirty="0" smtClean="0"/>
              <a:t> (Cont.)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altLang="en-US" b="1" dirty="0" err="1">
                <a:solidFill>
                  <a:srgbClr val="0000A8"/>
                </a:solidFill>
              </a:rPr>
              <a:t>int</a:t>
            </a:r>
            <a:r>
              <a:rPr lang="en-US" altLang="en-US" b="1" dirty="0">
                <a:solidFill>
                  <a:srgbClr val="0000A8"/>
                </a:solidFill>
              </a:rPr>
              <a:t> </a:t>
            </a:r>
            <a:r>
              <a:rPr lang="en-US" altLang="en-US" b="1" dirty="0" err="1" smtClean="0">
                <a:solidFill>
                  <a:srgbClr val="0000A8"/>
                </a:solidFill>
              </a:rPr>
              <a:t>MPI_Init_thread</a:t>
            </a:r>
            <a:r>
              <a:rPr lang="en-US" altLang="en-US" b="1" dirty="0" smtClean="0">
                <a:solidFill>
                  <a:srgbClr val="0000A8"/>
                </a:solidFill>
              </a:rPr>
              <a:t> (</a:t>
            </a:r>
            <a:r>
              <a:rPr lang="en-US" altLang="en-US" b="1" dirty="0" err="1">
                <a:solidFill>
                  <a:srgbClr val="0000A8"/>
                </a:solidFill>
              </a:rPr>
              <a:t>int</a:t>
            </a:r>
            <a:r>
              <a:rPr lang="en-US" altLang="en-US" b="1" dirty="0">
                <a:solidFill>
                  <a:srgbClr val="0000A8"/>
                </a:solidFill>
              </a:rPr>
              <a:t> *</a:t>
            </a:r>
            <a:r>
              <a:rPr lang="en-US" altLang="en-US" b="1" dirty="0" err="1">
                <a:solidFill>
                  <a:srgbClr val="0000A8"/>
                </a:solidFill>
              </a:rPr>
              <a:t>argc</a:t>
            </a:r>
            <a:r>
              <a:rPr lang="en-US" altLang="en-US" b="1" dirty="0">
                <a:solidFill>
                  <a:srgbClr val="0000A8"/>
                </a:solidFill>
              </a:rPr>
              <a:t>, char ***</a:t>
            </a:r>
            <a:r>
              <a:rPr lang="en-US" altLang="en-US" b="1" dirty="0" err="1">
                <a:solidFill>
                  <a:srgbClr val="0000A8"/>
                </a:solidFill>
              </a:rPr>
              <a:t>argv</a:t>
            </a:r>
            <a:r>
              <a:rPr lang="en-US" altLang="en-US" b="1" dirty="0">
                <a:solidFill>
                  <a:srgbClr val="0000A8"/>
                </a:solidFill>
              </a:rPr>
              <a:t>, </a:t>
            </a:r>
            <a:r>
              <a:rPr lang="en-US" altLang="en-US" b="1" dirty="0" err="1">
                <a:solidFill>
                  <a:srgbClr val="0000A8"/>
                </a:solidFill>
              </a:rPr>
              <a:t>int</a:t>
            </a:r>
            <a:r>
              <a:rPr lang="en-US" altLang="en-US" b="1" dirty="0">
                <a:solidFill>
                  <a:srgbClr val="0000A8"/>
                </a:solidFill>
              </a:rPr>
              <a:t> required, </a:t>
            </a:r>
            <a:r>
              <a:rPr lang="en-US" altLang="en-US" b="1" dirty="0" err="1">
                <a:solidFill>
                  <a:srgbClr val="0000A8"/>
                </a:solidFill>
              </a:rPr>
              <a:t>int</a:t>
            </a:r>
            <a:r>
              <a:rPr lang="en-US" altLang="en-US" b="1" dirty="0">
                <a:solidFill>
                  <a:srgbClr val="0000A8"/>
                </a:solidFill>
              </a:rPr>
              <a:t> *provided)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err="1" smtClean="0"/>
              <a:t>MPI_Init_thread</a:t>
            </a:r>
            <a:r>
              <a:rPr lang="en-US" altLang="en-US" b="1" dirty="0"/>
              <a:t>() </a:t>
            </a:r>
            <a:r>
              <a:rPr lang="en-US" altLang="en-US" b="1" dirty="0">
                <a:solidFill>
                  <a:srgbClr val="0000A8"/>
                </a:solidFill>
              </a:rPr>
              <a:t>initializes</a:t>
            </a:r>
            <a:r>
              <a:rPr lang="en-US" altLang="en-US" b="1" dirty="0"/>
              <a:t> the MPI execution environment (similar to </a:t>
            </a:r>
            <a:r>
              <a:rPr lang="en-US" altLang="en-US" b="1" dirty="0" err="1"/>
              <a:t>MPI_Init</a:t>
            </a:r>
            <a:r>
              <a:rPr lang="en-US" altLang="en-US" b="1" dirty="0"/>
              <a:t>()) </a:t>
            </a:r>
            <a:endParaRPr lang="en-US" alt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Defines </a:t>
            </a:r>
            <a:r>
              <a:rPr lang="en-US" altLang="en-US" b="1" dirty="0"/>
              <a:t>the </a:t>
            </a:r>
            <a:r>
              <a:rPr lang="en-US" altLang="en-US" b="1" dirty="0">
                <a:solidFill>
                  <a:srgbClr val="0000A8"/>
                </a:solidFill>
              </a:rPr>
              <a:t>support level </a:t>
            </a:r>
            <a:r>
              <a:rPr lang="en-US" altLang="en-US" b="1" dirty="0"/>
              <a:t>for </a:t>
            </a:r>
            <a:r>
              <a:rPr lang="en-US" altLang="en-US" b="1" dirty="0" smtClean="0"/>
              <a:t>multithreading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0000A8"/>
                </a:solidFill>
              </a:rPr>
              <a:t>Required</a:t>
            </a:r>
            <a:r>
              <a:rPr lang="en-US" altLang="en-US" b="1" dirty="0" smtClean="0"/>
              <a:t> </a:t>
            </a:r>
            <a:r>
              <a:rPr lang="en-US" altLang="en-US" b="1" dirty="0"/>
              <a:t>is the aimed support level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0000A8"/>
                </a:solidFill>
              </a:rPr>
              <a:t>Provided</a:t>
            </a:r>
            <a:r>
              <a:rPr lang="en-US" altLang="en-US" b="1" dirty="0" smtClean="0"/>
              <a:t> </a:t>
            </a:r>
            <a:r>
              <a:rPr lang="en-US" altLang="en-US" b="1" dirty="0"/>
              <a:t>is the support level provided by the MPI </a:t>
            </a:r>
            <a:r>
              <a:rPr lang="en-US" altLang="en-US" b="1" dirty="0" smtClean="0"/>
              <a:t>implementation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620744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MPI_Init_thread</a:t>
            </a:r>
            <a:r>
              <a:rPr lang="en-US" dirty="0" smtClean="0"/>
              <a:t> (Cont.)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altLang="en-US" b="1" dirty="0" err="1">
                <a:solidFill>
                  <a:srgbClr val="0000A8"/>
                </a:solidFill>
              </a:rPr>
              <a:t>int</a:t>
            </a:r>
            <a:r>
              <a:rPr lang="en-US" altLang="en-US" b="1" dirty="0">
                <a:solidFill>
                  <a:srgbClr val="0000A8"/>
                </a:solidFill>
              </a:rPr>
              <a:t> </a:t>
            </a:r>
            <a:r>
              <a:rPr lang="en-US" altLang="en-US" b="1" dirty="0" err="1">
                <a:solidFill>
                  <a:srgbClr val="0000A8"/>
                </a:solidFill>
              </a:rPr>
              <a:t>MPI_Init_thread</a:t>
            </a:r>
            <a:r>
              <a:rPr lang="en-US" altLang="en-US" b="1" dirty="0">
                <a:solidFill>
                  <a:srgbClr val="0000A8"/>
                </a:solidFill>
              </a:rPr>
              <a:t>(</a:t>
            </a:r>
            <a:r>
              <a:rPr lang="en-US" altLang="en-US" b="1" dirty="0" err="1">
                <a:solidFill>
                  <a:srgbClr val="0000A8"/>
                </a:solidFill>
              </a:rPr>
              <a:t>int</a:t>
            </a:r>
            <a:r>
              <a:rPr lang="en-US" altLang="en-US" b="1" dirty="0">
                <a:solidFill>
                  <a:srgbClr val="0000A8"/>
                </a:solidFill>
              </a:rPr>
              <a:t> *</a:t>
            </a:r>
            <a:r>
              <a:rPr lang="en-US" altLang="en-US" b="1" dirty="0" err="1">
                <a:solidFill>
                  <a:srgbClr val="0000A8"/>
                </a:solidFill>
              </a:rPr>
              <a:t>argc</a:t>
            </a:r>
            <a:r>
              <a:rPr lang="en-US" altLang="en-US" b="1" dirty="0">
                <a:solidFill>
                  <a:srgbClr val="0000A8"/>
                </a:solidFill>
              </a:rPr>
              <a:t>, char ***</a:t>
            </a:r>
            <a:r>
              <a:rPr lang="en-US" altLang="en-US" b="1" dirty="0" err="1">
                <a:solidFill>
                  <a:srgbClr val="0000A8"/>
                </a:solidFill>
              </a:rPr>
              <a:t>argv</a:t>
            </a:r>
            <a:r>
              <a:rPr lang="en-US" altLang="en-US" b="1" dirty="0">
                <a:solidFill>
                  <a:srgbClr val="0000A8"/>
                </a:solidFill>
              </a:rPr>
              <a:t>, </a:t>
            </a:r>
            <a:r>
              <a:rPr lang="en-US" altLang="en-US" b="1" dirty="0" err="1">
                <a:solidFill>
                  <a:srgbClr val="0000A8"/>
                </a:solidFill>
              </a:rPr>
              <a:t>int</a:t>
            </a:r>
            <a:r>
              <a:rPr lang="en-US" altLang="en-US" b="1" dirty="0">
                <a:solidFill>
                  <a:srgbClr val="0000A8"/>
                </a:solidFill>
              </a:rPr>
              <a:t> required, </a:t>
            </a:r>
            <a:r>
              <a:rPr lang="en-US" altLang="en-US" b="1" dirty="0" err="1">
                <a:solidFill>
                  <a:srgbClr val="0000A8"/>
                </a:solidFill>
              </a:rPr>
              <a:t>int</a:t>
            </a:r>
            <a:r>
              <a:rPr lang="en-US" altLang="en-US" b="1" dirty="0">
                <a:solidFill>
                  <a:srgbClr val="0000A8"/>
                </a:solidFill>
              </a:rPr>
              <a:t> *provided</a:t>
            </a:r>
            <a:r>
              <a:rPr lang="en-US" altLang="en-US" b="1" dirty="0" smtClean="0">
                <a:solidFill>
                  <a:srgbClr val="0000A8"/>
                </a:solidFill>
              </a:rPr>
              <a:t>)</a:t>
            </a:r>
          </a:p>
          <a:p>
            <a:pPr marL="130175" indent="0" algn="just">
              <a:buNone/>
            </a:pPr>
            <a:endParaRPr lang="en-US" alt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Available </a:t>
            </a:r>
            <a:r>
              <a:rPr lang="en-US" altLang="en-US" b="1" dirty="0"/>
              <a:t>Support </a:t>
            </a:r>
            <a:r>
              <a:rPr lang="en-US" altLang="en-US" b="1" dirty="0" smtClean="0"/>
              <a:t>Levels</a:t>
            </a:r>
            <a:r>
              <a:rPr lang="en-US" altLang="en-US" b="1" dirty="0"/>
              <a:t>:</a:t>
            </a:r>
          </a:p>
          <a:p>
            <a:pPr lvl="1" algn="just"/>
            <a:r>
              <a:rPr lang="en-US" altLang="en-US" b="1" dirty="0">
                <a:solidFill>
                  <a:srgbClr val="0000A8"/>
                </a:solidFill>
              </a:rPr>
              <a:t>MPI_THREAD_SINGLE</a:t>
            </a:r>
            <a:r>
              <a:rPr lang="en-US" altLang="en-US" b="1" dirty="0"/>
              <a:t> – only one thread will execute (the same as initializing the environment with </a:t>
            </a:r>
            <a:r>
              <a:rPr lang="en-US" altLang="en-US" b="1" dirty="0" err="1"/>
              <a:t>MPI_Init</a:t>
            </a:r>
            <a:r>
              <a:rPr lang="en-US" altLang="en-US" b="1" dirty="0"/>
              <a:t>())</a:t>
            </a:r>
          </a:p>
          <a:p>
            <a:pPr lvl="1" algn="just"/>
            <a:r>
              <a:rPr lang="en-US" altLang="en-US" b="1" dirty="0">
                <a:solidFill>
                  <a:srgbClr val="0000A8"/>
                </a:solidFill>
              </a:rPr>
              <a:t>MPI_THREAD_FUNNELED</a:t>
            </a:r>
            <a:r>
              <a:rPr lang="en-US" altLang="en-US" b="1" dirty="0"/>
              <a:t> – only the master thread can make MPI calls</a:t>
            </a:r>
          </a:p>
          <a:p>
            <a:pPr lvl="1" algn="just"/>
            <a:r>
              <a:rPr lang="en-US" altLang="en-US" b="1" dirty="0">
                <a:solidFill>
                  <a:srgbClr val="0000A8"/>
                </a:solidFill>
              </a:rPr>
              <a:t>MPI_THREAD_SERIALIZED</a:t>
            </a:r>
            <a:r>
              <a:rPr lang="en-US" altLang="en-US" b="1" dirty="0"/>
              <a:t> – all threads can make MPI calls, but only one thread at a time can be in such state</a:t>
            </a:r>
          </a:p>
          <a:p>
            <a:pPr lvl="1" algn="just"/>
            <a:r>
              <a:rPr lang="en-US" altLang="en-US" b="1" dirty="0">
                <a:solidFill>
                  <a:srgbClr val="0000A8"/>
                </a:solidFill>
              </a:rPr>
              <a:t>MPI_THREAD_MULTIPLE</a:t>
            </a:r>
            <a:r>
              <a:rPr lang="en-US" altLang="en-US" b="1" dirty="0"/>
              <a:t> – all threads can make simultaneous MPI calls without any constraints</a:t>
            </a:r>
          </a:p>
        </p:txBody>
      </p:sp>
    </p:spTree>
    <p:extLst>
      <p:ext uri="{BB962C8B-B14F-4D97-AF65-F5344CB8AC3E}">
        <p14:creationId xmlns:p14="http://schemas.microsoft.com/office/powerpoint/2010/main" val="1113343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/>
              <a:t>MPI_THREAD_FUNNELED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With </a:t>
            </a:r>
            <a:r>
              <a:rPr lang="en-US" altLang="en-US" sz="2000" b="1" dirty="0"/>
              <a:t>support level MPI_THREAD_FUNNELED only the </a:t>
            </a:r>
            <a:r>
              <a:rPr lang="en-US" altLang="en-US" sz="2000" b="1" dirty="0">
                <a:solidFill>
                  <a:srgbClr val="0000A8"/>
                </a:solidFill>
              </a:rPr>
              <a:t>master</a:t>
            </a:r>
            <a:r>
              <a:rPr lang="en-US" altLang="en-US" sz="2000" b="1" dirty="0"/>
              <a:t> thread </a:t>
            </a:r>
            <a:r>
              <a:rPr lang="en-US" altLang="en-US" sz="2000" b="1" dirty="0" smtClean="0"/>
              <a:t>can make </a:t>
            </a:r>
            <a:r>
              <a:rPr lang="en-US" altLang="en-US" sz="2000" b="1" dirty="0"/>
              <a:t>MPI </a:t>
            </a:r>
            <a:r>
              <a:rPr lang="en-US" altLang="en-US" sz="2000" b="1" dirty="0" smtClean="0"/>
              <a:t>calls</a:t>
            </a:r>
            <a:endParaRPr lang="en-US" altLang="en-US" sz="2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b="1" dirty="0"/>
              <a:t> One way to ensure this is to protect the MPI calls with the </a:t>
            </a:r>
            <a:r>
              <a:rPr lang="en-US" altLang="en-US" sz="2000" b="1" dirty="0" err="1">
                <a:solidFill>
                  <a:srgbClr val="0000A8"/>
                </a:solidFill>
              </a:rPr>
              <a:t>omp</a:t>
            </a:r>
            <a:r>
              <a:rPr lang="en-US" altLang="en-US" sz="2000" b="1" dirty="0">
                <a:solidFill>
                  <a:srgbClr val="0000A8"/>
                </a:solidFill>
              </a:rPr>
              <a:t> master </a:t>
            </a:r>
            <a:r>
              <a:rPr lang="en-US" altLang="en-US" sz="2000" b="1" dirty="0" smtClean="0">
                <a:solidFill>
                  <a:srgbClr val="0000A8"/>
                </a:solidFill>
              </a:rPr>
              <a:t>directive</a:t>
            </a:r>
            <a:endParaRPr lang="en-US" altLang="en-US" sz="2000" b="1" dirty="0"/>
          </a:p>
          <a:p>
            <a:pPr marL="130175" indent="0" algn="just">
              <a:buNone/>
            </a:pPr>
            <a:r>
              <a:rPr lang="en-US" altLang="en-US" sz="2000" b="1" dirty="0"/>
              <a:t>#pragma </a:t>
            </a:r>
            <a:r>
              <a:rPr lang="en-US" altLang="en-US" sz="2000" b="1" dirty="0" err="1"/>
              <a:t>omp</a:t>
            </a:r>
            <a:r>
              <a:rPr lang="en-US" altLang="en-US" sz="2000" b="1" dirty="0"/>
              <a:t> parallel</a:t>
            </a:r>
          </a:p>
          <a:p>
            <a:pPr marL="130175" indent="0" algn="just">
              <a:buNone/>
            </a:pPr>
            <a:r>
              <a:rPr lang="en-US" altLang="en-US" sz="2000" b="1" dirty="0"/>
              <a:t>{</a:t>
            </a:r>
          </a:p>
          <a:p>
            <a:pPr marL="130175" indent="0" algn="just">
              <a:buNone/>
            </a:pPr>
            <a:r>
              <a:rPr lang="en-US" altLang="en-US" sz="2000" b="1" dirty="0"/>
              <a:t>	...</a:t>
            </a:r>
          </a:p>
          <a:p>
            <a:pPr marL="130175" indent="0" algn="just">
              <a:buNone/>
            </a:pPr>
            <a:r>
              <a:rPr lang="en-US" altLang="en-US" sz="2000" b="1" dirty="0"/>
              <a:t>#pragma </a:t>
            </a:r>
            <a:r>
              <a:rPr lang="en-US" altLang="en-US" sz="2000" b="1" dirty="0" err="1"/>
              <a:t>omp</a:t>
            </a:r>
            <a:r>
              <a:rPr lang="en-US" altLang="en-US" sz="2000" b="1" dirty="0"/>
              <a:t> barrier // explicit barrier at entrance</a:t>
            </a:r>
          </a:p>
          <a:p>
            <a:pPr marL="130175" indent="0" algn="just">
              <a:buNone/>
            </a:pPr>
            <a:r>
              <a:rPr lang="en-US" altLang="en-US" sz="2000" b="1" dirty="0"/>
              <a:t>#pragma </a:t>
            </a:r>
            <a:r>
              <a:rPr lang="en-US" altLang="en-US" sz="2000" b="1" dirty="0" err="1"/>
              <a:t>omp</a:t>
            </a:r>
            <a:r>
              <a:rPr lang="en-US" altLang="en-US" sz="2000" b="1" dirty="0"/>
              <a:t> master // only the master thread makes the MPI call</a:t>
            </a:r>
          </a:p>
          <a:p>
            <a:pPr marL="130175" indent="0" algn="just">
              <a:buNone/>
            </a:pPr>
            <a:r>
              <a:rPr lang="en-US" altLang="en-US" sz="2000" b="1" dirty="0" err="1">
                <a:solidFill>
                  <a:srgbClr val="0000A8"/>
                </a:solidFill>
              </a:rPr>
              <a:t>mpi_call</a:t>
            </a:r>
            <a:r>
              <a:rPr lang="en-US" altLang="en-US" sz="2000" b="1" dirty="0">
                <a:solidFill>
                  <a:srgbClr val="0000A8"/>
                </a:solidFill>
              </a:rPr>
              <a:t>();</a:t>
            </a:r>
          </a:p>
          <a:p>
            <a:pPr marL="130175" indent="0" algn="just">
              <a:buNone/>
            </a:pPr>
            <a:r>
              <a:rPr lang="en-US" altLang="en-US" sz="2000" b="1" dirty="0"/>
              <a:t>#pragma </a:t>
            </a:r>
            <a:r>
              <a:rPr lang="en-US" altLang="en-US" sz="2000" b="1" dirty="0" err="1"/>
              <a:t>omp</a:t>
            </a:r>
            <a:r>
              <a:rPr lang="en-US" altLang="en-US" sz="2000" b="1" dirty="0"/>
              <a:t> barrier // explicit barrier at exit</a:t>
            </a:r>
          </a:p>
          <a:p>
            <a:pPr marL="130175" indent="0" algn="just">
              <a:buNone/>
            </a:pPr>
            <a:r>
              <a:rPr lang="en-US" altLang="en-US" sz="2000" b="1" dirty="0"/>
              <a:t>...</a:t>
            </a:r>
          </a:p>
          <a:p>
            <a:pPr marL="130175" indent="0" algn="just">
              <a:buNone/>
            </a:pPr>
            <a:r>
              <a:rPr lang="en-US" altLang="en-US" sz="2000" b="1" dirty="0" smtClean="0"/>
              <a:t>}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596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/>
              <a:t>MPI_THREAD_SERIALIZED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Only </a:t>
            </a:r>
            <a:r>
              <a:rPr lang="en-US" altLang="en-US" sz="2000" b="1" dirty="0">
                <a:solidFill>
                  <a:srgbClr val="0000A8"/>
                </a:solidFill>
              </a:rPr>
              <a:t>one thread </a:t>
            </a:r>
            <a:r>
              <a:rPr lang="en-US" altLang="en-US" sz="2000" b="1" dirty="0"/>
              <a:t>at a time will make calls to the MPI library, but all threads are eligible to make such calls as long as they do not do so at the same time</a:t>
            </a:r>
          </a:p>
          <a:p>
            <a:pPr marL="130175" indent="0" algn="just">
              <a:buNone/>
            </a:pPr>
            <a:r>
              <a:rPr lang="en-US" altLang="en-US" sz="2000" b="1" dirty="0"/>
              <a:t>#pragma </a:t>
            </a:r>
            <a:r>
              <a:rPr lang="en-US" altLang="en-US" sz="2000" b="1" dirty="0" err="1"/>
              <a:t>omp</a:t>
            </a:r>
            <a:r>
              <a:rPr lang="en-US" altLang="en-US" sz="2000" b="1" dirty="0"/>
              <a:t> parallel private(</a:t>
            </a:r>
            <a:r>
              <a:rPr lang="en-US" altLang="en-US" sz="2000" b="1" dirty="0" err="1"/>
              <a:t>tid</a:t>
            </a:r>
            <a:r>
              <a:rPr lang="en-US" altLang="en-US" sz="2000" b="1" dirty="0"/>
              <a:t>) </a:t>
            </a:r>
            <a:r>
              <a:rPr lang="en-US" altLang="en-US" sz="2000" b="1" dirty="0" err="1"/>
              <a:t>num_threads</a:t>
            </a:r>
            <a:r>
              <a:rPr lang="en-US" altLang="en-US" sz="2000" b="1" dirty="0"/>
              <a:t>(2)</a:t>
            </a:r>
          </a:p>
          <a:p>
            <a:pPr marL="130175" indent="0" algn="just">
              <a:buNone/>
            </a:pPr>
            <a:r>
              <a:rPr lang="en-US" altLang="en-US" sz="2000" b="1" dirty="0"/>
              <a:t>{</a:t>
            </a:r>
          </a:p>
          <a:p>
            <a:pPr marL="130175" indent="0" algn="just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err="1"/>
              <a:t>tid</a:t>
            </a:r>
            <a:r>
              <a:rPr lang="en-US" altLang="en-US" sz="2000" b="1" dirty="0"/>
              <a:t> = </a:t>
            </a:r>
            <a:r>
              <a:rPr lang="en-US" altLang="en-US" sz="2000" b="1" dirty="0" err="1"/>
              <a:t>omp_get_thread_num</a:t>
            </a:r>
            <a:r>
              <a:rPr lang="en-US" altLang="en-US" sz="2000" b="1" dirty="0"/>
              <a:t>();</a:t>
            </a:r>
          </a:p>
          <a:p>
            <a:pPr marL="130175" indent="0" algn="just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>
                <a:solidFill>
                  <a:srgbClr val="0000A8"/>
                </a:solidFill>
              </a:rPr>
              <a:t>if(</a:t>
            </a:r>
            <a:r>
              <a:rPr lang="en-US" altLang="en-US" sz="2000" b="1" dirty="0" err="1">
                <a:solidFill>
                  <a:srgbClr val="0000A8"/>
                </a:solidFill>
              </a:rPr>
              <a:t>tid</a:t>
            </a:r>
            <a:r>
              <a:rPr lang="en-US" altLang="en-US" sz="2000" b="1" dirty="0">
                <a:solidFill>
                  <a:srgbClr val="0000A8"/>
                </a:solidFill>
              </a:rPr>
              <a:t>== 0){  </a:t>
            </a:r>
            <a:r>
              <a:rPr lang="en-US" altLang="en-US" sz="2000" b="1" dirty="0" err="1">
                <a:solidFill>
                  <a:srgbClr val="0000A8"/>
                </a:solidFill>
              </a:rPr>
              <a:t>mpi_call</a:t>
            </a:r>
            <a:r>
              <a:rPr lang="en-US" altLang="en-US" sz="2000" b="1" dirty="0">
                <a:solidFill>
                  <a:srgbClr val="0000A8"/>
                </a:solidFill>
              </a:rPr>
              <a:t>(); }</a:t>
            </a:r>
          </a:p>
          <a:p>
            <a:pPr marL="130175" indent="0" algn="just">
              <a:buNone/>
            </a:pPr>
            <a:r>
              <a:rPr lang="en-US" altLang="en-US" sz="2000" b="1" dirty="0"/>
              <a:t>   </a:t>
            </a:r>
            <a:r>
              <a:rPr lang="en-US" altLang="en-US" sz="2000" b="1" dirty="0" smtClean="0"/>
              <a:t>	#</a:t>
            </a:r>
            <a:r>
              <a:rPr lang="en-US" altLang="en-US" sz="2000" b="1" dirty="0"/>
              <a:t>pragma </a:t>
            </a:r>
            <a:r>
              <a:rPr lang="en-US" altLang="en-US" sz="2000" b="1" dirty="0" err="1"/>
              <a:t>omp</a:t>
            </a:r>
            <a:r>
              <a:rPr lang="en-US" altLang="en-US" sz="2000" b="1" dirty="0"/>
              <a:t> barrier // barrier so that other threads don’t enter next </a:t>
            </a:r>
            <a:r>
              <a:rPr lang="en-US" altLang="en-US" sz="2000" b="1" dirty="0" err="1"/>
              <a:t>mpi</a:t>
            </a:r>
            <a:r>
              <a:rPr lang="en-US" altLang="en-US" sz="2000" b="1" dirty="0"/>
              <a:t> call </a:t>
            </a:r>
          </a:p>
          <a:p>
            <a:pPr marL="130175" indent="0" algn="just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	</a:t>
            </a:r>
            <a:r>
              <a:rPr lang="en-US" altLang="en-US" sz="2000" b="1" dirty="0" smtClean="0">
                <a:solidFill>
                  <a:srgbClr val="0000A8"/>
                </a:solidFill>
              </a:rPr>
              <a:t>if(</a:t>
            </a:r>
            <a:r>
              <a:rPr lang="en-US" altLang="en-US" sz="2000" b="1" dirty="0" err="1" smtClean="0">
                <a:solidFill>
                  <a:srgbClr val="0000A8"/>
                </a:solidFill>
              </a:rPr>
              <a:t>tid</a:t>
            </a:r>
            <a:r>
              <a:rPr lang="en-US" altLang="en-US" sz="2000" b="1" dirty="0">
                <a:solidFill>
                  <a:srgbClr val="0000A8"/>
                </a:solidFill>
              </a:rPr>
              <a:t>== 1){  </a:t>
            </a:r>
            <a:r>
              <a:rPr lang="en-US" altLang="en-US" sz="2000" b="1" dirty="0" err="1">
                <a:solidFill>
                  <a:srgbClr val="0000A8"/>
                </a:solidFill>
              </a:rPr>
              <a:t>mpi_call</a:t>
            </a:r>
            <a:r>
              <a:rPr lang="en-US" altLang="en-US" sz="2000" b="1" dirty="0">
                <a:solidFill>
                  <a:srgbClr val="0000A8"/>
                </a:solidFill>
              </a:rPr>
              <a:t>(); }</a:t>
            </a:r>
          </a:p>
          <a:p>
            <a:pPr marL="130175" indent="0" algn="just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smtClean="0"/>
              <a:t>#</a:t>
            </a:r>
            <a:r>
              <a:rPr lang="en-US" altLang="en-US" sz="2000" b="1" dirty="0"/>
              <a:t>pragma </a:t>
            </a:r>
            <a:r>
              <a:rPr lang="en-US" altLang="en-US" sz="2000" b="1" dirty="0" err="1"/>
              <a:t>omp</a:t>
            </a:r>
            <a:r>
              <a:rPr lang="en-US" altLang="en-US" sz="2000" b="1" dirty="0"/>
              <a:t> barrier // explicit barrier</a:t>
            </a:r>
          </a:p>
          <a:p>
            <a:pPr marL="130175" indent="0" algn="just">
              <a:buNone/>
            </a:pPr>
            <a:r>
              <a:rPr lang="en-US" altLang="en-US" sz="2000" b="1" dirty="0"/>
              <a:t>...</a:t>
            </a:r>
          </a:p>
          <a:p>
            <a:pPr marL="130175" indent="0" algn="just">
              <a:buNone/>
            </a:pPr>
            <a:r>
              <a:rPr lang="en-US" altLang="en-US" sz="2000" b="1" dirty="0" smtClean="0"/>
              <a:t>}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05552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dirty="0"/>
              <a:t>MPI_THREAD_MULTIPLE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All </a:t>
            </a:r>
            <a:r>
              <a:rPr lang="en-US" altLang="en-US" sz="2000" b="1" dirty="0"/>
              <a:t>the threads can make </a:t>
            </a:r>
            <a:r>
              <a:rPr lang="en-US" altLang="en-US" sz="2000" b="1" dirty="0">
                <a:solidFill>
                  <a:srgbClr val="0000A8"/>
                </a:solidFill>
              </a:rPr>
              <a:t>simultaneous MPI calls </a:t>
            </a:r>
            <a:r>
              <a:rPr lang="en-US" altLang="en-US" sz="2000" b="1" dirty="0"/>
              <a:t>without any constraints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b="1" dirty="0"/>
              <a:t>No need of any barrier </a:t>
            </a:r>
            <a:r>
              <a:rPr lang="en-US" altLang="en-US" sz="2000" b="1" dirty="0">
                <a:solidFill>
                  <a:srgbClr val="0000A8"/>
                </a:solidFill>
              </a:rPr>
              <a:t>synchronizations</a:t>
            </a:r>
            <a:r>
              <a:rPr lang="en-US" altLang="en-US" sz="2000" b="1" dirty="0"/>
              <a:t> among the threads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b="1" dirty="0"/>
              <a:t>MPI library is then </a:t>
            </a:r>
            <a:r>
              <a:rPr lang="en-US" altLang="en-US" sz="2000" b="1" dirty="0">
                <a:solidFill>
                  <a:srgbClr val="0000A8"/>
                </a:solidFill>
              </a:rPr>
              <a:t>responsible</a:t>
            </a:r>
            <a:r>
              <a:rPr lang="en-US" altLang="en-US" sz="2000" b="1" dirty="0"/>
              <a:t> for thread safety within that library, and for any libraries that it in turn uses </a:t>
            </a:r>
          </a:p>
          <a:p>
            <a:pPr marL="130175" indent="0" algn="just">
              <a:buNone/>
            </a:pPr>
            <a:r>
              <a:rPr lang="en-US" altLang="en-US" sz="2000" b="1" dirty="0"/>
              <a:t>#pragma </a:t>
            </a:r>
            <a:r>
              <a:rPr lang="en-US" altLang="en-US" sz="2000" b="1" dirty="0" err="1"/>
              <a:t>omp</a:t>
            </a:r>
            <a:r>
              <a:rPr lang="en-US" altLang="en-US" sz="2000" b="1" dirty="0"/>
              <a:t> parallel private(</a:t>
            </a:r>
            <a:r>
              <a:rPr lang="en-US" altLang="en-US" sz="2000" b="1" dirty="0" err="1"/>
              <a:t>tid</a:t>
            </a:r>
            <a:r>
              <a:rPr lang="en-US" altLang="en-US" sz="2000" b="1" dirty="0"/>
              <a:t>) </a:t>
            </a:r>
            <a:r>
              <a:rPr lang="en-US" altLang="en-US" sz="2000" b="1" dirty="0" err="1"/>
              <a:t>num_threads</a:t>
            </a:r>
            <a:r>
              <a:rPr lang="en-US" altLang="en-US" sz="2000" b="1" dirty="0"/>
              <a:t>(2)</a:t>
            </a:r>
          </a:p>
          <a:p>
            <a:pPr marL="130175" indent="0" algn="just">
              <a:buNone/>
            </a:pPr>
            <a:r>
              <a:rPr lang="en-US" altLang="en-US" sz="2000" b="1" dirty="0"/>
              <a:t>{</a:t>
            </a:r>
          </a:p>
          <a:p>
            <a:pPr marL="130175" indent="0" algn="just">
              <a:buNone/>
            </a:pPr>
            <a:r>
              <a:rPr lang="en-US" altLang="en-US" sz="2000" b="1" dirty="0"/>
              <a:t>	….</a:t>
            </a:r>
          </a:p>
          <a:p>
            <a:pPr marL="130175" indent="0" algn="just">
              <a:buNone/>
            </a:pPr>
            <a:r>
              <a:rPr lang="en-US" altLang="en-US" sz="2000" b="1" dirty="0"/>
              <a:t>         </a:t>
            </a:r>
            <a:r>
              <a:rPr lang="en-US" altLang="en-US" sz="2000" b="1" dirty="0" err="1"/>
              <a:t>tid</a:t>
            </a:r>
            <a:r>
              <a:rPr lang="en-US" altLang="en-US" sz="2000" b="1" dirty="0"/>
              <a:t> = </a:t>
            </a:r>
            <a:r>
              <a:rPr lang="en-US" altLang="en-US" sz="2000" b="1" dirty="0" err="1"/>
              <a:t>omp_get_thread_num</a:t>
            </a:r>
            <a:r>
              <a:rPr lang="en-US" altLang="en-US" sz="2000" b="1" dirty="0"/>
              <a:t>();</a:t>
            </a:r>
          </a:p>
          <a:p>
            <a:pPr marL="130175" indent="0" algn="just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>
                <a:solidFill>
                  <a:srgbClr val="0000A8"/>
                </a:solidFill>
              </a:rPr>
              <a:t> </a:t>
            </a:r>
            <a:r>
              <a:rPr lang="en-US" altLang="en-US" sz="2000" b="1" dirty="0" err="1">
                <a:solidFill>
                  <a:srgbClr val="0000A8"/>
                </a:solidFill>
              </a:rPr>
              <a:t>mpi_call</a:t>
            </a:r>
            <a:r>
              <a:rPr lang="en-US" altLang="en-US" sz="2000" b="1" dirty="0">
                <a:solidFill>
                  <a:srgbClr val="0000A8"/>
                </a:solidFill>
              </a:rPr>
              <a:t>();  </a:t>
            </a:r>
            <a:r>
              <a:rPr lang="en-US" altLang="en-US" sz="2000" b="1" dirty="0"/>
              <a:t>//all the threads will call this </a:t>
            </a:r>
            <a:r>
              <a:rPr lang="en-US" altLang="en-US" sz="2000" b="1" dirty="0" err="1"/>
              <a:t>mpi</a:t>
            </a:r>
            <a:r>
              <a:rPr lang="en-US" altLang="en-US" sz="2000" b="1" dirty="0"/>
              <a:t> routine </a:t>
            </a:r>
            <a:r>
              <a:rPr lang="en-US" altLang="en-US" sz="2000" b="1" dirty="0" err="1"/>
              <a:t>parallely</a:t>
            </a:r>
            <a:r>
              <a:rPr lang="en-US" altLang="en-US" sz="2000" b="1" dirty="0"/>
              <a:t> </a:t>
            </a:r>
          </a:p>
          <a:p>
            <a:pPr marL="130175" indent="0" algn="just">
              <a:buNone/>
            </a:pPr>
            <a:r>
              <a:rPr lang="en-US" altLang="en-US" sz="2000" b="1" dirty="0"/>
              <a:t>...</a:t>
            </a:r>
          </a:p>
          <a:p>
            <a:pPr marL="130175" indent="0" algn="just">
              <a:buNone/>
            </a:pPr>
            <a:r>
              <a:rPr lang="en-US" altLang="en-US" sz="2000" b="1" dirty="0"/>
              <a:t>}</a:t>
            </a:r>
          </a:p>
          <a:p>
            <a:pPr marL="130175" indent="0" algn="just"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30477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en-US" dirty="0" smtClean="0"/>
              <a:t>MPI_THREAD_MULTIPLE (Cont.)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 b="1" dirty="0" smtClean="0"/>
              <a:t>How </a:t>
            </a:r>
            <a:r>
              <a:rPr lang="en-US" altLang="en-US" sz="2000" b="1" dirty="0"/>
              <a:t>to </a:t>
            </a:r>
            <a:r>
              <a:rPr lang="en-US" altLang="en-US" sz="2000" b="1" dirty="0">
                <a:solidFill>
                  <a:srgbClr val="0000A8"/>
                </a:solidFill>
              </a:rPr>
              <a:t>identify the thread number </a:t>
            </a:r>
            <a:r>
              <a:rPr lang="en-US" altLang="en-US" sz="2000" b="1" dirty="0"/>
              <a:t>that is involved in the communication?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600" b="1" dirty="0"/>
              <a:t>You can pass </a:t>
            </a:r>
            <a:r>
              <a:rPr lang="en-US" altLang="en-US" sz="1600" b="1" dirty="0" err="1">
                <a:solidFill>
                  <a:srgbClr val="0000A8"/>
                </a:solidFill>
              </a:rPr>
              <a:t>threadID</a:t>
            </a:r>
            <a:r>
              <a:rPr lang="en-US" altLang="en-US" sz="1600" b="1" dirty="0">
                <a:solidFill>
                  <a:srgbClr val="0000A8"/>
                </a:solidFill>
              </a:rPr>
              <a:t> </a:t>
            </a:r>
            <a:r>
              <a:rPr lang="en-US" altLang="en-US" sz="1600" b="1" dirty="0"/>
              <a:t>as message </a:t>
            </a:r>
            <a:r>
              <a:rPr lang="en-US" altLang="en-US" sz="1600" b="1" dirty="0" smtClean="0"/>
              <a:t>tag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600" b="1" dirty="0" smtClean="0"/>
              <a:t>The </a:t>
            </a:r>
            <a:r>
              <a:rPr lang="en-US" altLang="en-US" sz="1600" b="1" dirty="0"/>
              <a:t>receiving process then can </a:t>
            </a:r>
            <a:r>
              <a:rPr lang="en-US" altLang="en-US" sz="1600" b="1" dirty="0">
                <a:solidFill>
                  <a:srgbClr val="0000A8"/>
                </a:solidFill>
              </a:rPr>
              <a:t>identify each message </a:t>
            </a:r>
            <a:r>
              <a:rPr lang="en-US" altLang="en-US" sz="1600" b="1" dirty="0"/>
              <a:t>from the source </a:t>
            </a:r>
            <a:r>
              <a:rPr lang="en-US" altLang="en-US" sz="1600" b="1" dirty="0" smtClean="0"/>
              <a:t>uniquely</a:t>
            </a:r>
            <a:endParaRPr lang="en-US" altLang="en-US" sz="2000" b="1" dirty="0"/>
          </a:p>
          <a:p>
            <a:pPr marL="130175" indent="0" algn="just">
              <a:buNone/>
            </a:pPr>
            <a:r>
              <a:rPr lang="en-US" altLang="en-US" sz="1600" b="1" dirty="0" smtClean="0"/>
              <a:t>#</a:t>
            </a:r>
            <a:r>
              <a:rPr lang="en-US" altLang="en-US" sz="1600" b="1" dirty="0"/>
              <a:t>pragma </a:t>
            </a:r>
            <a:r>
              <a:rPr lang="en-US" altLang="en-US" sz="1600" b="1" dirty="0" err="1"/>
              <a:t>omp</a:t>
            </a:r>
            <a:r>
              <a:rPr lang="en-US" altLang="en-US" sz="1600" b="1" dirty="0"/>
              <a:t> parallel private(</a:t>
            </a:r>
            <a:r>
              <a:rPr lang="en-US" altLang="en-US" sz="1600" b="1" dirty="0" err="1"/>
              <a:t>tid</a:t>
            </a:r>
            <a:r>
              <a:rPr lang="en-US" altLang="en-US" sz="1600" b="1" dirty="0"/>
              <a:t>) </a:t>
            </a:r>
            <a:r>
              <a:rPr lang="en-US" altLang="en-US" sz="1600" b="1" dirty="0" err="1"/>
              <a:t>num_threads</a:t>
            </a:r>
            <a:r>
              <a:rPr lang="en-US" altLang="en-US" sz="1600" b="1" dirty="0"/>
              <a:t>(2)</a:t>
            </a:r>
          </a:p>
          <a:p>
            <a:pPr marL="130175" indent="0" algn="just">
              <a:buNone/>
            </a:pPr>
            <a:r>
              <a:rPr lang="en-US" altLang="en-US" sz="1600" b="1" dirty="0"/>
              <a:t>{</a:t>
            </a:r>
          </a:p>
          <a:p>
            <a:pPr marL="130175" indent="0" algn="just">
              <a:buNone/>
            </a:pPr>
            <a:r>
              <a:rPr lang="en-US" altLang="en-US" sz="1600" b="1" dirty="0"/>
              <a:t>…</a:t>
            </a:r>
          </a:p>
          <a:p>
            <a:pPr marL="130175" indent="0" algn="just">
              <a:buNone/>
            </a:pPr>
            <a:r>
              <a:rPr lang="en-US" altLang="en-US" sz="1600" b="1" dirty="0"/>
              <a:t>	</a:t>
            </a:r>
            <a:r>
              <a:rPr lang="en-US" altLang="en-US" sz="1600" b="1" dirty="0" err="1"/>
              <a:t>tid</a:t>
            </a:r>
            <a:r>
              <a:rPr lang="en-US" altLang="en-US" sz="1600" b="1" dirty="0"/>
              <a:t>= </a:t>
            </a:r>
            <a:r>
              <a:rPr lang="en-US" altLang="en-US" sz="1600" b="1" dirty="0" err="1"/>
              <a:t>omp_get_thread_num</a:t>
            </a:r>
            <a:r>
              <a:rPr lang="en-US" altLang="en-US" sz="1600" b="1" dirty="0"/>
              <a:t>();</a:t>
            </a:r>
          </a:p>
          <a:p>
            <a:pPr marL="130175" indent="0" algn="just">
              <a:buNone/>
            </a:pPr>
            <a:r>
              <a:rPr lang="en-US" altLang="en-US" sz="1600" b="1" dirty="0"/>
              <a:t>	If (</a:t>
            </a:r>
            <a:r>
              <a:rPr lang="en-US" altLang="en-US" sz="1600" b="1" dirty="0" err="1"/>
              <a:t>my_rank</a:t>
            </a:r>
            <a:r>
              <a:rPr lang="en-US" altLang="en-US" sz="1600" b="1" dirty="0"/>
              <a:t> == 0) </a:t>
            </a:r>
            <a:r>
              <a:rPr lang="en-US" altLang="en-US" sz="1600" b="1" dirty="0">
                <a:solidFill>
                  <a:srgbClr val="0000A8"/>
                </a:solidFill>
              </a:rPr>
              <a:t>// MPI process 0 sends 2 messages</a:t>
            </a:r>
          </a:p>
          <a:p>
            <a:pPr marL="130175" indent="0" algn="just">
              <a:buNone/>
            </a:pPr>
            <a:r>
              <a:rPr lang="en-US" altLang="en-US" sz="1600" b="1" dirty="0"/>
              <a:t>		</a:t>
            </a:r>
            <a:r>
              <a:rPr lang="en-US" altLang="en-US" sz="1600" b="1" dirty="0" err="1"/>
              <a:t>MPI_Send</a:t>
            </a:r>
            <a:r>
              <a:rPr lang="en-US" altLang="en-US" sz="1600" b="1" dirty="0"/>
              <a:t>(a, 1, MPI_INT, 1, </a:t>
            </a:r>
            <a:r>
              <a:rPr lang="en-US" altLang="en-US" sz="1600" b="1" dirty="0" err="1"/>
              <a:t>tid</a:t>
            </a:r>
            <a:r>
              <a:rPr lang="en-US" altLang="en-US" sz="1600" b="1" dirty="0"/>
              <a:t>, MPI_COMM_WORLD);</a:t>
            </a:r>
          </a:p>
          <a:p>
            <a:pPr marL="130175" indent="0" algn="just">
              <a:buNone/>
            </a:pPr>
            <a:r>
              <a:rPr lang="en-US" altLang="en-US" sz="1600" b="1" dirty="0"/>
              <a:t>	else if (</a:t>
            </a:r>
            <a:r>
              <a:rPr lang="en-US" altLang="en-US" sz="1600" b="1" dirty="0" err="1"/>
              <a:t>my_rank</a:t>
            </a:r>
            <a:r>
              <a:rPr lang="en-US" altLang="en-US" sz="1600" b="1" dirty="0"/>
              <a:t> == 1) </a:t>
            </a:r>
            <a:r>
              <a:rPr lang="en-US" altLang="en-US" sz="1600" b="1" dirty="0">
                <a:solidFill>
                  <a:srgbClr val="0000A8"/>
                </a:solidFill>
              </a:rPr>
              <a:t>// MPI process 1 receives  2 messages</a:t>
            </a:r>
          </a:p>
          <a:p>
            <a:pPr marL="130175" indent="0" algn="just">
              <a:buNone/>
            </a:pPr>
            <a:r>
              <a:rPr lang="en-US" altLang="en-US" sz="1600" b="1" dirty="0"/>
              <a:t>	</a:t>
            </a:r>
            <a:r>
              <a:rPr lang="en-US" altLang="en-US" sz="1600" b="1" dirty="0" err="1"/>
              <a:t>MPI_Recv</a:t>
            </a:r>
            <a:r>
              <a:rPr lang="en-US" altLang="en-US" sz="1600" b="1" dirty="0"/>
              <a:t>(b, 1, MPI_INT, 0, </a:t>
            </a:r>
            <a:r>
              <a:rPr lang="en-US" altLang="en-US" sz="1600" b="1" dirty="0" err="1"/>
              <a:t>tid</a:t>
            </a:r>
            <a:r>
              <a:rPr lang="en-US" altLang="en-US" sz="1600" b="1" dirty="0"/>
              <a:t>, MPI_COMM_WORLD, &amp;status);</a:t>
            </a:r>
          </a:p>
          <a:p>
            <a:pPr marL="130175" indent="0" algn="just">
              <a:buNone/>
            </a:pPr>
            <a:r>
              <a:rPr lang="en-US" altLang="en-US" sz="1600" b="1" dirty="0"/>
              <a:t>...</a:t>
            </a:r>
          </a:p>
          <a:p>
            <a:pPr marL="130175" indent="0" algn="just">
              <a:buNone/>
            </a:pPr>
            <a:r>
              <a:rPr lang="en-US" altLang="en-US" sz="1600" b="1" dirty="0"/>
              <a:t>}</a:t>
            </a:r>
          </a:p>
          <a:p>
            <a:pPr marL="130175" indent="0" algn="just">
              <a:buNone/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524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343" y="2856818"/>
            <a:ext cx="9434286" cy="665163"/>
          </a:xfrm>
        </p:spPr>
        <p:txBody>
          <a:bodyPr>
            <a:noAutofit/>
          </a:bodyPr>
          <a:lstStyle/>
          <a:p>
            <a:pPr lvl="0"/>
            <a:r>
              <a:rPr lang="en-US" sz="3600" dirty="0"/>
              <a:t>Lecture 24 Hybrid </a:t>
            </a:r>
            <a:r>
              <a:rPr lang="en-US" sz="3600"/>
              <a:t>Programming </a:t>
            </a:r>
            <a:r>
              <a:rPr lang="en-US" sz="3600" smtClean="0"/>
              <a:t>- (</a:t>
            </a:r>
            <a:r>
              <a:rPr lang="en-US" sz="3600" dirty="0" err="1" smtClean="0"/>
              <a:t>OpenMP</a:t>
            </a:r>
            <a:r>
              <a:rPr lang="en-US" sz="3600" dirty="0" smtClean="0"/>
              <a:t> + MPI)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109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Program </a:t>
            </a:r>
            <a:r>
              <a:rPr lang="en-US" altLang="en-US" b="1" dirty="0"/>
              <a:t>uses </a:t>
            </a:r>
            <a:r>
              <a:rPr lang="en-US" altLang="en-US" b="1" dirty="0">
                <a:solidFill>
                  <a:srgbClr val="0000A8"/>
                </a:solidFill>
              </a:rPr>
              <a:t>MPI_THREAD_MULTIPLE</a:t>
            </a:r>
            <a:r>
              <a:rPr lang="en-US" altLang="en-US" b="1" dirty="0"/>
              <a:t> as level of support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The program basically implements a naïve hybrid </a:t>
            </a:r>
            <a:r>
              <a:rPr lang="en-US" altLang="en-US" b="1" dirty="0">
                <a:solidFill>
                  <a:srgbClr val="0000A8"/>
                </a:solidFill>
              </a:rPr>
              <a:t>one-to-all broadcast</a:t>
            </a:r>
            <a:r>
              <a:rPr lang="en-US" altLang="en-US" b="1" dirty="0"/>
              <a:t> of a buffer containing 4 </a:t>
            </a:r>
            <a:r>
              <a:rPr lang="en-US" altLang="en-US" b="1" dirty="0" smtClean="0"/>
              <a:t>integers</a:t>
            </a:r>
            <a:endParaRPr lang="en-US" alt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/>
              <a:t>Source process uses 4 threads, where each thread is </a:t>
            </a:r>
            <a:r>
              <a:rPr lang="en-US" altLang="en-US" b="1" dirty="0">
                <a:solidFill>
                  <a:srgbClr val="0000A8"/>
                </a:solidFill>
              </a:rPr>
              <a:t>responsible</a:t>
            </a:r>
            <a:r>
              <a:rPr lang="en-US" altLang="en-US" b="1" dirty="0"/>
              <a:t> of sending one integer to all the other processes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/>
              <a:t>While receiving processes also use 4 threads, each which </a:t>
            </a:r>
            <a:r>
              <a:rPr lang="en-US" altLang="en-US" b="1" dirty="0">
                <a:solidFill>
                  <a:srgbClr val="0000A8"/>
                </a:solidFill>
              </a:rPr>
              <a:t>receives</a:t>
            </a:r>
            <a:r>
              <a:rPr lang="en-US" altLang="en-US" b="1" dirty="0"/>
              <a:t> a single integer from the source process and copies it into correct position in the receive </a:t>
            </a:r>
            <a:r>
              <a:rPr lang="en-US" altLang="en-US" b="1" dirty="0" smtClean="0"/>
              <a:t>buffer</a:t>
            </a:r>
            <a:endParaRPr lang="en-US" alt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Hybrid_multiple_support_sendRecv.c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26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altLang="en-US" b="1" dirty="0" smtClean="0">
                <a:solidFill>
                  <a:srgbClr val="0000A8"/>
                </a:solidFill>
              </a:rPr>
              <a:t>For </a:t>
            </a:r>
            <a:r>
              <a:rPr lang="en-US" altLang="en-US" b="1" dirty="0">
                <a:solidFill>
                  <a:srgbClr val="0000A8"/>
                </a:solidFill>
              </a:rPr>
              <a:t>2 MPI processes  and </a:t>
            </a:r>
            <a:r>
              <a:rPr lang="en-US" altLang="en-US" b="1" dirty="0" err="1">
                <a:solidFill>
                  <a:srgbClr val="0000A8"/>
                </a:solidFill>
              </a:rPr>
              <a:t>sendbuff</a:t>
            </a:r>
            <a:r>
              <a:rPr lang="en-US" altLang="en-US" b="1" dirty="0">
                <a:solidFill>
                  <a:srgbClr val="0000A8"/>
                </a:solidFill>
              </a:rPr>
              <a:t>=[2,4,6,8]</a:t>
            </a:r>
          </a:p>
          <a:p>
            <a:pPr marL="130175" indent="0" algn="just">
              <a:buNone/>
            </a:pPr>
            <a:r>
              <a:rPr lang="en-US" altLang="en-US" b="1" dirty="0"/>
              <a:t>process_id:0--&gt;thread#0 is sending 2 to process 1</a:t>
            </a:r>
          </a:p>
          <a:p>
            <a:pPr marL="130175" indent="0" algn="just">
              <a:buNone/>
            </a:pPr>
            <a:r>
              <a:rPr lang="en-US" altLang="en-US" b="1" dirty="0"/>
              <a:t>process_id:0--&gt;thread#1 is sending 4 to process 1</a:t>
            </a:r>
          </a:p>
          <a:p>
            <a:pPr marL="130175" indent="0" algn="just">
              <a:buNone/>
            </a:pPr>
            <a:r>
              <a:rPr lang="en-US" altLang="en-US" b="1" dirty="0"/>
              <a:t>process_id:0--&gt;thread#2 is sending 6 to process 1</a:t>
            </a:r>
          </a:p>
          <a:p>
            <a:pPr marL="130175" indent="0" algn="just">
              <a:buNone/>
            </a:pPr>
            <a:r>
              <a:rPr lang="en-US" altLang="en-US" b="1" dirty="0"/>
              <a:t>process_id:0--&gt;thread#3 is sending 8 to process 1</a:t>
            </a:r>
          </a:p>
          <a:p>
            <a:pPr marL="130175" indent="0" algn="just">
              <a:buNone/>
            </a:pPr>
            <a:r>
              <a:rPr lang="en-US" altLang="en-US" b="1" dirty="0"/>
              <a:t>process-id:1 Received 2 from thread#0 of source</a:t>
            </a:r>
          </a:p>
          <a:p>
            <a:pPr marL="130175" indent="0" algn="just">
              <a:buNone/>
            </a:pPr>
            <a:r>
              <a:rPr lang="en-US" altLang="en-US" b="1" dirty="0"/>
              <a:t>process-id:1 Received 4 from thread#1 of source</a:t>
            </a:r>
          </a:p>
          <a:p>
            <a:pPr marL="130175" indent="0" algn="just">
              <a:buNone/>
            </a:pPr>
            <a:r>
              <a:rPr lang="en-US" altLang="en-US" b="1" dirty="0"/>
              <a:t>process-id:1 Received 6 from thread#2 of source</a:t>
            </a:r>
          </a:p>
          <a:p>
            <a:pPr marL="130175" indent="0" algn="just">
              <a:buNone/>
            </a:pPr>
            <a:r>
              <a:rPr lang="en-US" altLang="en-US" b="1" dirty="0"/>
              <a:t>process-id:1 Received 8 from thread#3 of source</a:t>
            </a:r>
          </a:p>
          <a:p>
            <a:pPr marL="130175" indent="0" algn="just">
              <a:buNone/>
            </a:pPr>
            <a:r>
              <a:rPr lang="en-US" altLang="en-US" b="1" dirty="0" err="1" smtClean="0"/>
              <a:t>Recvbuff</a:t>
            </a:r>
            <a:r>
              <a:rPr lang="en-US" altLang="en-US" b="1" dirty="0" smtClean="0"/>
              <a:t> = 2      </a:t>
            </a:r>
            <a:r>
              <a:rPr lang="en-US" altLang="en-US" b="1" dirty="0"/>
              <a:t>4       6       8</a:t>
            </a:r>
          </a:p>
          <a:p>
            <a:pPr marL="130175" indent="0" algn="just">
              <a:buNone/>
            </a:pPr>
            <a:endParaRPr lang="en-US" alt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Hybrid_multiple_support_sendRecv.c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738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altLang="en-US" b="1" dirty="0" smtClean="0">
                <a:solidFill>
                  <a:srgbClr val="0000A8"/>
                </a:solidFill>
              </a:rPr>
              <a:t>For </a:t>
            </a:r>
            <a:r>
              <a:rPr lang="en-US" altLang="en-US" b="1" dirty="0">
                <a:solidFill>
                  <a:srgbClr val="0000A8"/>
                </a:solidFill>
              </a:rPr>
              <a:t>4 MPI processes [</a:t>
            </a:r>
            <a:r>
              <a:rPr lang="en-US" altLang="en-US" b="1" dirty="0" smtClean="0">
                <a:solidFill>
                  <a:srgbClr val="0000A8"/>
                </a:solidFill>
              </a:rPr>
              <a:t>Source </a:t>
            </a:r>
            <a:r>
              <a:rPr lang="en-US" altLang="en-US" b="1" dirty="0">
                <a:solidFill>
                  <a:srgbClr val="0000A8"/>
                </a:solidFill>
              </a:rPr>
              <a:t>Process output]</a:t>
            </a:r>
          </a:p>
          <a:p>
            <a:pPr marL="130175" indent="0" algn="just">
              <a:buNone/>
            </a:pPr>
            <a:r>
              <a:rPr lang="en-US" altLang="en-US" sz="2000" b="1" dirty="0"/>
              <a:t>process_id:0--&gt;thread#0 is sending 2 to process 1</a:t>
            </a:r>
          </a:p>
          <a:p>
            <a:pPr marL="130175" indent="0" algn="just">
              <a:buNone/>
            </a:pPr>
            <a:r>
              <a:rPr lang="en-US" altLang="en-US" sz="2000" b="1" dirty="0"/>
              <a:t>process_id:0--&gt;thread#0 is sending 2 to process 2</a:t>
            </a:r>
          </a:p>
          <a:p>
            <a:pPr marL="130175" indent="0" algn="just">
              <a:buNone/>
            </a:pPr>
            <a:r>
              <a:rPr lang="en-US" altLang="en-US" sz="2000" b="1" dirty="0"/>
              <a:t>process_id:0--&gt;thread#0 is sending 2 to process </a:t>
            </a:r>
            <a:r>
              <a:rPr lang="en-US" altLang="en-US" sz="2000" b="1" dirty="0" smtClean="0"/>
              <a:t>3</a:t>
            </a:r>
            <a:endParaRPr lang="en-US" altLang="en-US" sz="2000" b="1" dirty="0"/>
          </a:p>
          <a:p>
            <a:pPr marL="130175" indent="0" algn="just">
              <a:buNone/>
            </a:pPr>
            <a:r>
              <a:rPr lang="en-US" altLang="en-US" sz="2000" b="1" dirty="0"/>
              <a:t>process_id:0--&gt;thread#1 is sending 4 to process 1</a:t>
            </a:r>
          </a:p>
          <a:p>
            <a:pPr marL="130175" indent="0" algn="just">
              <a:buNone/>
            </a:pPr>
            <a:r>
              <a:rPr lang="en-US" altLang="en-US" sz="2000" b="1" dirty="0"/>
              <a:t>process_id:0--&gt;thread#1 is sending 4 to process 2</a:t>
            </a:r>
          </a:p>
          <a:p>
            <a:pPr marL="130175" indent="0" algn="just">
              <a:buNone/>
            </a:pPr>
            <a:r>
              <a:rPr lang="en-US" altLang="en-US" sz="2000" b="1" dirty="0"/>
              <a:t>process_id:0--&gt;thread#1 is sending 4 to process </a:t>
            </a:r>
            <a:r>
              <a:rPr lang="en-US" altLang="en-US" sz="2000" b="1" dirty="0" smtClean="0"/>
              <a:t>3</a:t>
            </a:r>
            <a:endParaRPr lang="en-US" altLang="en-US" sz="2000" b="1" dirty="0"/>
          </a:p>
          <a:p>
            <a:pPr marL="130175" indent="0" algn="just">
              <a:buNone/>
            </a:pPr>
            <a:r>
              <a:rPr lang="en-US" altLang="en-US" sz="2000" b="1" dirty="0"/>
              <a:t>process_id:0--&gt;thread#2 is sending 6 to process 1</a:t>
            </a:r>
          </a:p>
          <a:p>
            <a:pPr marL="130175" indent="0" algn="just">
              <a:buNone/>
            </a:pPr>
            <a:r>
              <a:rPr lang="en-US" altLang="en-US" sz="2000" b="1" dirty="0"/>
              <a:t>process_id:0--&gt;thread#2 is sending 6 to process 2</a:t>
            </a:r>
          </a:p>
          <a:p>
            <a:pPr marL="130175" indent="0" algn="just">
              <a:buNone/>
            </a:pPr>
            <a:r>
              <a:rPr lang="en-US" altLang="en-US" sz="2000" b="1" dirty="0"/>
              <a:t>process_id:0--&gt;thread#2 is sending 6 to process </a:t>
            </a:r>
            <a:r>
              <a:rPr lang="en-US" altLang="en-US" sz="2000" b="1" dirty="0" smtClean="0"/>
              <a:t>3</a:t>
            </a:r>
            <a:endParaRPr lang="en-US" altLang="en-US" sz="2000" b="1" dirty="0"/>
          </a:p>
          <a:p>
            <a:pPr marL="130175" indent="0" algn="just">
              <a:buNone/>
            </a:pPr>
            <a:r>
              <a:rPr lang="en-US" altLang="en-US" sz="2000" b="1" dirty="0"/>
              <a:t>process_id:0--&gt;thread#3 is sending 8 to process 1</a:t>
            </a:r>
          </a:p>
          <a:p>
            <a:pPr marL="130175" indent="0" algn="just">
              <a:buNone/>
            </a:pPr>
            <a:r>
              <a:rPr lang="en-US" altLang="en-US" sz="2000" b="1" dirty="0"/>
              <a:t>process_id:0--&gt;thread#3 is sending 8 to process 2</a:t>
            </a:r>
          </a:p>
          <a:p>
            <a:pPr marL="130175" indent="0" algn="just">
              <a:buNone/>
            </a:pPr>
            <a:r>
              <a:rPr lang="en-US" altLang="en-US" sz="2000" b="1" dirty="0"/>
              <a:t>process_id:0--&gt;thread#3 is sending 8 to process 3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Hybrid_multiple_support_sendRecv.c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98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altLang="en-US" b="1" dirty="0" smtClean="0">
                <a:solidFill>
                  <a:srgbClr val="0000A8"/>
                </a:solidFill>
              </a:rPr>
              <a:t>For </a:t>
            </a:r>
            <a:r>
              <a:rPr lang="en-US" altLang="en-US" b="1" dirty="0">
                <a:solidFill>
                  <a:srgbClr val="0000A8"/>
                </a:solidFill>
              </a:rPr>
              <a:t>4 MPI processes [receiving processes output</a:t>
            </a:r>
            <a:r>
              <a:rPr lang="en-US" altLang="en-US" b="1" dirty="0" smtClean="0">
                <a:solidFill>
                  <a:srgbClr val="0000A8"/>
                </a:solidFill>
              </a:rPr>
              <a:t>]</a:t>
            </a:r>
            <a:endParaRPr lang="en-US" altLang="en-US" b="1" dirty="0"/>
          </a:p>
          <a:p>
            <a:pPr marL="130175" indent="0" algn="just">
              <a:buNone/>
            </a:pPr>
            <a:r>
              <a:rPr lang="en-US" altLang="en-US" sz="1800" b="1" dirty="0"/>
              <a:t>process-id:1 Received 2 from thread#0 of source</a:t>
            </a:r>
          </a:p>
          <a:p>
            <a:pPr marL="130175" indent="0" algn="just">
              <a:buNone/>
            </a:pPr>
            <a:r>
              <a:rPr lang="en-US" altLang="en-US" sz="1800" b="1" dirty="0"/>
              <a:t>process-id:1 Received 4 from thread#1 of source</a:t>
            </a:r>
          </a:p>
          <a:p>
            <a:pPr marL="130175" indent="0" algn="just">
              <a:buNone/>
            </a:pPr>
            <a:r>
              <a:rPr lang="en-US" altLang="en-US" sz="1800" b="1" dirty="0"/>
              <a:t>process-id:1 Received 6 from thread#2 of </a:t>
            </a:r>
            <a:r>
              <a:rPr lang="en-US" altLang="en-US" sz="1800" b="1" dirty="0" smtClean="0"/>
              <a:t>source</a:t>
            </a:r>
          </a:p>
          <a:p>
            <a:pPr marL="130175" indent="0" algn="just">
              <a:buNone/>
            </a:pPr>
            <a:r>
              <a:rPr lang="en-US" altLang="en-US" sz="1800" b="1" dirty="0" smtClean="0"/>
              <a:t>process-id:1 </a:t>
            </a:r>
            <a:r>
              <a:rPr lang="en-US" altLang="en-US" sz="1800" b="1" dirty="0"/>
              <a:t>Received 8 from thread#3 of </a:t>
            </a:r>
            <a:r>
              <a:rPr lang="en-US" altLang="en-US" sz="1800" b="1" dirty="0" smtClean="0"/>
              <a:t>source</a:t>
            </a:r>
            <a:endParaRPr lang="en-US" altLang="en-US" sz="1800" b="1" dirty="0"/>
          </a:p>
          <a:p>
            <a:pPr marL="130175" indent="0" algn="just">
              <a:buNone/>
            </a:pPr>
            <a:r>
              <a:rPr lang="en-US" altLang="en-US" sz="1800" b="1" dirty="0"/>
              <a:t>process-id:2 Received 2 from thread#0 of source</a:t>
            </a:r>
          </a:p>
          <a:p>
            <a:pPr marL="130175" indent="0" algn="just">
              <a:buNone/>
            </a:pPr>
            <a:r>
              <a:rPr lang="en-US" altLang="en-US" sz="1800" b="1" dirty="0"/>
              <a:t>process-id:2 Received 4 from thread#1 of source</a:t>
            </a:r>
          </a:p>
          <a:p>
            <a:pPr marL="130175" indent="0" algn="just">
              <a:buNone/>
            </a:pPr>
            <a:r>
              <a:rPr lang="en-US" altLang="en-US" sz="1800" b="1" dirty="0"/>
              <a:t>process-id:2 Received 6 from thread#2 of source</a:t>
            </a:r>
          </a:p>
          <a:p>
            <a:pPr marL="130175" indent="0" algn="just">
              <a:buNone/>
            </a:pPr>
            <a:r>
              <a:rPr lang="en-US" altLang="en-US" sz="1800" b="1" dirty="0"/>
              <a:t>process-id:2 Received 8 from thread#3 of </a:t>
            </a:r>
            <a:r>
              <a:rPr lang="en-US" altLang="en-US" sz="1800" b="1" dirty="0" smtClean="0"/>
              <a:t>source</a:t>
            </a:r>
            <a:endParaRPr lang="en-US" altLang="en-US" sz="1800" b="1" dirty="0"/>
          </a:p>
          <a:p>
            <a:pPr marL="130175" indent="0" algn="just">
              <a:buNone/>
            </a:pPr>
            <a:r>
              <a:rPr lang="en-US" altLang="en-US" sz="1800" b="1" dirty="0"/>
              <a:t>process-id:3 Received 2 from thread#0 of source</a:t>
            </a:r>
          </a:p>
          <a:p>
            <a:pPr marL="130175" indent="0" algn="just">
              <a:buNone/>
            </a:pPr>
            <a:r>
              <a:rPr lang="en-US" altLang="en-US" sz="1800" b="1" dirty="0"/>
              <a:t>process-id:3 Received 6 from thread#2 of source</a:t>
            </a:r>
          </a:p>
          <a:p>
            <a:pPr marL="130175" indent="0" algn="just">
              <a:buNone/>
            </a:pPr>
            <a:r>
              <a:rPr lang="en-US" altLang="en-US" sz="1800" b="1" dirty="0"/>
              <a:t>process-id:3 Received 4 from thread#1 of source</a:t>
            </a:r>
          </a:p>
          <a:p>
            <a:pPr marL="130175" indent="0" algn="just">
              <a:buNone/>
            </a:pPr>
            <a:r>
              <a:rPr lang="en-US" altLang="en-US" sz="1800" b="1" dirty="0"/>
              <a:t>process-id:3 Received 8 from thread#3 of source</a:t>
            </a:r>
          </a:p>
          <a:p>
            <a:pPr marL="130175" indent="0" algn="just">
              <a:buNone/>
            </a:pPr>
            <a:r>
              <a:rPr lang="en-US" altLang="en-US" sz="1800" b="1" dirty="0" err="1" smtClean="0"/>
              <a:t>Recvbuff</a:t>
            </a:r>
            <a:r>
              <a:rPr lang="en-US" altLang="en-US" sz="1800" b="1" dirty="0" smtClean="0"/>
              <a:t> = 2      </a:t>
            </a:r>
            <a:r>
              <a:rPr lang="en-US" altLang="en-US" sz="1800" b="1" dirty="0"/>
              <a:t>4       6       8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Hybrid_multiple_support_sendRecv.c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72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92" y="1346443"/>
            <a:ext cx="7800108" cy="5112327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Hybrid_multiple_support_sendRecv.c</a:t>
            </a:r>
            <a:r>
              <a:rPr lang="en-US" dirty="0"/>
              <a:t> </a:t>
            </a:r>
            <a:r>
              <a:rPr lang="en-US" dirty="0" smtClean="0"/>
              <a:t>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Hybrid Programming with MPI and </a:t>
            </a:r>
            <a:r>
              <a:rPr lang="en-US" b="1" dirty="0" err="1"/>
              <a:t>OpenMP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Hybrid Programming with MPI and </a:t>
            </a:r>
            <a:r>
              <a:rPr lang="en-US" b="1" dirty="0" err="1"/>
              <a:t>OpenMP</a:t>
            </a:r>
            <a:r>
              <a:rPr lang="en-US" b="1" dirty="0"/>
              <a:t> [Use Cases]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/>
              <a:t>Helloworld.c</a:t>
            </a:r>
            <a:r>
              <a:rPr lang="en-US" b="1" dirty="0"/>
              <a:t> Program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/>
              <a:t>Hybrid_matrixVector.c</a:t>
            </a:r>
            <a:r>
              <a:rPr lang="en-US" b="1" dirty="0"/>
              <a:t> Program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/>
              <a:t>Hybrid_pi.c</a:t>
            </a:r>
            <a:r>
              <a:rPr lang="en-US" b="1" dirty="0"/>
              <a:t> Program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/>
              <a:t>MPI_Init_thread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MPI_THREAD_FUNNELED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MPI_THREAD_SERIALIZED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MPI_THREAD_MULTIPLE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/>
              <a:t>Hybrid_multiple_support_sendRecv.c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59090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A8"/>
                </a:solidFill>
              </a:rPr>
              <a:t>Introduction to Parallel Computing </a:t>
            </a:r>
            <a:r>
              <a:rPr lang="en-US" sz="3200" b="1" dirty="0"/>
              <a:t>by </a:t>
            </a:r>
            <a:r>
              <a:rPr lang="en-US" sz="3200" b="1" dirty="0" err="1"/>
              <a:t>Ananth</a:t>
            </a:r>
            <a:r>
              <a:rPr lang="en-US" sz="3200" b="1" dirty="0"/>
              <a:t> </a:t>
            </a:r>
            <a:r>
              <a:rPr lang="en-US" sz="3200" b="1" dirty="0" err="1"/>
              <a:t>Grama</a:t>
            </a:r>
            <a:r>
              <a:rPr lang="en-US" sz="3200" b="1" dirty="0"/>
              <a:t> and </a:t>
            </a:r>
            <a:r>
              <a:rPr lang="en-US" sz="3200" b="1" dirty="0" err="1"/>
              <a:t>Anshul</a:t>
            </a:r>
            <a:r>
              <a:rPr lang="en-US" sz="3200" b="1" dirty="0"/>
              <a:t> Gupta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/>
              <a:t>Chapter </a:t>
            </a:r>
            <a:r>
              <a:rPr lang="en-US" sz="2800" b="1" dirty="0"/>
              <a:t>6: Programming Using Message Passing Paradigm</a:t>
            </a:r>
          </a:p>
          <a:p>
            <a:endParaRPr lang="en-US" dirty="0">
              <a:solidFill>
                <a:srgbClr val="333399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33339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Resources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51832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Hybrid Programming with MPI and </a:t>
            </a:r>
            <a:r>
              <a:rPr lang="en-US" b="1" dirty="0" err="1"/>
              <a:t>OpenMP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Hybrid Programming with MPI and </a:t>
            </a:r>
            <a:r>
              <a:rPr lang="en-US" b="1" dirty="0" err="1"/>
              <a:t>OpenMP</a:t>
            </a:r>
            <a:r>
              <a:rPr lang="en-US" b="1" dirty="0"/>
              <a:t> [Use </a:t>
            </a:r>
            <a:r>
              <a:rPr lang="en-US" b="1" dirty="0" smtClean="0"/>
              <a:t>Cases]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Helloworld.c</a:t>
            </a:r>
            <a:r>
              <a:rPr lang="en-US" b="1" dirty="0" smtClean="0"/>
              <a:t> Program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Hybrid_matrixVector.c</a:t>
            </a:r>
            <a:r>
              <a:rPr lang="en-US" b="1" dirty="0" smtClean="0"/>
              <a:t> Program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Hybrid_pi.c</a:t>
            </a:r>
            <a:r>
              <a:rPr lang="en-US" b="1" dirty="0" smtClean="0"/>
              <a:t> </a:t>
            </a:r>
            <a:r>
              <a:rPr lang="en-US" b="1" dirty="0"/>
              <a:t>Program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MPI_Init_thread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MPI_THREAD_FUNNELED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MPI_THREAD_SERIALIZED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MPI_THREAD_MULTIPLE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Hybrid_multiple_support_sendRecv.c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Summary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smtClean="0"/>
              <a:t>Additional Resources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b="1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5645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Programming with MPI and </a:t>
            </a:r>
            <a:r>
              <a:rPr lang="en-US" dirty="0" err="1"/>
              <a:t>OpenMP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Consider </a:t>
            </a:r>
            <a:r>
              <a:rPr lang="en-US" altLang="en-US" b="1" dirty="0"/>
              <a:t>your </a:t>
            </a:r>
            <a:r>
              <a:rPr lang="en-US" altLang="en-US" b="1" dirty="0">
                <a:solidFill>
                  <a:srgbClr val="0000A8"/>
                </a:solidFill>
              </a:rPr>
              <a:t>cluster of workstations </a:t>
            </a:r>
            <a:r>
              <a:rPr lang="en-US" altLang="en-US" b="1" dirty="0"/>
              <a:t>consists of different multicore </a:t>
            </a:r>
            <a:r>
              <a:rPr lang="en-US" altLang="en-US" b="1" dirty="0" smtClean="0"/>
              <a:t>processors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Launching a </a:t>
            </a:r>
            <a:r>
              <a:rPr lang="en-US" altLang="en-US" b="1" dirty="0">
                <a:solidFill>
                  <a:srgbClr val="0000A8"/>
                </a:solidFill>
              </a:rPr>
              <a:t>single MPI process </a:t>
            </a:r>
            <a:r>
              <a:rPr lang="en-US" altLang="en-US" b="1" dirty="0"/>
              <a:t>for each of the workstations, may not optimally use the available </a:t>
            </a:r>
            <a:r>
              <a:rPr lang="en-US" altLang="en-US" b="1" dirty="0" smtClean="0"/>
              <a:t>resources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We can </a:t>
            </a:r>
            <a:r>
              <a:rPr lang="en-US" altLang="en-US" b="1" dirty="0">
                <a:solidFill>
                  <a:srgbClr val="0000A8"/>
                </a:solidFill>
              </a:rPr>
              <a:t>combine MPI and </a:t>
            </a:r>
            <a:r>
              <a:rPr lang="en-US" altLang="en-US" b="1" dirty="0" err="1">
                <a:solidFill>
                  <a:srgbClr val="0000A8"/>
                </a:solidFill>
              </a:rPr>
              <a:t>OpenMP</a:t>
            </a:r>
            <a:r>
              <a:rPr lang="en-US" altLang="en-US" b="1" dirty="0">
                <a:solidFill>
                  <a:srgbClr val="0000A8"/>
                </a:solidFill>
              </a:rPr>
              <a:t> </a:t>
            </a:r>
            <a:r>
              <a:rPr lang="en-US" altLang="en-US" b="1" dirty="0"/>
              <a:t>to increase utilization of the resources by: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/>
              <a:t>Using </a:t>
            </a:r>
            <a:r>
              <a:rPr lang="en-US" altLang="en-US" b="1" dirty="0">
                <a:solidFill>
                  <a:srgbClr val="0000A8"/>
                </a:solidFill>
              </a:rPr>
              <a:t>single MPI process </a:t>
            </a:r>
            <a:r>
              <a:rPr lang="en-US" altLang="en-US" b="1" dirty="0"/>
              <a:t>per workstation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/>
              <a:t>And generating different number of </a:t>
            </a:r>
            <a:r>
              <a:rPr lang="en-US" altLang="en-US" b="1" dirty="0">
                <a:solidFill>
                  <a:srgbClr val="0000A8"/>
                </a:solidFill>
              </a:rPr>
              <a:t>threads</a:t>
            </a:r>
            <a:r>
              <a:rPr lang="en-US" altLang="en-US" b="1" dirty="0"/>
              <a:t> in each </a:t>
            </a:r>
            <a:r>
              <a:rPr lang="en-US" altLang="en-US" b="1" dirty="0" smtClean="0"/>
              <a:t>workstation</a:t>
            </a:r>
            <a:endParaRPr lang="en-US" alt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/>
              <a:t>Each workstation can have different number of </a:t>
            </a:r>
            <a:r>
              <a:rPr lang="en-US" altLang="en-US" b="1" dirty="0">
                <a:solidFill>
                  <a:srgbClr val="0000A8"/>
                </a:solidFill>
              </a:rPr>
              <a:t>threads</a:t>
            </a:r>
            <a:r>
              <a:rPr lang="en-US" altLang="en-US" b="1" dirty="0"/>
              <a:t>, according to their </a:t>
            </a:r>
            <a:r>
              <a:rPr lang="en-US" altLang="en-US" b="1" dirty="0" smtClean="0"/>
              <a:t>infrastructures   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6546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Hybrid Programming with MPI and </a:t>
            </a:r>
            <a:r>
              <a:rPr lang="en-US" dirty="0" err="1" smtClean="0"/>
              <a:t>OpenMP</a:t>
            </a:r>
            <a:r>
              <a:rPr lang="en-US" dirty="0" smtClean="0"/>
              <a:t> (Cont.)</a:t>
            </a:r>
            <a:endParaRPr lang="en-US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787" y="1562920"/>
            <a:ext cx="6995860" cy="4105621"/>
          </a:xfrm>
        </p:spPr>
      </p:pic>
    </p:spTree>
    <p:extLst>
      <p:ext uri="{BB962C8B-B14F-4D97-AF65-F5344CB8AC3E}">
        <p14:creationId xmlns:p14="http://schemas.microsoft.com/office/powerpoint/2010/main" val="2463471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Hybrid Programming with MPI and </a:t>
            </a:r>
            <a:r>
              <a:rPr lang="en-US" dirty="0" err="1" smtClean="0"/>
              <a:t>OpenMP</a:t>
            </a:r>
            <a:r>
              <a:rPr lang="en-US" dirty="0" smtClean="0"/>
              <a:t> (Cont.)</a:t>
            </a:r>
            <a:endParaRPr lang="en-US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53" y="1580059"/>
            <a:ext cx="6705652" cy="4387209"/>
          </a:xfrm>
        </p:spPr>
      </p:pic>
    </p:spTree>
    <p:extLst>
      <p:ext uri="{BB962C8B-B14F-4D97-AF65-F5344CB8AC3E}">
        <p14:creationId xmlns:p14="http://schemas.microsoft.com/office/powerpoint/2010/main" val="215244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Hybrid Programming with MPI and </a:t>
            </a:r>
            <a:r>
              <a:rPr lang="en-US" sz="3600" dirty="0" err="1"/>
              <a:t>OpenMP</a:t>
            </a:r>
            <a:r>
              <a:rPr lang="en-US" sz="3600" dirty="0"/>
              <a:t> [Use Cases]</a:t>
            </a:r>
            <a:endParaRPr lang="en-US" altLang="en-US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The simplest and safe way to combine MPI with </a:t>
            </a:r>
            <a:r>
              <a:rPr lang="en-US" altLang="en-US" b="1" dirty="0" err="1"/>
              <a:t>OpenMP</a:t>
            </a:r>
            <a:r>
              <a:rPr lang="en-US" altLang="en-US" b="1" dirty="0"/>
              <a:t> is to </a:t>
            </a:r>
            <a:r>
              <a:rPr lang="en-US" altLang="en-US" b="1" dirty="0">
                <a:solidFill>
                  <a:srgbClr val="0000A8"/>
                </a:solidFill>
              </a:rPr>
              <a:t>never use the MPI calls inside the </a:t>
            </a:r>
            <a:r>
              <a:rPr lang="en-US" altLang="en-US" b="1" dirty="0" err="1">
                <a:solidFill>
                  <a:srgbClr val="0000A8"/>
                </a:solidFill>
              </a:rPr>
              <a:t>OpenMP</a:t>
            </a:r>
            <a:r>
              <a:rPr lang="en-US" altLang="en-US" b="1" dirty="0">
                <a:solidFill>
                  <a:srgbClr val="0000A8"/>
                </a:solidFill>
              </a:rPr>
              <a:t> parallel </a:t>
            </a:r>
            <a:r>
              <a:rPr lang="en-US" altLang="en-US" b="1" dirty="0" smtClean="0">
                <a:solidFill>
                  <a:srgbClr val="0000A8"/>
                </a:solidFill>
              </a:rPr>
              <a:t>regions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MPI level communication must only be done by the </a:t>
            </a:r>
            <a:r>
              <a:rPr lang="en-US" altLang="en-US" b="1" dirty="0">
                <a:solidFill>
                  <a:srgbClr val="0000A8"/>
                </a:solidFill>
              </a:rPr>
              <a:t>master</a:t>
            </a:r>
            <a:r>
              <a:rPr lang="en-US" altLang="en-US" b="1" dirty="0"/>
              <a:t> </a:t>
            </a:r>
            <a:r>
              <a:rPr lang="en-US" altLang="en-US" b="1" dirty="0" smtClean="0"/>
              <a:t>thread</a:t>
            </a:r>
            <a:endParaRPr lang="en-US" altLang="en-US" b="1" dirty="0"/>
          </a:p>
          <a:p>
            <a:pPr marL="463550" lvl="1" indent="0" algn="just">
              <a:buNone/>
            </a:pPr>
            <a:r>
              <a:rPr lang="en-US" altLang="en-US" sz="1800" b="1" dirty="0"/>
              <a:t>main(</a:t>
            </a:r>
            <a:r>
              <a:rPr lang="en-US" altLang="en-US" sz="1800" b="1" dirty="0" err="1"/>
              <a:t>int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argc</a:t>
            </a:r>
            <a:r>
              <a:rPr lang="en-US" altLang="en-US" sz="1800" b="1" dirty="0"/>
              <a:t>, char **</a:t>
            </a:r>
            <a:r>
              <a:rPr lang="en-US" altLang="en-US" sz="1800" b="1" dirty="0" err="1"/>
              <a:t>argv</a:t>
            </a:r>
            <a:r>
              <a:rPr lang="en-US" altLang="en-US" sz="1800" b="1" dirty="0"/>
              <a:t>) {</a:t>
            </a:r>
          </a:p>
          <a:p>
            <a:pPr marL="463550" lvl="1" indent="0" algn="just">
              <a:buNone/>
            </a:pPr>
            <a:r>
              <a:rPr lang="en-US" altLang="en-US" sz="1800" b="1" dirty="0"/>
              <a:t>...</a:t>
            </a:r>
          </a:p>
          <a:p>
            <a:pPr marL="463550" lvl="1" indent="0" algn="just">
              <a:buNone/>
            </a:pPr>
            <a:r>
              <a:rPr lang="en-US" altLang="en-US" sz="1800" b="1" dirty="0" err="1"/>
              <a:t>MPI_Init</a:t>
            </a:r>
            <a:r>
              <a:rPr lang="en-US" altLang="en-US" sz="1800" b="1" dirty="0"/>
              <a:t>(&amp;</a:t>
            </a:r>
            <a:r>
              <a:rPr lang="en-US" altLang="en-US" sz="1800" b="1" dirty="0" err="1"/>
              <a:t>argc</a:t>
            </a:r>
            <a:r>
              <a:rPr lang="en-US" altLang="en-US" sz="1800" b="1" dirty="0"/>
              <a:t>, &amp;</a:t>
            </a:r>
            <a:r>
              <a:rPr lang="en-US" altLang="en-US" sz="1800" b="1" dirty="0" err="1"/>
              <a:t>argv</a:t>
            </a:r>
            <a:r>
              <a:rPr lang="en-US" altLang="en-US" sz="1800" b="1" dirty="0"/>
              <a:t>);</a:t>
            </a:r>
          </a:p>
          <a:p>
            <a:pPr marL="463550" lvl="1" indent="0" algn="just">
              <a:buNone/>
            </a:pPr>
            <a:r>
              <a:rPr lang="en-US" altLang="en-US" sz="1800" b="1" dirty="0"/>
              <a:t>... </a:t>
            </a:r>
            <a:r>
              <a:rPr lang="en-US" altLang="en-US" sz="1800" b="1" dirty="0">
                <a:solidFill>
                  <a:srgbClr val="0000A8"/>
                </a:solidFill>
              </a:rPr>
              <a:t>// master thread only --&gt; MPI calls here</a:t>
            </a:r>
          </a:p>
          <a:p>
            <a:pPr marL="463550" lvl="1" indent="0" algn="just">
              <a:buNone/>
            </a:pPr>
            <a:r>
              <a:rPr lang="en-US" altLang="en-US" sz="1800" b="1" dirty="0"/>
              <a:t>#pragma </a:t>
            </a:r>
            <a:r>
              <a:rPr lang="en-US" altLang="en-US" sz="1800" b="1" dirty="0" err="1"/>
              <a:t>omp</a:t>
            </a:r>
            <a:r>
              <a:rPr lang="en-US" altLang="en-US" sz="1800" b="1" dirty="0"/>
              <a:t> parallel</a:t>
            </a:r>
          </a:p>
          <a:p>
            <a:pPr marL="463550" lvl="1" indent="0" algn="just">
              <a:buNone/>
            </a:pPr>
            <a:r>
              <a:rPr lang="en-US" altLang="en-US" sz="1800" b="1" dirty="0"/>
              <a:t>{</a:t>
            </a:r>
          </a:p>
          <a:p>
            <a:pPr marL="463550" lvl="1" indent="0" algn="just">
              <a:buNone/>
            </a:pPr>
            <a:r>
              <a:rPr lang="en-US" altLang="en-US" sz="1800" b="1" dirty="0"/>
              <a:t>.	.. </a:t>
            </a:r>
            <a:r>
              <a:rPr lang="en-US" altLang="en-US" sz="1800" b="1" dirty="0">
                <a:solidFill>
                  <a:srgbClr val="0000A8"/>
                </a:solidFill>
              </a:rPr>
              <a:t>// team of threads --&gt; no MPI calls here</a:t>
            </a:r>
          </a:p>
          <a:p>
            <a:pPr marL="463550" lvl="1" indent="0" algn="just">
              <a:buNone/>
            </a:pPr>
            <a:r>
              <a:rPr lang="en-US" altLang="en-US" sz="1800" b="1" dirty="0"/>
              <a:t>}</a:t>
            </a:r>
          </a:p>
          <a:p>
            <a:pPr marL="463550" lvl="1" indent="0" algn="just">
              <a:buNone/>
            </a:pPr>
            <a:r>
              <a:rPr lang="en-US" altLang="en-US" sz="1800" b="1" dirty="0"/>
              <a:t>... </a:t>
            </a:r>
            <a:r>
              <a:rPr lang="en-US" altLang="en-US" sz="1800" b="1" dirty="0">
                <a:solidFill>
                  <a:srgbClr val="0000A8"/>
                </a:solidFill>
              </a:rPr>
              <a:t>// master thread only --&gt; MPI calls here</a:t>
            </a:r>
          </a:p>
          <a:p>
            <a:pPr marL="463550" lvl="1" indent="0" algn="just">
              <a:buNone/>
            </a:pPr>
            <a:r>
              <a:rPr lang="en-US" altLang="en-US" sz="1800" b="1" dirty="0" err="1"/>
              <a:t>MPI_Finalize</a:t>
            </a:r>
            <a:r>
              <a:rPr lang="en-US" altLang="en-US" sz="1800" b="1" dirty="0"/>
              <a:t>();</a:t>
            </a:r>
          </a:p>
          <a:p>
            <a:pPr marL="463550" lvl="1" indent="0" algn="just">
              <a:buNone/>
            </a:pPr>
            <a:r>
              <a:rPr lang="en-US" altLang="en-US" sz="1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289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Helloworld.c</a:t>
            </a:r>
            <a:r>
              <a:rPr lang="en-US" sz="4000" dirty="0" smtClean="0"/>
              <a:t> Program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altLang="en-US" sz="2000" b="1" dirty="0" err="1"/>
              <a:t>MPI_Init</a:t>
            </a:r>
            <a:r>
              <a:rPr lang="en-US" altLang="en-US" sz="2000" b="1" dirty="0"/>
              <a:t>(&amp;</a:t>
            </a:r>
            <a:r>
              <a:rPr lang="en-US" altLang="en-US" sz="2000" b="1" dirty="0" err="1"/>
              <a:t>argc</a:t>
            </a:r>
            <a:r>
              <a:rPr lang="en-US" altLang="en-US" sz="2000" b="1" dirty="0"/>
              <a:t>, &amp;</a:t>
            </a:r>
            <a:r>
              <a:rPr lang="en-US" altLang="en-US" sz="2000" b="1" dirty="0" err="1"/>
              <a:t>argv</a:t>
            </a:r>
            <a:r>
              <a:rPr lang="en-US" altLang="en-US" sz="2000" b="1" dirty="0"/>
              <a:t>);</a:t>
            </a:r>
          </a:p>
          <a:p>
            <a:pPr marL="130175" indent="0" algn="just"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P , </a:t>
            </a:r>
            <a:r>
              <a:rPr lang="en-US" altLang="en-US" sz="2000" b="1" dirty="0" err="1"/>
              <a:t>name_len</a:t>
            </a:r>
            <a:r>
              <a:rPr lang="en-US" altLang="en-US" sz="2000" b="1" dirty="0"/>
              <a:t>;</a:t>
            </a:r>
          </a:p>
          <a:p>
            <a:pPr marL="130175" indent="0" algn="just"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 err="1">
                <a:solidFill>
                  <a:srgbClr val="0000A8"/>
                </a:solidFill>
              </a:rPr>
              <a:t>MPI_Comm_size</a:t>
            </a:r>
            <a:r>
              <a:rPr lang="en-US" altLang="en-US" sz="2000" b="1" dirty="0">
                <a:solidFill>
                  <a:srgbClr val="0000A8"/>
                </a:solidFill>
              </a:rPr>
              <a:t>(MPI_COMM_WORLD, &amp;P);</a:t>
            </a:r>
          </a:p>
          <a:p>
            <a:pPr marL="130175" indent="0" algn="just"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process_id</a:t>
            </a:r>
            <a:r>
              <a:rPr lang="en-US" altLang="en-US" sz="2000" b="1" dirty="0"/>
              <a:t>;</a:t>
            </a:r>
          </a:p>
          <a:p>
            <a:pPr marL="130175" indent="0" algn="just"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 err="1">
                <a:solidFill>
                  <a:srgbClr val="0000A8"/>
                </a:solidFill>
              </a:rPr>
              <a:t>MPI_Comm_rank</a:t>
            </a:r>
            <a:r>
              <a:rPr lang="en-US" altLang="en-US" sz="2000" b="1" dirty="0">
                <a:solidFill>
                  <a:srgbClr val="0000A8"/>
                </a:solidFill>
              </a:rPr>
              <a:t>(MPI_COMM_WORLD, &amp;</a:t>
            </a:r>
            <a:r>
              <a:rPr lang="en-US" altLang="en-US" sz="2000" b="1" dirty="0" err="1">
                <a:solidFill>
                  <a:srgbClr val="0000A8"/>
                </a:solidFill>
              </a:rPr>
              <a:t>process_id</a:t>
            </a:r>
            <a:r>
              <a:rPr lang="en-US" altLang="en-US" sz="2000" b="1" dirty="0">
                <a:solidFill>
                  <a:srgbClr val="0000A8"/>
                </a:solidFill>
              </a:rPr>
              <a:t>);</a:t>
            </a:r>
          </a:p>
          <a:p>
            <a:pPr marL="130175" indent="0" algn="just">
              <a:buNone/>
            </a:pPr>
            <a:r>
              <a:rPr lang="en-US" altLang="en-US" sz="2000" b="1" dirty="0"/>
              <a:t>    char </a:t>
            </a:r>
            <a:r>
              <a:rPr lang="en-US" altLang="en-US" sz="2000" b="1" dirty="0" err="1"/>
              <a:t>processor_name</a:t>
            </a:r>
            <a:r>
              <a:rPr lang="en-US" altLang="en-US" sz="2000" b="1" dirty="0"/>
              <a:t>[MPI_MAX_PROCESSOR_NAME];</a:t>
            </a:r>
          </a:p>
          <a:p>
            <a:pPr marL="130175" indent="0" algn="just"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 err="1">
                <a:solidFill>
                  <a:srgbClr val="0000A8"/>
                </a:solidFill>
              </a:rPr>
              <a:t>MPI_Get_processor_name</a:t>
            </a:r>
            <a:r>
              <a:rPr lang="en-US" altLang="en-US" sz="2000" b="1" dirty="0">
                <a:solidFill>
                  <a:srgbClr val="0000A8"/>
                </a:solidFill>
              </a:rPr>
              <a:t>(</a:t>
            </a:r>
            <a:r>
              <a:rPr lang="en-US" altLang="en-US" sz="2000" b="1" dirty="0" err="1">
                <a:solidFill>
                  <a:srgbClr val="0000A8"/>
                </a:solidFill>
              </a:rPr>
              <a:t>processor_name</a:t>
            </a:r>
            <a:r>
              <a:rPr lang="en-US" altLang="en-US" sz="2000" b="1" dirty="0">
                <a:solidFill>
                  <a:srgbClr val="0000A8"/>
                </a:solidFill>
              </a:rPr>
              <a:t>, &amp;</a:t>
            </a:r>
            <a:r>
              <a:rPr lang="en-US" altLang="en-US" sz="2000" b="1" dirty="0" err="1">
                <a:solidFill>
                  <a:srgbClr val="0000A8"/>
                </a:solidFill>
              </a:rPr>
              <a:t>name_len</a:t>
            </a:r>
            <a:r>
              <a:rPr lang="en-US" altLang="en-US" sz="2000" b="1" dirty="0">
                <a:solidFill>
                  <a:srgbClr val="0000A8"/>
                </a:solidFill>
              </a:rPr>
              <a:t>);</a:t>
            </a:r>
          </a:p>
          <a:p>
            <a:pPr marL="130175" indent="0" algn="just">
              <a:buNone/>
            </a:pPr>
            <a:r>
              <a:rPr lang="en-US" altLang="en-US" sz="2000" b="1" dirty="0" smtClean="0"/>
              <a:t>    </a:t>
            </a:r>
            <a:r>
              <a:rPr lang="en-US" altLang="en-US" sz="2000" b="1" dirty="0" err="1" smtClean="0"/>
              <a:t>omp_set_dynamic</a:t>
            </a:r>
            <a:r>
              <a:rPr lang="en-US" altLang="en-US" sz="2000" b="1" dirty="0" smtClean="0"/>
              <a:t>(0</a:t>
            </a:r>
            <a:r>
              <a:rPr lang="en-US" altLang="en-US" sz="2000" b="1" dirty="0"/>
              <a:t>);</a:t>
            </a:r>
          </a:p>
          <a:p>
            <a:pPr marL="130175" indent="0" algn="just"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 err="1"/>
              <a:t>omp_set_num_threads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omp_get_num_procs</a:t>
            </a:r>
            <a:r>
              <a:rPr lang="en-US" altLang="en-US" sz="2000" b="1" dirty="0"/>
              <a:t>());</a:t>
            </a:r>
          </a:p>
          <a:p>
            <a:pPr marL="130175" indent="0" algn="just"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 err="1"/>
              <a:t>int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thread_id</a:t>
            </a:r>
            <a:r>
              <a:rPr lang="en-US" altLang="en-US" sz="2000" b="1" dirty="0" smtClean="0"/>
              <a:t>;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63976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Helloworld.c</a:t>
            </a:r>
            <a:r>
              <a:rPr lang="en-US" sz="4000" dirty="0"/>
              <a:t> </a:t>
            </a:r>
            <a:r>
              <a:rPr lang="en-US" sz="4000" dirty="0" smtClean="0"/>
              <a:t>Program (Cont.)</a:t>
            </a:r>
            <a:endParaRPr lang="en-US" alt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30175" indent="0" algn="just">
              <a:buNone/>
            </a:pPr>
            <a:r>
              <a:rPr lang="en-US" altLang="en-US" sz="2000" b="1" dirty="0" smtClean="0">
                <a:solidFill>
                  <a:srgbClr val="0000A8"/>
                </a:solidFill>
              </a:rPr>
              <a:t>#</a:t>
            </a:r>
            <a:r>
              <a:rPr lang="en-US" altLang="en-US" sz="2000" b="1" dirty="0">
                <a:solidFill>
                  <a:srgbClr val="0000A8"/>
                </a:solidFill>
              </a:rPr>
              <a:t>pragma </a:t>
            </a:r>
            <a:r>
              <a:rPr lang="en-US" altLang="en-US" sz="2000" b="1" dirty="0" err="1">
                <a:solidFill>
                  <a:srgbClr val="0000A8"/>
                </a:solidFill>
              </a:rPr>
              <a:t>omp</a:t>
            </a:r>
            <a:r>
              <a:rPr lang="en-US" altLang="en-US" sz="2000" b="1" dirty="0">
                <a:solidFill>
                  <a:srgbClr val="0000A8"/>
                </a:solidFill>
              </a:rPr>
              <a:t> parallel private(</a:t>
            </a:r>
            <a:r>
              <a:rPr lang="en-US" altLang="en-US" sz="2000" b="1" dirty="0" err="1">
                <a:solidFill>
                  <a:srgbClr val="0000A8"/>
                </a:solidFill>
              </a:rPr>
              <a:t>thread_id</a:t>
            </a:r>
            <a:r>
              <a:rPr lang="en-US" altLang="en-US" sz="2000" b="1" dirty="0">
                <a:solidFill>
                  <a:srgbClr val="0000A8"/>
                </a:solidFill>
              </a:rPr>
              <a:t>)</a:t>
            </a:r>
          </a:p>
          <a:p>
            <a:pPr marL="130175" indent="0" algn="just">
              <a:buNone/>
            </a:pPr>
            <a:r>
              <a:rPr lang="en-US" altLang="en-US" sz="2000" b="1" dirty="0"/>
              <a:t>{</a:t>
            </a:r>
          </a:p>
          <a:p>
            <a:pPr marL="130175" indent="0" algn="just"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err="1"/>
              <a:t>thread_id</a:t>
            </a:r>
            <a:r>
              <a:rPr lang="en-US" altLang="en-US" sz="2000" b="1" dirty="0"/>
              <a:t> = </a:t>
            </a:r>
            <a:r>
              <a:rPr lang="en-US" altLang="en-US" sz="2000" b="1" dirty="0" err="1"/>
              <a:t>omp_get_thread_num</a:t>
            </a:r>
            <a:r>
              <a:rPr lang="en-US" altLang="en-US" sz="2000" b="1" dirty="0"/>
              <a:t>();</a:t>
            </a:r>
          </a:p>
          <a:p>
            <a:pPr marL="130175" indent="0" algn="just">
              <a:buNone/>
            </a:pPr>
            <a:r>
              <a:rPr lang="en-US" altLang="en-US" sz="2000" b="1" dirty="0" err="1"/>
              <a:t>printf</a:t>
            </a:r>
            <a:r>
              <a:rPr lang="en-US" altLang="en-US" sz="2000" b="1" dirty="0"/>
              <a:t>("From Process#%d </a:t>
            </a:r>
            <a:r>
              <a:rPr lang="en-US" altLang="en-US" sz="2000" b="1" dirty="0" err="1"/>
              <a:t>thread_id</a:t>
            </a:r>
            <a:r>
              <a:rPr lang="en-US" altLang="en-US" sz="2000" b="1" dirty="0"/>
              <a:t> %d out of %d mapped on  processor:%s  Hello Hybrid\n", </a:t>
            </a:r>
            <a:r>
              <a:rPr lang="en-US" altLang="en-US" sz="2000" b="1" dirty="0" err="1"/>
              <a:t>process_id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thread_id</a:t>
            </a:r>
            <a:r>
              <a:rPr lang="en-US" altLang="en-US" sz="2000" b="1" dirty="0"/>
              <a:t>,   </a:t>
            </a:r>
            <a:r>
              <a:rPr lang="en-US" altLang="en-US" sz="2000" b="1" dirty="0" err="1"/>
              <a:t>omp_get_num_threads</a:t>
            </a:r>
            <a:r>
              <a:rPr lang="en-US" altLang="en-US" sz="2000" b="1" dirty="0"/>
              <a:t>(), </a:t>
            </a:r>
            <a:r>
              <a:rPr lang="en-US" altLang="en-US" sz="2000" b="1" dirty="0" err="1"/>
              <a:t>processor_name</a:t>
            </a:r>
            <a:r>
              <a:rPr lang="en-US" altLang="en-US" sz="2000" b="1" dirty="0"/>
              <a:t>);</a:t>
            </a:r>
          </a:p>
          <a:p>
            <a:pPr marL="130175" indent="0" algn="just">
              <a:buNone/>
            </a:pPr>
            <a:r>
              <a:rPr lang="en-US" altLang="en-US" sz="2000" b="1" dirty="0"/>
              <a:t>}</a:t>
            </a:r>
          </a:p>
          <a:p>
            <a:pPr marL="130175" indent="0" algn="just">
              <a:buNone/>
            </a:pPr>
            <a:r>
              <a:rPr lang="en-US" altLang="en-US" sz="2000" b="1" dirty="0" err="1">
                <a:solidFill>
                  <a:srgbClr val="0000A8"/>
                </a:solidFill>
              </a:rPr>
              <a:t>MPI_Finalize</a:t>
            </a:r>
            <a:r>
              <a:rPr lang="en-US" altLang="en-US" sz="2000" b="1" dirty="0" smtClean="0">
                <a:solidFill>
                  <a:srgbClr val="0000A8"/>
                </a:solidFill>
              </a:rPr>
              <a:t>();</a:t>
            </a:r>
          </a:p>
          <a:p>
            <a:pPr marL="130175" indent="0" algn="just">
              <a:buNone/>
            </a:pPr>
            <a:endParaRPr lang="en-US" altLang="en-US" sz="2000" b="1" dirty="0" smtClean="0"/>
          </a:p>
          <a:p>
            <a:pPr marL="130175" indent="0" algn="just">
              <a:buNone/>
            </a:pPr>
            <a:r>
              <a:rPr lang="en-US" altLang="en-US" sz="2000" b="1" dirty="0" smtClean="0"/>
              <a:t>}</a:t>
            </a: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71110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1209</Words>
  <Application>Microsoft Office PowerPoint</Application>
  <PresentationFormat>Widescreen</PresentationFormat>
  <Paragraphs>226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CS 3006 Parallel and Distributed Computing Lecture 25</vt:lpstr>
      <vt:lpstr>Lecture 24 Hybrid Programming - (OpenMP + MPI)</vt:lpstr>
      <vt:lpstr>Outline</vt:lpstr>
      <vt:lpstr>Hybrid Programming with MPI and OpenMP</vt:lpstr>
      <vt:lpstr>Hybrid Programming with MPI and OpenMP (Cont.)</vt:lpstr>
      <vt:lpstr>Hybrid Programming with MPI and OpenMP (Cont.)</vt:lpstr>
      <vt:lpstr>Hybrid Programming with MPI and OpenMP [Use Cases]</vt:lpstr>
      <vt:lpstr>Helloworld.c Program</vt:lpstr>
      <vt:lpstr>Helloworld.c Program (Cont.)</vt:lpstr>
      <vt:lpstr>Helloworld.c Program (Cont.)</vt:lpstr>
      <vt:lpstr>Hybrid_matrixVector.c Program</vt:lpstr>
      <vt:lpstr>Hybrid_pi.c Program</vt:lpstr>
      <vt:lpstr>MPI_Init_thread</vt:lpstr>
      <vt:lpstr>MPI_Init_thread (Cont.)</vt:lpstr>
      <vt:lpstr>MPI_Init_thread (Cont.)</vt:lpstr>
      <vt:lpstr>MPI_THREAD_FUNNELED</vt:lpstr>
      <vt:lpstr>MPI_THREAD_SERIALIZED</vt:lpstr>
      <vt:lpstr>MPI_THREAD_MULTIPLE</vt:lpstr>
      <vt:lpstr>MPI_THREAD_MULTIPLE (Cont.)</vt:lpstr>
      <vt:lpstr>Hybrid_multiple_support_sendRecv.c</vt:lpstr>
      <vt:lpstr>Hybrid_multiple_support_sendRecv.c (Cont.)</vt:lpstr>
      <vt:lpstr>Hybrid_multiple_support_sendRecv.c (Cont.)</vt:lpstr>
      <vt:lpstr>Hybrid_multiple_support_sendRecv.c (Cont.)</vt:lpstr>
      <vt:lpstr>Hybrid_multiple_support_sendRecv.c (Cont.)</vt:lpstr>
      <vt:lpstr>Summary</vt:lpstr>
      <vt:lpstr>Additional 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632</cp:revision>
  <dcterms:created xsi:type="dcterms:W3CDTF">2020-01-18T07:24:00Z</dcterms:created>
  <dcterms:modified xsi:type="dcterms:W3CDTF">2024-05-02T04:43:49Z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DBCDF73CD2C44F1492F6933E9F753A38</vt:lpwstr>
  </property>
  <property fmtid="{D5CDD505-2E9C-101B-9397-08002B2CF9AE}" pid="3" name="KSOProductBuildVer">
    <vt:lpwstr>1033-11.2.0.11380</vt:lpwstr>
  </property>
</Properties>
</file>