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1636" r:id="rId2"/>
    <p:sldId id="1450" r:id="rId3"/>
    <p:sldId id="1637" r:id="rId4"/>
    <p:sldId id="1591" r:id="rId5"/>
    <p:sldId id="1610" r:id="rId6"/>
    <p:sldId id="1639" r:id="rId7"/>
    <p:sldId id="1582" r:id="rId8"/>
    <p:sldId id="1611" r:id="rId9"/>
    <p:sldId id="1633" r:id="rId10"/>
    <p:sldId id="1612" r:id="rId11"/>
    <p:sldId id="1592" r:id="rId12"/>
    <p:sldId id="1593" r:id="rId13"/>
    <p:sldId id="1551" r:id="rId14"/>
    <p:sldId id="1634" r:id="rId15"/>
    <p:sldId id="1635" r:id="rId16"/>
    <p:sldId id="1583" r:id="rId17"/>
    <p:sldId id="1638" r:id="rId18"/>
    <p:sldId id="1640" r:id="rId19"/>
    <p:sldId id="14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A800"/>
    <a:srgbClr val="000099"/>
    <a:srgbClr val="00C000"/>
    <a:srgbClr val="3C6CDF"/>
    <a:srgbClr val="9CDFF9"/>
    <a:srgbClr val="B8C2C9"/>
    <a:srgbClr val="D6DCE0"/>
    <a:srgbClr val="0000A3"/>
    <a:srgbClr val="01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88689" autoAdjust="0"/>
  </p:normalViewPr>
  <p:slideViewPr>
    <p:cSldViewPr snapToGrid="0" snapToObjects="1">
      <p:cViewPr varScale="1">
        <p:scale>
          <a:sx n="66" d="100"/>
          <a:sy n="66" d="100"/>
        </p:scale>
        <p:origin x="468" y="66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5/1/2024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6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43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5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1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31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r>
                  <a:rPr lang="en-US" dirty="0" smtClean="0"/>
                  <a:t>Cost is same as All-to-All broadcast: </a:t>
                </a:r>
                <a:r>
                  <a:rPr lang="en-US" sz="2000" dirty="0"/>
                  <a:t>Total Cost= </a:t>
                </a:r>
                <a:r>
                  <a:rPr lang="pt-BR" sz="2000" i="0" smtClean="0">
                    <a:latin typeface="Cambria Math" panose="02040503050406030204" pitchFamily="18" charset="0"/>
                  </a:rPr>
                  <a:t>∑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2000" b="0" i="0" smtClean="0">
                    <a:latin typeface="Cambria Math" panose="02040503050406030204" pitchFamily="18" charset="0"/>
                  </a:rPr>
                  <a:t>(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𝑖</a:t>
                </a:r>
                <a:r>
                  <a:rPr lang="pt-BR" sz="2000" b="0" i="0" smtClean="0">
                    <a:latin typeface="Cambria Math" panose="02040503050406030204" pitchFamily="18" charset="0"/>
                  </a:rPr>
                  <a:t>=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sz="2000" b="0" i="0" smtClean="0">
                    <a:latin typeface="Cambria Math" panose="02040503050406030204" pitchFamily="18" charset="0"/>
                  </a:rPr>
                  <a:t>)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^(log(𝑝))</a:t>
                </a:r>
                <a:r>
                  <a:rPr lang="en-US" sz="2000" b="0" i="0">
                    <a:latin typeface="Cambria Math" panose="02040503050406030204" pitchFamily="18" charset="0"/>
                  </a:rPr>
                  <a:t>▒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〖</a:t>
                </a:r>
                <a:r>
                  <a:rPr lang="en-US" sz="2000" b="0" i="0">
                    <a:latin typeface="Cambria Math" panose="02040503050406030204" pitchFamily="18" charset="0"/>
                  </a:rPr>
                  <a:t>〖(𝑡〗_𝑠+2^(𝑖−1) 𝑚𝑡_𝑤)</a:t>
                </a:r>
                <a:r>
                  <a:rPr lang="en-US" sz="2000" b="0" i="0" smtClean="0">
                    <a:latin typeface="Cambria Math" panose="02040503050406030204" pitchFamily="18" charset="0"/>
                  </a:rPr>
                  <a:t>〗</a:t>
                </a:r>
                <a:endParaRPr lang="en-US" sz="2000" dirty="0"/>
              </a:p>
              <a:p>
                <a:pPr lvl="1"/>
                <a:r>
                  <a:rPr lang="en-US" sz="2000" dirty="0"/>
                  <a:t>Answer </a:t>
                </a:r>
                <a:r>
                  <a:rPr lang="en-US" sz="2000" b="1" i="0">
                    <a:latin typeface="Cambria Math" panose="02040503050406030204" pitchFamily="18" charset="0"/>
                  </a:rPr>
                  <a:t>〖𝑻=(𝒕〗_𝒔 </a:t>
                </a:r>
                <a:r>
                  <a:rPr lang="en-US" sz="2000" i="0">
                    <a:latin typeface="Cambria Math" panose="02040503050406030204" pitchFamily="18" charset="0"/>
                  </a:rPr>
                  <a:t> log</a:t>
                </a:r>
                <a:r>
                  <a:rPr lang="en-US" sz="2000" b="1" i="0">
                    <a:latin typeface="Cambria Math" panose="02040503050406030204" pitchFamily="18" charset="0"/>
                  </a:rPr>
                  <a:t>⁡𝒑+𝒎𝒕_𝒘</a:t>
                </a:r>
                <a:r>
                  <a:rPr lang="en-US" sz="2000" b="1" i="0" smtClean="0">
                    <a:latin typeface="Cambria Math" panose="02040503050406030204" pitchFamily="18" charset="0"/>
                  </a:rPr>
                  <a:t> (𝒑−𝟏))</a:t>
                </a:r>
                <a:endParaRPr lang="en-US" sz="20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06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155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19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352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 3006</a:t>
            </a:r>
            <a:br>
              <a:rPr lang="en-US" sz="4800" dirty="0" smtClean="0"/>
            </a:br>
            <a:r>
              <a:rPr lang="en-US" sz="4800" dirty="0" smtClean="0"/>
              <a:t>Parallel and Distributed Computing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/>
              <a:t>Lecture </a:t>
            </a:r>
            <a:r>
              <a:rPr lang="en-US" sz="4800" smtClean="0"/>
              <a:t>26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2609602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File Service </a:t>
            </a:r>
            <a:r>
              <a:rPr lang="en-US" dirty="0" smtClean="0"/>
              <a:t>Architecture (Cont.)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Create file </a:t>
            </a:r>
            <a:r>
              <a:rPr lang="en-US" b="1" dirty="0" smtClean="0"/>
              <a:t>operation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Read / write file </a:t>
            </a:r>
            <a:r>
              <a:rPr lang="en-US" b="1" dirty="0" smtClean="0"/>
              <a:t>operation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Delete file operation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138229" y="3192462"/>
            <a:ext cx="5900750" cy="2892433"/>
            <a:chOff x="596" y="1100"/>
            <a:chExt cx="5072" cy="2347"/>
          </a:xfrm>
        </p:grpSpPr>
        <p:sp>
          <p:nvSpPr>
            <p:cNvPr id="5" name="Rectangle 11"/>
            <p:cNvSpPr>
              <a:spLocks noChangeArrowheads="1"/>
            </p:cNvSpPr>
            <p:nvPr/>
          </p:nvSpPr>
          <p:spPr bwMode="auto">
            <a:xfrm>
              <a:off x="3850" y="1278"/>
              <a:ext cx="1802" cy="21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12"/>
            <p:cNvSpPr>
              <a:spLocks noChangeArrowheads="1"/>
            </p:cNvSpPr>
            <p:nvPr/>
          </p:nvSpPr>
          <p:spPr bwMode="auto">
            <a:xfrm>
              <a:off x="3850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3"/>
            <p:cNvSpPr>
              <a:spLocks noChangeArrowheads="1"/>
            </p:cNvSpPr>
            <p:nvPr/>
          </p:nvSpPr>
          <p:spPr bwMode="auto">
            <a:xfrm>
              <a:off x="596" y="1278"/>
              <a:ext cx="1803" cy="21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4"/>
            <p:cNvSpPr>
              <a:spLocks noChangeArrowheads="1"/>
            </p:cNvSpPr>
            <p:nvPr/>
          </p:nvSpPr>
          <p:spPr bwMode="auto">
            <a:xfrm>
              <a:off x="596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5"/>
            <p:cNvSpPr>
              <a:spLocks noChangeArrowheads="1"/>
            </p:cNvSpPr>
            <p:nvPr/>
          </p:nvSpPr>
          <p:spPr bwMode="auto">
            <a:xfrm>
              <a:off x="688" y="2026"/>
              <a:ext cx="1634" cy="1329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6"/>
            <p:cNvSpPr>
              <a:spLocks noChangeArrowheads="1"/>
            </p:cNvSpPr>
            <p:nvPr/>
          </p:nvSpPr>
          <p:spPr bwMode="auto">
            <a:xfrm>
              <a:off x="1108" y="1100"/>
              <a:ext cx="8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>
                  <a:solidFill>
                    <a:srgbClr val="000000"/>
                  </a:solidFill>
                </a:rPr>
                <a:t>Client computer</a:t>
              </a:r>
              <a:endParaRPr lang="en-GB" sz="2400">
                <a:latin typeface="Times" charset="0"/>
              </a:endParaRPr>
            </a:p>
          </p:txBody>
        </p:sp>
        <p:sp>
          <p:nvSpPr>
            <p:cNvPr id="12" name="Rectangle 17"/>
            <p:cNvSpPr>
              <a:spLocks noChangeArrowheads="1"/>
            </p:cNvSpPr>
            <p:nvPr/>
          </p:nvSpPr>
          <p:spPr bwMode="auto">
            <a:xfrm>
              <a:off x="4300" y="1100"/>
              <a:ext cx="9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>
                  <a:solidFill>
                    <a:srgbClr val="000000"/>
                  </a:solidFill>
                </a:rPr>
                <a:t>Server computer</a:t>
              </a:r>
              <a:endParaRPr lang="en-GB" sz="2400">
                <a:latin typeface="Times" charset="0"/>
              </a:endParaRPr>
            </a:p>
          </p:txBody>
        </p:sp>
        <p:sp>
          <p:nvSpPr>
            <p:cNvPr id="13" name="Oval 18"/>
            <p:cNvSpPr>
              <a:spLocks noChangeArrowheads="1"/>
            </p:cNvSpPr>
            <p:nvPr/>
          </p:nvSpPr>
          <p:spPr bwMode="auto">
            <a:xfrm>
              <a:off x="5072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19"/>
            <p:cNvSpPr>
              <a:spLocks noChangeArrowheads="1"/>
            </p:cNvSpPr>
            <p:nvPr/>
          </p:nvSpPr>
          <p:spPr bwMode="auto">
            <a:xfrm>
              <a:off x="5072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Oval 20"/>
            <p:cNvSpPr>
              <a:spLocks noChangeArrowheads="1"/>
            </p:cNvSpPr>
            <p:nvPr/>
          </p:nvSpPr>
          <p:spPr bwMode="auto">
            <a:xfrm>
              <a:off x="5072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21"/>
            <p:cNvSpPr>
              <a:spLocks noChangeArrowheads="1"/>
            </p:cNvSpPr>
            <p:nvPr/>
          </p:nvSpPr>
          <p:spPr bwMode="auto">
            <a:xfrm>
              <a:off x="5072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22"/>
            <p:cNvSpPr>
              <a:spLocks noChangeArrowheads="1"/>
            </p:cNvSpPr>
            <p:nvPr/>
          </p:nvSpPr>
          <p:spPr bwMode="auto">
            <a:xfrm>
              <a:off x="5240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23"/>
            <p:cNvSpPr>
              <a:spLocks noChangeArrowheads="1"/>
            </p:cNvSpPr>
            <p:nvPr/>
          </p:nvSpPr>
          <p:spPr bwMode="auto">
            <a:xfrm>
              <a:off x="2842" y="1324"/>
              <a:ext cx="580" cy="2047"/>
            </a:xfrm>
            <a:prstGeom prst="ellipse">
              <a:avLst/>
            </a:prstGeom>
            <a:solidFill>
              <a:srgbClr val="FFDC99"/>
            </a:solidFill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4"/>
            <p:cNvSpPr>
              <a:spLocks noChangeArrowheads="1"/>
            </p:cNvSpPr>
            <p:nvPr/>
          </p:nvSpPr>
          <p:spPr bwMode="auto">
            <a:xfrm>
              <a:off x="688" y="1339"/>
              <a:ext cx="672" cy="64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5"/>
            <p:cNvSpPr>
              <a:spLocks noChangeArrowheads="1"/>
            </p:cNvSpPr>
            <p:nvPr/>
          </p:nvSpPr>
          <p:spPr bwMode="auto">
            <a:xfrm>
              <a:off x="728" y="1545"/>
              <a:ext cx="6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rgbClr val="000000"/>
                  </a:solidFill>
                </a:rPr>
                <a:t>Application</a:t>
              </a:r>
              <a:endParaRPr lang="en-GB" sz="1800" b="1" dirty="0">
                <a:latin typeface="Times" charset="0"/>
              </a:endParaRPr>
            </a:p>
          </p:txBody>
        </p:sp>
        <p:sp>
          <p:nvSpPr>
            <p:cNvPr id="21" name="Rectangle 26"/>
            <p:cNvSpPr>
              <a:spLocks noChangeArrowheads="1"/>
            </p:cNvSpPr>
            <p:nvPr/>
          </p:nvSpPr>
          <p:spPr bwMode="auto">
            <a:xfrm>
              <a:off x="796" y="1682"/>
              <a:ext cx="49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rgbClr val="000000"/>
                  </a:solidFill>
                </a:rPr>
                <a:t>program</a:t>
              </a:r>
              <a:endParaRPr lang="en-GB" sz="1800" b="1" dirty="0">
                <a:latin typeface="Times" charset="0"/>
              </a:endParaRPr>
            </a:p>
          </p:txBody>
        </p:sp>
        <p:sp>
          <p:nvSpPr>
            <p:cNvPr id="22" name="Rectangle 27"/>
            <p:cNvSpPr>
              <a:spLocks noChangeArrowheads="1"/>
            </p:cNvSpPr>
            <p:nvPr/>
          </p:nvSpPr>
          <p:spPr bwMode="auto">
            <a:xfrm>
              <a:off x="1421" y="1339"/>
              <a:ext cx="688" cy="64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8"/>
            <p:cNvSpPr>
              <a:spLocks noChangeArrowheads="1"/>
            </p:cNvSpPr>
            <p:nvPr/>
          </p:nvSpPr>
          <p:spPr bwMode="auto">
            <a:xfrm>
              <a:off x="1470" y="1545"/>
              <a:ext cx="6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rgbClr val="000000"/>
                  </a:solidFill>
                </a:rPr>
                <a:t>Application</a:t>
              </a:r>
              <a:endParaRPr lang="en-GB" sz="1800" b="1" dirty="0">
                <a:latin typeface="Times" charset="0"/>
              </a:endParaRPr>
            </a:p>
          </p:txBody>
        </p:sp>
        <p:sp>
          <p:nvSpPr>
            <p:cNvPr id="24" name="Rectangle 29"/>
            <p:cNvSpPr>
              <a:spLocks noChangeArrowheads="1"/>
            </p:cNvSpPr>
            <p:nvPr/>
          </p:nvSpPr>
          <p:spPr bwMode="auto">
            <a:xfrm>
              <a:off x="1538" y="1682"/>
              <a:ext cx="49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rgbClr val="000000"/>
                  </a:solidFill>
                </a:rPr>
                <a:t>program</a:t>
              </a:r>
              <a:endParaRPr lang="en-GB" sz="1800" b="1" dirty="0">
                <a:latin typeface="Times" charset="0"/>
              </a:endParaRPr>
            </a:p>
          </p:txBody>
        </p:sp>
        <p:sp>
          <p:nvSpPr>
            <p:cNvPr id="25" name="Rectangle 30"/>
            <p:cNvSpPr>
              <a:spLocks noChangeArrowheads="1"/>
            </p:cNvSpPr>
            <p:nvPr/>
          </p:nvSpPr>
          <p:spPr bwMode="auto">
            <a:xfrm>
              <a:off x="964" y="2549"/>
              <a:ext cx="7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Client module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26" name="Rectangle 31"/>
            <p:cNvSpPr>
              <a:spLocks noChangeArrowheads="1"/>
            </p:cNvSpPr>
            <p:nvPr/>
          </p:nvSpPr>
          <p:spPr bwMode="auto">
            <a:xfrm>
              <a:off x="3942" y="1767"/>
              <a:ext cx="1634" cy="1329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32"/>
            <p:cNvSpPr>
              <a:spLocks noChangeArrowheads="1"/>
            </p:cNvSpPr>
            <p:nvPr/>
          </p:nvSpPr>
          <p:spPr bwMode="auto">
            <a:xfrm>
              <a:off x="4219" y="2324"/>
              <a:ext cx="8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Flat file service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28" name="Rectangle 33"/>
            <p:cNvSpPr>
              <a:spLocks noChangeArrowheads="1"/>
            </p:cNvSpPr>
            <p:nvPr/>
          </p:nvSpPr>
          <p:spPr bwMode="auto">
            <a:xfrm>
              <a:off x="3942" y="1339"/>
              <a:ext cx="1634" cy="38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4"/>
            <p:cNvSpPr>
              <a:spLocks noChangeArrowheads="1"/>
            </p:cNvSpPr>
            <p:nvPr/>
          </p:nvSpPr>
          <p:spPr bwMode="auto">
            <a:xfrm>
              <a:off x="4187" y="1499"/>
              <a:ext cx="9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Directory service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30" name="Rectangle 35"/>
            <p:cNvSpPr>
              <a:spLocks noChangeArrowheads="1"/>
            </p:cNvSpPr>
            <p:nvPr/>
          </p:nvSpPr>
          <p:spPr bwMode="auto">
            <a:xfrm>
              <a:off x="2353" y="2271"/>
              <a:ext cx="1558" cy="153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36"/>
            <p:cNvSpPr>
              <a:spLocks noChangeArrowheads="1"/>
            </p:cNvSpPr>
            <p:nvPr/>
          </p:nvSpPr>
          <p:spPr bwMode="auto">
            <a:xfrm>
              <a:off x="4553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37"/>
            <p:cNvSpPr>
              <a:spLocks noChangeArrowheads="1"/>
            </p:cNvSpPr>
            <p:nvPr/>
          </p:nvSpPr>
          <p:spPr bwMode="auto">
            <a:xfrm>
              <a:off x="4553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8"/>
            <p:cNvSpPr>
              <a:spLocks noChangeArrowheads="1"/>
            </p:cNvSpPr>
            <p:nvPr/>
          </p:nvSpPr>
          <p:spPr bwMode="auto">
            <a:xfrm>
              <a:off x="4553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9"/>
            <p:cNvSpPr>
              <a:spLocks noChangeArrowheads="1"/>
            </p:cNvSpPr>
            <p:nvPr/>
          </p:nvSpPr>
          <p:spPr bwMode="auto">
            <a:xfrm>
              <a:off x="4553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Rectangle 40"/>
            <p:cNvSpPr>
              <a:spLocks noChangeArrowheads="1"/>
            </p:cNvSpPr>
            <p:nvPr/>
          </p:nvSpPr>
          <p:spPr bwMode="auto">
            <a:xfrm>
              <a:off x="4721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41"/>
            <p:cNvSpPr>
              <a:spLocks noChangeArrowheads="1"/>
            </p:cNvSpPr>
            <p:nvPr/>
          </p:nvSpPr>
          <p:spPr bwMode="auto">
            <a:xfrm>
              <a:off x="4033" y="3310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42"/>
            <p:cNvSpPr>
              <a:spLocks noChangeArrowheads="1"/>
            </p:cNvSpPr>
            <p:nvPr/>
          </p:nvSpPr>
          <p:spPr bwMode="auto">
            <a:xfrm>
              <a:off x="4033" y="3279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43"/>
            <p:cNvSpPr>
              <a:spLocks noChangeArrowheads="1"/>
            </p:cNvSpPr>
            <p:nvPr/>
          </p:nvSpPr>
          <p:spPr bwMode="auto">
            <a:xfrm>
              <a:off x="4033" y="3248"/>
              <a:ext cx="413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44"/>
            <p:cNvSpPr>
              <a:spLocks noChangeArrowheads="1"/>
            </p:cNvSpPr>
            <p:nvPr/>
          </p:nvSpPr>
          <p:spPr bwMode="auto">
            <a:xfrm>
              <a:off x="4033" y="3203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Rectangle 45"/>
            <p:cNvSpPr>
              <a:spLocks noChangeArrowheads="1"/>
            </p:cNvSpPr>
            <p:nvPr/>
          </p:nvSpPr>
          <p:spPr bwMode="auto">
            <a:xfrm>
              <a:off x="4217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87430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 File System (NFS)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Andrew File System (AFS)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Hadoop Distributed File System (HDFS)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File System Examples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384264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NFS Architecture</a:t>
            </a:r>
            <a:endParaRPr lang="en-US" alt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451" y="1219201"/>
            <a:ext cx="8125097" cy="4513942"/>
          </a:xfrm>
        </p:spPr>
      </p:pic>
    </p:spTree>
    <p:extLst>
      <p:ext uri="{BB962C8B-B14F-4D97-AF65-F5344CB8AC3E}">
        <p14:creationId xmlns:p14="http://schemas.microsoft.com/office/powerpoint/2010/main" val="19269796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NFS client and server modules communicate using </a:t>
            </a:r>
            <a:r>
              <a:rPr lang="en-US" b="1" dirty="0">
                <a:solidFill>
                  <a:srgbClr val="0000A8"/>
                </a:solidFill>
              </a:rPr>
              <a:t>Remote Procedure </a:t>
            </a:r>
            <a:r>
              <a:rPr lang="en-US" b="1" dirty="0" smtClean="0">
                <a:solidFill>
                  <a:srgbClr val="0000A8"/>
                </a:solidFill>
              </a:rPr>
              <a:t>Calls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Sun’s RPC system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Sun RPC was developed for use in NFS. It can be configured to use either </a:t>
            </a:r>
            <a:r>
              <a:rPr lang="en-US" b="1" dirty="0">
                <a:solidFill>
                  <a:srgbClr val="0000A8"/>
                </a:solidFill>
              </a:rPr>
              <a:t>UDP or TCP</a:t>
            </a:r>
            <a:r>
              <a:rPr lang="en-US" b="1" dirty="0"/>
              <a:t>, and the NFS protocol is compatible with both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NFS </a:t>
            </a:r>
            <a:r>
              <a:rPr lang="en-US" dirty="0" smtClean="0"/>
              <a:t>Architecture (Cont.)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722090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Hierarchic </a:t>
            </a:r>
            <a:r>
              <a:rPr lang="en-US" dirty="0" smtClean="0"/>
              <a:t>File System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 algn="just"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b="1" dirty="0"/>
              <a:t>A hierarchic file system consists of a number of </a:t>
            </a:r>
            <a:r>
              <a:rPr lang="en-US" b="1" dirty="0">
                <a:solidFill>
                  <a:srgbClr val="0000A8"/>
                </a:solidFill>
              </a:rPr>
              <a:t>directories</a:t>
            </a:r>
            <a:r>
              <a:rPr lang="en-US" b="1" dirty="0">
                <a:solidFill>
                  <a:srgbClr val="333399"/>
                </a:solidFill>
              </a:rPr>
              <a:t> </a:t>
            </a:r>
            <a:r>
              <a:rPr lang="en-US" b="1" dirty="0"/>
              <a:t>arranged in a tree </a:t>
            </a:r>
            <a:r>
              <a:rPr lang="en-US" b="1" dirty="0" smtClean="0"/>
              <a:t>structure</a:t>
            </a:r>
            <a:endParaRPr lang="en-US" b="1" dirty="0"/>
          </a:p>
          <a:p>
            <a:pPr marL="482600" lvl="1" indent="-482600" algn="just"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b="1" dirty="0"/>
              <a:t>Any file or directory can be </a:t>
            </a:r>
            <a:r>
              <a:rPr lang="en-US" b="1" dirty="0">
                <a:solidFill>
                  <a:srgbClr val="0000A8"/>
                </a:solidFill>
              </a:rPr>
              <a:t>referenced using a pathname </a:t>
            </a:r>
            <a:r>
              <a:rPr lang="en-US" b="1" dirty="0"/>
              <a:t>– a multi-part name</a:t>
            </a:r>
          </a:p>
          <a:p>
            <a:pPr marL="482600" lvl="1" indent="-482600" algn="just"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b="1" dirty="0"/>
              <a:t>A UNIX-like file-naming system can be </a:t>
            </a:r>
            <a:r>
              <a:rPr lang="en-US" b="1" dirty="0">
                <a:solidFill>
                  <a:srgbClr val="0000A8"/>
                </a:solidFill>
              </a:rPr>
              <a:t>implemented</a:t>
            </a:r>
            <a:r>
              <a:rPr lang="en-US" b="1" dirty="0">
                <a:solidFill>
                  <a:srgbClr val="333399"/>
                </a:solidFill>
              </a:rPr>
              <a:t> </a:t>
            </a:r>
            <a:r>
              <a:rPr lang="en-US" b="1" dirty="0"/>
              <a:t>by the client module using the flat file and directory services that we have defined.</a:t>
            </a:r>
          </a:p>
          <a:p>
            <a:pPr marL="482600" lvl="1" indent="-482600" algn="just"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b="1" dirty="0"/>
              <a:t>A </a:t>
            </a:r>
            <a:r>
              <a:rPr lang="en-US" b="1" dirty="0">
                <a:solidFill>
                  <a:srgbClr val="0000A8"/>
                </a:solidFill>
              </a:rPr>
              <a:t>tree-structured network of directories </a:t>
            </a:r>
            <a:r>
              <a:rPr lang="en-US" b="1" dirty="0"/>
              <a:t>is constructed with files at the leaves and directories at the other nodes of the tree. </a:t>
            </a:r>
            <a:endParaRPr lang="en-US" b="1" dirty="0" smtClean="0"/>
          </a:p>
          <a:p>
            <a:pPr marL="930275" lvl="2" indent="-482600" algn="just">
              <a:buClr>
                <a:srgbClr val="0000A8"/>
              </a:buClr>
              <a:buFont typeface="Wingdings" panose="05000000000000000000" pitchFamily="2" charset="2"/>
              <a:buChar char="Ø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b="1" dirty="0" smtClean="0"/>
              <a:t>The </a:t>
            </a:r>
            <a:r>
              <a:rPr lang="en-US" b="1" dirty="0"/>
              <a:t>root of the tree is a </a:t>
            </a:r>
            <a:r>
              <a:rPr lang="en-US" b="1" dirty="0" smtClean="0">
                <a:solidFill>
                  <a:srgbClr val="0000A8"/>
                </a:solidFill>
              </a:rPr>
              <a:t>directory with a ‘well-known’ </a:t>
            </a:r>
            <a:r>
              <a:rPr lang="en-US" b="1" dirty="0" smtClean="0"/>
              <a:t>UFID</a:t>
            </a:r>
            <a:r>
              <a:rPr lang="en-US" b="1" dirty="0"/>
              <a:t>.</a:t>
            </a:r>
          </a:p>
          <a:p>
            <a:pPr marL="482600" lvl="1" indent="-482600" algn="just"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b="1" dirty="0"/>
              <a:t>A function can be provided </a:t>
            </a:r>
            <a:r>
              <a:rPr lang="en-US" b="1" dirty="0" smtClean="0"/>
              <a:t>in </a:t>
            </a:r>
            <a:r>
              <a:rPr lang="en-US" b="1" dirty="0"/>
              <a:t>the client module that gets the UFID of a file given its pathname. The function interprets the pathname. </a:t>
            </a:r>
          </a:p>
          <a:p>
            <a:pPr marL="869950" lvl="2" indent="-482600" algn="just">
              <a:buClr>
                <a:srgbClr val="0000A8"/>
              </a:buClr>
              <a:buFont typeface="Wingdings" panose="05000000000000000000" pitchFamily="2" charset="2"/>
              <a:buChar char="Ø"/>
              <a:tabLst>
                <a:tab pos="969963" algn="l"/>
                <a:tab pos="1082675" algn="l"/>
                <a:tab pos="1485900" algn="l"/>
                <a:tab pos="1600200" algn="l"/>
              </a:tabLst>
            </a:pPr>
            <a:r>
              <a:rPr lang="en-US" b="1" dirty="0"/>
              <a:t>Pathname starting from the root, using Lookup to obtain the UFID of each directory in the </a:t>
            </a:r>
            <a:r>
              <a:rPr lang="en-US" b="1" dirty="0" smtClean="0"/>
              <a:t>path</a:t>
            </a:r>
            <a:endParaRPr lang="en-US" b="1" dirty="0"/>
          </a:p>
          <a:p>
            <a:pPr algn="just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62906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Mount Service</a:t>
            </a:r>
            <a:endParaRPr lang="en-US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</a:t>
            </a:r>
            <a:r>
              <a:rPr lang="en-US" b="1" dirty="0">
                <a:solidFill>
                  <a:srgbClr val="0000A8"/>
                </a:solidFill>
              </a:rPr>
              <a:t>mounting of </a:t>
            </a:r>
            <a:r>
              <a:rPr lang="en-US" b="1" dirty="0" err="1">
                <a:solidFill>
                  <a:srgbClr val="0000A8"/>
                </a:solidFill>
              </a:rPr>
              <a:t>subtrees</a:t>
            </a:r>
            <a:r>
              <a:rPr lang="en-US" b="1" dirty="0">
                <a:solidFill>
                  <a:srgbClr val="0000A8"/>
                </a:solidFill>
              </a:rPr>
              <a:t> </a:t>
            </a:r>
            <a:r>
              <a:rPr lang="en-US" b="1" dirty="0"/>
              <a:t>of remote file systems by clients is supported by a separate mount service process that runs at user level on each NFS server computer.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On each server, there is a file with a well-known name (/</a:t>
            </a:r>
            <a:r>
              <a:rPr lang="en-US" b="1" dirty="0" err="1"/>
              <a:t>etc</a:t>
            </a:r>
            <a:r>
              <a:rPr lang="en-US" b="1" dirty="0"/>
              <a:t>/exports) containing the names of local file systems that are available for remote mounting.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An </a:t>
            </a:r>
            <a:r>
              <a:rPr lang="en-US" b="1" dirty="0">
                <a:solidFill>
                  <a:srgbClr val="0000A8"/>
                </a:solidFill>
              </a:rPr>
              <a:t>access list </a:t>
            </a:r>
            <a:r>
              <a:rPr lang="en-US" b="1" dirty="0"/>
              <a:t>is associated with each file system name indicating which hosts are permitted to mount the file system</a:t>
            </a:r>
          </a:p>
          <a:p>
            <a:pPr lvl="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  <a:latin typeface="Arial" charset="0"/>
                <a:cs typeface="Arial" charset="0"/>
              </a:rPr>
              <a:t>Mount operation: 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Arial" charset="0"/>
                <a:cs typeface="Arial" charset="0"/>
              </a:rPr>
              <a:t>mount(</a:t>
            </a:r>
            <a:r>
              <a:rPr lang="en-US" b="1" dirty="0" err="1">
                <a:latin typeface="Arial" charset="0"/>
                <a:cs typeface="Arial" charset="0"/>
              </a:rPr>
              <a:t>remotehost</a:t>
            </a:r>
            <a:r>
              <a:rPr lang="en-US" b="1" dirty="0">
                <a:latin typeface="Arial" charset="0"/>
                <a:cs typeface="Arial" charset="0"/>
              </a:rPr>
              <a:t>, </a:t>
            </a:r>
            <a:r>
              <a:rPr lang="en-US" b="1" dirty="0" err="1">
                <a:latin typeface="Arial" charset="0"/>
                <a:cs typeface="Arial" charset="0"/>
              </a:rPr>
              <a:t>remotedirectory</a:t>
            </a:r>
            <a:r>
              <a:rPr lang="en-US" b="1" dirty="0">
                <a:latin typeface="Arial" charset="0"/>
                <a:cs typeface="Arial" charset="0"/>
              </a:rPr>
              <a:t>, </a:t>
            </a:r>
            <a:r>
              <a:rPr lang="en-US" b="1" dirty="0" err="1">
                <a:latin typeface="Arial" charset="0"/>
                <a:cs typeface="Arial" charset="0"/>
              </a:rPr>
              <a:t>localdirectory</a:t>
            </a:r>
            <a:r>
              <a:rPr lang="en-US" b="1" dirty="0">
                <a:latin typeface="Arial" charset="0"/>
                <a:cs typeface="Arial" charset="0"/>
              </a:rPr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Each client </a:t>
            </a:r>
            <a:r>
              <a:rPr lang="en-US" b="1" dirty="0">
                <a:solidFill>
                  <a:srgbClr val="0000A8"/>
                </a:solidFill>
              </a:rPr>
              <a:t>maintains a table </a:t>
            </a:r>
            <a:r>
              <a:rPr lang="en-US" b="1" dirty="0"/>
              <a:t>of mounted file systems holding:</a:t>
            </a:r>
            <a:br>
              <a:rPr lang="en-US" b="1" dirty="0"/>
            </a:br>
            <a:r>
              <a:rPr lang="en-US" b="1" dirty="0"/>
              <a:t>	 &lt; IP address, port number, file handle&gt;</a:t>
            </a:r>
          </a:p>
          <a:p>
            <a:pPr lvl="0" algn="just">
              <a:buFont typeface="Arial" panose="020B0604020202020204" pitchFamily="34" charset="0"/>
              <a:buChar char="•"/>
            </a:pPr>
            <a:endParaRPr lang="en-US" b="1" dirty="0">
              <a:latin typeface="Arial" charset="0"/>
              <a:cs typeface="Arial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82810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>
              <a:buFont typeface="Arial" panose="020B0604020202020204" pitchFamily="34" charset="0"/>
              <a:buChar char="•"/>
            </a:pP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endParaRPr lang="en-GB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smtClean="0"/>
              <a:t>The </a:t>
            </a:r>
            <a:r>
              <a:rPr lang="en-GB" b="1" dirty="0"/>
              <a:t>file system mounted at </a:t>
            </a:r>
            <a:r>
              <a:rPr lang="en-GB" b="1" i="1" dirty="0">
                <a:solidFill>
                  <a:srgbClr val="0000A8"/>
                </a:solidFill>
              </a:rPr>
              <a:t>/</a:t>
            </a:r>
            <a:r>
              <a:rPr lang="en-GB" b="1" i="1" dirty="0" err="1">
                <a:solidFill>
                  <a:srgbClr val="0000A8"/>
                </a:solidFill>
              </a:rPr>
              <a:t>usr</a:t>
            </a:r>
            <a:r>
              <a:rPr lang="en-GB" b="1" i="1" dirty="0">
                <a:solidFill>
                  <a:srgbClr val="0000A8"/>
                </a:solidFill>
              </a:rPr>
              <a:t>/students</a:t>
            </a:r>
            <a:r>
              <a:rPr lang="en-GB" b="1" dirty="0">
                <a:solidFill>
                  <a:srgbClr val="0000A8"/>
                </a:solidFill>
              </a:rPr>
              <a:t> </a:t>
            </a:r>
            <a:r>
              <a:rPr lang="en-GB" b="1" dirty="0"/>
              <a:t>in the client is actually the sub-tree located at </a:t>
            </a:r>
            <a:r>
              <a:rPr lang="en-GB" b="1" i="1" dirty="0">
                <a:solidFill>
                  <a:srgbClr val="0000A8"/>
                </a:solidFill>
              </a:rPr>
              <a:t>/export/people</a:t>
            </a:r>
            <a:r>
              <a:rPr lang="en-GB" b="1" dirty="0">
                <a:solidFill>
                  <a:srgbClr val="0000A8"/>
                </a:solidFill>
              </a:rPr>
              <a:t> </a:t>
            </a:r>
            <a:r>
              <a:rPr lang="en-GB" b="1" dirty="0"/>
              <a:t>in Server </a:t>
            </a:r>
            <a:r>
              <a:rPr lang="en-GB" b="1" dirty="0" smtClean="0"/>
              <a:t>1 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T</a:t>
            </a:r>
            <a:r>
              <a:rPr lang="en-GB" b="1" dirty="0" smtClean="0"/>
              <a:t>he </a:t>
            </a:r>
            <a:r>
              <a:rPr lang="en-GB" b="1" dirty="0"/>
              <a:t>file system mounted at </a:t>
            </a:r>
            <a:r>
              <a:rPr lang="en-GB" b="1" i="1" dirty="0">
                <a:solidFill>
                  <a:srgbClr val="0000A8"/>
                </a:solidFill>
              </a:rPr>
              <a:t>/</a:t>
            </a:r>
            <a:r>
              <a:rPr lang="en-GB" b="1" i="1" dirty="0" err="1">
                <a:solidFill>
                  <a:srgbClr val="0000A8"/>
                </a:solidFill>
              </a:rPr>
              <a:t>usr</a:t>
            </a:r>
            <a:r>
              <a:rPr lang="en-GB" b="1" i="1" dirty="0">
                <a:solidFill>
                  <a:srgbClr val="0000A8"/>
                </a:solidFill>
              </a:rPr>
              <a:t>/staff</a:t>
            </a:r>
            <a:r>
              <a:rPr lang="en-GB" b="1" dirty="0">
                <a:solidFill>
                  <a:srgbClr val="0000A8"/>
                </a:solidFill>
              </a:rPr>
              <a:t> </a:t>
            </a:r>
            <a:r>
              <a:rPr lang="en-GB" b="1" dirty="0"/>
              <a:t>in the client is actually the sub-tree located at </a:t>
            </a:r>
            <a:r>
              <a:rPr lang="en-GB" b="1" i="1" dirty="0">
                <a:solidFill>
                  <a:srgbClr val="0000A8"/>
                </a:solidFill>
              </a:rPr>
              <a:t>/</a:t>
            </a:r>
            <a:r>
              <a:rPr lang="en-GB" b="1" i="1" dirty="0" err="1">
                <a:solidFill>
                  <a:srgbClr val="0000A8"/>
                </a:solidFill>
              </a:rPr>
              <a:t>nfs</a:t>
            </a:r>
            <a:r>
              <a:rPr lang="en-GB" b="1" i="1" dirty="0">
                <a:solidFill>
                  <a:srgbClr val="0000A8"/>
                </a:solidFill>
              </a:rPr>
              <a:t>/users</a:t>
            </a:r>
            <a:r>
              <a:rPr lang="en-GB" b="1" dirty="0"/>
              <a:t> in Server </a:t>
            </a:r>
            <a:r>
              <a:rPr lang="en-GB" b="1" dirty="0" smtClean="0"/>
              <a:t>2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Mount </a:t>
            </a:r>
            <a:r>
              <a:rPr lang="en-US" dirty="0" smtClean="0"/>
              <a:t>Service (Cont.)</a:t>
            </a:r>
            <a:endParaRPr lang="en-US" altLang="en-US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31143" y="1346443"/>
            <a:ext cx="6400800" cy="3505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799960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File </a:t>
            </a:r>
            <a:r>
              <a:rPr lang="en-US" b="1" dirty="0" smtClean="0"/>
              <a:t>System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OS </a:t>
            </a:r>
            <a:r>
              <a:rPr lang="en-US" b="1" dirty="0"/>
              <a:t>facility that provides a convenient programming interface to disk storage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Distributed File </a:t>
            </a:r>
            <a:r>
              <a:rPr lang="en-US" b="1" dirty="0" smtClean="0"/>
              <a:t>System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Support </a:t>
            </a:r>
            <a:r>
              <a:rPr lang="en-US" b="1" dirty="0"/>
              <a:t>sharing of information in the form of files and hardware </a:t>
            </a:r>
            <a:r>
              <a:rPr lang="en-US" b="1" dirty="0" smtClean="0"/>
              <a:t>resources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Distributed File Service </a:t>
            </a:r>
            <a:r>
              <a:rPr lang="en-US" b="1" dirty="0" smtClean="0"/>
              <a:t>Architecture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Client Module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Directory Service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Flat </a:t>
            </a:r>
            <a:r>
              <a:rPr lang="en-US" b="1" dirty="0"/>
              <a:t>F</a:t>
            </a:r>
            <a:r>
              <a:rPr lang="en-US" b="1" dirty="0" smtClean="0"/>
              <a:t>ile </a:t>
            </a:r>
            <a:r>
              <a:rPr lang="en-US" b="1" dirty="0"/>
              <a:t>Service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Distributed File System </a:t>
            </a:r>
            <a:r>
              <a:rPr lang="en-US" b="1" dirty="0" smtClean="0"/>
              <a:t>Examples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NFS</a:t>
            </a:r>
            <a:r>
              <a:rPr lang="en-US" b="1" dirty="0"/>
              <a:t>, AFS, </a:t>
            </a:r>
            <a:r>
              <a:rPr lang="en-US" b="1" dirty="0" smtClean="0"/>
              <a:t>HDFS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5913937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NFS Architecture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NFS </a:t>
            </a:r>
            <a:r>
              <a:rPr lang="en-US" b="1" dirty="0"/>
              <a:t>client and server modules communicate using Remote Procedure Calls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Hierarchic File </a:t>
            </a:r>
            <a:r>
              <a:rPr lang="en-US" b="1" dirty="0" smtClean="0"/>
              <a:t>System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Consists </a:t>
            </a:r>
            <a:r>
              <a:rPr lang="en-US" b="1" dirty="0"/>
              <a:t>of a number of directories arranged in a tree structure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Mount </a:t>
            </a:r>
            <a:r>
              <a:rPr lang="en-US" b="1" dirty="0" smtClean="0"/>
              <a:t>Service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mount(</a:t>
            </a:r>
            <a:r>
              <a:rPr lang="en-US" b="1" dirty="0" err="1" smtClean="0"/>
              <a:t>remotehost</a:t>
            </a:r>
            <a:r>
              <a:rPr lang="en-US" b="1" dirty="0"/>
              <a:t>, </a:t>
            </a:r>
            <a:r>
              <a:rPr lang="en-US" b="1" dirty="0" err="1"/>
              <a:t>remotedirectory</a:t>
            </a:r>
            <a:r>
              <a:rPr lang="en-US" b="1" dirty="0"/>
              <a:t>, </a:t>
            </a:r>
            <a:r>
              <a:rPr lang="en-US" b="1" dirty="0" err="1"/>
              <a:t>localdirectory</a:t>
            </a:r>
            <a:r>
              <a:rPr lang="en-US" b="1" dirty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903808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343" y="2856818"/>
            <a:ext cx="9434286" cy="665163"/>
          </a:xfrm>
        </p:spPr>
        <p:txBody>
          <a:bodyPr>
            <a:noAutofit/>
          </a:bodyPr>
          <a:lstStyle/>
          <a:p>
            <a:pPr lvl="0"/>
            <a:r>
              <a:rPr lang="en-US" sz="4400" dirty="0"/>
              <a:t>Distributed File System</a:t>
            </a:r>
          </a:p>
        </p:txBody>
      </p:sp>
    </p:spTree>
    <p:extLst>
      <p:ext uri="{BB962C8B-B14F-4D97-AF65-F5344CB8AC3E}">
        <p14:creationId xmlns:p14="http://schemas.microsoft.com/office/powerpoint/2010/main" val="45109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File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Distributed File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Distributed File Service </a:t>
            </a:r>
            <a:r>
              <a:rPr lang="en-US" b="1" dirty="0" smtClean="0"/>
              <a:t>Architecture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Client Module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Directory Service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Flat </a:t>
            </a:r>
            <a:r>
              <a:rPr lang="en-US" b="1" dirty="0"/>
              <a:t>file Service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Distributed File System Examples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NFS Architecture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Hierarchic </a:t>
            </a:r>
            <a:r>
              <a:rPr lang="en-US" b="1" dirty="0"/>
              <a:t>File System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Mount Service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5637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File system were originally </a:t>
            </a:r>
            <a:r>
              <a:rPr lang="en-US" b="1" dirty="0">
                <a:solidFill>
                  <a:srgbClr val="333399"/>
                </a:solidFill>
              </a:rPr>
              <a:t>developed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/>
              <a:t>for centralized computer systems and desktop </a:t>
            </a:r>
            <a:r>
              <a:rPr lang="en-US" b="1" dirty="0" smtClean="0"/>
              <a:t>computers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File system was as an operating system facility providing a </a:t>
            </a:r>
            <a:r>
              <a:rPr lang="en-US" b="1" dirty="0">
                <a:solidFill>
                  <a:srgbClr val="0000A8"/>
                </a:solidFill>
              </a:rPr>
              <a:t>convenient programming interface </a:t>
            </a:r>
            <a:r>
              <a:rPr lang="en-US" b="1" dirty="0"/>
              <a:t>to disk </a:t>
            </a:r>
            <a:r>
              <a:rPr lang="en-US" b="1" dirty="0" smtClean="0"/>
              <a:t>storage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File systems are </a:t>
            </a:r>
            <a:r>
              <a:rPr lang="en-US" b="1" dirty="0">
                <a:solidFill>
                  <a:srgbClr val="0000A8"/>
                </a:solidFill>
              </a:rPr>
              <a:t>responsible </a:t>
            </a:r>
            <a:r>
              <a:rPr lang="en-US" b="1" dirty="0"/>
              <a:t>for the organization, storage, retrieval, naming, sharing and protection of </a:t>
            </a:r>
            <a:r>
              <a:rPr lang="en-US" b="1" dirty="0" smtClean="0"/>
              <a:t>files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Files </a:t>
            </a:r>
            <a:r>
              <a:rPr lang="en-US" b="1" dirty="0">
                <a:solidFill>
                  <a:srgbClr val="0000A8"/>
                </a:solidFill>
              </a:rPr>
              <a:t>contain </a:t>
            </a:r>
            <a:r>
              <a:rPr lang="en-US" b="1" dirty="0"/>
              <a:t>both data and </a:t>
            </a:r>
            <a:r>
              <a:rPr lang="en-US" b="1" dirty="0" smtClean="0"/>
              <a:t>attributes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 </a:t>
            </a:r>
            <a:r>
              <a:rPr lang="en-US" dirty="0" smtClean="0"/>
              <a:t>System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564597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File System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Distributed file systems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0000A8"/>
                </a:solidFill>
              </a:rPr>
              <a:t>support the sharing of information</a:t>
            </a:r>
            <a:r>
              <a:rPr lang="en-US" b="1" dirty="0">
                <a:solidFill>
                  <a:srgbClr val="333399"/>
                </a:solidFill>
              </a:rPr>
              <a:t> </a:t>
            </a:r>
            <a:r>
              <a:rPr lang="en-US" b="1" dirty="0"/>
              <a:t>in the form of files and hardware </a:t>
            </a:r>
            <a:r>
              <a:rPr lang="en-US" b="1" dirty="0" smtClean="0"/>
              <a:t>resources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A </a:t>
            </a:r>
            <a:r>
              <a:rPr lang="en-US" b="1" dirty="0"/>
              <a:t>DFS enables programs to </a:t>
            </a:r>
            <a:r>
              <a:rPr lang="en-US" b="1" dirty="0">
                <a:solidFill>
                  <a:srgbClr val="0000A8"/>
                </a:solidFill>
              </a:rPr>
              <a:t>store and access remote files /storage </a:t>
            </a:r>
            <a:r>
              <a:rPr lang="en-US" b="1" dirty="0"/>
              <a:t>exactly as local </a:t>
            </a:r>
            <a:r>
              <a:rPr lang="en-US" b="1" dirty="0" smtClean="0"/>
              <a:t>ones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The </a:t>
            </a:r>
            <a:r>
              <a:rPr lang="en-US" b="1" dirty="0">
                <a:solidFill>
                  <a:srgbClr val="0000A8"/>
                </a:solidFill>
              </a:rPr>
              <a:t>performance and reliability </a:t>
            </a:r>
            <a:r>
              <a:rPr lang="en-US" b="1" dirty="0"/>
              <a:t>of such access should be comparable to that for files stored </a:t>
            </a:r>
            <a:r>
              <a:rPr lang="en-US" b="1" dirty="0" smtClean="0"/>
              <a:t>locally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151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File </a:t>
            </a:r>
            <a:r>
              <a:rPr lang="en-US" dirty="0" smtClean="0"/>
              <a:t>System (Cont.)</a:t>
            </a:r>
            <a:endParaRPr lang="en-US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Recent </a:t>
            </a:r>
            <a:r>
              <a:rPr lang="en-US" altLang="en-US" b="1" dirty="0"/>
              <a:t>advances in higher bandwidth connectivity of switched local networks and disk organization have lead high performance and </a:t>
            </a:r>
            <a:r>
              <a:rPr lang="en-US" altLang="en-US" b="1" dirty="0">
                <a:solidFill>
                  <a:srgbClr val="0000A8"/>
                </a:solidFill>
              </a:rPr>
              <a:t>highly scalable file </a:t>
            </a:r>
            <a:r>
              <a:rPr lang="en-US" altLang="en-US" b="1" dirty="0" smtClean="0">
                <a:solidFill>
                  <a:srgbClr val="0000A8"/>
                </a:solidFill>
              </a:rPr>
              <a:t>systems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Functional </a:t>
            </a:r>
            <a:r>
              <a:rPr lang="en-US" b="1" dirty="0">
                <a:solidFill>
                  <a:srgbClr val="C00000"/>
                </a:solidFill>
              </a:rPr>
              <a:t>requirements: </a:t>
            </a:r>
            <a:r>
              <a:rPr lang="en-US" b="1" dirty="0"/>
              <a:t>open, close, read, write, access control, directory organization, ..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Non-functional </a:t>
            </a:r>
            <a:r>
              <a:rPr lang="en-US" b="1" dirty="0">
                <a:solidFill>
                  <a:srgbClr val="C00000"/>
                </a:solidFill>
              </a:rPr>
              <a:t>requirements: </a:t>
            </a:r>
            <a:r>
              <a:rPr lang="en-US" b="1" dirty="0"/>
              <a:t>scalable, fault-tolerant, secure</a:t>
            </a:r>
          </a:p>
        </p:txBody>
      </p:sp>
    </p:spTree>
    <p:extLst>
      <p:ext uri="{BB962C8B-B14F-4D97-AF65-F5344CB8AC3E}">
        <p14:creationId xmlns:p14="http://schemas.microsoft.com/office/powerpoint/2010/main" val="33540345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An architecture that offers a </a:t>
            </a:r>
            <a:r>
              <a:rPr lang="en-US" b="1" dirty="0">
                <a:solidFill>
                  <a:srgbClr val="0000A8"/>
                </a:solidFill>
              </a:rPr>
              <a:t>clear separation </a:t>
            </a:r>
            <a:r>
              <a:rPr lang="en-US" b="1" dirty="0"/>
              <a:t>of the main concerns in providing access to files is obtained by structuring the file service as three components: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A flat file service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A directory service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A client module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File Service Architecture</a:t>
            </a:r>
            <a:endParaRPr lang="en-US" altLang="en-US" dirty="0"/>
          </a:p>
        </p:txBody>
      </p:sp>
      <p:grpSp>
        <p:nvGrpSpPr>
          <p:cNvPr id="7" name="Group 10"/>
          <p:cNvGrpSpPr>
            <a:grpSpLocks/>
          </p:cNvGrpSpPr>
          <p:nvPr/>
        </p:nvGrpSpPr>
        <p:grpSpPr bwMode="auto">
          <a:xfrm>
            <a:off x="3757157" y="3348359"/>
            <a:ext cx="5900750" cy="2892433"/>
            <a:chOff x="596" y="1100"/>
            <a:chExt cx="5072" cy="2347"/>
          </a:xfrm>
        </p:grpSpPr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>
              <a:off x="3850" y="1278"/>
              <a:ext cx="1802" cy="21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3850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3"/>
            <p:cNvSpPr>
              <a:spLocks noChangeArrowheads="1"/>
            </p:cNvSpPr>
            <p:nvPr/>
          </p:nvSpPr>
          <p:spPr bwMode="auto">
            <a:xfrm>
              <a:off x="596" y="1278"/>
              <a:ext cx="1803" cy="2154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596" y="1278"/>
              <a:ext cx="1818" cy="2169"/>
            </a:xfrm>
            <a:prstGeom prst="rect">
              <a:avLst/>
            </a:prstGeom>
            <a:noFill/>
            <a:ln w="34925">
              <a:solidFill>
                <a:srgbClr val="FFDC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688" y="2026"/>
              <a:ext cx="1634" cy="1329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6"/>
            <p:cNvSpPr>
              <a:spLocks noChangeArrowheads="1"/>
            </p:cNvSpPr>
            <p:nvPr/>
          </p:nvSpPr>
          <p:spPr bwMode="auto">
            <a:xfrm>
              <a:off x="1108" y="1100"/>
              <a:ext cx="896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>
                  <a:solidFill>
                    <a:srgbClr val="000000"/>
                  </a:solidFill>
                </a:rPr>
                <a:t>Client computer</a:t>
              </a:r>
              <a:endParaRPr lang="en-GB" sz="2400">
                <a:latin typeface="Times" charset="0"/>
              </a:endParaRP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4300" y="1100"/>
              <a:ext cx="94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>
                  <a:solidFill>
                    <a:srgbClr val="000000"/>
                  </a:solidFill>
                </a:rPr>
                <a:t>Server computer</a:t>
              </a:r>
              <a:endParaRPr lang="en-GB" sz="2400">
                <a:latin typeface="Times" charset="0"/>
              </a:endParaRPr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72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072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072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5072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22"/>
            <p:cNvSpPr>
              <a:spLocks noChangeArrowheads="1"/>
            </p:cNvSpPr>
            <p:nvPr/>
          </p:nvSpPr>
          <p:spPr bwMode="auto">
            <a:xfrm>
              <a:off x="5240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2842" y="1324"/>
              <a:ext cx="580" cy="2047"/>
            </a:xfrm>
            <a:prstGeom prst="ellipse">
              <a:avLst/>
            </a:prstGeom>
            <a:solidFill>
              <a:srgbClr val="FFDC99"/>
            </a:solidFill>
            <a:ln w="34925">
              <a:solidFill>
                <a:srgbClr val="FFDC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24"/>
            <p:cNvSpPr>
              <a:spLocks noChangeArrowheads="1"/>
            </p:cNvSpPr>
            <p:nvPr/>
          </p:nvSpPr>
          <p:spPr bwMode="auto">
            <a:xfrm>
              <a:off x="688" y="1339"/>
              <a:ext cx="672" cy="64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728" y="1545"/>
              <a:ext cx="6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rgbClr val="000000"/>
                  </a:solidFill>
                </a:rPr>
                <a:t>Application</a:t>
              </a:r>
              <a:endParaRPr lang="en-GB" sz="1800" b="1" dirty="0">
                <a:latin typeface="Times" charset="0"/>
              </a:endParaRP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796" y="1682"/>
              <a:ext cx="49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rgbClr val="000000"/>
                  </a:solidFill>
                </a:rPr>
                <a:t>program</a:t>
              </a:r>
              <a:endParaRPr lang="en-GB" sz="1800" b="1" dirty="0">
                <a:latin typeface="Times" charset="0"/>
              </a:endParaRP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1421" y="1339"/>
              <a:ext cx="688" cy="64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1470" y="1545"/>
              <a:ext cx="661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rgbClr val="000000"/>
                  </a:solidFill>
                </a:rPr>
                <a:t>Application</a:t>
              </a:r>
              <a:endParaRPr lang="en-GB" sz="1800" b="1" dirty="0">
                <a:latin typeface="Times" charset="0"/>
              </a:endParaRP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1538" y="1682"/>
              <a:ext cx="498" cy="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200" b="1" dirty="0">
                  <a:solidFill>
                    <a:srgbClr val="000000"/>
                  </a:solidFill>
                </a:rPr>
                <a:t>program</a:t>
              </a:r>
              <a:endParaRPr lang="en-GB" sz="1800" b="1" dirty="0">
                <a:latin typeface="Times" charset="0"/>
              </a:endParaRP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964" y="2549"/>
              <a:ext cx="781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Client module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3942" y="1767"/>
              <a:ext cx="1634" cy="1329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4219" y="2324"/>
              <a:ext cx="8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Flat file service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3942" y="1339"/>
              <a:ext cx="1634" cy="382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4187" y="1499"/>
              <a:ext cx="953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GB" sz="1600" dirty="0">
                  <a:solidFill>
                    <a:srgbClr val="000000"/>
                  </a:solidFill>
                </a:rPr>
                <a:t>Directory service</a:t>
              </a:r>
              <a:endParaRPr lang="en-GB" sz="2400" dirty="0">
                <a:latin typeface="Times" charset="0"/>
              </a:endParaRPr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2353" y="2271"/>
              <a:ext cx="1558" cy="153"/>
            </a:xfrm>
            <a:prstGeom prst="rect">
              <a:avLst/>
            </a:prstGeom>
            <a:solidFill>
              <a:srgbClr val="FFDC99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4553" y="3310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4553" y="3279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553" y="3248"/>
              <a:ext cx="412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4553" y="3203"/>
              <a:ext cx="412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Rectangle 40"/>
            <p:cNvSpPr>
              <a:spLocks noChangeArrowheads="1"/>
            </p:cNvSpPr>
            <p:nvPr/>
          </p:nvSpPr>
          <p:spPr bwMode="auto">
            <a:xfrm>
              <a:off x="4721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41"/>
            <p:cNvSpPr>
              <a:spLocks noChangeArrowheads="1"/>
            </p:cNvSpPr>
            <p:nvPr/>
          </p:nvSpPr>
          <p:spPr bwMode="auto">
            <a:xfrm>
              <a:off x="4033" y="3310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Oval 42"/>
            <p:cNvSpPr>
              <a:spLocks noChangeArrowheads="1"/>
            </p:cNvSpPr>
            <p:nvPr/>
          </p:nvSpPr>
          <p:spPr bwMode="auto">
            <a:xfrm>
              <a:off x="4033" y="3279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Oval 43"/>
            <p:cNvSpPr>
              <a:spLocks noChangeArrowheads="1"/>
            </p:cNvSpPr>
            <p:nvPr/>
          </p:nvSpPr>
          <p:spPr bwMode="auto">
            <a:xfrm>
              <a:off x="4033" y="3248"/>
              <a:ext cx="413" cy="62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Oval 44"/>
            <p:cNvSpPr>
              <a:spLocks noChangeArrowheads="1"/>
            </p:cNvSpPr>
            <p:nvPr/>
          </p:nvSpPr>
          <p:spPr bwMode="auto">
            <a:xfrm>
              <a:off x="4033" y="3203"/>
              <a:ext cx="413" cy="76"/>
            </a:xfrm>
            <a:prstGeom prst="ellipse">
              <a:avLst/>
            </a:prstGeom>
            <a:solidFill>
              <a:srgbClr val="FFFFFF"/>
            </a:solidFill>
            <a:ln w="349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Rectangle 45"/>
            <p:cNvSpPr>
              <a:spLocks noChangeArrowheads="1"/>
            </p:cNvSpPr>
            <p:nvPr/>
          </p:nvSpPr>
          <p:spPr bwMode="auto">
            <a:xfrm>
              <a:off x="4217" y="2928"/>
              <a:ext cx="61" cy="305"/>
            </a:xfrm>
            <a:prstGeom prst="rect">
              <a:avLst/>
            </a:prstGeom>
            <a:solidFill>
              <a:srgbClr val="D9AA73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672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File Service </a:t>
            </a:r>
            <a:r>
              <a:rPr lang="en-US" dirty="0" smtClean="0"/>
              <a:t>Architecture (Cont.)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Client module </a:t>
            </a:r>
            <a:r>
              <a:rPr lang="en-US" b="1" dirty="0">
                <a:solidFill>
                  <a:srgbClr val="0000A8"/>
                </a:solidFill>
              </a:rPr>
              <a:t>implements </a:t>
            </a:r>
            <a:r>
              <a:rPr lang="en-US" b="1" dirty="0"/>
              <a:t>exported interfaces of flat file and directory services available on server </a:t>
            </a:r>
            <a:r>
              <a:rPr lang="en-US" b="1" dirty="0" smtClean="0"/>
              <a:t>side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marL="130175" indent="0" algn="just">
              <a:buNone/>
            </a:pPr>
            <a:r>
              <a:rPr lang="en-US" b="1" dirty="0" smtClean="0"/>
              <a:t>Responsibilities </a:t>
            </a:r>
            <a:r>
              <a:rPr lang="en-US" b="1" dirty="0"/>
              <a:t>of various modules can be defined as follows</a:t>
            </a:r>
            <a:r>
              <a:rPr lang="en-US" b="1" dirty="0" smtClean="0"/>
              <a:t>:</a:t>
            </a:r>
            <a:endParaRPr lang="en-US" b="1" dirty="0">
              <a:solidFill>
                <a:srgbClr val="FF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Client Module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It runs on each computer and provides </a:t>
            </a:r>
            <a:r>
              <a:rPr lang="en-US" b="1" dirty="0">
                <a:solidFill>
                  <a:srgbClr val="0000A8"/>
                </a:solidFill>
              </a:rPr>
              <a:t>integrated service </a:t>
            </a:r>
            <a:r>
              <a:rPr lang="en-US" b="1" dirty="0"/>
              <a:t>(flat file and directory) as a single API to application programs. For example, in UNIX hosts, a client module </a:t>
            </a:r>
            <a:r>
              <a:rPr lang="en-US" b="1" dirty="0">
                <a:solidFill>
                  <a:srgbClr val="0000A8"/>
                </a:solidFill>
              </a:rPr>
              <a:t>emulates </a:t>
            </a:r>
            <a:r>
              <a:rPr lang="en-US" b="1" dirty="0"/>
              <a:t>the full set of Unix file operations.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It </a:t>
            </a:r>
            <a:r>
              <a:rPr lang="en-US" b="1" dirty="0">
                <a:solidFill>
                  <a:srgbClr val="0000A8"/>
                </a:solidFill>
              </a:rPr>
              <a:t>holds information </a:t>
            </a:r>
            <a:r>
              <a:rPr lang="en-US" b="1" dirty="0"/>
              <a:t>about the network locations of flat-file and directory server processes; and achieve better performance through implementation of a cache of recently used file blocks at the client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4627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File Service Architecture (Cont.)</a:t>
            </a:r>
            <a:endParaRPr lang="en-US" alt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Directory </a:t>
            </a:r>
            <a:r>
              <a:rPr lang="en-US" b="1" dirty="0" smtClean="0">
                <a:solidFill>
                  <a:srgbClr val="C00000"/>
                </a:solidFill>
              </a:rPr>
              <a:t>Service</a:t>
            </a:r>
            <a:endParaRPr lang="en-US" b="1" dirty="0">
              <a:solidFill>
                <a:srgbClr val="C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Provides </a:t>
            </a:r>
            <a:r>
              <a:rPr lang="en-US" b="1" dirty="0">
                <a:solidFill>
                  <a:srgbClr val="0000A8"/>
                </a:solidFill>
              </a:rPr>
              <a:t>mapping</a:t>
            </a:r>
            <a:r>
              <a:rPr lang="en-US" b="1" dirty="0"/>
              <a:t> between text names for the files and their Unique File </a:t>
            </a:r>
            <a:r>
              <a:rPr lang="en-US" b="1" dirty="0" smtClean="0"/>
              <a:t>identifiers </a:t>
            </a:r>
            <a:r>
              <a:rPr lang="en-US" b="1" dirty="0"/>
              <a:t>(UFIDs</a:t>
            </a:r>
            <a:r>
              <a:rPr lang="en-US" b="1" dirty="0" smtClean="0"/>
              <a:t>)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Clients may </a:t>
            </a:r>
            <a:r>
              <a:rPr lang="en-US" b="1" dirty="0">
                <a:solidFill>
                  <a:srgbClr val="0000A8"/>
                </a:solidFill>
              </a:rPr>
              <a:t>obtain </a:t>
            </a:r>
            <a:r>
              <a:rPr lang="en-US" b="1" dirty="0"/>
              <a:t>the UFID of a file by quoting its text name to directory </a:t>
            </a:r>
            <a:r>
              <a:rPr lang="en-US" b="1" dirty="0" smtClean="0"/>
              <a:t>service 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Directory service </a:t>
            </a:r>
            <a:r>
              <a:rPr lang="en-US" b="1" dirty="0">
                <a:solidFill>
                  <a:srgbClr val="0000A8"/>
                </a:solidFill>
              </a:rPr>
              <a:t>supports </a:t>
            </a:r>
            <a:r>
              <a:rPr lang="en-US" b="1" dirty="0"/>
              <a:t>functions needed to generate directories and to add new files to </a:t>
            </a:r>
            <a:r>
              <a:rPr lang="en-US" b="1" dirty="0" smtClean="0"/>
              <a:t>directories</a:t>
            </a:r>
            <a:endParaRPr lang="en-US" b="1" dirty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/</a:t>
            </a:r>
            <a:r>
              <a:rPr lang="en-US" b="1" dirty="0" err="1"/>
              <a:t>var</a:t>
            </a:r>
            <a:r>
              <a:rPr lang="en-US" b="1" dirty="0"/>
              <a:t>/log/syslog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C00000"/>
                </a:solidFill>
              </a:rPr>
              <a:t>Flat </a:t>
            </a:r>
            <a:r>
              <a:rPr lang="en-US" b="1" dirty="0" smtClean="0">
                <a:solidFill>
                  <a:srgbClr val="C00000"/>
                </a:solidFill>
              </a:rPr>
              <a:t>File Service</a:t>
            </a:r>
            <a:endParaRPr lang="en-US" b="1" dirty="0">
              <a:solidFill>
                <a:srgbClr val="C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Concerned with the </a:t>
            </a:r>
            <a:r>
              <a:rPr lang="en-US" b="1" dirty="0">
                <a:solidFill>
                  <a:srgbClr val="0000A8"/>
                </a:solidFill>
              </a:rPr>
              <a:t>implementation of operations </a:t>
            </a:r>
            <a:r>
              <a:rPr lang="en-US" b="1" dirty="0"/>
              <a:t>on the contents of </a:t>
            </a:r>
            <a:r>
              <a:rPr lang="en-US" b="1" dirty="0" smtClean="0"/>
              <a:t>file 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Unique File Identifiers (UFIDs) are </a:t>
            </a:r>
            <a:r>
              <a:rPr lang="en-US" b="1" dirty="0">
                <a:solidFill>
                  <a:srgbClr val="0000A8"/>
                </a:solidFill>
              </a:rPr>
              <a:t>used to refer to files </a:t>
            </a:r>
            <a:r>
              <a:rPr lang="en-US" b="1" dirty="0"/>
              <a:t>in all requests for flat file service </a:t>
            </a:r>
            <a:r>
              <a:rPr lang="en-US" b="1" dirty="0" smtClean="0"/>
              <a:t>operations </a:t>
            </a:r>
            <a:endParaRPr lang="en-US" b="1" dirty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/>
              <a:t>UFIDs are </a:t>
            </a:r>
            <a:r>
              <a:rPr lang="en-US" b="1" dirty="0">
                <a:solidFill>
                  <a:srgbClr val="0000A8"/>
                </a:solidFill>
              </a:rPr>
              <a:t>long sequences of bits </a:t>
            </a:r>
            <a:r>
              <a:rPr lang="en-US" b="1" dirty="0"/>
              <a:t>chosen so that each file has a unique among all of the files in a </a:t>
            </a:r>
            <a:r>
              <a:rPr lang="en-US" b="1"/>
              <a:t>distributed </a:t>
            </a:r>
            <a:r>
              <a:rPr lang="en-US" b="1" smtClean="0"/>
              <a:t>system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lvl="1" algn="just"/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07609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2945</TotalTime>
  <Words>968</Words>
  <Application>Microsoft Office PowerPoint</Application>
  <PresentationFormat>Widescreen</PresentationFormat>
  <Paragraphs>151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Times</vt:lpstr>
      <vt:lpstr>Wingdings</vt:lpstr>
      <vt:lpstr>Office Theme</vt:lpstr>
      <vt:lpstr>CS 3006 Parallel and Distributed Computing Lecture 26</vt:lpstr>
      <vt:lpstr>Distributed File System</vt:lpstr>
      <vt:lpstr>Outline</vt:lpstr>
      <vt:lpstr>File System</vt:lpstr>
      <vt:lpstr>Distributed File System</vt:lpstr>
      <vt:lpstr>Distributed File System (Cont.)</vt:lpstr>
      <vt:lpstr>Distributed File Service Architecture</vt:lpstr>
      <vt:lpstr>Distributed File Service Architecture (Cont.)</vt:lpstr>
      <vt:lpstr>Distributed File Service Architecture (Cont.)</vt:lpstr>
      <vt:lpstr>Distributed File Service Architecture (Cont.)</vt:lpstr>
      <vt:lpstr>Distributed File System Examples</vt:lpstr>
      <vt:lpstr>NFS Architecture</vt:lpstr>
      <vt:lpstr>NFS Architecture (Cont.)</vt:lpstr>
      <vt:lpstr>Hierarchic File System</vt:lpstr>
      <vt:lpstr>Mount Service</vt:lpstr>
      <vt:lpstr>Mount Service (Cont.)</vt:lpstr>
      <vt:lpstr>Summary</vt:lpstr>
      <vt:lpstr>Summary (Cont.)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571</cp:revision>
  <dcterms:created xsi:type="dcterms:W3CDTF">2020-01-18T07:24:00Z</dcterms:created>
  <dcterms:modified xsi:type="dcterms:W3CDTF">2024-05-01T01:52:45Z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DBCDF73CD2C44F1492F6933E9F753A38</vt:lpwstr>
  </property>
  <property fmtid="{D5CDD505-2E9C-101B-9397-08002B2CF9AE}" pid="3" name="KSOProductBuildVer">
    <vt:lpwstr>1033-11.2.0.11380</vt:lpwstr>
  </property>
</Properties>
</file>