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1538" r:id="rId2"/>
    <p:sldId id="1450" r:id="rId3"/>
    <p:sldId id="1539" r:id="rId4"/>
    <p:sldId id="1541" r:id="rId5"/>
    <p:sldId id="1542" r:id="rId6"/>
    <p:sldId id="1475" r:id="rId7"/>
    <p:sldId id="1531" r:id="rId8"/>
    <p:sldId id="1476" r:id="rId9"/>
    <p:sldId id="1522" r:id="rId10"/>
    <p:sldId id="1532" r:id="rId11"/>
    <p:sldId id="1533" r:id="rId12"/>
    <p:sldId id="1524" r:id="rId13"/>
    <p:sldId id="1486" r:id="rId14"/>
    <p:sldId id="1494" r:id="rId15"/>
    <p:sldId id="1488" r:id="rId16"/>
    <p:sldId id="1496" r:id="rId17"/>
    <p:sldId id="1500" r:id="rId18"/>
    <p:sldId id="1501" r:id="rId19"/>
    <p:sldId id="1525" r:id="rId20"/>
    <p:sldId id="1505" r:id="rId21"/>
    <p:sldId id="1526" r:id="rId22"/>
    <p:sldId id="1527" r:id="rId23"/>
    <p:sldId id="1504" r:id="rId24"/>
    <p:sldId id="1506" r:id="rId25"/>
    <p:sldId id="1534" r:id="rId26"/>
    <p:sldId id="1508" r:id="rId27"/>
    <p:sldId id="1509" r:id="rId28"/>
    <p:sldId id="1510" r:id="rId29"/>
    <p:sldId id="1513" r:id="rId30"/>
    <p:sldId id="1528" r:id="rId31"/>
    <p:sldId id="1514" r:id="rId32"/>
    <p:sldId id="1535" r:id="rId33"/>
    <p:sldId id="1536" r:id="rId34"/>
    <p:sldId id="1537" r:id="rId35"/>
    <p:sldId id="1518" r:id="rId36"/>
    <p:sldId id="1543" r:id="rId37"/>
    <p:sldId id="1540" r:id="rId38"/>
    <p:sldId id="1544" r:id="rId39"/>
    <p:sldId id="1545" r:id="rId40"/>
    <p:sldId id="1546" r:id="rId41"/>
    <p:sldId id="1547" r:id="rId42"/>
    <p:sldId id="1530" r:id="rId43"/>
    <p:sldId id="144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A800"/>
    <a:srgbClr val="000099"/>
    <a:srgbClr val="00C000"/>
    <a:srgbClr val="3C6CDF"/>
    <a:srgbClr val="9CDFF9"/>
    <a:srgbClr val="B8C2C9"/>
    <a:srgbClr val="D6DCE0"/>
    <a:srgbClr val="0000A3"/>
    <a:srgbClr val="01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2" autoAdjust="0"/>
    <p:restoredTop sz="88689" autoAdjust="0"/>
  </p:normalViewPr>
  <p:slideViewPr>
    <p:cSldViewPr snapToGrid="0" snapToObjects="1">
      <p:cViewPr varScale="1">
        <p:scale>
          <a:sx n="66" d="100"/>
          <a:sy n="66" d="100"/>
        </p:scale>
        <p:origin x="504" y="66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1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4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2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34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82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64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57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68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24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60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12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1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40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94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96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43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2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11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25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764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3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04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599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759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8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42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452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7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1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50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89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8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03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2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 3006</a:t>
            </a:r>
            <a:br>
              <a:rPr lang="en-US" sz="4800" dirty="0" smtClean="0"/>
            </a:br>
            <a:r>
              <a:rPr lang="en-US" sz="4800" dirty="0" smtClean="0"/>
              <a:t>Parallel and Distributed Computing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Lecture </a:t>
            </a:r>
            <a:r>
              <a:rPr lang="en-US" sz="4800" dirty="0" smtClean="0"/>
              <a:t>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43062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274481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Uses an </a:t>
            </a:r>
            <a:r>
              <a:rPr lang="en-US" b="1" dirty="0">
                <a:solidFill>
                  <a:srgbClr val="0000A8"/>
                </a:solidFill>
              </a:rPr>
              <a:t>p × m grid of switches </a:t>
            </a:r>
            <a:r>
              <a:rPr lang="en-US" b="1" dirty="0"/>
              <a:t>to connect p inputs to m outputs in a non-blocking manner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>
                <a:solidFill>
                  <a:srgbClr val="0000A8"/>
                </a:solidFill>
              </a:rPr>
              <a:t>cost</a:t>
            </a:r>
            <a:r>
              <a:rPr lang="en-US" b="1" dirty="0"/>
              <a:t> of a crossbar of p processors grows as </a:t>
            </a:r>
            <a:r>
              <a:rPr lang="en-US" b="1" dirty="0" smtClean="0"/>
              <a:t>O(p x p)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This is generally </a:t>
            </a:r>
            <a:r>
              <a:rPr lang="en-US" b="1" dirty="0">
                <a:solidFill>
                  <a:srgbClr val="0000A8"/>
                </a:solidFill>
              </a:rPr>
              <a:t>difficult to scale </a:t>
            </a:r>
            <a:r>
              <a:rPr lang="en-US" b="1" dirty="0"/>
              <a:t>for large values of 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Examples of </a:t>
            </a:r>
            <a:r>
              <a:rPr lang="en-US" b="1" dirty="0">
                <a:solidFill>
                  <a:srgbClr val="0000A8"/>
                </a:solidFill>
              </a:rPr>
              <a:t>machines</a:t>
            </a:r>
            <a:r>
              <a:rPr lang="en-US" b="1" dirty="0"/>
              <a:t> that employ crossbars include the Sun Ultra HPC 10000 and the Fujitsu VPP500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Crossbars have excellent </a:t>
            </a:r>
            <a:r>
              <a:rPr lang="en-US" b="1" dirty="0">
                <a:solidFill>
                  <a:srgbClr val="0000A8"/>
                </a:solidFill>
              </a:rPr>
              <a:t>performance scalability </a:t>
            </a:r>
            <a:r>
              <a:rPr lang="en-US" b="1" dirty="0"/>
              <a:t>but poor cost scalability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Buses have excellent </a:t>
            </a:r>
            <a:r>
              <a:rPr lang="en-US" b="1" dirty="0">
                <a:solidFill>
                  <a:srgbClr val="0000A8"/>
                </a:solidFill>
              </a:rPr>
              <a:t>cost scalability</a:t>
            </a:r>
            <a:r>
              <a:rPr lang="en-US" b="1" dirty="0"/>
              <a:t>, but poor performance scalability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Crossbar Network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57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274481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One of the </a:t>
            </a:r>
            <a:r>
              <a:rPr lang="en-US" b="1" dirty="0">
                <a:solidFill>
                  <a:srgbClr val="0000A8"/>
                </a:solidFill>
              </a:rPr>
              <a:t>most commonly used </a:t>
            </a:r>
            <a:r>
              <a:rPr lang="en-US" b="1" dirty="0"/>
              <a:t>multistage interconnects is the Omega network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This network consists of </a:t>
            </a:r>
            <a:r>
              <a:rPr lang="en-US" b="1" dirty="0">
                <a:solidFill>
                  <a:srgbClr val="7030A0"/>
                </a:solidFill>
              </a:rPr>
              <a:t>log p stages</a:t>
            </a:r>
            <a:r>
              <a:rPr lang="en-US" b="1" dirty="0"/>
              <a:t>, where p is the number of inputs/outputs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At each stage, </a:t>
            </a:r>
            <a:r>
              <a:rPr lang="en-US" b="1" dirty="0">
                <a:solidFill>
                  <a:srgbClr val="7030A0"/>
                </a:solidFill>
              </a:rPr>
              <a:t>input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is connected j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Multistage Omega Network</a:t>
            </a:r>
          </a:p>
        </p:txBody>
      </p:sp>
      <p:pic>
        <p:nvPicPr>
          <p:cNvPr id="4" name="Picture 3" descr="img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71" y="4039330"/>
            <a:ext cx="4038600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854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Multistage Omega </a:t>
            </a:r>
            <a:r>
              <a:rPr lang="en-US" dirty="0" smtClean="0"/>
              <a:t>Network (Cont.)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46443"/>
            <a:ext cx="10515600" cy="511241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Each stage of the Omega network implements a </a:t>
            </a:r>
            <a:r>
              <a:rPr lang="en-US" sz="3200" b="1" dirty="0">
                <a:solidFill>
                  <a:srgbClr val="7030A0"/>
                </a:solidFill>
              </a:rPr>
              <a:t>perfect shuffle</a:t>
            </a:r>
            <a:r>
              <a:rPr lang="en-US" sz="3200" b="1" dirty="0"/>
              <a:t> as follows: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pic>
        <p:nvPicPr>
          <p:cNvPr id="7" name="Picture 6" descr="shuff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36" y="2241065"/>
            <a:ext cx="4997053" cy="418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93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A complete Omega network with the perfect shuffle interconnects and switches can now be illustrated</a:t>
            </a:r>
            <a:r>
              <a:rPr lang="en-US" sz="3200" b="1" dirty="0" smtClean="0"/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130175" indent="0" algn="just">
              <a:buNone/>
            </a:pPr>
            <a:endParaRPr lang="en-US" sz="3200" b="1" dirty="0"/>
          </a:p>
          <a:p>
            <a:pPr marL="130175" indent="0" algn="just">
              <a:buNone/>
            </a:pP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An </a:t>
            </a:r>
            <a:r>
              <a:rPr lang="en-US" sz="3200" b="1" dirty="0"/>
              <a:t>omega network has </a:t>
            </a:r>
            <a:r>
              <a:rPr lang="en-US" sz="3200" b="1" dirty="0">
                <a:solidFill>
                  <a:srgbClr val="7030A0"/>
                </a:solidFill>
              </a:rPr>
              <a:t>p/2 × log p switching nodes</a:t>
            </a:r>
            <a:r>
              <a:rPr lang="en-US" sz="3200" b="1" dirty="0"/>
              <a:t>, and the cost of such a network grows as (</a:t>
            </a:r>
            <a:r>
              <a:rPr lang="en-US" sz="3200" b="1" dirty="0">
                <a:solidFill>
                  <a:srgbClr val="7030A0"/>
                </a:solidFill>
              </a:rPr>
              <a:t>p log p</a:t>
            </a:r>
            <a:r>
              <a:rPr lang="en-US" sz="3200" b="1" dirty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8 x 8 Omega network</a:t>
            </a:r>
            <a:endParaRPr lang="en-US" dirty="0"/>
          </a:p>
        </p:txBody>
      </p:sp>
      <p:pic>
        <p:nvPicPr>
          <p:cNvPr id="4" name="Picture 3" descr="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7" t="-3810" r="-2687" b="-3810"/>
          <a:stretch>
            <a:fillRect/>
          </a:stretch>
        </p:blipFill>
        <p:spPr bwMode="auto">
          <a:xfrm>
            <a:off x="3488634" y="2262801"/>
            <a:ext cx="4608512" cy="331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661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Machines like IBM eServer p575 and SGI </a:t>
            </a:r>
            <a:r>
              <a:rPr lang="en-US" b="1" dirty="0" err="1"/>
              <a:t>Altix</a:t>
            </a:r>
            <a:r>
              <a:rPr lang="en-US" b="1" dirty="0"/>
              <a:t> 4000 </a:t>
            </a:r>
            <a:r>
              <a:rPr lang="en-US" b="1" dirty="0">
                <a:solidFill>
                  <a:srgbClr val="0000A8"/>
                </a:solidFill>
              </a:rPr>
              <a:t>use </a:t>
            </a:r>
            <a:r>
              <a:rPr lang="en-US" dirty="0">
                <a:solidFill>
                  <a:srgbClr val="0000A8"/>
                </a:solidFill>
                <a:sym typeface="Symbol" pitchFamily="1" charset="2"/>
              </a:rPr>
              <a:t></a:t>
            </a:r>
            <a:r>
              <a:rPr lang="en-US" dirty="0" smtClean="0">
                <a:solidFill>
                  <a:srgbClr val="0000A8"/>
                </a:solidFill>
                <a:sym typeface="Symbol" pitchFamily="1" charset="2"/>
              </a:rPr>
              <a:t>-</a:t>
            </a:r>
            <a:r>
              <a:rPr lang="en-US" b="1" dirty="0" smtClean="0">
                <a:solidFill>
                  <a:srgbClr val="0000A8"/>
                </a:solidFill>
              </a:rPr>
              <a:t>network</a:t>
            </a:r>
            <a:endParaRPr lang="en-US" b="1" dirty="0">
              <a:solidFill>
                <a:srgbClr val="0000A8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ym typeface="Symbol" pitchFamily="1" charset="2"/>
              </a:rPr>
              <a:t></a:t>
            </a:r>
            <a:r>
              <a:rPr lang="en-US" dirty="0" smtClean="0">
                <a:sym typeface="Symbol" pitchFamily="1" charset="2"/>
              </a:rPr>
              <a:t>-</a:t>
            </a:r>
            <a:r>
              <a:rPr lang="en-US" b="1" dirty="0" smtClean="0"/>
              <a:t>network </a:t>
            </a:r>
            <a:r>
              <a:rPr lang="en-US" b="1" dirty="0"/>
              <a:t>is much more interesting for </a:t>
            </a:r>
            <a:r>
              <a:rPr lang="en-US" b="1" dirty="0">
                <a:solidFill>
                  <a:srgbClr val="0000A8"/>
                </a:solidFill>
              </a:rPr>
              <a:t>large number of processors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Problem: </a:t>
            </a:r>
            <a:r>
              <a:rPr lang="en-US" b="1" dirty="0"/>
              <a:t>the switches have to be </a:t>
            </a:r>
            <a:r>
              <a:rPr lang="en-US" b="1" dirty="0">
                <a:solidFill>
                  <a:srgbClr val="0000A8"/>
                </a:solidFill>
              </a:rPr>
              <a:t>fast</a:t>
            </a:r>
            <a:r>
              <a:rPr lang="en-US" b="1" dirty="0"/>
              <a:t> enough, and also the width of the links is important. 16 bit parallel is better than serial links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Multiprocessor vector-processors use instead </a:t>
            </a:r>
            <a:r>
              <a:rPr lang="en-US" b="1" dirty="0">
                <a:solidFill>
                  <a:srgbClr val="0000A8"/>
                </a:solidFill>
              </a:rPr>
              <a:t>crossbars</a:t>
            </a:r>
            <a:r>
              <a:rPr lang="en-US" b="1" dirty="0"/>
              <a:t> (because at most only 32 processors)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Synchronization is usually performed with </a:t>
            </a:r>
            <a:r>
              <a:rPr lang="en-US" b="1" dirty="0">
                <a:solidFill>
                  <a:srgbClr val="0000A8"/>
                </a:solidFill>
              </a:rPr>
              <a:t>special communication registers</a:t>
            </a:r>
            <a:r>
              <a:rPr lang="en-US" b="1" dirty="0"/>
              <a:t> (CPU to CPU); if there is little synchronization shared memory is admitted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Multistage Omega Network (Cont.)</a:t>
            </a:r>
          </a:p>
        </p:txBody>
      </p:sp>
    </p:spTree>
    <p:extLst>
      <p:ext uri="{BB962C8B-B14F-4D97-AF65-F5344CB8AC3E}">
        <p14:creationId xmlns:p14="http://schemas.microsoft.com/office/powerpoint/2010/main" val="1662075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sz="3200" b="1" dirty="0"/>
              <a:t>There are three main network topologies available: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Crossbar (</a:t>
            </a:r>
            <a:r>
              <a:rPr lang="en-US" sz="3200" b="1" dirty="0" smtClean="0">
                <a:solidFill>
                  <a:srgbClr val="0000A8"/>
                </a:solidFill>
              </a:rPr>
              <a:t>n x n </a:t>
            </a:r>
            <a:r>
              <a:rPr lang="en-US" sz="3200" b="1" dirty="0" smtClean="0"/>
              <a:t>connections - </a:t>
            </a:r>
            <a:r>
              <a:rPr lang="en-US" sz="3200" b="1" dirty="0" err="1"/>
              <a:t>datapath</a:t>
            </a:r>
            <a:r>
              <a:rPr lang="en-US" sz="3200" b="1" dirty="0"/>
              <a:t> without sharing)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sym typeface="Symbol" pitchFamily="1" charset="2"/>
              </a:rPr>
              <a:t></a:t>
            </a:r>
            <a:r>
              <a:rPr lang="en-US" sz="3200" b="1" dirty="0" smtClean="0">
                <a:sym typeface="Symbol" pitchFamily="1" charset="2"/>
              </a:rPr>
              <a:t>-</a:t>
            </a:r>
            <a:r>
              <a:rPr lang="en-US" sz="3200" b="1" dirty="0" smtClean="0"/>
              <a:t>network </a:t>
            </a:r>
            <a:r>
              <a:rPr lang="en-US" sz="3200" b="1" dirty="0"/>
              <a:t>(</a:t>
            </a:r>
            <a:r>
              <a:rPr lang="en-US" sz="3200" b="1" dirty="0">
                <a:solidFill>
                  <a:srgbClr val="0000A8"/>
                </a:solidFill>
              </a:rPr>
              <a:t>n </a:t>
            </a:r>
            <a:r>
              <a:rPr lang="en-US" sz="3200" b="1" dirty="0" smtClean="0">
                <a:solidFill>
                  <a:srgbClr val="0000A8"/>
                </a:solidFill>
              </a:rPr>
              <a:t>log </a:t>
            </a:r>
            <a:r>
              <a:rPr lang="en-US" sz="3200" b="1" dirty="0">
                <a:solidFill>
                  <a:srgbClr val="0000A8"/>
                </a:solidFill>
              </a:rPr>
              <a:t>n </a:t>
            </a:r>
            <a:r>
              <a:rPr lang="en-US" sz="3200" b="1" dirty="0"/>
              <a:t>connections - </a:t>
            </a:r>
            <a:r>
              <a:rPr lang="en-US" sz="3200" b="1" dirty="0" smtClean="0"/>
              <a:t>log </a:t>
            </a:r>
            <a:r>
              <a:rPr lang="en-US" sz="3200" b="1" dirty="0"/>
              <a:t>n switching stages and shared on a path)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Central </a:t>
            </a:r>
            <a:r>
              <a:rPr lang="en-US" sz="3200" b="1" dirty="0" err="1"/>
              <a:t>databus</a:t>
            </a:r>
            <a:r>
              <a:rPr lang="en-US" sz="3200" b="1" dirty="0"/>
              <a:t> </a:t>
            </a:r>
            <a:r>
              <a:rPr lang="en-US" sz="3200" b="1" dirty="0" smtClean="0"/>
              <a:t>(</a:t>
            </a:r>
            <a:r>
              <a:rPr lang="en-US" sz="3200" b="1" dirty="0" smtClean="0">
                <a:solidFill>
                  <a:srgbClr val="0000A8"/>
                </a:solidFill>
              </a:rPr>
              <a:t>O(1) </a:t>
            </a:r>
            <a:r>
              <a:rPr lang="en-US" sz="3200" b="1" dirty="0"/>
              <a:t>connections - n shared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Shared Memory Interconnection Network (Revisited)</a:t>
            </a:r>
          </a:p>
        </p:txBody>
      </p:sp>
    </p:spTree>
    <p:extLst>
      <p:ext uri="{BB962C8B-B14F-4D97-AF65-F5344CB8AC3E}">
        <p14:creationId xmlns:p14="http://schemas.microsoft.com/office/powerpoint/2010/main" val="1993513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User-friendly </a:t>
            </a:r>
            <a:r>
              <a:rPr lang="en-US" sz="3000" b="1" dirty="0">
                <a:solidFill>
                  <a:srgbClr val="0000A8"/>
                </a:solidFill>
              </a:rPr>
              <a:t>programming</a:t>
            </a:r>
            <a:r>
              <a:rPr lang="en-US" sz="3000" b="1" dirty="0"/>
              <a:t> environment due to global address space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Data sharing is </a:t>
            </a:r>
            <a:r>
              <a:rPr lang="en-US" sz="3000" b="1" dirty="0">
                <a:solidFill>
                  <a:srgbClr val="0000A8"/>
                </a:solidFill>
              </a:rPr>
              <a:t>fast and uniform </a:t>
            </a:r>
            <a:r>
              <a:rPr lang="en-US" sz="3000" b="1" dirty="0"/>
              <a:t>due to proximity (nearness) of memory to CPUs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Memory coherence is </a:t>
            </a:r>
            <a:r>
              <a:rPr lang="en-US" sz="3000" b="1" dirty="0">
                <a:solidFill>
                  <a:srgbClr val="0000A8"/>
                </a:solidFill>
              </a:rPr>
              <a:t>managed</a:t>
            </a:r>
            <a:r>
              <a:rPr lang="en-US" sz="3000" b="1" dirty="0"/>
              <a:t> by the operating </a:t>
            </a:r>
            <a:r>
              <a:rPr lang="en-US" sz="3000" b="1" dirty="0" smtClean="0"/>
              <a:t>system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Memory Coherence: Multiple processors trying to access the same memory location</a:t>
            </a:r>
          </a:p>
          <a:p>
            <a:pPr lvl="1" algn="just"/>
            <a:endParaRPr lang="en-US" sz="26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S</a:t>
            </a:r>
            <a:r>
              <a:rPr lang="en-US" dirty="0" smtClean="0"/>
              <a:t>hared </a:t>
            </a:r>
            <a:r>
              <a:rPr lang="en-US" dirty="0"/>
              <a:t>M</a:t>
            </a:r>
            <a:r>
              <a:rPr lang="en-US" dirty="0" smtClean="0"/>
              <a:t>emory </a:t>
            </a:r>
            <a:r>
              <a:rPr lang="en-US" dirty="0"/>
              <a:t>M</a:t>
            </a:r>
            <a:r>
              <a:rPr lang="en-US" dirty="0" smtClean="0"/>
              <a:t>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26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Performance </a:t>
            </a:r>
            <a:r>
              <a:rPr lang="en-US" sz="3000" b="1" dirty="0">
                <a:solidFill>
                  <a:srgbClr val="0000A8"/>
                </a:solidFill>
              </a:rPr>
              <a:t>degradation</a:t>
            </a:r>
            <a:r>
              <a:rPr lang="en-US" sz="3000" b="1" dirty="0"/>
              <a:t> due to “memory contention” (several processors try to access the same memory location)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Programmer’s responsibility for </a:t>
            </a:r>
            <a:r>
              <a:rPr lang="en-US" sz="3000" b="1" dirty="0">
                <a:solidFill>
                  <a:srgbClr val="0000A8"/>
                </a:solidFill>
              </a:rPr>
              <a:t>synchronization</a:t>
            </a:r>
            <a:r>
              <a:rPr lang="en-US" sz="3000" b="1" dirty="0"/>
              <a:t> constructs (correct access to memory)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Expensive to </a:t>
            </a:r>
            <a:r>
              <a:rPr lang="en-US" sz="3000" b="1" dirty="0">
                <a:solidFill>
                  <a:srgbClr val="0000A8"/>
                </a:solidFill>
              </a:rPr>
              <a:t>design</a:t>
            </a:r>
            <a:r>
              <a:rPr lang="en-US" sz="3000" b="1" dirty="0"/>
              <a:t> shared memory computers with increasing numbers of processors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Adding processors can geometrically increase </a:t>
            </a:r>
            <a:r>
              <a:rPr lang="en-US" sz="3000" b="1" dirty="0">
                <a:solidFill>
                  <a:srgbClr val="0000A8"/>
                </a:solidFill>
              </a:rPr>
              <a:t>traffic</a:t>
            </a:r>
            <a:r>
              <a:rPr lang="en-US" sz="3000" b="1" dirty="0"/>
              <a:t> on the shared memory-CPU path and for cache coherence </a:t>
            </a:r>
            <a:r>
              <a:rPr lang="en-US" sz="3000" b="1" dirty="0" smtClean="0"/>
              <a:t>management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Cache Coherence: Multiple processors trying to access the same </a:t>
            </a:r>
            <a:r>
              <a:rPr lang="en-US" b="1" dirty="0" smtClean="0"/>
              <a:t>cache</a:t>
            </a:r>
            <a:endParaRPr lang="en-US" b="1" dirty="0"/>
          </a:p>
          <a:p>
            <a:pPr lvl="1" algn="just"/>
            <a:endParaRPr lang="en-US" sz="26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</a:t>
            </a:r>
            <a:r>
              <a:rPr lang="en-US" dirty="0" smtClean="0"/>
              <a:t>Shared </a:t>
            </a:r>
            <a:r>
              <a:rPr lang="en-US" dirty="0"/>
              <a:t>M</a:t>
            </a:r>
            <a:r>
              <a:rPr lang="en-US" dirty="0" smtClean="0"/>
              <a:t>emory </a:t>
            </a:r>
            <a:r>
              <a:rPr lang="en-US" dirty="0"/>
              <a:t>M</a:t>
            </a:r>
            <a:r>
              <a:rPr lang="en-US" dirty="0" smtClean="0"/>
              <a:t>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39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These machines are sometimes also known as </a:t>
            </a:r>
            <a:r>
              <a:rPr lang="en-US" sz="3000" b="1" dirty="0">
                <a:solidFill>
                  <a:srgbClr val="0000A8"/>
                </a:solidFill>
              </a:rPr>
              <a:t>processor-array </a:t>
            </a:r>
            <a:r>
              <a:rPr lang="en-US" sz="3000" b="1" dirty="0"/>
              <a:t>machines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They </a:t>
            </a:r>
            <a:r>
              <a:rPr lang="en-US" sz="3000" b="1" dirty="0"/>
              <a:t>work in </a:t>
            </a:r>
            <a:r>
              <a:rPr lang="en-US" sz="3000" b="1" dirty="0">
                <a:solidFill>
                  <a:srgbClr val="0000A8"/>
                </a:solidFill>
              </a:rPr>
              <a:t>lock-step</a:t>
            </a:r>
            <a:r>
              <a:rPr lang="en-US" sz="3000" b="1" dirty="0"/>
              <a:t>, i.e. all processors execute the same instruction at the same time (but on different data items); no synchronization is required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A </a:t>
            </a:r>
            <a:r>
              <a:rPr lang="en-US" sz="3000" b="1" dirty="0">
                <a:solidFill>
                  <a:srgbClr val="0000A8"/>
                </a:solidFill>
              </a:rPr>
              <a:t>control processor </a:t>
            </a:r>
            <a:r>
              <a:rPr lang="en-US" sz="3000" b="1" dirty="0"/>
              <a:t>issues the instructions that are to be executed by the processors in the processor </a:t>
            </a:r>
            <a:r>
              <a:rPr lang="en-US" sz="3000" b="1" dirty="0" smtClean="0"/>
              <a:t>array</a:t>
            </a:r>
            <a:endParaRPr lang="en-US" sz="30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Distributed-Memory </a:t>
            </a:r>
            <a:r>
              <a:rPr lang="en-US" dirty="0" smtClean="0"/>
              <a:t>SIMD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2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GPUs </a:t>
            </a:r>
            <a:r>
              <a:rPr lang="en-US" sz="3000" b="1" dirty="0"/>
              <a:t>are </a:t>
            </a:r>
            <a:r>
              <a:rPr lang="en-US" sz="3000" b="1" dirty="0">
                <a:solidFill>
                  <a:srgbClr val="0000A8"/>
                </a:solidFill>
              </a:rPr>
              <a:t>similar</a:t>
            </a:r>
            <a:r>
              <a:rPr lang="en-US" sz="3000" b="1" dirty="0"/>
              <a:t> to processor array systems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DM-SIMD are </a:t>
            </a:r>
            <a:r>
              <a:rPr lang="en-US" sz="3000" b="1" dirty="0">
                <a:solidFill>
                  <a:srgbClr val="0000A8"/>
                </a:solidFill>
              </a:rPr>
              <a:t>specialized</a:t>
            </a:r>
            <a:r>
              <a:rPr lang="en-US" sz="3000" b="1" dirty="0"/>
              <a:t> on digital signal and image processing and on certain types of Monte Carlo simulations with virtually no exchange between </a:t>
            </a:r>
            <a:r>
              <a:rPr lang="en-US" sz="3000" b="1" dirty="0" smtClean="0"/>
              <a:t>processors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/>
              <a:t>Monte Carlo Simulation </a:t>
            </a:r>
            <a:r>
              <a:rPr lang="en-US" sz="2600" b="1" dirty="0" smtClean="0"/>
              <a:t>is a mathematical technique that is used </a:t>
            </a:r>
            <a:r>
              <a:rPr lang="en-US" sz="2600" b="1" dirty="0"/>
              <a:t>to estimate </a:t>
            </a:r>
            <a:r>
              <a:rPr lang="en-US" sz="2600" b="1" dirty="0">
                <a:solidFill>
                  <a:srgbClr val="0000A8"/>
                </a:solidFill>
              </a:rPr>
              <a:t>possible outcome </a:t>
            </a:r>
            <a:r>
              <a:rPr lang="en-US" sz="2600" b="1" dirty="0"/>
              <a:t>of an uncertain event</a:t>
            </a:r>
            <a:r>
              <a:rPr lang="en-US" sz="2600" b="1" dirty="0" smtClean="0"/>
              <a:t>.</a:t>
            </a:r>
            <a:endParaRPr lang="en-US" sz="26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Operations that </a:t>
            </a:r>
            <a:r>
              <a:rPr lang="en-US" sz="3000" b="1" dirty="0">
                <a:solidFill>
                  <a:srgbClr val="0000A8"/>
                </a:solidFill>
              </a:rPr>
              <a:t>cannot be executed </a:t>
            </a:r>
            <a:r>
              <a:rPr lang="en-US" sz="3000" b="1" dirty="0"/>
              <a:t>by the processor array or by the control processor are off-loaded to the front-end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I/O may be through: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/>
              <a:t>the front end system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/>
              <a:t>the </a:t>
            </a:r>
            <a:r>
              <a:rPr lang="en-US" sz="2600" b="1" dirty="0" smtClean="0"/>
              <a:t>processor array </a:t>
            </a:r>
            <a:endParaRPr lang="en-US" sz="2600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 smtClean="0"/>
              <a:t>both</a:t>
            </a:r>
            <a:endParaRPr lang="en-US" sz="26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Distributed-Memory </a:t>
            </a:r>
            <a:r>
              <a:rPr lang="en-US" dirty="0" smtClean="0"/>
              <a:t>SIMD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89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52877"/>
            <a:ext cx="9144000" cy="2387600"/>
          </a:xfrm>
        </p:spPr>
        <p:txBody>
          <a:bodyPr>
            <a:noAutofit/>
          </a:bodyPr>
          <a:lstStyle/>
          <a:p>
            <a:pPr lvl="0"/>
            <a:r>
              <a:rPr lang="en-US" sz="4400" dirty="0" smtClean="0"/>
              <a:t>Network </a:t>
            </a:r>
            <a:r>
              <a:rPr lang="en-US" sz="4400" dirty="0"/>
              <a:t>Topologies for Parallel Architectures, Evaluating Static Inter-connections in-terms of </a:t>
            </a:r>
            <a:r>
              <a:rPr lang="en-US" sz="4400" dirty="0" smtClean="0"/>
              <a:t>Cost, Diameter, Bisection </a:t>
            </a:r>
            <a:r>
              <a:rPr lang="en-US" sz="4400" dirty="0"/>
              <a:t>width, and </a:t>
            </a:r>
            <a:r>
              <a:rPr lang="en-US" sz="4400" dirty="0" smtClean="0"/>
              <a:t>Arc Connectivity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5109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Processors have their own </a:t>
            </a:r>
            <a:r>
              <a:rPr lang="en-US" sz="3000" b="1" dirty="0">
                <a:solidFill>
                  <a:srgbClr val="0000A8"/>
                </a:solidFill>
              </a:rPr>
              <a:t>local</a:t>
            </a:r>
            <a:r>
              <a:rPr lang="en-US" sz="3000" b="1" dirty="0"/>
              <a:t> memory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A8"/>
                </a:solidFill>
              </a:rPr>
              <a:t>No concept </a:t>
            </a:r>
            <a:r>
              <a:rPr lang="en-US" sz="3000" b="1" dirty="0"/>
              <a:t>of global address space across all processors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Distributed memory systems require a communication </a:t>
            </a:r>
            <a:r>
              <a:rPr lang="en-US" sz="3000" b="1" dirty="0">
                <a:solidFill>
                  <a:srgbClr val="0000A8"/>
                </a:solidFill>
              </a:rPr>
              <a:t>network</a:t>
            </a:r>
            <a:r>
              <a:rPr lang="en-US" sz="3000" b="1" dirty="0"/>
              <a:t> to connect inter-processor memory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Distributed-Memory MIMD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396889"/>
            <a:ext cx="5921830" cy="223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75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30175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Shared-memory SIMD systems</a:t>
            </a:r>
          </a:p>
          <a:p>
            <a:pPr lvl="1"/>
            <a:r>
              <a:rPr lang="en-US" b="1" dirty="0"/>
              <a:t>The Hitachi S3600 series</a:t>
            </a:r>
          </a:p>
          <a:p>
            <a:pPr marL="130175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Distributed-memory SIMD systems</a:t>
            </a:r>
          </a:p>
          <a:p>
            <a:pPr lvl="1"/>
            <a:r>
              <a:rPr lang="en-US" b="1" dirty="0"/>
              <a:t>The </a:t>
            </a:r>
            <a:r>
              <a:rPr lang="en-US" b="1" dirty="0" err="1"/>
              <a:t>Alenia</a:t>
            </a:r>
            <a:r>
              <a:rPr lang="en-US" b="1" dirty="0"/>
              <a:t> Quadrics</a:t>
            </a:r>
          </a:p>
          <a:p>
            <a:pPr lvl="1"/>
            <a:r>
              <a:rPr lang="en-US" b="1" dirty="0"/>
              <a:t>The Cambridge Parallel Processing Gamma II</a:t>
            </a:r>
          </a:p>
          <a:p>
            <a:pPr lvl="1"/>
            <a:r>
              <a:rPr lang="en-US" b="1" dirty="0"/>
              <a:t>The Digital Equipment Corp. MPP series</a:t>
            </a:r>
          </a:p>
          <a:p>
            <a:pPr lvl="1"/>
            <a:r>
              <a:rPr lang="en-US" b="1" dirty="0"/>
              <a:t>The </a:t>
            </a:r>
            <a:r>
              <a:rPr lang="en-US" b="1" dirty="0" err="1"/>
              <a:t>MasPar</a:t>
            </a:r>
            <a:r>
              <a:rPr lang="en-US" b="1" dirty="0"/>
              <a:t> MP-1</a:t>
            </a:r>
          </a:p>
          <a:p>
            <a:pPr lvl="1"/>
            <a:r>
              <a:rPr lang="en-US" b="1" dirty="0"/>
              <a:t>The </a:t>
            </a:r>
            <a:r>
              <a:rPr lang="en-US" b="1" dirty="0" err="1"/>
              <a:t>MasPar</a:t>
            </a:r>
            <a:r>
              <a:rPr lang="en-US" b="1" dirty="0"/>
              <a:t> MP-2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30175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Shared-memory MIMD systems</a:t>
            </a:r>
          </a:p>
          <a:p>
            <a:pPr lvl="1"/>
            <a:r>
              <a:rPr lang="en-US" b="1" dirty="0"/>
              <a:t>The Cray Research Inc. Cray J90-series, T90 series</a:t>
            </a:r>
          </a:p>
          <a:p>
            <a:pPr lvl="1"/>
            <a:r>
              <a:rPr lang="en-US" b="1" dirty="0"/>
              <a:t>The Hitachi S3800 series</a:t>
            </a:r>
          </a:p>
          <a:p>
            <a:pPr lvl="1"/>
            <a:r>
              <a:rPr lang="en-US" b="1" dirty="0"/>
              <a:t>The HP/Convex C4 series</a:t>
            </a:r>
          </a:p>
          <a:p>
            <a:pPr lvl="1"/>
            <a:r>
              <a:rPr lang="en-US" b="1" dirty="0"/>
              <a:t>The Digital Equipment Corp. </a:t>
            </a:r>
            <a:r>
              <a:rPr lang="en-US" b="1" dirty="0" err="1"/>
              <a:t>AlphaServer</a:t>
            </a:r>
            <a:endParaRPr lang="en-US" b="1" dirty="0"/>
          </a:p>
          <a:p>
            <a:pPr lvl="1"/>
            <a:r>
              <a:rPr lang="en-US" b="1" dirty="0"/>
              <a:t>The NEC SX-4</a:t>
            </a:r>
          </a:p>
          <a:p>
            <a:pPr lvl="1"/>
            <a:r>
              <a:rPr lang="en-US" b="1" dirty="0"/>
              <a:t>The Silicon Graphics Power Challenge</a:t>
            </a:r>
          </a:p>
          <a:p>
            <a:pPr lvl="1"/>
            <a:r>
              <a:rPr lang="en-US" b="1" dirty="0"/>
              <a:t>The Tera MTA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130175" indent="0">
              <a:buNone/>
            </a:pPr>
            <a:r>
              <a:rPr lang="en-US" b="1" dirty="0">
                <a:solidFill>
                  <a:srgbClr val="C00000"/>
                </a:solidFill>
              </a:rPr>
              <a:t>Distributed-memory MIMD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Alex AVX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Avalon A12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C-DAC PARAM 9000/SS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Cray Research Inc. T3E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Fujitsu AP1000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Fujitsu VPP300 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Hitachi SR2201 series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HP/Convex Exemplar SPP-1200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IBM 9076 </a:t>
            </a:r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130175" indent="0">
              <a:buNone/>
            </a:pPr>
            <a:r>
              <a:rPr lang="en-US" b="1" dirty="0">
                <a:solidFill>
                  <a:srgbClr val="C00000"/>
                </a:solidFill>
              </a:rPr>
              <a:t>Distributed-memory MIMD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Intel Paragon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Matsushita ADENART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 err="1"/>
              <a:t>Meiko</a:t>
            </a:r>
            <a:r>
              <a:rPr lang="en-US" b="1" dirty="0"/>
              <a:t> Computing Surface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 err="1"/>
              <a:t>nCUBE</a:t>
            </a:r>
            <a:r>
              <a:rPr lang="en-US" b="1" dirty="0"/>
              <a:t>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NEC Cenju-3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Parallel Computing Industries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 err="1"/>
              <a:t>Parsys</a:t>
            </a:r>
            <a:r>
              <a:rPr lang="en-US" b="1" dirty="0"/>
              <a:t> TA9000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 err="1"/>
              <a:t>Parsytec</a:t>
            </a:r>
            <a:r>
              <a:rPr lang="en-US" b="1" dirty="0"/>
              <a:t> GC/Power Plus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Routing mechanism determines the </a:t>
            </a:r>
            <a:r>
              <a:rPr lang="en-US" sz="3000" b="1" dirty="0">
                <a:solidFill>
                  <a:srgbClr val="0000A8"/>
                </a:solidFill>
              </a:rPr>
              <a:t>path</a:t>
            </a:r>
            <a:r>
              <a:rPr lang="en-US" sz="3000" b="1" dirty="0"/>
              <a:t> a message takes through network to reach from source to destination node.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7030A0"/>
                </a:solidFill>
              </a:rPr>
              <a:t>Data and task decomposition </a:t>
            </a:r>
            <a:r>
              <a:rPr lang="en-US" sz="3000" b="1" dirty="0"/>
              <a:t>have to be  dealt explicitly!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Topology and speed of the data paths are crucial and have to be </a:t>
            </a:r>
            <a:r>
              <a:rPr lang="en-US" sz="3000" b="1" dirty="0">
                <a:solidFill>
                  <a:srgbClr val="0000A8"/>
                </a:solidFill>
              </a:rPr>
              <a:t>balanced</a:t>
            </a:r>
            <a:r>
              <a:rPr lang="en-US" sz="3000" b="1" dirty="0"/>
              <a:t> with costs.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Routing can be </a:t>
            </a:r>
            <a:r>
              <a:rPr lang="en-US" sz="3000" b="1" dirty="0">
                <a:solidFill>
                  <a:srgbClr val="0000A8"/>
                </a:solidFill>
              </a:rPr>
              <a:t>classified</a:t>
            </a:r>
            <a:r>
              <a:rPr lang="en-US" sz="3000" b="1" dirty="0"/>
              <a:t> as: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/>
              <a:t>Minimal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/>
              <a:t>Non-minimal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It can also be </a:t>
            </a:r>
            <a:r>
              <a:rPr lang="en-US" sz="3000" b="1" dirty="0">
                <a:solidFill>
                  <a:srgbClr val="0000A8"/>
                </a:solidFill>
              </a:rPr>
              <a:t>classified</a:t>
            </a:r>
            <a:r>
              <a:rPr lang="en-US" sz="3000" b="1" dirty="0"/>
              <a:t> as: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/>
              <a:t>Deterministic routing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/>
              <a:t>Adoptive routing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DM-MIMD Routing Mechanism</a:t>
            </a:r>
          </a:p>
        </p:txBody>
      </p:sp>
    </p:spTree>
    <p:extLst>
      <p:ext uri="{BB962C8B-B14F-4D97-AF65-F5344CB8AC3E}">
        <p14:creationId xmlns:p14="http://schemas.microsoft.com/office/powerpoint/2010/main" val="1740766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In a linear array, each node has two </a:t>
            </a:r>
            <a:r>
              <a:rPr lang="en-US" sz="3000" b="1" dirty="0">
                <a:solidFill>
                  <a:srgbClr val="0000A8"/>
                </a:solidFill>
              </a:rPr>
              <a:t>neighbors</a:t>
            </a:r>
            <a:r>
              <a:rPr lang="en-US" sz="3000" b="1" dirty="0"/>
              <a:t>, one to its left and one to its right.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If the nodes at either end are </a:t>
            </a:r>
            <a:r>
              <a:rPr lang="en-US" sz="3000" b="1" dirty="0">
                <a:solidFill>
                  <a:srgbClr val="0000A8"/>
                </a:solidFill>
              </a:rPr>
              <a:t>connected</a:t>
            </a:r>
            <a:r>
              <a:rPr lang="en-US" sz="3000" b="1" dirty="0"/>
              <a:t>, we refer to it as a 1-D torus or a ring</a:t>
            </a:r>
            <a:r>
              <a:rPr lang="en-US" sz="3000" b="1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Arrays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187" y="3207657"/>
            <a:ext cx="6289813" cy="204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4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A generalization has nodes with </a:t>
            </a:r>
            <a:r>
              <a:rPr lang="en-US" sz="3000" b="1" dirty="0">
                <a:solidFill>
                  <a:srgbClr val="0000A8"/>
                </a:solidFill>
              </a:rPr>
              <a:t>4 neighbors</a:t>
            </a:r>
            <a:r>
              <a:rPr lang="en-US" sz="3000" b="1" dirty="0"/>
              <a:t>, to the north, south, east, and west.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A further generalization to d dimensions has nodes with </a:t>
            </a:r>
            <a:r>
              <a:rPr lang="en-US" sz="3000" b="1" dirty="0">
                <a:solidFill>
                  <a:srgbClr val="0000A8"/>
                </a:solidFill>
              </a:rPr>
              <a:t>2d neighbors</a:t>
            </a:r>
            <a:r>
              <a:rPr lang="en-US" sz="3000" b="1" dirty="0"/>
              <a:t> (i.e., 6 neighbors in case of 3d cube).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/>
              <a:t>3d-weather modeling, 3d-structure modeling</a:t>
            </a:r>
          </a:p>
          <a:p>
            <a:pPr lvl="1" algn="just"/>
            <a:endParaRPr lang="en-US" sz="26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K-d Meshes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29" y="3695857"/>
            <a:ext cx="5677674" cy="240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25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For an hypercube with 2d nodes the number of steps to be taken between any two nodes is at most d (logarithmic grow)</a:t>
            </a:r>
          </a:p>
          <a:p>
            <a:pPr marL="130175" indent="0" algn="just">
              <a:buNone/>
            </a:pPr>
            <a:r>
              <a:rPr lang="en-US" sz="3000" b="1" dirty="0"/>
              <a:t>                 </a:t>
            </a:r>
            <a:r>
              <a:rPr lang="en-US" sz="3000" b="1" dirty="0">
                <a:solidFill>
                  <a:srgbClr val="0000A8"/>
                </a:solidFill>
              </a:rPr>
              <a:t>d = log p (dimensions = log(nodes))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The distance between any two nodes is at most </a:t>
            </a:r>
            <a:r>
              <a:rPr lang="en-US" sz="3000" b="1" dirty="0">
                <a:solidFill>
                  <a:srgbClr val="0000A8"/>
                </a:solidFill>
              </a:rPr>
              <a:t>log p</a:t>
            </a:r>
            <a:r>
              <a:rPr lang="en-US" sz="3000" b="1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Each node has </a:t>
            </a:r>
            <a:r>
              <a:rPr lang="en-US" sz="3000" b="1" dirty="0" smtClean="0"/>
              <a:t>log </a:t>
            </a:r>
            <a:r>
              <a:rPr lang="en-US" sz="3000" b="1" dirty="0"/>
              <a:t>p </a:t>
            </a:r>
            <a:r>
              <a:rPr lang="en-US" sz="3000" b="1" dirty="0">
                <a:solidFill>
                  <a:srgbClr val="0000A8"/>
                </a:solidFill>
              </a:rPr>
              <a:t>neighbors</a:t>
            </a:r>
            <a:r>
              <a:rPr lang="en-US" sz="3000" b="1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Hypercube</a:t>
            </a:r>
          </a:p>
        </p:txBody>
      </p:sp>
      <p:pic>
        <p:nvPicPr>
          <p:cNvPr id="4" name="Picture 4" descr="figure9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2653" y="4149080"/>
            <a:ext cx="8248650" cy="1838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0946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C00000"/>
                </a:solidFill>
              </a:rPr>
              <a:t>Rule of </a:t>
            </a:r>
            <a:r>
              <a:rPr lang="en-US" sz="3000" b="1" dirty="0" smtClean="0">
                <a:solidFill>
                  <a:srgbClr val="C00000"/>
                </a:solidFill>
              </a:rPr>
              <a:t>thumb:</a:t>
            </a:r>
            <a:r>
              <a:rPr lang="en-US" sz="3000" b="1" dirty="0" smtClean="0"/>
              <a:t> </a:t>
            </a:r>
            <a:r>
              <a:rPr lang="en-US" sz="3000" b="1" dirty="0"/>
              <a:t>“d-dimensional hypercube can be </a:t>
            </a:r>
            <a:r>
              <a:rPr lang="en-US" sz="3000" b="1" dirty="0">
                <a:solidFill>
                  <a:srgbClr val="0000A8"/>
                </a:solidFill>
              </a:rPr>
              <a:t>constructed</a:t>
            </a:r>
            <a:r>
              <a:rPr lang="en-US" sz="3000" b="1" dirty="0"/>
              <a:t> by connecting corresponding nodes of two different (d-1)-dimensional </a:t>
            </a:r>
            <a:r>
              <a:rPr lang="en-US" sz="3000" b="1" dirty="0" err="1" smtClean="0"/>
              <a:t>hypercubes</a:t>
            </a:r>
            <a:r>
              <a:rPr lang="en-US" sz="3000" b="1" dirty="0" smtClean="0"/>
              <a:t>”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Hypercube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84" y="2643099"/>
            <a:ext cx="4537202" cy="372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6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The processors are numbered with 3-bit binary numbers which represent the X-Y-Z coordinates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The </a:t>
            </a:r>
            <a:r>
              <a:rPr lang="en-US" sz="3000" b="1" dirty="0">
                <a:solidFill>
                  <a:srgbClr val="7030A0"/>
                </a:solidFill>
              </a:rPr>
              <a:t>distance between two nodes </a:t>
            </a:r>
            <a:r>
              <a:rPr lang="en-US" sz="3000" b="1" dirty="0"/>
              <a:t>is given by the number of bit positions at which the two nodes differ.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Hypercube (Cont.)</a:t>
            </a:r>
          </a:p>
        </p:txBody>
      </p:sp>
      <p:pic>
        <p:nvPicPr>
          <p:cNvPr id="4" name="Picture 2" descr="https://people.eecs.berkeley.edu/~jfc/cs174lecs/lec11/Image12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663" y="3401662"/>
            <a:ext cx="4350835" cy="22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1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A </a:t>
            </a:r>
            <a:r>
              <a:rPr lang="en-US" sz="3000" b="1" dirty="0"/>
              <a:t>tree network is one in which there is </a:t>
            </a:r>
            <a:r>
              <a:rPr lang="en-US" sz="3000" b="1" dirty="0">
                <a:solidFill>
                  <a:srgbClr val="0000A8"/>
                </a:solidFill>
              </a:rPr>
              <a:t>one path </a:t>
            </a:r>
            <a:r>
              <a:rPr lang="en-US" sz="3000" b="1" dirty="0"/>
              <a:t>between any pair of nodes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Linear arrays and star-connected networks are </a:t>
            </a:r>
            <a:r>
              <a:rPr lang="en-US" sz="3000" b="1" dirty="0">
                <a:solidFill>
                  <a:srgbClr val="0000A8"/>
                </a:solidFill>
              </a:rPr>
              <a:t>special cases </a:t>
            </a:r>
            <a:r>
              <a:rPr lang="en-US" sz="3000" b="1" dirty="0"/>
              <a:t>of tree-based networks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In </a:t>
            </a:r>
            <a:r>
              <a:rPr lang="en-US" sz="3000" b="1" dirty="0">
                <a:solidFill>
                  <a:srgbClr val="0000A8"/>
                </a:solidFill>
              </a:rPr>
              <a:t>static</a:t>
            </a:r>
            <a:r>
              <a:rPr lang="en-US" sz="3000" b="1" dirty="0"/>
              <a:t> tree network, each node represent a processing element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/>
              <a:t>In </a:t>
            </a:r>
            <a:r>
              <a:rPr lang="en-US" sz="3000" b="1" dirty="0">
                <a:solidFill>
                  <a:srgbClr val="0000A8"/>
                </a:solidFill>
              </a:rPr>
              <a:t>dynamic</a:t>
            </a:r>
            <a:r>
              <a:rPr lang="en-US" sz="3000" b="1" dirty="0"/>
              <a:t> tree network, leaf nodes represent </a:t>
            </a:r>
            <a:r>
              <a:rPr lang="en-US" sz="3000" b="1" dirty="0" smtClean="0"/>
              <a:t>processing element </a:t>
            </a:r>
            <a:r>
              <a:rPr lang="en-US" sz="3000" b="1" dirty="0"/>
              <a:t>while internal nodes are switching </a:t>
            </a:r>
            <a:r>
              <a:rPr lang="en-US" sz="3000" b="1" dirty="0" smtClean="0"/>
              <a:t>elements </a:t>
            </a:r>
            <a:endParaRPr lang="en-US" sz="30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</a:t>
            </a:r>
            <a:r>
              <a:rPr lang="en-US" dirty="0" smtClean="0"/>
              <a:t>Based </a:t>
            </a:r>
            <a:r>
              <a:rPr lang="en-US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042568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1"/>
            <a:ext cx="10515600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Buses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Crossbar </a:t>
            </a:r>
            <a:r>
              <a:rPr lang="en-US" sz="3200" b="1" dirty="0" smtClean="0"/>
              <a:t>Network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Multistage Omega </a:t>
            </a:r>
            <a:r>
              <a:rPr lang="en-US" sz="3200" b="1" dirty="0" smtClean="0"/>
              <a:t>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8 </a:t>
            </a:r>
            <a:r>
              <a:rPr lang="en-US" b="1" dirty="0"/>
              <a:t>x 8 Omega </a:t>
            </a:r>
            <a:r>
              <a:rPr lang="en-US" b="1" dirty="0" smtClean="0"/>
              <a:t>network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Shared Memory Interconnection Network (Revisited</a:t>
            </a:r>
            <a:r>
              <a:rPr lang="en-US" sz="3200" b="1" dirty="0" smtClean="0"/>
              <a:t>)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Advantages of Shared Memory </a:t>
            </a:r>
            <a:r>
              <a:rPr lang="en-US" sz="3200" b="1" dirty="0" smtClean="0"/>
              <a:t>Machines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Disadvantages of Shared Memory </a:t>
            </a:r>
            <a:r>
              <a:rPr lang="en-US" sz="3200" b="1" dirty="0" smtClean="0"/>
              <a:t>Machines</a:t>
            </a: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06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The </a:t>
            </a:r>
            <a:r>
              <a:rPr lang="en-US" sz="3000" b="1" dirty="0"/>
              <a:t>source node </a:t>
            </a:r>
            <a:r>
              <a:rPr lang="en-US" sz="3000" b="1" dirty="0">
                <a:solidFill>
                  <a:srgbClr val="0000A8"/>
                </a:solidFill>
              </a:rPr>
              <a:t>sends</a:t>
            </a:r>
            <a:r>
              <a:rPr lang="en-US" sz="3000" b="1" dirty="0"/>
              <a:t> the message up the tree until it reaches the node at the </a:t>
            </a:r>
            <a:r>
              <a:rPr lang="en-US" sz="3000" b="1" dirty="0">
                <a:solidFill>
                  <a:srgbClr val="0000A8"/>
                </a:solidFill>
              </a:rPr>
              <a:t>root of the smallest subtree </a:t>
            </a:r>
            <a:r>
              <a:rPr lang="en-US" sz="3000" b="1" dirty="0"/>
              <a:t>containing both the source and destination nodes.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Trees </a:t>
            </a:r>
            <a:r>
              <a:rPr lang="en-US" sz="3000" b="1" dirty="0"/>
              <a:t>can be </a:t>
            </a:r>
            <a:r>
              <a:rPr lang="en-US" sz="3000" b="1" dirty="0">
                <a:solidFill>
                  <a:srgbClr val="0000A8"/>
                </a:solidFill>
              </a:rPr>
              <a:t>laid out </a:t>
            </a:r>
            <a:r>
              <a:rPr lang="en-US" sz="3000" b="1" dirty="0"/>
              <a:t>in 2D with no wire crossings. This is an attractive property of trees.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 smtClean="0"/>
              <a:t>The </a:t>
            </a:r>
            <a:r>
              <a:rPr lang="en-US" sz="3000" b="1" dirty="0">
                <a:solidFill>
                  <a:srgbClr val="0000A8"/>
                </a:solidFill>
              </a:rPr>
              <a:t>distance</a:t>
            </a:r>
            <a:r>
              <a:rPr lang="en-US" sz="3000" b="1" dirty="0"/>
              <a:t> between any two nodes is no more than 2logp.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</a:t>
            </a:r>
            <a:r>
              <a:rPr lang="en-US" dirty="0" smtClean="0"/>
              <a:t>Based Networks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45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1" y="1242452"/>
            <a:ext cx="8069943" cy="5236708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</a:t>
            </a:r>
            <a:r>
              <a:rPr lang="en-US" dirty="0" smtClean="0"/>
              <a:t>Based </a:t>
            </a:r>
            <a:r>
              <a:rPr lang="en-US" dirty="0"/>
              <a:t>Networks (Cont.)</a:t>
            </a:r>
          </a:p>
        </p:txBody>
      </p:sp>
    </p:spTree>
    <p:extLst>
      <p:ext uri="{BB962C8B-B14F-4D97-AF65-F5344CB8AC3E}">
        <p14:creationId xmlns:p14="http://schemas.microsoft.com/office/powerpoint/2010/main" val="3405348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b="1" dirty="0"/>
              <a:t>Another topology is the “</a:t>
            </a:r>
            <a:r>
              <a:rPr lang="en-US" sz="2600" b="1" dirty="0">
                <a:solidFill>
                  <a:srgbClr val="0000A8"/>
                </a:solidFill>
              </a:rPr>
              <a:t>fat tree</a:t>
            </a:r>
            <a:r>
              <a:rPr lang="en-US" sz="2600" b="1" dirty="0"/>
              <a:t>”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1" dirty="0"/>
              <a:t>In a tree, a node can speak to another node passing through the root so we have </a:t>
            </a:r>
            <a:r>
              <a:rPr lang="en-US" sz="2600" b="1" dirty="0">
                <a:solidFill>
                  <a:srgbClr val="0000A8"/>
                </a:solidFill>
              </a:rPr>
              <a:t>higher traffic </a:t>
            </a:r>
            <a:r>
              <a:rPr lang="en-US" sz="2600" b="1" dirty="0"/>
              <a:t>at the root node.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1" dirty="0"/>
              <a:t>Fat tree amends this providing </a:t>
            </a:r>
            <a:r>
              <a:rPr lang="en-US" sz="2600" b="1" dirty="0">
                <a:solidFill>
                  <a:srgbClr val="0000A8"/>
                </a:solidFill>
              </a:rPr>
              <a:t>more bandwidth </a:t>
            </a:r>
            <a:r>
              <a:rPr lang="en-US" sz="2600" b="1" dirty="0"/>
              <a:t>(with multiple connections) in the higher levels of the tree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1" dirty="0"/>
              <a:t>N-</a:t>
            </a:r>
            <a:r>
              <a:rPr lang="en-US" sz="2600" b="1" dirty="0" err="1"/>
              <a:t>ary</a:t>
            </a:r>
            <a:r>
              <a:rPr lang="en-US" sz="2600" b="1" dirty="0"/>
              <a:t> fat tree is when the levels towards the root have </a:t>
            </a:r>
            <a:r>
              <a:rPr lang="en-US" sz="2600" b="1" dirty="0">
                <a:solidFill>
                  <a:srgbClr val="0000A8"/>
                </a:solidFill>
              </a:rPr>
              <a:t>N times </a:t>
            </a:r>
            <a:r>
              <a:rPr lang="en-US" sz="2600" b="1" dirty="0"/>
              <a:t>the number of connections in the level below it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6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 Tree</a:t>
            </a:r>
          </a:p>
        </p:txBody>
      </p:sp>
      <p:pic>
        <p:nvPicPr>
          <p:cNvPr id="4" name="Picture 2" descr="C:\Users\Faculty\Desktop\networks1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775" y="4356651"/>
            <a:ext cx="5350450" cy="237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232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sz="3000" b="1" dirty="0"/>
              <a:t>The parameters to evaluate a static interconnection: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C00000"/>
                </a:solidFill>
              </a:rPr>
              <a:t>Cost: </a:t>
            </a:r>
            <a:r>
              <a:rPr lang="en-US" sz="3000" b="1" dirty="0"/>
              <a:t>Usually depends on </a:t>
            </a:r>
            <a:r>
              <a:rPr lang="en-US" sz="3000" b="1" dirty="0">
                <a:solidFill>
                  <a:srgbClr val="0000A8"/>
                </a:solidFill>
              </a:rPr>
              <a:t>number of links </a:t>
            </a:r>
            <a:r>
              <a:rPr lang="en-US" sz="3000" b="1" dirty="0"/>
              <a:t>for communication. E.g., cost for linear array is </a:t>
            </a:r>
            <a:r>
              <a:rPr lang="en-US" sz="3000" b="1" dirty="0">
                <a:solidFill>
                  <a:srgbClr val="0000A8"/>
                </a:solidFill>
              </a:rPr>
              <a:t>p-1</a:t>
            </a:r>
            <a:r>
              <a:rPr lang="en-US" sz="3000" b="1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00A8"/>
                </a:solidFill>
              </a:rPr>
              <a:t>Lower</a:t>
            </a:r>
            <a:r>
              <a:rPr lang="en-US" sz="2600" b="1" dirty="0"/>
              <a:t> values are favorable</a:t>
            </a:r>
            <a:endParaRPr lang="en-US" sz="3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C00000"/>
                </a:solidFill>
              </a:rPr>
              <a:t>Diameter: </a:t>
            </a:r>
            <a:r>
              <a:rPr lang="en-US" sz="3000" b="1" dirty="0"/>
              <a:t>The </a:t>
            </a:r>
            <a:r>
              <a:rPr lang="en-US" sz="3000" b="1" dirty="0">
                <a:solidFill>
                  <a:srgbClr val="0000A8"/>
                </a:solidFill>
              </a:rPr>
              <a:t>shortest distance </a:t>
            </a:r>
            <a:r>
              <a:rPr lang="en-US" sz="3000" b="1" dirty="0"/>
              <a:t>between the farthest two nodes in the network. The diameter of a linear array is </a:t>
            </a:r>
            <a:r>
              <a:rPr lang="en-US" sz="3000" b="1" dirty="0">
                <a:solidFill>
                  <a:srgbClr val="0000A8"/>
                </a:solidFill>
              </a:rPr>
              <a:t>p − 1</a:t>
            </a:r>
            <a:r>
              <a:rPr lang="en-US" sz="3000" b="1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00A8"/>
                </a:solidFill>
              </a:rPr>
              <a:t>Lower</a:t>
            </a:r>
            <a:r>
              <a:rPr lang="en-US" sz="2600" b="1" dirty="0"/>
              <a:t> values are favorable</a:t>
            </a:r>
            <a:endParaRPr lang="en-US" sz="3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C00000"/>
                </a:solidFill>
              </a:rPr>
              <a:t>Bisection Width: </a:t>
            </a:r>
            <a:r>
              <a:rPr lang="en-US" sz="3000" b="1" dirty="0"/>
              <a:t>The minimum number of wires you must </a:t>
            </a:r>
            <a:r>
              <a:rPr lang="en-US" sz="3000" b="1" dirty="0">
                <a:solidFill>
                  <a:srgbClr val="0000A8"/>
                </a:solidFill>
              </a:rPr>
              <a:t>cut</a:t>
            </a:r>
            <a:r>
              <a:rPr lang="en-US" sz="3000" b="1" dirty="0"/>
              <a:t> to divide the network into two equal parts. The bisection width of a linear array is 1.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00A8"/>
                </a:solidFill>
              </a:rPr>
              <a:t>Higher</a:t>
            </a:r>
            <a:r>
              <a:rPr lang="en-US" sz="2600" b="1" dirty="0"/>
              <a:t> values are favorable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0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Static Interconnections </a:t>
            </a:r>
          </a:p>
        </p:txBody>
      </p:sp>
    </p:spTree>
    <p:extLst>
      <p:ext uri="{BB962C8B-B14F-4D97-AF65-F5344CB8AC3E}">
        <p14:creationId xmlns:p14="http://schemas.microsoft.com/office/powerpoint/2010/main" val="376708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C00000"/>
                </a:solidFill>
              </a:rPr>
              <a:t>Arc-connectivity: </a:t>
            </a:r>
            <a:r>
              <a:rPr lang="en-US" sz="3000" b="1" dirty="0"/>
              <a:t>The minimum number of arcs or links that must be </a:t>
            </a:r>
            <a:r>
              <a:rPr lang="en-US" sz="3000" b="1" dirty="0">
                <a:solidFill>
                  <a:srgbClr val="0000A8"/>
                </a:solidFill>
              </a:rPr>
              <a:t>removed</a:t>
            </a:r>
            <a:r>
              <a:rPr lang="en-US" sz="3000" b="1" dirty="0"/>
              <a:t> from the network, to break the network into two disconnected networks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00A8"/>
                </a:solidFill>
              </a:rPr>
              <a:t>Higher</a:t>
            </a:r>
            <a:r>
              <a:rPr lang="en-US" sz="2600" b="1" dirty="0"/>
              <a:t> value are desirable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/>
              <a:t>It is minimum number of the links that must be cut to separate the </a:t>
            </a:r>
            <a:r>
              <a:rPr lang="en-US" sz="2600" b="1" dirty="0">
                <a:solidFill>
                  <a:srgbClr val="0000A8"/>
                </a:solidFill>
              </a:rPr>
              <a:t>single node </a:t>
            </a:r>
            <a:r>
              <a:rPr lang="en-US" sz="2600" b="1" dirty="0"/>
              <a:t>from the network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/>
              <a:t>Higher values means, that incase of link failure there are </a:t>
            </a:r>
            <a:r>
              <a:rPr lang="en-US" sz="2600" b="1" dirty="0">
                <a:solidFill>
                  <a:srgbClr val="0000A8"/>
                </a:solidFill>
              </a:rPr>
              <a:t>multiple other routes</a:t>
            </a:r>
            <a:r>
              <a:rPr lang="en-US" sz="2600" b="1" dirty="0"/>
              <a:t> to the node.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b="1" dirty="0"/>
              <a:t>Arc-connectivity of </a:t>
            </a:r>
            <a:r>
              <a:rPr lang="en-US" sz="2600" b="1" dirty="0">
                <a:solidFill>
                  <a:srgbClr val="0000A8"/>
                </a:solidFill>
              </a:rPr>
              <a:t>linear array </a:t>
            </a:r>
            <a:r>
              <a:rPr lang="en-US" sz="2600" b="1" dirty="0"/>
              <a:t>is  1 and 2 for ring.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Static Interconnections (Cont.) </a:t>
            </a:r>
          </a:p>
        </p:txBody>
      </p:sp>
    </p:spTree>
    <p:extLst>
      <p:ext uri="{BB962C8B-B14F-4D97-AF65-F5344CB8AC3E}">
        <p14:creationId xmlns:p14="http://schemas.microsoft.com/office/powerpoint/2010/main" val="275178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Static Interconnections (Cont.)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0123BF-E49D-4887-85CD-D348AAE29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090"/>
            <a:ext cx="10323286" cy="49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14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Draw a </a:t>
            </a:r>
            <a:r>
              <a:rPr lang="en-US" sz="3200" b="1" dirty="0">
                <a:solidFill>
                  <a:srgbClr val="0000A8"/>
                </a:solidFill>
              </a:rPr>
              <a:t>4 x 4 Omega network </a:t>
            </a:r>
            <a:r>
              <a:rPr lang="en-US" sz="3200" b="1" dirty="0"/>
              <a:t>(4 processes and 4 mem modules) and explain how </a:t>
            </a:r>
            <a:r>
              <a:rPr lang="en-US" sz="3200" b="1" dirty="0">
                <a:solidFill>
                  <a:srgbClr val="0000A8"/>
                </a:solidFill>
              </a:rPr>
              <a:t>P3 will access M2</a:t>
            </a:r>
            <a:r>
              <a:rPr lang="en-US" sz="3200" b="1" dirty="0"/>
              <a:t>. </a:t>
            </a: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What </a:t>
            </a:r>
            <a:r>
              <a:rPr lang="en-US" sz="3200" b="1" dirty="0"/>
              <a:t>will be the </a:t>
            </a:r>
            <a:r>
              <a:rPr lang="en-US" sz="3200" b="1" dirty="0">
                <a:solidFill>
                  <a:srgbClr val="0000A8"/>
                </a:solidFill>
              </a:rPr>
              <a:t>cost</a:t>
            </a:r>
            <a:r>
              <a:rPr lang="en-US" sz="3200" b="1" dirty="0"/>
              <a:t> of this network? </a:t>
            </a: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How </a:t>
            </a:r>
            <a:r>
              <a:rPr lang="en-US" sz="3200" b="1" dirty="0"/>
              <a:t>many </a:t>
            </a:r>
            <a:r>
              <a:rPr lang="en-US" sz="3200" b="1" dirty="0">
                <a:solidFill>
                  <a:srgbClr val="0000A8"/>
                </a:solidFill>
              </a:rPr>
              <a:t>switching nodes </a:t>
            </a:r>
            <a:r>
              <a:rPr lang="en-US" sz="3200" b="1" dirty="0"/>
              <a:t>will be required for this network?</a:t>
            </a:r>
            <a:endParaRPr lang="en-US" sz="32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76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Bus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Simplest </a:t>
            </a:r>
            <a:r>
              <a:rPr lang="en-US" b="1" dirty="0"/>
              <a:t>network topology for processor to processor and processor to memory </a:t>
            </a:r>
            <a:r>
              <a:rPr lang="en-US" b="1" dirty="0" smtClean="0"/>
              <a:t>communication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Excellent </a:t>
            </a:r>
            <a:r>
              <a:rPr lang="en-US" b="1" dirty="0"/>
              <a:t>cost scalability but poor performance </a:t>
            </a:r>
            <a:r>
              <a:rPr lang="en-US" b="1" dirty="0" smtClean="0"/>
              <a:t>scalability</a:t>
            </a:r>
            <a:endParaRPr lang="en-US" sz="26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Crossbar </a:t>
            </a:r>
            <a:r>
              <a:rPr lang="en-US" sz="3200" b="1" dirty="0" smtClean="0"/>
              <a:t>Network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A </a:t>
            </a:r>
            <a:r>
              <a:rPr lang="en-US" b="1" dirty="0"/>
              <a:t>p × m grid of switches to connect p inputs to m outputs in a non-blocking </a:t>
            </a:r>
            <a:r>
              <a:rPr lang="en-US" b="1" dirty="0" smtClean="0"/>
              <a:t>manner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Excellent </a:t>
            </a:r>
            <a:r>
              <a:rPr lang="en-US" b="1" dirty="0"/>
              <a:t>performance scalability but poor cost </a:t>
            </a:r>
            <a:r>
              <a:rPr lang="en-US" b="1" dirty="0" smtClean="0"/>
              <a:t>scalability</a:t>
            </a:r>
            <a:endParaRPr lang="en-US" sz="26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Multistage Omega </a:t>
            </a:r>
            <a:r>
              <a:rPr lang="en-US" sz="3200" b="1" dirty="0" smtClean="0"/>
              <a:t>Network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Most </a:t>
            </a:r>
            <a:r>
              <a:rPr lang="en-US" b="1" dirty="0"/>
              <a:t>commonly used multistage interconnects </a:t>
            </a:r>
            <a:r>
              <a:rPr lang="en-US" b="1" dirty="0" smtClean="0"/>
              <a:t>topology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log </a:t>
            </a:r>
            <a:r>
              <a:rPr lang="en-US" b="1" dirty="0"/>
              <a:t>p </a:t>
            </a:r>
            <a:r>
              <a:rPr lang="en-US" b="1" dirty="0" smtClean="0"/>
              <a:t>stages, input </a:t>
            </a:r>
            <a:r>
              <a:rPr lang="en-US" b="1" dirty="0"/>
              <a:t>to output decided by perfect </a:t>
            </a:r>
            <a:r>
              <a:rPr lang="en-US" b="1" dirty="0" smtClean="0"/>
              <a:t>shuffle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Example</a:t>
            </a:r>
            <a:r>
              <a:rPr lang="en-US" b="1" dirty="0"/>
              <a:t>: 8 x 8 Omega </a:t>
            </a:r>
            <a:r>
              <a:rPr lang="en-US" b="1" dirty="0" smtClean="0"/>
              <a:t>network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Shared </a:t>
            </a:r>
            <a:r>
              <a:rPr lang="en-US" sz="3200" b="1" dirty="0"/>
              <a:t>Memory Interconnection Network (</a:t>
            </a:r>
            <a:r>
              <a:rPr lang="en-US" sz="3200" b="1" dirty="0" smtClean="0"/>
              <a:t>Revisited)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Connections </a:t>
            </a:r>
            <a:r>
              <a:rPr lang="en-US" b="1" dirty="0"/>
              <a:t>available for bus, crossbar and omega network </a:t>
            </a:r>
            <a:r>
              <a:rPr lang="en-US" b="1" dirty="0" smtClean="0"/>
              <a:t>topology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Advantages of Shared Memory </a:t>
            </a:r>
            <a:r>
              <a:rPr lang="en-US" sz="3200" b="1" dirty="0" smtClean="0"/>
              <a:t>Machines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Global address </a:t>
            </a:r>
            <a:r>
              <a:rPr lang="en-US" b="1" dirty="0"/>
              <a:t>space, data sharing is fast and uniform, memory coherence managed by operating </a:t>
            </a:r>
            <a:r>
              <a:rPr lang="en-US" b="1" dirty="0" smtClean="0"/>
              <a:t>system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Disadvantages of Shared Memory </a:t>
            </a:r>
            <a:r>
              <a:rPr lang="en-US" sz="3200" b="1" dirty="0" smtClean="0"/>
              <a:t>Machines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Performance </a:t>
            </a:r>
            <a:r>
              <a:rPr lang="en-US" b="1" dirty="0"/>
              <a:t>degradation due to memory contention, and cache </a:t>
            </a:r>
            <a:r>
              <a:rPr lang="en-US" b="1" dirty="0" smtClean="0"/>
              <a:t>contention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Expensive </a:t>
            </a:r>
            <a:r>
              <a:rPr lang="en-US" b="1" dirty="0"/>
              <a:t>shared memory computer design in case of large number of processors 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Distributed-Memory </a:t>
            </a:r>
            <a:r>
              <a:rPr lang="en-US" sz="3200" b="1" dirty="0" smtClean="0"/>
              <a:t>SIMD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Processor </a:t>
            </a:r>
            <a:r>
              <a:rPr lang="en-US" b="1" dirty="0"/>
              <a:t>array machines, processors execute same instruction on different </a:t>
            </a:r>
            <a:r>
              <a:rPr lang="en-US" b="1" dirty="0" smtClean="0"/>
              <a:t>data sets, </a:t>
            </a:r>
            <a:r>
              <a:rPr lang="en-US" b="1" dirty="0"/>
              <a:t>control processor issues instruction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55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Distributed-Memory </a:t>
            </a:r>
            <a:r>
              <a:rPr lang="en-US" sz="3200" b="1" dirty="0"/>
              <a:t>MIMD 	</a:t>
            </a:r>
            <a:endParaRPr lang="en-US" sz="3200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Local </a:t>
            </a:r>
            <a:r>
              <a:rPr lang="en-US" b="1" dirty="0"/>
              <a:t>associated memory, no global address space, communication network is required </a:t>
            </a:r>
            <a:r>
              <a:rPr lang="en-US" b="1" dirty="0" smtClean="0"/>
              <a:t>for </a:t>
            </a:r>
            <a:r>
              <a:rPr lang="en-US" b="1" dirty="0"/>
              <a:t>processor to processor and processor to memory </a:t>
            </a:r>
            <a:r>
              <a:rPr lang="en-US" b="1" dirty="0" smtClean="0"/>
              <a:t>communication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Examples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DM-MIMD Routing </a:t>
            </a:r>
            <a:r>
              <a:rPr lang="en-US" sz="3200" b="1" dirty="0" smtClean="0"/>
              <a:t>Mechanism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Determines </a:t>
            </a:r>
            <a:r>
              <a:rPr lang="en-US" b="1" dirty="0"/>
              <a:t>the path from source to destination, data and task decomposition, minimal and non-minimal, deterministic and adaptive </a:t>
            </a:r>
            <a:r>
              <a:rPr lang="en-US" b="1" dirty="0" smtClean="0"/>
              <a:t>routing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Linear Arrays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K-d </a:t>
            </a:r>
            <a:r>
              <a:rPr lang="en-US" sz="3200" b="1" dirty="0" smtClean="0"/>
              <a:t>Meshes</a:t>
            </a: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64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1"/>
            <a:ext cx="10515600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Distributed-Memory SIMD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Distributed-Memory MIMD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Examples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DM-MIMD Routing </a:t>
            </a:r>
            <a:r>
              <a:rPr lang="en-US" sz="3200" b="1" dirty="0" smtClean="0"/>
              <a:t>Mechanism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Linear Arrays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K-d </a:t>
            </a:r>
            <a:r>
              <a:rPr lang="en-US" sz="3200" b="1" dirty="0" smtClean="0"/>
              <a:t>Meshes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Hypercube</a:t>
            </a:r>
            <a:endParaRPr lang="en-US" sz="3200" b="1" dirty="0"/>
          </a:p>
          <a:p>
            <a:pPr marL="130175" indent="0">
              <a:buNone/>
            </a:pP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Outline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1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Hypercube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Each </a:t>
            </a:r>
            <a:r>
              <a:rPr lang="en-US" b="1" dirty="0"/>
              <a:t>node has log p </a:t>
            </a:r>
            <a:r>
              <a:rPr lang="en-US" b="1" dirty="0" smtClean="0"/>
              <a:t>neighbors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Tree </a:t>
            </a:r>
            <a:r>
              <a:rPr lang="en-US" sz="3200" b="1" dirty="0"/>
              <a:t>Based </a:t>
            </a:r>
            <a:r>
              <a:rPr lang="en-US" sz="3200" b="1" dirty="0" smtClean="0"/>
              <a:t>Networks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In </a:t>
            </a:r>
            <a:r>
              <a:rPr lang="en-US" b="1" dirty="0"/>
              <a:t>static tree network, each node represent a processing </a:t>
            </a:r>
            <a:r>
              <a:rPr lang="en-US" b="1" dirty="0" smtClean="0"/>
              <a:t>element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In </a:t>
            </a:r>
            <a:r>
              <a:rPr lang="en-US" b="1" dirty="0"/>
              <a:t>dynamic tree network, leaf nodes represent processing element while internal nodes are switching elements 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Fat Tree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More </a:t>
            </a:r>
            <a:r>
              <a:rPr lang="en-US" b="1" dirty="0"/>
              <a:t>bandwidth (with multiple connections) in the higher levels of the </a:t>
            </a:r>
            <a:r>
              <a:rPr lang="en-US" b="1" dirty="0" smtClean="0"/>
              <a:t>tree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97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Evaluating </a:t>
            </a:r>
            <a:r>
              <a:rPr lang="en-US" sz="3200" b="1" dirty="0"/>
              <a:t>Static Interconnections </a:t>
            </a:r>
            <a:endParaRPr lang="en-US" sz="3200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Cost </a:t>
            </a:r>
            <a:r>
              <a:rPr lang="en-US" b="1" dirty="0"/>
              <a:t>- Depends on number of links for </a:t>
            </a:r>
            <a:r>
              <a:rPr lang="en-US" b="1" dirty="0" smtClean="0"/>
              <a:t>communication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Diameter </a:t>
            </a:r>
            <a:r>
              <a:rPr lang="en-US" b="1" dirty="0"/>
              <a:t>- Shortest distance between two most distant </a:t>
            </a:r>
            <a:r>
              <a:rPr lang="en-US" b="1" dirty="0" smtClean="0"/>
              <a:t>nodes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Bisection </a:t>
            </a:r>
            <a:r>
              <a:rPr lang="en-US" b="1" dirty="0"/>
              <a:t>Width - Minimum number of wires you must cut to divide the network into two equal </a:t>
            </a:r>
            <a:r>
              <a:rPr lang="en-US" b="1" dirty="0" smtClean="0"/>
              <a:t>parts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Arc Connectivity - </a:t>
            </a:r>
            <a:r>
              <a:rPr lang="en-US" b="1" dirty="0"/>
              <a:t>Minimum number of links that must be removed from the network, to break the network into two disconnected </a:t>
            </a:r>
            <a:r>
              <a:rPr lang="en-US" b="1" dirty="0" smtClean="0"/>
              <a:t>networks</a:t>
            </a: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Exercise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4 x 4 Omega Network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02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143853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Book: Introduction </a:t>
            </a:r>
            <a:r>
              <a:rPr lang="en-US" sz="3200" b="1" dirty="0"/>
              <a:t>to Parallel Computing by </a:t>
            </a:r>
            <a:r>
              <a:rPr lang="en-US" sz="3200" b="1" dirty="0" err="1"/>
              <a:t>Ananth</a:t>
            </a:r>
            <a:r>
              <a:rPr lang="en-US" sz="3200" b="1" dirty="0"/>
              <a:t> </a:t>
            </a:r>
            <a:r>
              <a:rPr lang="en-US" sz="3200" b="1" dirty="0" err="1"/>
              <a:t>Grama</a:t>
            </a:r>
            <a:r>
              <a:rPr lang="en-US" sz="3200" b="1" dirty="0"/>
              <a:t> and </a:t>
            </a:r>
            <a:r>
              <a:rPr lang="en-US" sz="3200" b="1" dirty="0" err="1"/>
              <a:t>Anshul</a:t>
            </a:r>
            <a:r>
              <a:rPr lang="en-US" sz="3200" b="1" dirty="0"/>
              <a:t> Gupta </a:t>
            </a: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Chapter 2: Parallel Programming Platforms</a:t>
            </a:r>
            <a:endParaRPr lang="en-US" sz="2600" b="1" dirty="0"/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ü"/>
            </a:pPr>
            <a:endParaRPr lang="en-US" sz="2200" b="1" dirty="0" smtClean="0"/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ü"/>
            </a:pPr>
            <a:r>
              <a:rPr lang="en-US" sz="2200" b="1" dirty="0" smtClean="0"/>
              <a:t>Section </a:t>
            </a:r>
            <a:r>
              <a:rPr lang="en-US" sz="2200" b="1" dirty="0" smtClean="0"/>
              <a:t>2.4.3: Network Topologies</a:t>
            </a:r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ü"/>
            </a:pPr>
            <a:endParaRPr lang="en-US" sz="2200" b="1" dirty="0" smtClean="0"/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ü"/>
            </a:pPr>
            <a:r>
              <a:rPr lang="en-US" sz="2200" b="1" dirty="0" smtClean="0"/>
              <a:t>Section </a:t>
            </a:r>
            <a:r>
              <a:rPr lang="en-US" sz="2200" b="1" dirty="0" smtClean="0"/>
              <a:t>2.6: </a:t>
            </a:r>
            <a:r>
              <a:rPr lang="en-US" sz="2200" b="1" dirty="0" smtClean="0"/>
              <a:t>Routing </a:t>
            </a:r>
            <a:r>
              <a:rPr lang="en-US" sz="2200" b="1" dirty="0"/>
              <a:t>Mechanisms for Interconnection </a:t>
            </a:r>
            <a:r>
              <a:rPr lang="en-US" sz="2200" b="1" dirty="0" smtClean="0"/>
              <a:t>Networks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6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3901828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1"/>
            <a:ext cx="10515600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Tree </a:t>
            </a:r>
            <a:r>
              <a:rPr lang="en-US" sz="3200" b="1" dirty="0"/>
              <a:t>Based </a:t>
            </a:r>
            <a:r>
              <a:rPr lang="en-US" sz="3200" b="1" dirty="0" smtClean="0"/>
              <a:t>Networks</a:t>
            </a:r>
            <a:r>
              <a:rPr lang="en-US" sz="3200" b="1" dirty="0"/>
              <a:t> </a:t>
            </a:r>
            <a:r>
              <a:rPr lang="en-US" sz="3200" b="1" dirty="0" smtClean="0"/>
              <a:t>and </a:t>
            </a:r>
            <a:r>
              <a:rPr lang="en-US" sz="3200" b="1" dirty="0" smtClean="0"/>
              <a:t>Fat </a:t>
            </a:r>
            <a:r>
              <a:rPr lang="en-US" sz="3200" b="1" dirty="0" smtClean="0"/>
              <a:t>Tree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Evaluating Static Interconnections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Cost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Diameter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Bisection Width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Arc Connectivity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Exercise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Additional Resources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Outline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3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274481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endParaRPr lang="en-US" b="1" dirty="0"/>
          </a:p>
          <a:p>
            <a:pPr marL="130175" indent="0" algn="just">
              <a:buNone/>
            </a:pPr>
            <a:endParaRPr lang="en-US" b="1" dirty="0" smtClean="0"/>
          </a:p>
          <a:p>
            <a:pPr marL="130175" indent="0" algn="just">
              <a:buNone/>
            </a:pPr>
            <a:endParaRPr lang="en-US" b="1" dirty="0"/>
          </a:p>
          <a:p>
            <a:pPr marL="130175" indent="0" algn="just">
              <a:buNone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Simplest </a:t>
            </a:r>
            <a:r>
              <a:rPr lang="en-US" b="1" dirty="0"/>
              <a:t>and </a:t>
            </a:r>
            <a:r>
              <a:rPr lang="en-US" b="1" dirty="0">
                <a:solidFill>
                  <a:srgbClr val="0000A8"/>
                </a:solidFill>
              </a:rPr>
              <a:t>earliest</a:t>
            </a:r>
            <a:r>
              <a:rPr lang="en-US" b="1" dirty="0"/>
              <a:t> parallel machines used buses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All processors access a </a:t>
            </a:r>
            <a:r>
              <a:rPr lang="en-US" b="1" dirty="0">
                <a:solidFill>
                  <a:srgbClr val="0000A8"/>
                </a:solidFill>
              </a:rPr>
              <a:t>common bus </a:t>
            </a:r>
            <a:r>
              <a:rPr lang="en-US" b="1" dirty="0"/>
              <a:t>for exchanging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>
                <a:solidFill>
                  <a:srgbClr val="0000A8"/>
                </a:solidFill>
              </a:rPr>
              <a:t>distance</a:t>
            </a:r>
            <a:r>
              <a:rPr lang="en-US" b="1" dirty="0"/>
              <a:t> between any two nodes is O(1) in a </a:t>
            </a:r>
            <a:r>
              <a:rPr lang="en-US" b="1" dirty="0" smtClean="0"/>
              <a:t>bus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Bus </a:t>
            </a:r>
            <a:r>
              <a:rPr lang="en-US" b="1" dirty="0"/>
              <a:t>provides a convenient </a:t>
            </a:r>
            <a:r>
              <a:rPr lang="en-US" b="1" dirty="0">
                <a:solidFill>
                  <a:srgbClr val="0000A8"/>
                </a:solidFill>
              </a:rPr>
              <a:t>broadcast</a:t>
            </a:r>
            <a:r>
              <a:rPr lang="en-US" b="1" dirty="0"/>
              <a:t> </a:t>
            </a:r>
            <a:r>
              <a:rPr lang="en-US" b="1" dirty="0" smtClean="0"/>
              <a:t>media 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93" y="1346442"/>
            <a:ext cx="5552539" cy="251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686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274481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endParaRPr lang="en-US" b="1" dirty="0"/>
          </a:p>
          <a:p>
            <a:pPr marL="130175" indent="0" algn="just">
              <a:buNone/>
            </a:pPr>
            <a:endParaRPr lang="en-US" b="1" dirty="0"/>
          </a:p>
          <a:p>
            <a:pPr marL="130175" indent="0" algn="just">
              <a:buNone/>
            </a:pPr>
            <a:endParaRPr lang="en-US" b="1" dirty="0"/>
          </a:p>
          <a:p>
            <a:pPr marL="130175" indent="0" algn="just">
              <a:buNone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>
                <a:solidFill>
                  <a:srgbClr val="0000A8"/>
                </a:solidFill>
              </a:rPr>
              <a:t>bandwidth</a:t>
            </a:r>
            <a:r>
              <a:rPr lang="en-US" b="1" dirty="0"/>
              <a:t> of the shared bus is a major bottleneck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Typical bus based machines are </a:t>
            </a:r>
            <a:r>
              <a:rPr lang="en-US" b="1" dirty="0">
                <a:solidFill>
                  <a:srgbClr val="0000A8"/>
                </a:solidFill>
              </a:rPr>
              <a:t>limited</a:t>
            </a:r>
            <a:r>
              <a:rPr lang="en-US" b="1" dirty="0"/>
              <a:t> to dozens of nodes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Sun Enterprise servers and Intel Pentium based shared-bus multiprocessors are </a:t>
            </a:r>
            <a:r>
              <a:rPr lang="en-US" b="1" dirty="0">
                <a:solidFill>
                  <a:srgbClr val="0000A8"/>
                </a:solidFill>
              </a:rPr>
              <a:t>examples</a:t>
            </a:r>
            <a:r>
              <a:rPr lang="en-US" b="1" dirty="0"/>
              <a:t> of such architectures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Buses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93" y="1346442"/>
            <a:ext cx="5552539" cy="251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372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274481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Crossbar network </a:t>
            </a:r>
            <a:r>
              <a:rPr lang="en-US" b="1" dirty="0" smtClean="0">
                <a:solidFill>
                  <a:srgbClr val="0000A8"/>
                </a:solidFill>
              </a:rPr>
              <a:t>allows</a:t>
            </a:r>
            <a:r>
              <a:rPr lang="en-US" b="1" dirty="0" smtClean="0"/>
              <a:t> any system processor to connect to any other processor or memory unit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A </a:t>
            </a:r>
            <a:r>
              <a:rPr lang="en-US" b="1" dirty="0" smtClean="0">
                <a:solidFill>
                  <a:srgbClr val="0000A8"/>
                </a:solidFill>
              </a:rPr>
              <a:t>simple way </a:t>
            </a:r>
            <a:r>
              <a:rPr lang="en-US" b="1" dirty="0" smtClean="0"/>
              <a:t>of connection between processors (p) and memory banks (m)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Used in the design of: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High performance small scale </a:t>
            </a:r>
            <a:r>
              <a:rPr lang="en-US" b="1" dirty="0" smtClean="0">
                <a:solidFill>
                  <a:srgbClr val="0000A8"/>
                </a:solidFill>
              </a:rPr>
              <a:t>multiprocessors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Direct network </a:t>
            </a:r>
            <a:r>
              <a:rPr lang="en-US" b="1" dirty="0" smtClean="0">
                <a:solidFill>
                  <a:srgbClr val="0000A8"/>
                </a:solidFill>
              </a:rPr>
              <a:t>routers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Large scale </a:t>
            </a:r>
            <a:r>
              <a:rPr lang="en-US" b="1" dirty="0" smtClean="0">
                <a:solidFill>
                  <a:srgbClr val="0000A8"/>
                </a:solidFill>
              </a:rPr>
              <a:t>indirect networks </a:t>
            </a:r>
            <a:r>
              <a:rPr lang="en-US" b="1" dirty="0" smtClean="0"/>
              <a:t>as fundamental components 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Crossbar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7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Crossbar Network (Cont.)</a:t>
            </a:r>
            <a:endParaRPr lang="en-US" dirty="0"/>
          </a:p>
        </p:txBody>
      </p:sp>
      <p:pic>
        <p:nvPicPr>
          <p:cNvPr id="4" name="Content Placeholder 3" descr="crossba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2" t="-1941" r="1372" b="-1941"/>
          <a:stretch>
            <a:fillRect/>
          </a:stretch>
        </p:blipFill>
        <p:spPr bwMode="auto">
          <a:xfrm>
            <a:off x="1992993" y="1346443"/>
            <a:ext cx="6667500" cy="489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984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2100</Words>
  <Application>Microsoft Office PowerPoint</Application>
  <PresentationFormat>Widescreen</PresentationFormat>
  <Paragraphs>324</Paragraphs>
  <Slides>43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Symbol</vt:lpstr>
      <vt:lpstr>Wingdings</vt:lpstr>
      <vt:lpstr>Office Theme</vt:lpstr>
      <vt:lpstr>CS 3006 Parallel and Distributed Computing Lecture 4</vt:lpstr>
      <vt:lpstr>Network Topologies for Parallel Architectures, Evaluating Static Inter-connections in-terms of Cost, Diameter, Bisection width, and Arc Connectivity</vt:lpstr>
      <vt:lpstr>Outline</vt:lpstr>
      <vt:lpstr>Outline (Cont.)</vt:lpstr>
      <vt:lpstr>Outline (Cont.)</vt:lpstr>
      <vt:lpstr>Buses</vt:lpstr>
      <vt:lpstr>Buses (Cont.)</vt:lpstr>
      <vt:lpstr>Crossbar Network</vt:lpstr>
      <vt:lpstr>Crossbar Network (Cont.)</vt:lpstr>
      <vt:lpstr>Crossbar Network (Cont.)</vt:lpstr>
      <vt:lpstr>Multistage Omega Network</vt:lpstr>
      <vt:lpstr>Multistage Omega Network (Cont.)</vt:lpstr>
      <vt:lpstr>8 x 8 Omega network</vt:lpstr>
      <vt:lpstr>Multistage Omega Network (Cont.)</vt:lpstr>
      <vt:lpstr>Shared Memory Interconnection Network (Revisited)</vt:lpstr>
      <vt:lpstr>Advantages of Shared Memory Machines</vt:lpstr>
      <vt:lpstr>Disadvantages of Shared Memory Machines</vt:lpstr>
      <vt:lpstr>Distributed-Memory SIMD</vt:lpstr>
      <vt:lpstr>Distributed-Memory SIMD (Cont.)</vt:lpstr>
      <vt:lpstr>Distributed-Memory MIMD </vt:lpstr>
      <vt:lpstr>Examples</vt:lpstr>
      <vt:lpstr>Examples (Cont.)</vt:lpstr>
      <vt:lpstr>DM-MIMD Routing Mechanism</vt:lpstr>
      <vt:lpstr>Linear Arrays </vt:lpstr>
      <vt:lpstr>K-d Meshes</vt:lpstr>
      <vt:lpstr>Hypercube</vt:lpstr>
      <vt:lpstr>Hypercube (Cont.)</vt:lpstr>
      <vt:lpstr>Hypercube (Cont.)</vt:lpstr>
      <vt:lpstr>Tree Based Networks</vt:lpstr>
      <vt:lpstr>Tree Based Networks (Cont.)</vt:lpstr>
      <vt:lpstr>Tree Based Networks (Cont.)</vt:lpstr>
      <vt:lpstr>Fat Tree</vt:lpstr>
      <vt:lpstr>Evaluating Static Interconnections </vt:lpstr>
      <vt:lpstr>Evaluating Static Interconnections (Cont.) </vt:lpstr>
      <vt:lpstr>Evaluating Static Interconnections (Cont.) </vt:lpstr>
      <vt:lpstr>Exercise</vt:lpstr>
      <vt:lpstr>Summary</vt:lpstr>
      <vt:lpstr>Summary (Cont.)</vt:lpstr>
      <vt:lpstr>Summary (Cont.)</vt:lpstr>
      <vt:lpstr>Summary (Cont.)</vt:lpstr>
      <vt:lpstr>Summary (Cont.)</vt:lpstr>
      <vt:lpstr>Additional 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HP</cp:lastModifiedBy>
  <cp:revision>416</cp:revision>
  <dcterms:created xsi:type="dcterms:W3CDTF">2020-01-18T07:24:00Z</dcterms:created>
  <dcterms:modified xsi:type="dcterms:W3CDTF">2024-02-09T11:27:14Z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DBCDF73CD2C44F1492F6933E9F753A38</vt:lpwstr>
  </property>
  <property fmtid="{D5CDD505-2E9C-101B-9397-08002B2CF9AE}" pid="3" name="KSOProductBuildVer">
    <vt:lpwstr>1033-11.2.0.11380</vt:lpwstr>
  </property>
</Properties>
</file>