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4" r:id="rId1"/>
  </p:sldMasterIdLst>
  <p:notesMasterIdLst>
    <p:notesMasterId r:id="rId9"/>
  </p:notesMasterIdLst>
  <p:handoutMasterIdLst>
    <p:handoutMasterId r:id="rId10"/>
  </p:handoutMasterIdLst>
  <p:sldIdLst>
    <p:sldId id="487" r:id="rId2"/>
    <p:sldId id="454" r:id="rId3"/>
    <p:sldId id="455" r:id="rId4"/>
    <p:sldId id="457" r:id="rId5"/>
    <p:sldId id="488" r:id="rId6"/>
    <p:sldId id="489" r:id="rId7"/>
    <p:sldId id="451" r:id="rId8"/>
  </p:sldIdLst>
  <p:sldSz cx="9144000" cy="6858000" type="screen4x3"/>
  <p:notesSz cx="6858000" cy="9144000"/>
  <p:defaultTex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724" autoAdjust="0"/>
  </p:normalViewPr>
  <p:slideViewPr>
    <p:cSldViewPr>
      <p:cViewPr varScale="1">
        <p:scale>
          <a:sx n="74" d="100"/>
          <a:sy n="74" d="100"/>
        </p:scale>
        <p:origin x="1284" y="7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9" d="100"/>
          <a:sy n="59" d="100"/>
        </p:scale>
        <p:origin x="-1752"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0" hangingPunct="0">
              <a:defRPr sz="1200">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0" hangingPunct="0">
              <a:defRPr sz="1200">
                <a:cs typeface="+mn-cs"/>
              </a:defRPr>
            </a:lvl1pPr>
          </a:lstStyle>
          <a:p>
            <a:pPr>
              <a:defRPr/>
            </a:pPr>
            <a:fld id="{1FA9A471-7C81-4E2E-BDF4-1BBC50ED437F}" type="datetimeFigureOut">
              <a:rPr lang="en-US"/>
              <a:pPr>
                <a:defRPr/>
              </a:pPr>
              <a:t>4/1/2024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0" hangingPunct="0">
              <a:defRPr sz="1200">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eaLnBrk="0" hangingPunct="0">
              <a:defRPr sz="1200">
                <a:cs typeface="+mn-cs"/>
              </a:defRPr>
            </a:lvl1pPr>
          </a:lstStyle>
          <a:p>
            <a:pPr>
              <a:defRPr/>
            </a:pPr>
            <a:fld id="{B0666849-19D6-4280-9E97-F8A0182DAB58}" type="slidenum">
              <a:rPr lang="en-US"/>
              <a:pPr>
                <a:defRPr/>
              </a:pPr>
              <a:t>‹#›</a:t>
            </a:fld>
            <a:endParaRPr lang="en-US"/>
          </a:p>
        </p:txBody>
      </p:sp>
    </p:spTree>
    <p:extLst>
      <p:ext uri="{BB962C8B-B14F-4D97-AF65-F5344CB8AC3E}">
        <p14:creationId xmlns:p14="http://schemas.microsoft.com/office/powerpoint/2010/main" val="11970295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6858000" cy="9144000"/>
          </a:xfrm>
          <a:prstGeom prst="roundRect">
            <a:avLst>
              <a:gd name="adj" fmla="val 23"/>
            </a:avLst>
          </a:prstGeom>
          <a:solidFill>
            <a:srgbClr val="FFFFFF"/>
          </a:solidFill>
          <a:ln w="9360">
            <a:noFill/>
            <a:round/>
            <a:headEnd/>
            <a:tailEnd/>
          </a:ln>
        </p:spPr>
        <p:txBody>
          <a:bodyPr wrap="none" anchor="ctr"/>
          <a:lstStyle/>
          <a:p>
            <a:pPr eaLnBrk="0" hangingPunct="0">
              <a:defRPr/>
            </a:pPr>
            <a:endParaRPr lang="en-US">
              <a:cs typeface="+mn-cs"/>
            </a:endParaRPr>
          </a:p>
        </p:txBody>
      </p:sp>
      <p:sp>
        <p:nvSpPr>
          <p:cNvPr id="3074" name="AutoShape 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5" name="AutoShape 3"/>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6" name="AutoShape 4"/>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7" name="AutoShape 5"/>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8" name="AutoShape 6"/>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79" name="AutoShape 7"/>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0" name="AutoShape 8"/>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1" name="AutoShape 9"/>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2" name="AutoShape 10"/>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3" name="AutoShape 11"/>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3084" name="AutoShape 12"/>
          <p:cNvSpPr>
            <a:spLocks noChangeArrowheads="1"/>
          </p:cNvSpPr>
          <p:nvPr/>
        </p:nvSpPr>
        <p:spPr bwMode="auto">
          <a:xfrm>
            <a:off x="0" y="0"/>
            <a:ext cx="6858000" cy="9144000"/>
          </a:xfrm>
          <a:prstGeom prst="roundRect">
            <a:avLst>
              <a:gd name="adj" fmla="val 23"/>
            </a:avLst>
          </a:prstGeom>
          <a:solidFill>
            <a:srgbClr val="FFFFFF"/>
          </a:solidFill>
          <a:ln w="9525">
            <a:noFill/>
            <a:round/>
            <a:headEnd/>
            <a:tailEnd/>
          </a:ln>
        </p:spPr>
        <p:txBody>
          <a:bodyPr wrap="none" anchor="ctr"/>
          <a:lstStyle/>
          <a:p>
            <a:pPr eaLnBrk="0" hangingPunct="0">
              <a:defRPr/>
            </a:pPr>
            <a:endParaRPr lang="en-US">
              <a:cs typeface="+mn-cs"/>
            </a:endParaRPr>
          </a:p>
        </p:txBody>
      </p:sp>
      <p:sp>
        <p:nvSpPr>
          <p:cNvPr id="76814" name="Rectangle 13"/>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w="9525">
            <a:solidFill>
              <a:srgbClr val="000000"/>
            </a:solidFill>
            <a:miter lim="800000"/>
            <a:headEnd/>
            <a:tailEnd/>
          </a:ln>
        </p:spPr>
      </p:sp>
      <p:sp>
        <p:nvSpPr>
          <p:cNvPr id="3086" name="Rectangle 14"/>
          <p:cNvSpPr txBox="1">
            <a:spLocks noGrp="1" noChangeArrowheads="1"/>
          </p:cNvSpPr>
          <p:nvPr>
            <p:ph type="body" idx="1"/>
          </p:nvPr>
        </p:nvSpPr>
        <p:spPr bwMode="auto">
          <a:xfrm>
            <a:off x="685800" y="4343400"/>
            <a:ext cx="5486400" cy="41148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noProof="0" smtClean="0"/>
          </a:p>
        </p:txBody>
      </p:sp>
    </p:spTree>
    <p:extLst>
      <p:ext uri="{BB962C8B-B14F-4D97-AF65-F5344CB8AC3E}">
        <p14:creationId xmlns:p14="http://schemas.microsoft.com/office/powerpoint/2010/main" val="2971151186"/>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796130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756538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90730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7C9B81F-C347-4BEF-BFDF-29C42F48304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389181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7C9B81F-C347-4BEF-BFDF-29C42F48304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65708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C9B81F-C347-4BEF-BFDF-29C42F48304A}"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70402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7C9B81F-C347-4BEF-BFDF-29C42F48304A}"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kumimoji="0" lang="en-US" dirty="0"/>
          </a:p>
        </p:txBody>
      </p:sp>
      <p:sp>
        <p:nvSpPr>
          <p:cNvPr id="9" name="Slide Number Placeholder 8"/>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032393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7C9B81F-C347-4BEF-BFDF-29C42F48304A}"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1380404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C9B81F-C347-4BEF-BFDF-29C42F48304A}"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349813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400278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7C9B81F-C347-4BEF-BFDF-29C42F48304A}"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042AED99-7FB4-404E-8A97-64753DCE42EC}" type="slidenum">
              <a:rPr kumimoji="0" lang="en-US" smtClean="0"/>
              <a:pPr/>
              <a:t>‹#›</a:t>
            </a:fld>
            <a:endParaRPr kumimoji="0" lang="en-US"/>
          </a:p>
        </p:txBody>
      </p:sp>
    </p:spTree>
    <p:extLst>
      <p:ext uri="{BB962C8B-B14F-4D97-AF65-F5344CB8AC3E}">
        <p14:creationId xmlns:p14="http://schemas.microsoft.com/office/powerpoint/2010/main" val="219559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7C9B81F-C347-4BEF-BFDF-29C42F48304A}" type="datetimeFigureOut">
              <a:rPr lang="en-US" smtClean="0"/>
              <a:pPr/>
              <a:t>4/1/2024</a:t>
            </a:fld>
            <a:endParaRPr lang="en-US" dirty="0">
              <a:solidFill>
                <a:schemeClr val="tx2">
                  <a:shade val="90000"/>
                </a:scheme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l" eaLnBrk="1" latinLnBrk="0" hangingPunct="1"/>
            <a:endParaRPr kumimoji="0" lang="en-US" dirty="0">
              <a:solidFill>
                <a:schemeClr val="tx2">
                  <a:shade val="90000"/>
                </a:scheme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42AED99-7FB4-404E-8A97-64753DCE42EC}" type="slidenum">
              <a:rPr kumimoji="0" lang="en-US" smtClean="0"/>
              <a:pPr/>
              <a:t>‹#›</a:t>
            </a:fld>
            <a:endParaRPr kumimoji="0" lang="en-US" dirty="0">
              <a:solidFill>
                <a:schemeClr val="tx2">
                  <a:shade val="90000"/>
                </a:schemeClr>
              </a:solidFill>
            </a:endParaRPr>
          </a:p>
        </p:txBody>
      </p:sp>
    </p:spTree>
    <p:extLst>
      <p:ext uri="{BB962C8B-B14F-4D97-AF65-F5344CB8AC3E}">
        <p14:creationId xmlns:p14="http://schemas.microsoft.com/office/powerpoint/2010/main" val="28045475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Structured Design</a:t>
            </a:r>
            <a:endParaRPr lang="en-US" dirty="0"/>
          </a:p>
        </p:txBody>
      </p:sp>
      <p:sp>
        <p:nvSpPr>
          <p:cNvPr id="5" name="Subtitle 4"/>
          <p:cNvSpPr>
            <a:spLocks noGrp="1"/>
          </p:cNvSpPr>
          <p:nvPr>
            <p:ph type="subTitle" idx="1"/>
          </p:nvPr>
        </p:nvSpPr>
        <p:spPr/>
        <p:txBody>
          <a:bodyPr/>
          <a:lstStyle/>
          <a:p>
            <a:r>
              <a:rPr lang="en-US" dirty="0" smtClean="0"/>
              <a:t>(Mapping data flow into architecture)</a:t>
            </a:r>
            <a:endParaRPr lang="en-US" dirty="0"/>
          </a:p>
        </p:txBody>
      </p:sp>
    </p:spTree>
    <p:extLst>
      <p:ext uri="{BB962C8B-B14F-4D97-AF65-F5344CB8AC3E}">
        <p14:creationId xmlns:p14="http://schemas.microsoft.com/office/powerpoint/2010/main" val="40656653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Mapping Data flow into Architecture</a:t>
            </a:r>
            <a:endParaRPr lang="en-US" dirty="0"/>
          </a:p>
        </p:txBody>
      </p:sp>
      <p:sp>
        <p:nvSpPr>
          <p:cNvPr id="3" name="Content Placeholder 2"/>
          <p:cNvSpPr>
            <a:spLocks noGrp="1"/>
          </p:cNvSpPr>
          <p:nvPr>
            <p:ph idx="1"/>
          </p:nvPr>
        </p:nvSpPr>
        <p:spPr/>
        <p:txBody>
          <a:bodyPr/>
          <a:lstStyle/>
          <a:p>
            <a:r>
              <a:rPr lang="en-US" dirty="0" smtClean="0"/>
              <a:t>Determine flow</a:t>
            </a:r>
          </a:p>
          <a:p>
            <a:pPr lvl="1"/>
            <a:r>
              <a:rPr lang="en-US" dirty="0" smtClean="0"/>
              <a:t>Transform</a:t>
            </a:r>
          </a:p>
          <a:p>
            <a:pPr lvl="2"/>
            <a:r>
              <a:rPr lang="en-US" dirty="0" smtClean="0"/>
              <a:t>Conversion of data from external to internal form (incoming flow)</a:t>
            </a:r>
          </a:p>
          <a:p>
            <a:pPr lvl="2"/>
            <a:r>
              <a:rPr lang="en-US" dirty="0" smtClean="0"/>
              <a:t>Transform center</a:t>
            </a:r>
          </a:p>
          <a:p>
            <a:pPr lvl="2"/>
            <a:r>
              <a:rPr lang="en-US" dirty="0" smtClean="0"/>
              <a:t>Conversion from internal to external form (outgoing flow)</a:t>
            </a:r>
          </a:p>
          <a:p>
            <a:pPr lvl="1"/>
            <a:r>
              <a:rPr lang="en-US" dirty="0" smtClean="0"/>
              <a:t>Transaction</a:t>
            </a:r>
          </a:p>
          <a:p>
            <a:pPr lvl="2"/>
            <a:r>
              <a:rPr lang="en-US" dirty="0" smtClean="0"/>
              <a:t>Single data item triggers data flows along one of many paths</a:t>
            </a:r>
            <a:endParaRPr lang="en-US" dirty="0"/>
          </a:p>
        </p:txBody>
      </p:sp>
      <p:pic>
        <p:nvPicPr>
          <p:cNvPr id="4" name="Picture 3"/>
          <p:cNvPicPr>
            <a:picLocks noChangeAspect="1"/>
          </p:cNvPicPr>
          <p:nvPr/>
        </p:nvPicPr>
        <p:blipFill>
          <a:blip r:embed="rId2"/>
          <a:stretch>
            <a:fillRect/>
          </a:stretch>
        </p:blipFill>
        <p:spPr>
          <a:xfrm>
            <a:off x="4600977" y="3124200"/>
            <a:ext cx="4210050" cy="3457575"/>
          </a:xfrm>
          <a:prstGeom prst="rect">
            <a:avLst/>
          </a:prstGeom>
        </p:spPr>
      </p:pic>
    </p:spTree>
    <p:extLst>
      <p:ext uri="{BB962C8B-B14F-4D97-AF65-F5344CB8AC3E}">
        <p14:creationId xmlns:p14="http://schemas.microsoft.com/office/powerpoint/2010/main" val="215740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buNone/>
            </a:pPr>
            <a:r>
              <a:rPr lang="en-US" dirty="0"/>
              <a:t>Our research indicates that the market for home security systems is growing at a rate of </a:t>
            </a:r>
            <a:r>
              <a:rPr lang="en-US" dirty="0" smtClean="0"/>
              <a:t>40 percent </a:t>
            </a:r>
            <a:r>
              <a:rPr lang="en-US" dirty="0"/>
              <a:t>per year. We would like to enter this market by building a </a:t>
            </a:r>
            <a:r>
              <a:rPr lang="en-US" dirty="0" smtClean="0"/>
              <a:t>microprocessor-based home </a:t>
            </a:r>
            <a:r>
              <a:rPr lang="en-US" dirty="0"/>
              <a:t>security system that would protect against and/or recognize a variety of </a:t>
            </a:r>
            <a:r>
              <a:rPr lang="en-US" dirty="0" smtClean="0"/>
              <a:t>undesirable "situations</a:t>
            </a:r>
            <a:r>
              <a:rPr lang="en-US" dirty="0"/>
              <a:t>" such as illegal entry, fire, flooding, and others. The product, tentatively </a:t>
            </a:r>
            <a:r>
              <a:rPr lang="en-US" dirty="0" smtClean="0"/>
              <a:t>called </a:t>
            </a:r>
            <a:r>
              <a:rPr lang="en-US" i="1" dirty="0" err="1" smtClean="0"/>
              <a:t>SafeHome</a:t>
            </a:r>
            <a:r>
              <a:rPr lang="en-US" i="1" dirty="0"/>
              <a:t>, </a:t>
            </a:r>
            <a:r>
              <a:rPr lang="en-US" dirty="0"/>
              <a:t>will use appropriate sensors to detect each situation, can be programmed by </a:t>
            </a:r>
            <a:r>
              <a:rPr lang="en-US" dirty="0" smtClean="0"/>
              <a:t>the homeowner</a:t>
            </a:r>
            <a:r>
              <a:rPr lang="en-US" dirty="0"/>
              <a:t>, and will automatically telephone a monitoring agency when a situation </a:t>
            </a:r>
            <a:r>
              <a:rPr lang="en-US" dirty="0" smtClean="0"/>
              <a:t>is detected</a:t>
            </a:r>
            <a:r>
              <a:rPr lang="en-US" dirty="0"/>
              <a:t>.</a:t>
            </a:r>
          </a:p>
        </p:txBody>
      </p:sp>
    </p:spTree>
    <p:extLst>
      <p:ext uri="{BB962C8B-B14F-4D97-AF65-F5344CB8AC3E}">
        <p14:creationId xmlns:p14="http://schemas.microsoft.com/office/powerpoint/2010/main" val="1615731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a:bodyPr>
          <a:lstStyle/>
          <a:p>
            <a:pPr marL="0" indent="0" algn="just">
              <a:buNone/>
            </a:pPr>
            <a:r>
              <a:rPr lang="en-US" dirty="0"/>
              <a:t>Safe Home is a home management product that allows homeowners to control their homes using their PC and Mobile phone remotely. Home security, home surveillance, appliance and device control are a few functionalities that are provided by the Safe Home product. Initial design tells that both the Internet interface and the other Graphical User Interface (GUI) are both part of external communication management module. Security related hardware management includes control panel processing (i.e. keypad and display function), detector management (i.e. scheduler and sensors etc.), alarm processing (i.e. phone communication, alarm management etc.). Other modules include Surveillance module and Home management module. Surveillance module monitors the inappropriate activities around and inside the home. Home management module allows the users to control devices (e.g. switch off A/C, tube light etc.).</a:t>
            </a:r>
          </a:p>
        </p:txBody>
      </p:sp>
      <p:pic>
        <p:nvPicPr>
          <p:cNvPr id="4" name="Picture 3"/>
          <p:cNvPicPr>
            <a:picLocks noChangeAspect="1"/>
          </p:cNvPicPr>
          <p:nvPr/>
        </p:nvPicPr>
        <p:blipFill>
          <a:blip r:embed="rId2"/>
          <a:stretch>
            <a:fillRect/>
          </a:stretch>
        </p:blipFill>
        <p:spPr>
          <a:xfrm>
            <a:off x="1811658" y="2819400"/>
            <a:ext cx="6848311" cy="3344859"/>
          </a:xfrm>
          <a:prstGeom prst="rect">
            <a:avLst/>
          </a:prstGeom>
        </p:spPr>
      </p:pic>
    </p:spTree>
    <p:extLst>
      <p:ext uri="{BB962C8B-B14F-4D97-AF65-F5344CB8AC3E}">
        <p14:creationId xmlns:p14="http://schemas.microsoft.com/office/powerpoint/2010/main" val="1332146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Design Steps </a:t>
            </a:r>
            <a:endParaRPr lang="en-US" dirty="0"/>
          </a:p>
        </p:txBody>
      </p:sp>
      <p:sp>
        <p:nvSpPr>
          <p:cNvPr id="3" name="Content Placeholder 2"/>
          <p:cNvSpPr>
            <a:spLocks noGrp="1"/>
          </p:cNvSpPr>
          <p:nvPr>
            <p:ph idx="1"/>
          </p:nvPr>
        </p:nvSpPr>
        <p:spPr/>
        <p:txBody>
          <a:bodyPr/>
          <a:lstStyle/>
          <a:p>
            <a:r>
              <a:rPr lang="en-US" dirty="0" smtClean="0"/>
              <a:t>Review the fundamental system model</a:t>
            </a:r>
          </a:p>
          <a:p>
            <a:r>
              <a:rPr lang="en-US" dirty="0" smtClean="0"/>
              <a:t>Review and refine DFD</a:t>
            </a:r>
          </a:p>
          <a:p>
            <a:r>
              <a:rPr lang="en-US" dirty="0" smtClean="0"/>
              <a:t>Determine flows</a:t>
            </a:r>
          </a:p>
          <a:p>
            <a:r>
              <a:rPr lang="en-US" dirty="0" smtClean="0"/>
              <a:t>Specify incoming and outgoing flow boundaries</a:t>
            </a:r>
          </a:p>
          <a:p>
            <a:r>
              <a:rPr lang="en-US" dirty="0" smtClean="0"/>
              <a:t>Perform 1</a:t>
            </a:r>
            <a:r>
              <a:rPr lang="en-US" baseline="30000" dirty="0" smtClean="0"/>
              <a:t>st</a:t>
            </a:r>
            <a:r>
              <a:rPr lang="en-US" dirty="0" smtClean="0"/>
              <a:t> level factoring</a:t>
            </a:r>
          </a:p>
          <a:p>
            <a:r>
              <a:rPr lang="en-US" dirty="0" smtClean="0"/>
              <a:t>Perform 2</a:t>
            </a:r>
            <a:r>
              <a:rPr lang="en-US" baseline="30000" dirty="0" smtClean="0"/>
              <a:t>nd</a:t>
            </a:r>
            <a:r>
              <a:rPr lang="en-US" dirty="0" smtClean="0"/>
              <a:t> level factoring</a:t>
            </a:r>
          </a:p>
          <a:p>
            <a:endParaRPr lang="en-US" dirty="0"/>
          </a:p>
        </p:txBody>
      </p:sp>
      <p:pic>
        <p:nvPicPr>
          <p:cNvPr id="6" name="Picture 5"/>
          <p:cNvPicPr>
            <a:picLocks noChangeAspect="1"/>
          </p:cNvPicPr>
          <p:nvPr/>
        </p:nvPicPr>
        <p:blipFill>
          <a:blip r:embed="rId2"/>
          <a:stretch>
            <a:fillRect/>
          </a:stretch>
        </p:blipFill>
        <p:spPr>
          <a:xfrm>
            <a:off x="3048000" y="1653540"/>
            <a:ext cx="5286375" cy="4953000"/>
          </a:xfrm>
          <a:prstGeom prst="rect">
            <a:avLst/>
          </a:prstGeom>
        </p:spPr>
      </p:pic>
      <p:pic>
        <p:nvPicPr>
          <p:cNvPr id="7" name="Picture 6"/>
          <p:cNvPicPr>
            <a:picLocks noChangeAspect="1"/>
          </p:cNvPicPr>
          <p:nvPr/>
        </p:nvPicPr>
        <p:blipFill>
          <a:blip r:embed="rId3"/>
          <a:stretch>
            <a:fillRect/>
          </a:stretch>
        </p:blipFill>
        <p:spPr>
          <a:xfrm>
            <a:off x="4176713" y="2303145"/>
            <a:ext cx="4686300" cy="4162425"/>
          </a:xfrm>
          <a:prstGeom prst="rect">
            <a:avLst/>
          </a:prstGeom>
        </p:spPr>
      </p:pic>
      <p:pic>
        <p:nvPicPr>
          <p:cNvPr id="8" name="Picture 7"/>
          <p:cNvPicPr>
            <a:picLocks noChangeAspect="1"/>
          </p:cNvPicPr>
          <p:nvPr/>
        </p:nvPicPr>
        <p:blipFill>
          <a:blip r:embed="rId4"/>
          <a:stretch>
            <a:fillRect/>
          </a:stretch>
        </p:blipFill>
        <p:spPr>
          <a:xfrm>
            <a:off x="842963" y="1333044"/>
            <a:ext cx="8020050" cy="5286375"/>
          </a:xfrm>
          <a:prstGeom prst="rect">
            <a:avLst/>
          </a:prstGeom>
        </p:spPr>
      </p:pic>
      <p:pic>
        <p:nvPicPr>
          <p:cNvPr id="9" name="Picture 8"/>
          <p:cNvPicPr>
            <a:picLocks noChangeAspect="1"/>
          </p:cNvPicPr>
          <p:nvPr/>
        </p:nvPicPr>
        <p:blipFill>
          <a:blip r:embed="rId5"/>
          <a:stretch>
            <a:fillRect/>
          </a:stretch>
        </p:blipFill>
        <p:spPr>
          <a:xfrm>
            <a:off x="2343150" y="1019175"/>
            <a:ext cx="5276850" cy="5705312"/>
          </a:xfrm>
          <a:prstGeom prst="rect">
            <a:avLst/>
          </a:prstGeom>
        </p:spPr>
      </p:pic>
      <p:pic>
        <p:nvPicPr>
          <p:cNvPr id="10" name="Picture 9"/>
          <p:cNvPicPr>
            <a:picLocks noChangeAspect="1"/>
          </p:cNvPicPr>
          <p:nvPr/>
        </p:nvPicPr>
        <p:blipFill>
          <a:blip r:embed="rId6"/>
          <a:stretch>
            <a:fillRect/>
          </a:stretch>
        </p:blipFill>
        <p:spPr>
          <a:xfrm>
            <a:off x="2133600" y="228599"/>
            <a:ext cx="5757602" cy="6648799"/>
          </a:xfrm>
          <a:prstGeom prst="rect">
            <a:avLst/>
          </a:prstGeom>
        </p:spPr>
      </p:pic>
      <p:pic>
        <p:nvPicPr>
          <p:cNvPr id="4" name="Picture 3"/>
          <p:cNvPicPr>
            <a:picLocks noChangeAspect="1"/>
          </p:cNvPicPr>
          <p:nvPr/>
        </p:nvPicPr>
        <p:blipFill>
          <a:blip r:embed="rId7"/>
          <a:stretch>
            <a:fillRect/>
          </a:stretch>
        </p:blipFill>
        <p:spPr>
          <a:xfrm>
            <a:off x="2828665" y="3031161"/>
            <a:ext cx="5448300" cy="3676650"/>
          </a:xfrm>
          <a:prstGeom prst="rect">
            <a:avLst/>
          </a:prstGeom>
        </p:spPr>
      </p:pic>
    </p:spTree>
    <p:extLst>
      <p:ext uri="{BB962C8B-B14F-4D97-AF65-F5344CB8AC3E}">
        <p14:creationId xmlns:p14="http://schemas.microsoft.com/office/powerpoint/2010/main" val="295484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8"/>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2"/>
          <p:cNvSpPr txBox="1">
            <a:spLocks/>
          </p:cNvSpPr>
          <p:nvPr/>
        </p:nvSpPr>
        <p:spPr>
          <a:xfrm>
            <a:off x="609600" y="2087880"/>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fontAlgn="auto">
              <a:spcAft>
                <a:spcPts val="0"/>
              </a:spcAft>
            </a:pPr>
            <a:r>
              <a:rPr lang="en-US" dirty="0" smtClean="0"/>
              <a:t>Review the fundamental system model</a:t>
            </a:r>
          </a:p>
          <a:p>
            <a:pPr fontAlgn="auto">
              <a:spcAft>
                <a:spcPts val="0"/>
              </a:spcAft>
            </a:pPr>
            <a:r>
              <a:rPr lang="en-US" dirty="0" smtClean="0"/>
              <a:t>Review and refine DFD</a:t>
            </a:r>
          </a:p>
          <a:p>
            <a:pPr fontAlgn="auto">
              <a:spcAft>
                <a:spcPts val="0"/>
              </a:spcAft>
            </a:pPr>
            <a:r>
              <a:rPr lang="en-US" dirty="0" smtClean="0"/>
              <a:t>Determine flows</a:t>
            </a:r>
          </a:p>
          <a:p>
            <a:pPr fontAlgn="auto">
              <a:spcAft>
                <a:spcPts val="0"/>
              </a:spcAft>
            </a:pPr>
            <a:r>
              <a:rPr lang="en-US" dirty="0" smtClean="0"/>
              <a:t>Specify incoming and outgoing flow boundaries</a:t>
            </a:r>
          </a:p>
          <a:p>
            <a:pPr fontAlgn="auto">
              <a:spcAft>
                <a:spcPts val="0"/>
              </a:spcAft>
            </a:pPr>
            <a:r>
              <a:rPr lang="en-US" dirty="0" smtClean="0"/>
              <a:t>Perform 1</a:t>
            </a:r>
            <a:r>
              <a:rPr lang="en-US" baseline="30000" dirty="0" smtClean="0"/>
              <a:t>st</a:t>
            </a:r>
            <a:r>
              <a:rPr lang="en-US" dirty="0" smtClean="0"/>
              <a:t> level factoring</a:t>
            </a:r>
          </a:p>
          <a:p>
            <a:pPr fontAlgn="auto">
              <a:spcAft>
                <a:spcPts val="0"/>
              </a:spcAft>
            </a:pPr>
            <a:r>
              <a:rPr lang="en-US" dirty="0" smtClean="0"/>
              <a:t>Perform 2</a:t>
            </a:r>
            <a:r>
              <a:rPr lang="en-US" baseline="30000" dirty="0" smtClean="0"/>
              <a:t>nd</a:t>
            </a:r>
            <a:r>
              <a:rPr lang="en-US" dirty="0" smtClean="0"/>
              <a:t> level factoring</a:t>
            </a:r>
          </a:p>
          <a:p>
            <a:pPr fontAlgn="auto">
              <a:spcAft>
                <a:spcPts val="0"/>
              </a:spcAft>
            </a:pPr>
            <a:endParaRPr lang="en-US" dirty="0"/>
          </a:p>
        </p:txBody>
      </p:sp>
      <p:pic>
        <p:nvPicPr>
          <p:cNvPr id="5" name="Picture 4"/>
          <p:cNvPicPr>
            <a:picLocks noChangeAspect="1"/>
          </p:cNvPicPr>
          <p:nvPr/>
        </p:nvPicPr>
        <p:blipFill>
          <a:blip r:embed="rId2"/>
          <a:stretch>
            <a:fillRect/>
          </a:stretch>
        </p:blipFill>
        <p:spPr>
          <a:xfrm>
            <a:off x="1919287" y="914400"/>
            <a:ext cx="5305425" cy="5029200"/>
          </a:xfrm>
          <a:prstGeom prst="rect">
            <a:avLst/>
          </a:prstGeom>
        </p:spPr>
      </p:pic>
      <p:pic>
        <p:nvPicPr>
          <p:cNvPr id="6" name="Picture 5"/>
          <p:cNvPicPr>
            <a:picLocks noChangeAspect="1"/>
          </p:cNvPicPr>
          <p:nvPr/>
        </p:nvPicPr>
        <p:blipFill>
          <a:blip r:embed="rId3"/>
          <a:stretch>
            <a:fillRect/>
          </a:stretch>
        </p:blipFill>
        <p:spPr>
          <a:xfrm>
            <a:off x="2133600" y="2088524"/>
            <a:ext cx="6134100" cy="3943350"/>
          </a:xfrm>
          <a:prstGeom prst="rect">
            <a:avLst/>
          </a:prstGeom>
        </p:spPr>
      </p:pic>
      <p:pic>
        <p:nvPicPr>
          <p:cNvPr id="7" name="Picture 6"/>
          <p:cNvPicPr>
            <a:picLocks noChangeAspect="1"/>
          </p:cNvPicPr>
          <p:nvPr/>
        </p:nvPicPr>
        <p:blipFill>
          <a:blip r:embed="rId4"/>
          <a:stretch>
            <a:fillRect/>
          </a:stretch>
        </p:blipFill>
        <p:spPr>
          <a:xfrm>
            <a:off x="457199" y="2590801"/>
            <a:ext cx="4501300" cy="3652420"/>
          </a:xfrm>
          <a:prstGeom prst="rect">
            <a:avLst/>
          </a:prstGeom>
        </p:spPr>
      </p:pic>
      <p:pic>
        <p:nvPicPr>
          <p:cNvPr id="8" name="Picture 7"/>
          <p:cNvPicPr>
            <a:picLocks noChangeAspect="1"/>
          </p:cNvPicPr>
          <p:nvPr/>
        </p:nvPicPr>
        <p:blipFill>
          <a:blip r:embed="rId5"/>
          <a:stretch>
            <a:fillRect/>
          </a:stretch>
        </p:blipFill>
        <p:spPr>
          <a:xfrm>
            <a:off x="4571999" y="3514792"/>
            <a:ext cx="4153068" cy="2395538"/>
          </a:xfrm>
          <a:prstGeom prst="rect">
            <a:avLst/>
          </a:prstGeom>
        </p:spPr>
      </p:pic>
      <p:pic>
        <p:nvPicPr>
          <p:cNvPr id="9" name="Picture 8"/>
          <p:cNvPicPr>
            <a:picLocks noChangeAspect="1"/>
          </p:cNvPicPr>
          <p:nvPr/>
        </p:nvPicPr>
        <p:blipFill>
          <a:blip r:embed="rId6"/>
          <a:stretch>
            <a:fillRect/>
          </a:stretch>
        </p:blipFill>
        <p:spPr>
          <a:xfrm>
            <a:off x="1985192" y="1828800"/>
            <a:ext cx="6739875" cy="4414421"/>
          </a:xfrm>
          <a:prstGeom prst="rect">
            <a:avLst/>
          </a:prstGeom>
        </p:spPr>
      </p:pic>
    </p:spTree>
    <p:extLst>
      <p:ext uri="{BB962C8B-B14F-4D97-AF65-F5344CB8AC3E}">
        <p14:creationId xmlns:p14="http://schemas.microsoft.com/office/powerpoint/2010/main" val="1661902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6"/>
                                        </p:tgtEl>
                                        <p:attrNameLst>
                                          <p:attrName>style.visibility</p:attrName>
                                        </p:attrNameLst>
                                      </p:cBhvr>
                                      <p:to>
                                        <p:strVal val="hidden"/>
                                      </p:to>
                                    </p:set>
                                  </p:childTnLst>
                                </p:cTn>
                              </p:par>
                            </p:childTnLst>
                          </p:cTn>
                        </p:par>
                        <p:par>
                          <p:cTn id="18" fill="hold">
                            <p:stCondLst>
                              <p:cond delay="0"/>
                            </p:stCondLst>
                            <p:childTnLst>
                              <p:par>
                                <p:cTn id="19" presetID="1" presetClass="entr" presetSubtype="0"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8"/>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SE book by Pressman</a:t>
            </a:r>
          </a:p>
          <a:p>
            <a:endParaRPr lang="en-US" dirty="0"/>
          </a:p>
        </p:txBody>
      </p:sp>
    </p:spTree>
    <p:extLst>
      <p:ext uri="{BB962C8B-B14F-4D97-AF65-F5344CB8AC3E}">
        <p14:creationId xmlns:p14="http://schemas.microsoft.com/office/powerpoint/2010/main" val="875833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77974</TotalTime>
  <Words>359</Words>
  <Application>Microsoft Office PowerPoint</Application>
  <PresentationFormat>On-screen Show (4:3)</PresentationFormat>
  <Paragraphs>29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 2</vt:lpstr>
      <vt:lpstr>Office Theme</vt:lpstr>
      <vt:lpstr>Structured Design</vt:lpstr>
      <vt:lpstr>Mapping Data flow into Architecture</vt:lpstr>
      <vt:lpstr>Example</vt:lpstr>
      <vt:lpstr>Example</vt:lpstr>
      <vt:lpstr>Design Steps </vt:lpstr>
      <vt:lpstr>PowerPoint Presentation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creator>HS</dc:creator>
  <cp:lastModifiedBy>Zeeshan</cp:lastModifiedBy>
  <cp:revision>212</cp:revision>
  <dcterms:modified xsi:type="dcterms:W3CDTF">2024-04-01T05:47:12Z</dcterms:modified>
</cp:coreProperties>
</file>