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491" r:id="rId14"/>
    <p:sldId id="492" r:id="rId15"/>
    <p:sldId id="451" r:id="rId1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724" autoAdjust="0"/>
  </p:normalViewPr>
  <p:slideViewPr>
    <p:cSldViewPr>
      <p:cViewPr varScale="1">
        <p:scale>
          <a:sx n="74" d="100"/>
          <a:sy n="74" d="100"/>
        </p:scale>
        <p:origin x="660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1FA9A471-7C81-4E2E-BDF4-1BBC50ED437F}" type="datetimeFigureOut">
              <a:rPr lang="en-US"/>
              <a:pPr>
                <a:defRPr/>
              </a:pPr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B0666849-19D6-4280-9E97-F8A0182DA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29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76814" name="Rectangle 1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6" name="Rectangle 1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971151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195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814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613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65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073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181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708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040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323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8040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4981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002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955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4/19/2024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Component based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Tracking System (DTS)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Consider </a:t>
            </a:r>
            <a:r>
              <a:rPr lang="en-US" sz="2400" dirty="0"/>
              <a:t>a decision tracking system for recording design </a:t>
            </a:r>
            <a:r>
              <a:rPr lang="en-US" sz="2400" dirty="0" smtClean="0"/>
              <a:t>problems, discussions</a:t>
            </a:r>
            <a:r>
              <a:rPr lang="en-US" sz="2400" dirty="0"/>
              <a:t>, alternative evaluations, decisions, and their </a:t>
            </a:r>
            <a:r>
              <a:rPr lang="en-US" sz="2400" dirty="0" smtClean="0"/>
              <a:t>implementation </a:t>
            </a:r>
            <a:r>
              <a:rPr lang="en-US" sz="2400" dirty="0"/>
              <a:t>in terms of </a:t>
            </a:r>
            <a:r>
              <a:rPr lang="en-US" sz="2400" dirty="0" smtClean="0"/>
              <a:t>tasks.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DesignProblem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2400" dirty="0"/>
              <a:t> represent the exploration of the design space: </a:t>
            </a:r>
            <a:r>
              <a:rPr lang="en-US" sz="2400" dirty="0" smtClean="0"/>
              <a:t>we formulate </a:t>
            </a:r>
            <a:r>
              <a:rPr lang="en-US" sz="2400" dirty="0"/>
              <a:t>the system in terms of a number of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DesignProblem</a:t>
            </a:r>
            <a:r>
              <a:rPr lang="en-US" sz="2400" dirty="0" smtClean="0"/>
              <a:t> </a:t>
            </a:r>
            <a:r>
              <a:rPr lang="en-US" sz="2400" dirty="0"/>
              <a:t>and document each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2400" dirty="0"/>
              <a:t> </a:t>
            </a:r>
            <a:r>
              <a:rPr lang="en-US" sz="2400" dirty="0" smtClean="0"/>
              <a:t>they explore</a:t>
            </a:r>
            <a:r>
              <a:rPr lang="en-US" sz="2400" dirty="0"/>
              <a:t>.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Criterion</a:t>
            </a:r>
            <a:r>
              <a:rPr lang="en-US" sz="2400" dirty="0"/>
              <a:t> class represents the qualities in which we are interested. Once </a:t>
            </a:r>
            <a:r>
              <a:rPr lang="en-US" sz="2400" dirty="0" smtClean="0"/>
              <a:t>we assessed </a:t>
            </a:r>
            <a:r>
              <a:rPr lang="en-US" sz="2400" dirty="0"/>
              <a:t>the explored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2400" dirty="0"/>
              <a:t>s against desirable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  <a:r>
              <a:rPr lang="en-US" sz="2400" dirty="0"/>
              <a:t>, we implement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Decision</a:t>
            </a:r>
            <a:r>
              <a:rPr lang="en-US" sz="2400" dirty="0"/>
              <a:t>s in terms </a:t>
            </a:r>
            <a:r>
              <a:rPr lang="en-US" sz="2400" dirty="0" smtClean="0"/>
              <a:t>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400" dirty="0" smtClean="0"/>
              <a:t>s</a:t>
            </a:r>
            <a:r>
              <a:rPr lang="en-US" sz="2400" dirty="0"/>
              <a:t>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400" dirty="0"/>
              <a:t>s are recursively decomposed into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Subtask</a:t>
            </a:r>
            <a:r>
              <a:rPr lang="en-US" sz="2400" dirty="0"/>
              <a:t>s small enough to be assigned </a:t>
            </a:r>
            <a:r>
              <a:rPr lang="en-US" sz="2400" dirty="0" smtClean="0"/>
              <a:t>to individual </a:t>
            </a:r>
            <a:r>
              <a:rPr lang="en-US" sz="2400" dirty="0"/>
              <a:t>developers. We call atomic tasks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ActionItem</a:t>
            </a:r>
            <a:r>
              <a:rPr lang="en-US" sz="2400" dirty="0" err="1"/>
              <a:t>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20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DTS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4" y="1981200"/>
            <a:ext cx="790474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 Diagram (Internal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47212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1749" y="24384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Better cohesion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9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/>
          <a:lstStyle/>
          <a:p>
            <a:pPr eaLnBrk="1" hangingPunct="1"/>
            <a:r>
              <a:rPr lang="en-US" dirty="0" smtClean="0"/>
              <a:t>Design Methodology (Recap)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884362"/>
            <a:ext cx="8220075" cy="4135438"/>
          </a:xfrm>
        </p:spPr>
        <p:txBody>
          <a:bodyPr/>
          <a:lstStyle/>
          <a:p>
            <a:r>
              <a:rPr lang="en-US" sz="2400" dirty="0" smtClean="0"/>
              <a:t>We have an abstract description of a solution to our customer’s problem, a software architectural design, a plan for decomposing the design into software units and allocating the system’s functional requirements to them</a:t>
            </a:r>
          </a:p>
          <a:p>
            <a:r>
              <a:rPr lang="en-US" sz="2400" dirty="0" smtClean="0"/>
              <a:t>No distinct boundary between the end of the architecture-design phase and the start of the module-design phase</a:t>
            </a:r>
          </a:p>
          <a:p>
            <a:r>
              <a:rPr lang="en-US" sz="2400" dirty="0" smtClean="0"/>
              <a:t>No comparable design recipes for progressing from a software unit’s specification to its modular design</a:t>
            </a:r>
          </a:p>
          <a:p>
            <a:r>
              <a:rPr lang="en-US" sz="2400" dirty="0" smtClean="0"/>
              <a:t>The process taken towards a final solution is not as important as the documentation produced</a:t>
            </a:r>
          </a:p>
        </p:txBody>
      </p:sp>
    </p:spTree>
    <p:extLst>
      <p:ext uri="{BB962C8B-B14F-4D97-AF65-F5344CB8AC3E}">
        <p14:creationId xmlns:p14="http://schemas.microsoft.com/office/powerpoint/2010/main" val="959958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94648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Design Methodology (Recap)</a:t>
            </a:r>
            <a:endParaRPr lang="en-US" sz="3200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189162"/>
            <a:ext cx="8220075" cy="4668838"/>
          </a:xfrm>
        </p:spPr>
        <p:txBody>
          <a:bodyPr/>
          <a:lstStyle/>
          <a:p>
            <a:r>
              <a:rPr lang="en-US" dirty="0" smtClean="0"/>
              <a:t>Design decisions are periodically revisited and revised</a:t>
            </a:r>
          </a:p>
          <a:p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to simplify complicated solutions or to optimize the design</a:t>
            </a:r>
          </a:p>
        </p:txBody>
      </p:sp>
    </p:spTree>
    <p:extLst>
      <p:ext uri="{BB962C8B-B14F-4D97-AF65-F5344CB8AC3E}">
        <p14:creationId xmlns:p14="http://schemas.microsoft.com/office/powerpoint/2010/main" val="227430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book by </a:t>
            </a:r>
            <a:r>
              <a:rPr lang="en-US" dirty="0" err="1"/>
              <a:t>Pfleeger</a:t>
            </a:r>
            <a:endParaRPr lang="en-US" dirty="0"/>
          </a:p>
          <a:p>
            <a:r>
              <a:rPr lang="en-US" dirty="0" smtClean="0"/>
              <a:t>SE book by Pressman</a:t>
            </a:r>
          </a:p>
          <a:p>
            <a:r>
              <a:rPr lang="en-US" dirty="0" smtClean="0"/>
              <a:t>SE book by Ian </a:t>
            </a:r>
            <a:r>
              <a:rPr lang="en-US" dirty="0" err="1" smtClean="0"/>
              <a:t>Sommerville</a:t>
            </a:r>
            <a:endParaRPr lang="en-US" dirty="0"/>
          </a:p>
          <a:p>
            <a:r>
              <a:rPr lang="en-US" dirty="0"/>
              <a:t>OOSE Book by </a:t>
            </a:r>
            <a:r>
              <a:rPr lang="en-US" dirty="0" err="1"/>
              <a:t>Bruegge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Subsystem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114424" y="1752600"/>
            <a:ext cx="7038975" cy="3505200"/>
            <a:chOff x="1114425" y="3495675"/>
            <a:chExt cx="5924550" cy="2371725"/>
          </a:xfrm>
        </p:grpSpPr>
        <p:sp>
          <p:nvSpPr>
            <p:cNvPr id="4" name="Rectangle 27"/>
            <p:cNvSpPr>
              <a:spLocks noChangeArrowheads="1"/>
            </p:cNvSpPr>
            <p:nvPr/>
          </p:nvSpPr>
          <p:spPr bwMode="auto">
            <a:xfrm>
              <a:off x="2886075" y="3495675"/>
              <a:ext cx="1485900" cy="523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Student Registration System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26"/>
            <p:cNvSpPr>
              <a:spLocks noChangeArrowheads="1"/>
            </p:cNvSpPr>
            <p:nvPr/>
          </p:nvSpPr>
          <p:spPr bwMode="auto">
            <a:xfrm>
              <a:off x="1800225" y="4505325"/>
              <a:ext cx="990600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Data Entry Validation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3162300" y="4486275"/>
              <a:ext cx="990600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Transaction Verification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4419600" y="4486275"/>
              <a:ext cx="92392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Report Generation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114425" y="5381625"/>
              <a:ext cx="990600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Student Data Validation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2324100" y="5381625"/>
              <a:ext cx="990600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Course Data Validation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21"/>
            <p:cNvSpPr>
              <a:spLocks noChangeShapeType="1"/>
            </p:cNvSpPr>
            <p:nvPr/>
          </p:nvSpPr>
          <p:spPr bwMode="auto">
            <a:xfrm>
              <a:off x="2257425" y="4238625"/>
              <a:ext cx="35052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1" name="AutoShape 20"/>
            <p:cNvSpPr>
              <a:spLocks noChangeShapeType="1"/>
            </p:cNvSpPr>
            <p:nvPr/>
          </p:nvSpPr>
          <p:spPr bwMode="auto">
            <a:xfrm>
              <a:off x="3590925" y="4019550"/>
              <a:ext cx="0" cy="219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2" name="AutoShape 19"/>
            <p:cNvSpPr>
              <a:spLocks noChangeShapeType="1"/>
            </p:cNvSpPr>
            <p:nvPr/>
          </p:nvSpPr>
          <p:spPr bwMode="auto">
            <a:xfrm>
              <a:off x="2257425" y="4238625"/>
              <a:ext cx="0" cy="2667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3" name="AutoShape 18"/>
            <p:cNvSpPr>
              <a:spLocks noChangeShapeType="1"/>
            </p:cNvSpPr>
            <p:nvPr/>
          </p:nvSpPr>
          <p:spPr bwMode="auto">
            <a:xfrm>
              <a:off x="3590925" y="4229100"/>
              <a:ext cx="0" cy="2667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" name="AutoShape 17"/>
            <p:cNvSpPr>
              <a:spLocks noChangeShapeType="1"/>
            </p:cNvSpPr>
            <p:nvPr/>
          </p:nvSpPr>
          <p:spPr bwMode="auto">
            <a:xfrm>
              <a:off x="4819650" y="4238625"/>
              <a:ext cx="0" cy="2667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" name="AutoShape 16"/>
            <p:cNvSpPr>
              <a:spLocks noChangeShapeType="1"/>
            </p:cNvSpPr>
            <p:nvPr/>
          </p:nvSpPr>
          <p:spPr bwMode="auto">
            <a:xfrm>
              <a:off x="1609725" y="5191125"/>
              <a:ext cx="12763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" name="AutoShape 15"/>
            <p:cNvSpPr>
              <a:spLocks noChangeShapeType="1"/>
            </p:cNvSpPr>
            <p:nvPr/>
          </p:nvSpPr>
          <p:spPr bwMode="auto">
            <a:xfrm>
              <a:off x="1609725" y="5191125"/>
              <a:ext cx="0" cy="1571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" name="AutoShape 14"/>
            <p:cNvSpPr>
              <a:spLocks noChangeShapeType="1"/>
            </p:cNvSpPr>
            <p:nvPr/>
          </p:nvSpPr>
          <p:spPr bwMode="auto">
            <a:xfrm>
              <a:off x="2886075" y="5191125"/>
              <a:ext cx="0" cy="190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" name="AutoShape 13"/>
            <p:cNvSpPr>
              <a:spLocks noChangeShapeType="1"/>
            </p:cNvSpPr>
            <p:nvPr/>
          </p:nvSpPr>
          <p:spPr bwMode="auto">
            <a:xfrm>
              <a:off x="2257425" y="4991100"/>
              <a:ext cx="0" cy="2000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5495925" y="4486275"/>
              <a:ext cx="923925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Data Updation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AutoShape 11"/>
            <p:cNvSpPr>
              <a:spLocks noChangeShapeType="1"/>
            </p:cNvSpPr>
            <p:nvPr/>
          </p:nvSpPr>
          <p:spPr bwMode="auto">
            <a:xfrm>
              <a:off x="5762625" y="4238625"/>
              <a:ext cx="0" cy="2667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3429000" y="5381625"/>
              <a:ext cx="990600" cy="485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Transaction Checks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" name="Group 3"/>
            <p:cNvGrpSpPr>
              <a:grpSpLocks/>
            </p:cNvGrpSpPr>
            <p:nvPr/>
          </p:nvGrpSpPr>
          <p:grpSpPr bwMode="auto">
            <a:xfrm>
              <a:off x="4838700" y="4991100"/>
              <a:ext cx="2200275" cy="876300"/>
              <a:chOff x="2235" y="13891"/>
              <a:chExt cx="3465" cy="1380"/>
            </a:xfrm>
          </p:grpSpPr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2235" y="14506"/>
                <a:ext cx="1560" cy="7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Arial" pitchFamily="34" charset="0"/>
                  </a:rPr>
                  <a:t>Addition Modules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4140" y="14506"/>
                <a:ext cx="1560" cy="7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Arial" pitchFamily="34" charset="0"/>
                  </a:rPr>
                  <a:t>Deletion Module</a:t>
                </a: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AutoShape 7"/>
              <p:cNvSpPr>
                <a:spLocks noChangeShapeType="1"/>
              </p:cNvSpPr>
              <p:nvPr/>
            </p:nvSpPr>
            <p:spPr bwMode="auto">
              <a:xfrm>
                <a:off x="3015" y="14206"/>
                <a:ext cx="201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6" name="AutoShape 6"/>
              <p:cNvSpPr>
                <a:spLocks noChangeShapeType="1"/>
              </p:cNvSpPr>
              <p:nvPr/>
            </p:nvSpPr>
            <p:spPr bwMode="auto">
              <a:xfrm>
                <a:off x="3015" y="14206"/>
                <a:ext cx="0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7" name="AutoShape 5"/>
              <p:cNvSpPr>
                <a:spLocks noChangeShapeType="1"/>
              </p:cNvSpPr>
              <p:nvPr/>
            </p:nvSpPr>
            <p:spPr bwMode="auto">
              <a:xfrm>
                <a:off x="5025" y="14206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28" name="AutoShape 4"/>
              <p:cNvSpPr>
                <a:spLocks noChangeShapeType="1"/>
              </p:cNvSpPr>
              <p:nvPr/>
            </p:nvSpPr>
            <p:spPr bwMode="auto">
              <a:xfrm>
                <a:off x="4035" y="13891"/>
                <a:ext cx="0" cy="3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sp>
          <p:nvSpPr>
            <p:cNvPr id="29" name="AutoShape 2"/>
            <p:cNvSpPr>
              <a:spLocks noChangeShapeType="1"/>
            </p:cNvSpPr>
            <p:nvPr/>
          </p:nvSpPr>
          <p:spPr bwMode="auto">
            <a:xfrm rot="16200000" flipH="1">
              <a:off x="3586162" y="4997451"/>
              <a:ext cx="390525" cy="3810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9145" y="5257800"/>
            <a:ext cx="861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Logical component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: business components, logic layer, no explicit physical run-time equivalent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Physical component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: database server, explicit run-time equivalent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837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Component with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 descr="17.3 DataCollector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9245" b="-19245"/>
              <a:stretch>
                <a:fillRect/>
              </a:stretch>
            </p:blipFill>
          </mc:Choice>
          <mc:Fallback>
            <p:blipFill>
              <a:blip r:embed="rId3"/>
              <a:srcRect t="-19245" b="-19245"/>
              <a:stretch>
                <a:fillRect/>
              </a:stretch>
            </p:blipFill>
          </mc:Fallback>
        </mc:AlternateContent>
        <p:spPr>
          <a:xfrm>
            <a:off x="1418221" y="1851923"/>
            <a:ext cx="6475880" cy="35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sp>
        <p:nvSpPr>
          <p:cNvPr id="4" name="AutoShape 2" descr="http://twimgs.com/ddj/sdmagazine/images/sdm0402i/sdm0402i_1.jpg"/>
          <p:cNvSpPr>
            <a:spLocks noChangeAspect="1" noChangeArrowheads="1"/>
          </p:cNvSpPr>
          <p:nvPr/>
        </p:nvSpPr>
        <p:spPr bwMode="auto">
          <a:xfrm>
            <a:off x="155575" y="-1790700"/>
            <a:ext cx="6762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twimgs.com/ddj/sdmagazine/images/sdm0402i/sdm0402i_1.jpg"/>
          <p:cNvSpPr>
            <a:spLocks noChangeAspect="1" noChangeArrowheads="1"/>
          </p:cNvSpPr>
          <p:nvPr/>
        </p:nvSpPr>
        <p:spPr bwMode="auto">
          <a:xfrm>
            <a:off x="307975" y="-1638300"/>
            <a:ext cx="6762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twimgs.com/ddj/sdmagazine/images/sdm0402i/sdm0402i_1.jpg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ttp://twimgs.com/ddj/sdmagazine/images/sdm0402i/sdm0402i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D:\Downloads\sdm0402i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6886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0375" y="6324600"/>
            <a:ext cx="8455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http://www.drdobbs.com/web-development/whats-new-in-uml-2/184415097</a:t>
            </a:r>
          </a:p>
        </p:txBody>
      </p:sp>
    </p:spTree>
    <p:extLst>
      <p:ext uri="{BB962C8B-B14F-4D97-AF65-F5344CB8AC3E}">
        <p14:creationId xmlns:p14="http://schemas.microsoft.com/office/powerpoint/2010/main" val="30808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component diagram student registration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2495549"/>
            <a:ext cx="5932427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Accident Management System (AMS)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Consider </a:t>
            </a:r>
            <a:r>
              <a:rPr lang="en-US" sz="3200" dirty="0"/>
              <a:t>an accident management </a:t>
            </a:r>
            <a:r>
              <a:rPr lang="en-US" sz="3200" dirty="0" smtClean="0"/>
              <a:t>system where </a:t>
            </a:r>
            <a:r>
              <a:rPr lang="en-US" sz="3200" dirty="0"/>
              <a:t>field officers (such as a police officer </a:t>
            </a:r>
            <a:r>
              <a:rPr lang="en-US" sz="3200" dirty="0" smtClean="0"/>
              <a:t>or a </a:t>
            </a:r>
            <a:r>
              <a:rPr lang="en-US" sz="3200" dirty="0"/>
              <a:t>fire fighter) have access to a wireless computer that enables them to interact with a </a:t>
            </a:r>
            <a:r>
              <a:rPr lang="en-US" sz="3200" dirty="0" smtClean="0"/>
              <a:t>dispatcher. The </a:t>
            </a:r>
            <a:r>
              <a:rPr lang="en-US" sz="3200" dirty="0"/>
              <a:t>dispatcher in turn can visualize the current status of all its resources, such as police cars </a:t>
            </a:r>
            <a:r>
              <a:rPr lang="en-US" sz="3200" dirty="0" smtClean="0"/>
              <a:t>or trucks</a:t>
            </a:r>
            <a:r>
              <a:rPr lang="en-US" sz="3200" dirty="0"/>
              <a:t>, on a computer screen and dispatch a resource by issuing commands from a </a:t>
            </a:r>
            <a:r>
              <a:rPr lang="en-US" sz="3200" dirty="0" smtClean="0"/>
              <a:t>workstation. In </a:t>
            </a:r>
            <a:r>
              <a:rPr lang="en-US" sz="3200" dirty="0"/>
              <a:t>this example, field officer and dispatcher can be modeled as actors.</a:t>
            </a:r>
          </a:p>
        </p:txBody>
      </p:sp>
    </p:spTree>
    <p:extLst>
      <p:ext uri="{BB962C8B-B14F-4D97-AF65-F5344CB8AC3E}">
        <p14:creationId xmlns:p14="http://schemas.microsoft.com/office/powerpoint/2010/main" val="3340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AMS Decomposition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Dispatcher Interface Subsystem</a:t>
            </a:r>
            <a:r>
              <a:rPr lang="en-US" sz="2400" dirty="0" smtClean="0"/>
              <a:t>: user interface 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Dispatcher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Field Officer Interface Subsystem</a:t>
            </a:r>
            <a:r>
              <a:rPr lang="en-US" sz="2400" dirty="0" smtClean="0"/>
              <a:t>: user interface 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Field Officer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Incident Management Subsystem</a:t>
            </a:r>
            <a:r>
              <a:rPr lang="en-US" sz="2400" dirty="0" smtClean="0"/>
              <a:t>: creation, modification, and storage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Incidents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Management Subsystem</a:t>
            </a:r>
            <a:r>
              <a:rPr lang="en-US" sz="2400" dirty="0" smtClean="0"/>
              <a:t>: tracking available resources (</a:t>
            </a:r>
            <a:r>
              <a:rPr lang="en-US" sz="2400" dirty="0" err="1" smtClean="0"/>
              <a:t>s.a.</a:t>
            </a:r>
            <a:r>
              <a:rPr lang="en-US" sz="2400" dirty="0" smtClean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Fire Trucks</a:t>
            </a:r>
            <a:r>
              <a:rPr lang="en-US" sz="2400" dirty="0" smtClean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Ambulances</a:t>
            </a:r>
            <a:r>
              <a:rPr lang="en-US" sz="2400" dirty="0" smtClean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 Management Subsystem</a:t>
            </a:r>
            <a:r>
              <a:rPr lang="en-US" sz="2400" dirty="0" smtClean="0"/>
              <a:t>: depicting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Maps</a:t>
            </a:r>
            <a:r>
              <a:rPr lang="en-US" sz="2400" dirty="0" smtClean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Notification Subsystem</a:t>
            </a:r>
            <a:r>
              <a:rPr lang="en-US" sz="2400" dirty="0" smtClean="0"/>
              <a:t>: implementing the communication between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Field Officer </a:t>
            </a:r>
            <a:r>
              <a:rPr lang="en-US" sz="2400" dirty="0" smtClean="0"/>
              <a:t>terminals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Dispatcher</a:t>
            </a:r>
            <a:r>
              <a:rPr lang="en-US" sz="2400" dirty="0" smtClean="0"/>
              <a:t> stations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7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AMS Components and Dependencies – Component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7030953" cy="364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9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Subsystems – Partial Component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Ball and Socket Notation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39" y="2695574"/>
            <a:ext cx="8252361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4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78095</TotalTime>
  <Words>487</Words>
  <Application>Microsoft Office PowerPoint</Application>
  <PresentationFormat>On-screen Show (4:3)</PresentationFormat>
  <Paragraphs>49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Tahoma</vt:lpstr>
      <vt:lpstr>Times New Roman</vt:lpstr>
      <vt:lpstr>Office Theme</vt:lpstr>
      <vt:lpstr>Component based Design</vt:lpstr>
      <vt:lpstr>Subsystem Decomposition</vt:lpstr>
      <vt:lpstr>A Component with Interfaces</vt:lpstr>
      <vt:lpstr>Component Diagram</vt:lpstr>
      <vt:lpstr>Example</vt:lpstr>
      <vt:lpstr>Accident Management System (AMS)</vt:lpstr>
      <vt:lpstr>AMS Decomposition</vt:lpstr>
      <vt:lpstr>AMS Components and Dependencies – Component Diagram</vt:lpstr>
      <vt:lpstr>Services and Subsystems – Partial Component Diagram</vt:lpstr>
      <vt:lpstr>Decision Tracking System (DTS)</vt:lpstr>
      <vt:lpstr>A DTS Subsystem</vt:lpstr>
      <vt:lpstr>Component Diagram (Internal View)</vt:lpstr>
      <vt:lpstr>Design Methodology (Recap)</vt:lpstr>
      <vt:lpstr>Design Methodology (Recap)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HS</dc:creator>
  <cp:lastModifiedBy>Zeeshan</cp:lastModifiedBy>
  <cp:revision>219</cp:revision>
  <dcterms:modified xsi:type="dcterms:W3CDTF">2024-04-19T07:44:56Z</dcterms:modified>
</cp:coreProperties>
</file>