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34"/>
  </p:notesMasterIdLst>
  <p:sldIdLst>
    <p:sldId id="613" r:id="rId2"/>
    <p:sldId id="659" r:id="rId3"/>
    <p:sldId id="425" r:id="rId4"/>
    <p:sldId id="438" r:id="rId5"/>
    <p:sldId id="439" r:id="rId6"/>
    <p:sldId id="440" r:id="rId7"/>
    <p:sldId id="617" r:id="rId8"/>
    <p:sldId id="441" r:id="rId9"/>
    <p:sldId id="677" r:id="rId10"/>
    <p:sldId id="678" r:id="rId11"/>
    <p:sldId id="679" r:id="rId12"/>
    <p:sldId id="680" r:id="rId13"/>
    <p:sldId id="681" r:id="rId14"/>
    <p:sldId id="682" r:id="rId15"/>
    <p:sldId id="683" r:id="rId16"/>
    <p:sldId id="684" r:id="rId17"/>
    <p:sldId id="685" r:id="rId18"/>
    <p:sldId id="686" r:id="rId19"/>
    <p:sldId id="687" r:id="rId20"/>
    <p:sldId id="688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689" r:id="rId30"/>
    <p:sldId id="690" r:id="rId31"/>
    <p:sldId id="622" r:id="rId32"/>
    <p:sldId id="614" r:id="rId3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1pPr>
    <a:lvl2pPr marL="4572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2pPr>
    <a:lvl3pPr marL="9144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3pPr>
    <a:lvl4pPr marL="13716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4pPr>
    <a:lvl5pPr marL="1828800" algn="l" rtl="0" fontAlgn="base">
      <a:spcBef>
        <a:spcPts val="600"/>
      </a:spcBef>
      <a:spcAft>
        <a:spcPct val="0"/>
      </a:spcAft>
      <a:buClr>
        <a:srgbClr val="003399"/>
      </a:buClr>
      <a:buSzPct val="100000"/>
      <a:buFont typeface="Lucida Sans Unicode" pitchFamily="34" charset="0"/>
      <a:buChar char="–"/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5pPr>
    <a:lvl6pPr marL="22860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6pPr>
    <a:lvl7pPr marL="27432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7pPr>
    <a:lvl8pPr marL="32004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8pPr>
    <a:lvl9pPr marL="3657600" algn="l" defTabSz="914400" rtl="0" eaLnBrk="1" latinLnBrk="0" hangingPunct="1">
      <a:defRPr sz="2800" kern="1200">
        <a:solidFill>
          <a:srgbClr val="000099"/>
        </a:solidFill>
        <a:latin typeface="Symbol" pitchFamily="18" charset="2"/>
        <a:ea typeface="Lucida Sans Unicode" pitchFamily="34" charset="0"/>
        <a:cs typeface="Lucida Sans Unicode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15" autoAdjust="0"/>
    <p:restoredTop sz="94612" autoAdjust="0"/>
  </p:normalViewPr>
  <p:slideViewPr>
    <p:cSldViewPr>
      <p:cViewPr varScale="1">
        <p:scale>
          <a:sx n="70" d="100"/>
          <a:sy n="70" d="100"/>
        </p:scale>
        <p:origin x="978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4698" name="Rectangle 9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82" name="Rectangle 10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716541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92348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3554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905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2911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048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83080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20204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4835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8804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14005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644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33368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6651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03025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43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29339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27995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13708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noFill/>
          <a:ln/>
        </p:spPr>
      </p:sp>
      <p:sp>
        <p:nvSpPr>
          <p:cNvPr id="121859" name="Rectangle 3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4726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0720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7928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3075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83264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5949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61341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8926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7747A-A49D-46A3-82EF-42D58572800D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175F5-9776-46E7-B758-761FA2306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F7B2B7-D387-4522-A026-40D199D96AA4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6EDB5-304C-45CC-8C3A-9E54F92C7B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A2CD9-C9A1-4DAA-A9E6-86C78D60063D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BFFF2-4C14-4869-A77F-D42367378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4703D-C24B-48B5-8AD0-E743BAB0DCB7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D8D56-18CE-4EEC-90AC-F4B51B729A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A625-25A3-4E22-92FA-5D065BB0AAC7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469251-2C9E-4321-A707-EEEBCAF92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80A27-AA93-42B4-9886-1A0D1A840CA3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998DFA-4CF8-4DCC-BC12-D88AA84AA6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F5DEF-802E-4F4A-9EC7-EF0C2C06F3E4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1EAE4-E128-426A-ABF3-CE96398E8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ADCC77-DE15-40A7-A396-8E5A17BF362C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6187B-9793-4397-B7FE-D3383FE44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0728B-B3EB-4EFC-B693-89AAF9FE9C2E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E6A67-7A62-4646-9FA1-4952FCA745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3165F-8468-4226-848A-AE368C5F8926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92E16-6CBC-4068-93C4-1D8E94164C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7221C-88C6-4530-B300-671C7FDDA77D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708A1-4355-46BD-A24B-2CAD762E26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E710346E-C106-4F52-AD92-0F73874512F0}" type="datetimeFigureOut">
              <a:rPr lang="en-US"/>
              <a:pPr>
                <a:defRPr/>
              </a:pPr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+mn-ea"/>
              </a:defRPr>
            </a:lvl1pPr>
          </a:lstStyle>
          <a:p>
            <a:pPr>
              <a:defRPr/>
            </a:pPr>
            <a:fld id="{EA8D2D71-B143-405D-B3CB-2E22400FA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5193" y="1734459"/>
            <a:ext cx="7008813" cy="10668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Detailed Design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4419600" y="4038600"/>
            <a:ext cx="28639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err="1" smtClean="0">
                <a:solidFill>
                  <a:schemeClr val="tx1"/>
                </a:solidFill>
                <a:latin typeface="+mn-lt"/>
              </a:rPr>
              <a:t>Zeeshan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 Ali </a:t>
            </a:r>
            <a:r>
              <a:rPr lang="en-US" dirty="0" err="1" smtClean="0">
                <a:solidFill>
                  <a:schemeClr val="tx1"/>
                </a:solidFill>
                <a:latin typeface="+mn-lt"/>
              </a:rPr>
              <a:t>Rana</a:t>
            </a:r>
            <a:endParaRPr 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Coupling</a:t>
            </a:r>
            <a:endParaRPr 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55762"/>
            <a:ext cx="8220075" cy="4668838"/>
          </a:xfrm>
        </p:spPr>
        <p:txBody>
          <a:bodyPr/>
          <a:lstStyle/>
          <a:p>
            <a:r>
              <a:rPr lang="en-US" sz="2400" dirty="0" smtClean="0"/>
              <a:t>Two modules are </a:t>
            </a:r>
            <a:r>
              <a:rPr lang="en-US" sz="2400" b="1" dirty="0" smtClean="0"/>
              <a:t>tightly coupled </a:t>
            </a:r>
            <a:r>
              <a:rPr lang="en-US" sz="2400" dirty="0" smtClean="0"/>
              <a:t>when they depend a great deal on each other</a:t>
            </a:r>
          </a:p>
          <a:p>
            <a:r>
              <a:rPr lang="en-US" sz="2400" b="1" dirty="0" smtClean="0"/>
              <a:t>Loosely coupled </a:t>
            </a:r>
            <a:r>
              <a:rPr lang="en-US" sz="2400" dirty="0" smtClean="0"/>
              <a:t>modules have some dependence, but their interconnections are weak</a:t>
            </a:r>
          </a:p>
          <a:p>
            <a:r>
              <a:rPr lang="en-US" sz="2400" b="1" dirty="0" smtClean="0"/>
              <a:t>Uncoupled</a:t>
            </a:r>
            <a:r>
              <a:rPr lang="en-US" sz="2400" dirty="0" smtClean="0"/>
              <a:t> modules have no interconnections at all; they are completely unrelated</a:t>
            </a:r>
          </a:p>
        </p:txBody>
      </p:sp>
      <p:sp>
        <p:nvSpPr>
          <p:cNvPr id="12292" name="Rectangle 5"/>
          <p:cNvSpPr>
            <a:spLocks/>
          </p:cNvSpPr>
          <p:nvPr/>
        </p:nvSpPr>
        <p:spPr bwMode="auto">
          <a:xfrm>
            <a:off x="6400800" y="43386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6"/>
          <p:cNvSpPr>
            <a:spLocks/>
          </p:cNvSpPr>
          <p:nvPr/>
        </p:nvSpPr>
        <p:spPr bwMode="auto">
          <a:xfrm>
            <a:off x="7734300" y="43386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4" name="Rectangle 7"/>
          <p:cNvSpPr>
            <a:spLocks/>
          </p:cNvSpPr>
          <p:nvPr/>
        </p:nvSpPr>
        <p:spPr bwMode="auto">
          <a:xfrm>
            <a:off x="7734300" y="52022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8"/>
          <p:cNvSpPr>
            <a:spLocks/>
          </p:cNvSpPr>
          <p:nvPr/>
        </p:nvSpPr>
        <p:spPr bwMode="auto">
          <a:xfrm>
            <a:off x="6400800" y="52022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 flipH="1">
            <a:off x="7277100" y="45291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 flipH="1">
            <a:off x="7277100" y="47450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Line 11"/>
          <p:cNvSpPr>
            <a:spLocks noChangeShapeType="1"/>
          </p:cNvSpPr>
          <p:nvPr/>
        </p:nvSpPr>
        <p:spPr bwMode="auto">
          <a:xfrm>
            <a:off x="7264400" y="46180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 flipH="1">
            <a:off x="7277100" y="54308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7277100" y="56213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 flipH="1">
            <a:off x="7277100" y="55197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2" name="Line 15"/>
          <p:cNvSpPr>
            <a:spLocks noChangeShapeType="1"/>
          </p:cNvSpPr>
          <p:nvPr/>
        </p:nvSpPr>
        <p:spPr bwMode="auto">
          <a:xfrm flipH="1">
            <a:off x="7124700" y="4821237"/>
            <a:ext cx="6223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7261225" y="4859337"/>
            <a:ext cx="574675" cy="35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 rot="10800000" flipH="1">
            <a:off x="7264400" y="4872037"/>
            <a:ext cx="71120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81407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6" name="Line 19"/>
          <p:cNvSpPr>
            <a:spLocks noChangeShapeType="1"/>
          </p:cNvSpPr>
          <p:nvPr/>
        </p:nvSpPr>
        <p:spPr bwMode="auto">
          <a:xfrm>
            <a:off x="82677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7" name="Line 20"/>
          <p:cNvSpPr>
            <a:spLocks noChangeShapeType="1"/>
          </p:cNvSpPr>
          <p:nvPr/>
        </p:nvSpPr>
        <p:spPr bwMode="auto">
          <a:xfrm rot="10800000" flipH="1">
            <a:off x="84074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 rot="10800000" flipH="1">
            <a:off x="85344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65278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0" name="Line 23"/>
          <p:cNvSpPr>
            <a:spLocks noChangeShapeType="1"/>
          </p:cNvSpPr>
          <p:nvPr/>
        </p:nvSpPr>
        <p:spPr bwMode="auto">
          <a:xfrm>
            <a:off x="66548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1" name="Line 24"/>
          <p:cNvSpPr>
            <a:spLocks noChangeShapeType="1"/>
          </p:cNvSpPr>
          <p:nvPr/>
        </p:nvSpPr>
        <p:spPr bwMode="auto">
          <a:xfrm>
            <a:off x="67945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2" name="Line 25"/>
          <p:cNvSpPr>
            <a:spLocks noChangeShapeType="1"/>
          </p:cNvSpPr>
          <p:nvPr/>
        </p:nvSpPr>
        <p:spPr bwMode="auto">
          <a:xfrm rot="10800000" flipH="1">
            <a:off x="6959600" y="48720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3" name="Rectangle 41"/>
          <p:cNvSpPr>
            <a:spLocks/>
          </p:cNvSpPr>
          <p:nvPr/>
        </p:nvSpPr>
        <p:spPr bwMode="auto">
          <a:xfrm>
            <a:off x="6826250" y="5959475"/>
            <a:ext cx="1350963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>
                <a:latin typeface="Comic Sans MS" pitchFamily="66" charset="0"/>
                <a:sym typeface="Comic Sans MS" pitchFamily="66" charset="0"/>
              </a:rPr>
              <a:t>Tightly coupled -</a:t>
            </a:r>
          </a:p>
          <a:p>
            <a:pPr algn="ctr"/>
            <a:r>
              <a:rPr lang="en-US" sz="1200">
                <a:latin typeface="Comic Sans MS" pitchFamily="66" charset="0"/>
                <a:sym typeface="Comic Sans MS" pitchFamily="66" charset="0"/>
              </a:rPr>
              <a:t>many dependencies</a:t>
            </a:r>
          </a:p>
        </p:txBody>
      </p:sp>
      <p:sp>
        <p:nvSpPr>
          <p:cNvPr id="12314" name="Rectangle 26"/>
          <p:cNvSpPr>
            <a:spLocks/>
          </p:cNvSpPr>
          <p:nvPr/>
        </p:nvSpPr>
        <p:spPr bwMode="auto">
          <a:xfrm>
            <a:off x="3771900" y="43132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5" name="Rectangle 27"/>
          <p:cNvSpPr>
            <a:spLocks/>
          </p:cNvSpPr>
          <p:nvPr/>
        </p:nvSpPr>
        <p:spPr bwMode="auto">
          <a:xfrm>
            <a:off x="5105400" y="43132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6" name="Rectangle 28"/>
          <p:cNvSpPr>
            <a:spLocks/>
          </p:cNvSpPr>
          <p:nvPr/>
        </p:nvSpPr>
        <p:spPr bwMode="auto">
          <a:xfrm>
            <a:off x="5105400" y="51768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7" name="Rectangle 29"/>
          <p:cNvSpPr>
            <a:spLocks/>
          </p:cNvSpPr>
          <p:nvPr/>
        </p:nvSpPr>
        <p:spPr bwMode="auto">
          <a:xfrm>
            <a:off x="3771900" y="51768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18" name="Line 30"/>
          <p:cNvSpPr>
            <a:spLocks noChangeShapeType="1"/>
          </p:cNvSpPr>
          <p:nvPr/>
        </p:nvSpPr>
        <p:spPr bwMode="auto">
          <a:xfrm flipH="1">
            <a:off x="4648200" y="45037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>
            <a:off x="4648200" y="5494337"/>
            <a:ext cx="4699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5384800" y="48466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rot="10800000" flipH="1">
            <a:off x="5778500" y="48466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3949700" y="48466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rot="10800000" flipH="1">
            <a:off x="4381500" y="4846637"/>
            <a:ext cx="0" cy="33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24" name="Rectangle 42"/>
          <p:cNvSpPr>
            <a:spLocks/>
          </p:cNvSpPr>
          <p:nvPr/>
        </p:nvSpPr>
        <p:spPr bwMode="auto">
          <a:xfrm>
            <a:off x="4210050" y="5934075"/>
            <a:ext cx="1350963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>
                <a:latin typeface="Comic Sans MS" pitchFamily="66" charset="0"/>
                <a:sym typeface="Comic Sans MS" pitchFamily="66" charset="0"/>
              </a:rPr>
              <a:t>Loosely coupled -</a:t>
            </a:r>
          </a:p>
          <a:p>
            <a:pPr algn="ctr"/>
            <a:r>
              <a:rPr lang="en-US" sz="1200">
                <a:latin typeface="Comic Sans MS" pitchFamily="66" charset="0"/>
                <a:sym typeface="Comic Sans MS" pitchFamily="66" charset="0"/>
              </a:rPr>
              <a:t>some dependencies</a:t>
            </a:r>
          </a:p>
        </p:txBody>
      </p:sp>
      <p:sp>
        <p:nvSpPr>
          <p:cNvPr id="12325" name="Rectangle 36"/>
          <p:cNvSpPr>
            <a:spLocks/>
          </p:cNvSpPr>
          <p:nvPr/>
        </p:nvSpPr>
        <p:spPr bwMode="auto">
          <a:xfrm>
            <a:off x="1066800" y="43259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6" name="Rectangle 37"/>
          <p:cNvSpPr>
            <a:spLocks/>
          </p:cNvSpPr>
          <p:nvPr/>
        </p:nvSpPr>
        <p:spPr bwMode="auto">
          <a:xfrm>
            <a:off x="2349500" y="43259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7" name="Rectangle 38"/>
          <p:cNvSpPr>
            <a:spLocks/>
          </p:cNvSpPr>
          <p:nvPr/>
        </p:nvSpPr>
        <p:spPr bwMode="auto">
          <a:xfrm>
            <a:off x="2349500" y="51006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8" name="Rectangle 39"/>
          <p:cNvSpPr>
            <a:spLocks/>
          </p:cNvSpPr>
          <p:nvPr/>
        </p:nvSpPr>
        <p:spPr bwMode="auto">
          <a:xfrm>
            <a:off x="1066800" y="5100637"/>
            <a:ext cx="876300" cy="520700"/>
          </a:xfrm>
          <a:prstGeom prst="rect">
            <a:avLst/>
          </a:prstGeom>
          <a:solidFill>
            <a:srgbClr val="E7C4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29" name="Rectangle 40"/>
          <p:cNvSpPr>
            <a:spLocks/>
          </p:cNvSpPr>
          <p:nvPr/>
        </p:nvSpPr>
        <p:spPr bwMode="auto">
          <a:xfrm>
            <a:off x="1600200" y="5862637"/>
            <a:ext cx="1154113" cy="365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00">
                <a:latin typeface="Comic Sans MS" pitchFamily="66" charset="0"/>
                <a:sym typeface="Comic Sans MS" pitchFamily="66" charset="0"/>
              </a:rPr>
              <a:t>Uncoupled -</a:t>
            </a:r>
          </a:p>
          <a:p>
            <a:pPr algn="ctr"/>
            <a:r>
              <a:rPr lang="en-US" sz="1200">
                <a:latin typeface="Comic Sans MS" pitchFamily="66" charset="0"/>
                <a:sym typeface="Comic Sans MS" pitchFamily="66" charset="0"/>
              </a:rPr>
              <a:t>no dependencies</a:t>
            </a:r>
          </a:p>
        </p:txBody>
      </p:sp>
    </p:spTree>
    <p:extLst>
      <p:ext uri="{BB962C8B-B14F-4D97-AF65-F5344CB8AC3E}">
        <p14:creationId xmlns:p14="http://schemas.microsoft.com/office/powerpoint/2010/main" val="3866992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3" grpId="0"/>
      <p:bldP spid="12324" grpId="0"/>
      <p:bldP spid="123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31962"/>
            <a:ext cx="8220075" cy="3068638"/>
          </a:xfrm>
        </p:spPr>
        <p:txBody>
          <a:bodyPr/>
          <a:lstStyle/>
          <a:p>
            <a:r>
              <a:rPr lang="en-US" dirty="0" smtClean="0"/>
              <a:t>There are many ways that modules can depend on each other:</a:t>
            </a:r>
          </a:p>
          <a:p>
            <a:pPr lvl="1"/>
            <a:r>
              <a:rPr lang="en-US" sz="1800" dirty="0" smtClean="0"/>
              <a:t>The references made from one module to another</a:t>
            </a:r>
          </a:p>
          <a:p>
            <a:pPr lvl="1"/>
            <a:r>
              <a:rPr lang="en-US" sz="1800" dirty="0" smtClean="0"/>
              <a:t>The amount of data passed from one module to another</a:t>
            </a:r>
          </a:p>
          <a:p>
            <a:pPr lvl="1"/>
            <a:r>
              <a:rPr lang="en-US" sz="1800" dirty="0" smtClean="0"/>
              <a:t>The amount of control that one module has over the other</a:t>
            </a:r>
          </a:p>
          <a:p>
            <a:r>
              <a:rPr lang="en-US" dirty="0" smtClean="0"/>
              <a:t>Coupling can be measured along a spectrum of dependence</a:t>
            </a:r>
          </a:p>
          <a:p>
            <a:pPr>
              <a:buFont typeface="Lucida Sans Unicode" pitchFamily="34" charset="0"/>
              <a:buNone/>
            </a:pPr>
            <a:endParaRPr lang="en-US" sz="2400" dirty="0" smtClean="0"/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457200" y="388937"/>
            <a:ext cx="8220075" cy="113506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Modularity: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Coupling</a:t>
            </a:r>
            <a:endParaRPr kumimoji="0" lang="en-US" sz="5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07108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Coupling: Types of Coupling</a:t>
            </a:r>
            <a:endParaRPr lang="en-US" dirty="0" smtClean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162425" y="1905000"/>
            <a:ext cx="3914775" cy="3629025"/>
          </a:xfrm>
          <a:noFill/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1981200"/>
            <a:ext cx="8212137" cy="35052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Data coupling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5638800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17371117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Coupling: Content Coupling</a:t>
            </a:r>
            <a:endParaRPr lang="en-US" dirty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212138" cy="46609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One component modifies an internal data item of another component, a component (e.g. B) branches into another component (e.g. D)</a:t>
            </a:r>
            <a:endParaRPr lang="en-GB" sz="2400" dirty="0" smtClean="0"/>
          </a:p>
        </p:txBody>
      </p:sp>
      <p:pic>
        <p:nvPicPr>
          <p:cNvPr id="1536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2514600" cy="183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Rectangle 3"/>
          <p:cNvSpPr>
            <a:spLocks/>
          </p:cNvSpPr>
          <p:nvPr/>
        </p:nvSpPr>
        <p:spPr bwMode="auto">
          <a:xfrm>
            <a:off x="3505200" y="2819400"/>
            <a:ext cx="2438400" cy="3194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>
            <a:spAutoFit/>
          </a:bodyPr>
          <a:lstStyle/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Module B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 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r>
              <a:rPr lang="en-US" sz="1300" dirty="0" err="1" smtClean="0">
                <a:latin typeface="Comic Sans MS" pitchFamily="66" charset="0"/>
                <a:sym typeface="Comic Sans MS" pitchFamily="66" charset="0"/>
              </a:rPr>
              <a:t>Goto</a:t>
            </a:r>
            <a:r>
              <a:rPr lang="en-US" sz="1300" dirty="0" smtClean="0">
                <a:latin typeface="Comic Sans MS" pitchFamily="66" charset="0"/>
                <a:sym typeface="Comic Sans MS" pitchFamily="66" charset="0"/>
              </a:rPr>
              <a:t> D1</a:t>
            </a:r>
            <a:endParaRPr lang="en-US" sz="1300" dirty="0">
              <a:latin typeface="Comic Sans MS" pitchFamily="66" charset="0"/>
              <a:sym typeface="Comic Sans MS" pitchFamily="66" charset="0"/>
            </a:endParaRPr>
          </a:p>
          <a:p>
            <a:pPr>
              <a:buFont typeface="Lucida Sans Unicode" pitchFamily="34" charset="0"/>
              <a:buNone/>
            </a:pPr>
            <a:endParaRPr lang="en-US" sz="1300" dirty="0">
              <a:latin typeface="Comic Sans MS" pitchFamily="66" charset="0"/>
              <a:sym typeface="Comic Sans MS" pitchFamily="66" charset="0"/>
            </a:endParaRP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 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 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50000"/>
              </a:lnSpc>
              <a:buFont typeface="Lucida Sans Unicode" pitchFamily="34" charset="0"/>
              <a:buNone/>
            </a:pPr>
            <a:endParaRPr lang="en-US" sz="1300" dirty="0"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15366" name="Rectangle 4"/>
          <p:cNvSpPr>
            <a:spLocks/>
          </p:cNvSpPr>
          <p:nvPr/>
        </p:nvSpPr>
        <p:spPr bwMode="auto">
          <a:xfrm>
            <a:off x="6629400" y="3254009"/>
            <a:ext cx="2057400" cy="2623282"/>
          </a:xfrm>
          <a:prstGeom prst="rect">
            <a:avLst/>
          </a:prstGeom>
          <a:noFill/>
          <a:ln w="12700">
            <a:solidFill>
              <a:srgbClr val="0F2F4B"/>
            </a:solidFill>
            <a:miter lim="800000"/>
            <a:headEnd/>
            <a:tailEnd/>
          </a:ln>
        </p:spPr>
        <p:txBody>
          <a:bodyPr lIns="88900" tIns="88900" rIns="88900" bIns="88900" anchor="ctr">
            <a:spAutoFit/>
          </a:bodyPr>
          <a:lstStyle/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Module D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 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 smtClean="0">
                <a:latin typeface="Comic Sans MS" pitchFamily="66" charset="0"/>
                <a:sym typeface="Comic Sans MS" pitchFamily="66" charset="0"/>
              </a:rPr>
              <a:t>D1: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 smtClean="0">
                <a:latin typeface="Comic Sans MS" pitchFamily="66" charset="0"/>
                <a:sym typeface="Comic Sans MS" pitchFamily="66" charset="0"/>
              </a:rPr>
              <a:t>_______________ </a:t>
            </a:r>
            <a:endParaRPr lang="en-US" sz="1300" dirty="0">
              <a:latin typeface="Comic Sans MS" pitchFamily="66" charset="0"/>
              <a:sym typeface="Comic Sans MS" pitchFamily="66" charset="0"/>
            </a:endParaRP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60000"/>
              </a:lnSpc>
              <a:buFont typeface="Lucida Sans Unicode" pitchFamily="34" charset="0"/>
              <a:buNone/>
            </a:pPr>
            <a:r>
              <a:rPr lang="en-US" sz="1300" dirty="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endParaRPr lang="en-US" sz="1300" dirty="0">
              <a:latin typeface="Comic Sans MS" pitchFamily="66" charset="0"/>
              <a:sym typeface="Comic Sans MS" pitchFamily="66" charset="0"/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 flipH="1">
            <a:off x="4200525" y="4903788"/>
            <a:ext cx="2451100" cy="0"/>
          </a:xfrm>
          <a:prstGeom prst="line">
            <a:avLst/>
          </a:prstGeom>
          <a:noFill/>
          <a:ln w="38100">
            <a:solidFill>
              <a:srgbClr val="0F2F4B"/>
            </a:solidFill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 flipH="1">
            <a:off x="4606925" y="4675188"/>
            <a:ext cx="2032000" cy="0"/>
          </a:xfrm>
          <a:prstGeom prst="line">
            <a:avLst/>
          </a:prstGeom>
          <a:noFill/>
          <a:ln w="38100">
            <a:solidFill>
              <a:srgbClr val="0F2F4B"/>
            </a:solidFill>
            <a:prstDash val="dash"/>
            <a:round/>
            <a:headEnd type="stealth" w="med" len="med"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25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Coupling: Common Coupling</a:t>
            </a:r>
            <a:endParaRPr lang="en-US" dirty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2971800" cy="46609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Dependency due to common data. Which component is responsible to set a particular value for the common variable?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sz="2000" dirty="0" smtClean="0"/>
              <a:t>Tracing back to all components that access those data to evaluate the effect of the change</a:t>
            </a:r>
          </a:p>
        </p:txBody>
      </p:sp>
      <p:pic>
        <p:nvPicPr>
          <p:cNvPr id="1638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2600325"/>
            <a:ext cx="5334000" cy="3589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050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Coupling: Control Coupling</a:t>
            </a:r>
            <a:endParaRPr lang="en-US" dirty="0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12138" cy="4660900"/>
          </a:xfrm>
        </p:spPr>
        <p:txBody>
          <a:bodyPr/>
          <a:lstStyle/>
          <a:p>
            <a:pPr lvl="1">
              <a:defRPr/>
            </a:pPr>
            <a:r>
              <a:rPr lang="en-US" dirty="0" smtClean="0"/>
              <a:t>One component passes parameters to control the activity of another component </a:t>
            </a:r>
          </a:p>
          <a:p>
            <a:pPr lvl="1">
              <a:defRPr/>
            </a:pPr>
            <a:r>
              <a:rPr lang="en-US" dirty="0" smtClean="0"/>
              <a:t>The controlled component cannot function without direction from the controlling component</a:t>
            </a:r>
          </a:p>
          <a:p>
            <a:pPr lvl="1">
              <a:defRPr/>
            </a:pPr>
            <a:r>
              <a:rPr lang="en-US" dirty="0" smtClean="0"/>
              <a:t>Make each component perform only one function</a:t>
            </a:r>
            <a:endParaRPr lang="en-GB" dirty="0" smtClean="0"/>
          </a:p>
        </p:txBody>
      </p:sp>
      <p:pic>
        <p:nvPicPr>
          <p:cNvPr id="4" name="Picture 3"/>
          <p:cNvPicPr/>
          <p:nvPr/>
        </p:nvPicPr>
        <p:blipFill rotWithShape="1">
          <a:blip r:embed="rId3"/>
          <a:srcRect l="20247" t="31107" r="29284" b="9158"/>
          <a:stretch/>
        </p:blipFill>
        <p:spPr bwMode="auto">
          <a:xfrm>
            <a:off x="3200400" y="2158621"/>
            <a:ext cx="5682615" cy="39751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63939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Coupling: Stamp and Data Coupling</a:t>
            </a:r>
            <a:endParaRPr lang="en-US" dirty="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12138" cy="3962400"/>
          </a:xfrm>
        </p:spPr>
        <p:txBody>
          <a:bodyPr/>
          <a:lstStyle/>
          <a:p>
            <a:r>
              <a:rPr lang="en-US" sz="2400" b="1" dirty="0" smtClean="0"/>
              <a:t>Stamp coupling </a:t>
            </a:r>
            <a:r>
              <a:rPr lang="en-US" sz="2400" dirty="0" smtClean="0"/>
              <a:t>occurs when complex data structures are passed between modules</a:t>
            </a:r>
          </a:p>
          <a:p>
            <a:pPr lvl="1"/>
            <a:r>
              <a:rPr lang="en-US" sz="1800" dirty="0" smtClean="0"/>
              <a:t>Stamp coupling represents a more complex interface between modules, because the modules have to agree on the data’s format and organization</a:t>
            </a:r>
          </a:p>
          <a:p>
            <a:r>
              <a:rPr lang="en-US" sz="2400" dirty="0" smtClean="0"/>
              <a:t>If only data values, and not structured data, are passed, then the modules are connected by </a:t>
            </a:r>
            <a:r>
              <a:rPr lang="en-US" sz="2400" b="1" dirty="0" smtClean="0"/>
              <a:t>data coupling</a:t>
            </a:r>
          </a:p>
          <a:p>
            <a:pPr lvl="1"/>
            <a:r>
              <a:rPr lang="en-US" sz="1800" dirty="0" smtClean="0"/>
              <a:t>Data coupling is simpler and less likely to be affected by changes in data representation</a:t>
            </a:r>
          </a:p>
          <a:p>
            <a:pPr lvl="1"/>
            <a:r>
              <a:rPr lang="en-US" sz="1800" dirty="0" smtClean="0"/>
              <a:t>Only data value is passed from one component to another</a:t>
            </a:r>
          </a:p>
          <a:p>
            <a:pPr lvl="1">
              <a:defRPr/>
            </a:pPr>
            <a:r>
              <a:rPr lang="en-US" sz="1800" dirty="0" smtClean="0"/>
              <a:t>Easiest to trace data and make changes </a:t>
            </a:r>
          </a:p>
          <a:p>
            <a:pPr lvl="1"/>
            <a:endParaRPr lang="en-GB" sz="4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123156" y="6314420"/>
            <a:ext cx="6078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 smtClean="0">
                <a:latin typeface="+mn-lt"/>
                <a:cs typeface="Arial" panose="020B0604020202020204" pitchFamily="34" charset="0"/>
              </a:rPr>
              <a:t>See Pressman for Type Use coupling</a:t>
            </a:r>
            <a:endParaRPr lang="en-US" sz="1600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6600" y="2590800"/>
            <a:ext cx="5400675" cy="3629025"/>
            <a:chOff x="3276600" y="2590800"/>
            <a:chExt cx="5400675" cy="3629025"/>
          </a:xfrm>
        </p:grpSpPr>
        <p:pic>
          <p:nvPicPr>
            <p:cNvPr id="4" name="Picture 3"/>
            <p:cNvPicPr/>
            <p:nvPr/>
          </p:nvPicPr>
          <p:blipFill rotWithShape="1">
            <a:blip r:embed="rId3"/>
            <a:srcRect l="20247" t="31107" r="29284" b="9158"/>
            <a:stretch/>
          </p:blipFill>
          <p:spPr bwMode="auto">
            <a:xfrm>
              <a:off x="3276600" y="2590800"/>
              <a:ext cx="5400675" cy="3629025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grpSp>
          <p:nvGrpSpPr>
            <p:cNvPr id="3" name="Group 2"/>
            <p:cNvGrpSpPr/>
            <p:nvPr/>
          </p:nvGrpSpPr>
          <p:grpSpPr>
            <a:xfrm>
              <a:off x="3657600" y="3429000"/>
              <a:ext cx="2319337" cy="1752600"/>
              <a:chOff x="3657600" y="3429000"/>
              <a:chExt cx="2319337" cy="1752600"/>
            </a:xfrm>
          </p:grpSpPr>
          <p:sp>
            <p:nvSpPr>
              <p:cNvPr id="2" name="Oval 1"/>
              <p:cNvSpPr/>
              <p:nvPr/>
            </p:nvSpPr>
            <p:spPr>
              <a:xfrm>
                <a:off x="3657600" y="3429000"/>
                <a:ext cx="990600" cy="1524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986337" y="5029200"/>
                <a:ext cx="990600" cy="1524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536897" y="3757612"/>
                <a:ext cx="990600" cy="152400"/>
              </a:xfrm>
              <a:prstGeom prst="ellipse">
                <a:avLst/>
              </a:prstGeom>
              <a:noFill/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921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Coupling: Types of Coupling</a:t>
            </a:r>
            <a:endParaRPr lang="en-US" dirty="0" smtClean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162425" y="1905000"/>
            <a:ext cx="3914775" cy="3629025"/>
          </a:xfrm>
          <a:noFill/>
        </p:spPr>
      </p:pic>
      <p:sp>
        <p:nvSpPr>
          <p:cNvPr id="1433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1981200"/>
            <a:ext cx="8212137" cy="3505200"/>
          </a:xfrm>
        </p:spPr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 smtClean="0"/>
              <a:t>Data coupling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5638800"/>
            <a:ext cx="48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High coupling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+mn-lt"/>
              </a:rPr>
              <a:t>is </a:t>
            </a:r>
            <a:r>
              <a:rPr lang="en-US" smtClean="0">
                <a:solidFill>
                  <a:srgbClr val="FF0000"/>
                </a:solidFill>
                <a:latin typeface="+mn-lt"/>
              </a:rPr>
              <a:t>NOT</a:t>
            </a:r>
            <a:r>
              <a:rPr lang="en-US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desired</a:t>
            </a:r>
          </a:p>
        </p:txBody>
      </p:sp>
      <p:sp>
        <p:nvSpPr>
          <p:cNvPr id="2" name="Oval 1"/>
          <p:cNvSpPr/>
          <p:nvPr/>
        </p:nvSpPr>
        <p:spPr>
          <a:xfrm>
            <a:off x="5562600" y="3810000"/>
            <a:ext cx="1219200" cy="990600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62600" y="2418497"/>
            <a:ext cx="1219200" cy="990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638800" y="3324652"/>
            <a:ext cx="1066800" cy="58969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51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Cohesion: Types of Cohesion</a:t>
            </a:r>
            <a:endParaRPr lang="en-US" dirty="0" smtClean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32063" y="2659062"/>
            <a:ext cx="3868737" cy="3208338"/>
          </a:xfrm>
          <a:noFill/>
        </p:spPr>
      </p:pic>
      <p:sp>
        <p:nvSpPr>
          <p:cNvPr id="1945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931863" y="1663700"/>
            <a:ext cx="8212137" cy="4660900"/>
          </a:xfrm>
        </p:spPr>
        <p:txBody>
          <a:bodyPr/>
          <a:lstStyle/>
          <a:p>
            <a:r>
              <a:rPr lang="en-US" sz="2400" b="1" dirty="0" smtClean="0"/>
              <a:t>Cohesion</a:t>
            </a:r>
            <a:r>
              <a:rPr lang="en-US" sz="2400" dirty="0" smtClean="0"/>
              <a:t> refers to the dependence within and among a module’s internal elements (e.g., data, functions, internal modules)</a:t>
            </a:r>
          </a:p>
          <a:p>
            <a:endParaRPr lang="en-GB" sz="2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24000" y="5877580"/>
            <a:ext cx="61722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buNone/>
              <a:defRPr/>
            </a:pPr>
            <a:r>
              <a:rPr lang="en-US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Low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cohesion is not desired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71131" y="312420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Informational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8109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724025"/>
            <a:ext cx="61722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Modularity: </a:t>
            </a:r>
            <a:r>
              <a:rPr lang="en-US" sz="2800" dirty="0" smtClean="0"/>
              <a:t>Cohesion: Types of Cohesion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10367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94648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Design Methodology </a:t>
            </a:r>
            <a:r>
              <a:rPr lang="en-US" smtClean="0"/>
              <a:t>(Recap)</a:t>
            </a:r>
            <a:endParaRPr lang="en-US" sz="3200" dirty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189162"/>
            <a:ext cx="8220075" cy="4668838"/>
          </a:xfrm>
        </p:spPr>
        <p:txBody>
          <a:bodyPr/>
          <a:lstStyle/>
          <a:p>
            <a:r>
              <a:rPr lang="en-US" dirty="0" smtClean="0"/>
              <a:t>Design decisions are periodically revisited and revised</a:t>
            </a:r>
          </a:p>
          <a:p>
            <a:r>
              <a:rPr lang="en-US" dirty="0" smtClean="0"/>
              <a:t>Refactoring</a:t>
            </a:r>
          </a:p>
          <a:p>
            <a:pPr lvl="1"/>
            <a:r>
              <a:rPr lang="en-US" dirty="0" smtClean="0"/>
              <a:t>to simplify complicated solutions or to optimize the design</a:t>
            </a:r>
          </a:p>
        </p:txBody>
      </p:sp>
    </p:spTree>
    <p:extLst>
      <p:ext uri="{BB962C8B-B14F-4D97-AF65-F5344CB8AC3E}">
        <p14:creationId xmlns:p14="http://schemas.microsoft.com/office/powerpoint/2010/main" val="29587145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Coupling?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52600"/>
            <a:ext cx="7095961" cy="260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37" y="1752600"/>
            <a:ext cx="6727946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79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Incremental Development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212138" cy="4660900"/>
          </a:xfrm>
        </p:spPr>
        <p:txBody>
          <a:bodyPr/>
          <a:lstStyle/>
          <a:p>
            <a:r>
              <a:rPr lang="en-US" sz="2800" dirty="0" smtClean="0"/>
              <a:t>Given a design consisting of software units and their interfaces, we can use the information about the units’ dependencies to devise an incremental schedule of development</a:t>
            </a:r>
          </a:p>
          <a:p>
            <a:r>
              <a:rPr lang="en-US" sz="2800" dirty="0" smtClean="0"/>
              <a:t>Start by mapping out the units’ </a:t>
            </a:r>
            <a:r>
              <a:rPr lang="en-US" sz="2800" b="1" dirty="0" smtClean="0"/>
              <a:t>uses relation</a:t>
            </a:r>
            <a:endParaRPr lang="en-US" sz="2800" dirty="0" smtClean="0"/>
          </a:p>
          <a:p>
            <a:pPr lvl="1"/>
            <a:r>
              <a:rPr lang="en-US" sz="2400" dirty="0" smtClean="0"/>
              <a:t>relates each software unit to the other software units on which it depends</a:t>
            </a:r>
          </a:p>
          <a:p>
            <a:r>
              <a:rPr lang="en-US" sz="2800" b="1" dirty="0" smtClean="0"/>
              <a:t>Uses graphs </a:t>
            </a:r>
            <a:r>
              <a:rPr lang="en-US" sz="2800" dirty="0" smtClean="0"/>
              <a:t>can help to identify progressively larger subsets of our system that we can implement and test incrementally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Incremental Development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212138" cy="4660900"/>
          </a:xfrm>
        </p:spPr>
        <p:txBody>
          <a:bodyPr/>
          <a:lstStyle/>
          <a:p>
            <a:r>
              <a:rPr lang="en-US" dirty="0" smtClean="0"/>
              <a:t>Uses graphs for two designs</a:t>
            </a:r>
          </a:p>
          <a:p>
            <a:pPr lvl="1"/>
            <a:r>
              <a:rPr lang="en-US" b="1" dirty="0" smtClean="0"/>
              <a:t>Fan-in</a:t>
            </a:r>
            <a:r>
              <a:rPr lang="en-US" dirty="0" smtClean="0"/>
              <a:t> refers to the number of units that use a particular software unit</a:t>
            </a:r>
          </a:p>
          <a:p>
            <a:pPr lvl="1"/>
            <a:r>
              <a:rPr lang="en-US" b="1" dirty="0" smtClean="0"/>
              <a:t>Fan-out</a:t>
            </a:r>
            <a:r>
              <a:rPr lang="en-US" dirty="0" smtClean="0"/>
              <a:t> refers to the number of units used by particular software unit</a:t>
            </a:r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95800"/>
            <a:ext cx="7119938" cy="160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Incremental Development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87500"/>
            <a:ext cx="8212138" cy="4660900"/>
          </a:xfrm>
        </p:spPr>
        <p:txBody>
          <a:bodyPr/>
          <a:lstStyle/>
          <a:p>
            <a:r>
              <a:rPr lang="en-US" sz="2800" dirty="0" smtClean="0"/>
              <a:t>We can try to break a cycle in the uses graph using a technique called </a:t>
            </a:r>
            <a:r>
              <a:rPr lang="en-US" sz="2800" b="1" dirty="0" smtClean="0"/>
              <a:t>sandwiching</a:t>
            </a:r>
          </a:p>
          <a:p>
            <a:pPr lvl="1"/>
            <a:r>
              <a:rPr lang="en-US" sz="2400" dirty="0" smtClean="0"/>
              <a:t>One of the cycle’s units is decomposed into two units, such that one of the new units has no dependencies</a:t>
            </a:r>
          </a:p>
          <a:p>
            <a:pPr lvl="1"/>
            <a:r>
              <a:rPr lang="en-US" sz="2400" dirty="0" smtClean="0"/>
              <a:t>Sandwiching can be applied more than once, to break either mutual dependencies in tightly coupled units or long dependency chains</a:t>
            </a:r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4495800"/>
            <a:ext cx="1231900" cy="1128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946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7600" y="4648200"/>
            <a:ext cx="1193800" cy="933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724400"/>
            <a:ext cx="1003300" cy="866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1828800" y="5867400"/>
            <a:ext cx="470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(a)</a:t>
            </a:r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4038600" y="5867400"/>
            <a:ext cx="4780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+mj-lt"/>
              </a:rPr>
              <a:t>(b)</a:t>
            </a:r>
          </a:p>
        </p:txBody>
      </p:sp>
      <p:sp>
        <p:nvSpPr>
          <p:cNvPr id="19465" name="Text Box 7"/>
          <p:cNvSpPr txBox="1">
            <a:spLocks noChangeArrowheads="1"/>
          </p:cNvSpPr>
          <p:nvPr/>
        </p:nvSpPr>
        <p:spPr bwMode="auto">
          <a:xfrm>
            <a:off x="6400800" y="5867400"/>
            <a:ext cx="4587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+mj-lt"/>
              </a:rPr>
              <a:t>(c)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Abstraction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212138" cy="46609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b="1" dirty="0" smtClean="0"/>
              <a:t>abstraction </a:t>
            </a:r>
            <a:r>
              <a:rPr lang="en-US" dirty="0" smtClean="0"/>
              <a:t>is a model or representation that omits some details so that it can focus on other details </a:t>
            </a:r>
          </a:p>
          <a:p>
            <a:r>
              <a:rPr lang="en-US" dirty="0" smtClean="0"/>
              <a:t>The definition is vague about which details are left out of a model, because different abstractions, built for different purposes, omit different kinds of details in order to focus on one part/aspect and avoid distractions</a:t>
            </a:r>
          </a:p>
          <a:p>
            <a:r>
              <a:rPr lang="en-US" dirty="0" smtClean="0"/>
              <a:t>Types: Decomposition, Interface Specification, Views, VM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Side bar: Using Abstraction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/>
          <a:lstStyle/>
          <a:p>
            <a:r>
              <a:rPr lang="en-US" sz="2400" dirty="0" smtClean="0">
                <a:latin typeface="Calibri" pitchFamily="34" charset="0"/>
                <a:cs typeface="Arial" charset="0"/>
              </a:rPr>
              <a:t>Suppose that one of the system functions is to sort the elements of a list L. The initial description of the design </a:t>
            </a:r>
            <a:r>
              <a:rPr lang="en-US" sz="2400" smtClean="0">
                <a:latin typeface="Calibri" pitchFamily="34" charset="0"/>
                <a:cs typeface="Arial" charset="0"/>
              </a:rPr>
              <a:t>is:</a:t>
            </a:r>
          </a:p>
          <a:p>
            <a:pPr lvl="1"/>
            <a:r>
              <a:rPr lang="en-US" sz="2200" smtClean="0">
                <a:latin typeface="Calibri" pitchFamily="34" charset="0"/>
                <a:cs typeface="Courier New" pitchFamily="49" charset="0"/>
              </a:rPr>
              <a:t>Sort </a:t>
            </a:r>
            <a:r>
              <a:rPr lang="en-US" sz="2200" dirty="0" smtClean="0">
                <a:latin typeface="Calibri" pitchFamily="34" charset="0"/>
                <a:cs typeface="Courier New" pitchFamily="49" charset="0"/>
              </a:rPr>
              <a:t>L in </a:t>
            </a:r>
            <a:r>
              <a:rPr lang="en-US" sz="2200" smtClean="0">
                <a:latin typeface="Calibri" pitchFamily="34" charset="0"/>
                <a:cs typeface="Courier New" pitchFamily="49" charset="0"/>
              </a:rPr>
              <a:t>non-decreasing order</a:t>
            </a:r>
          </a:p>
          <a:p>
            <a:pPr lvl="1"/>
            <a:r>
              <a:rPr lang="en-US" sz="2400" smtClean="0">
                <a:latin typeface="Calibri" pitchFamily="34" charset="0"/>
                <a:cs typeface="Arial" charset="0"/>
              </a:rPr>
              <a:t>The </a:t>
            </a:r>
            <a:r>
              <a:rPr lang="en-US" sz="2400" dirty="0" smtClean="0">
                <a:latin typeface="Calibri" pitchFamily="34" charset="0"/>
                <a:cs typeface="Arial" charset="0"/>
              </a:rPr>
              <a:t>next level of abstraction may be a particular algorithm:</a:t>
            </a:r>
          </a:p>
          <a:p>
            <a:pPr>
              <a:buFont typeface="Lucida Sans Unicode" pitchFamily="34" charset="0"/>
              <a:buNone/>
            </a:pP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DO WHILE I is between 1 and (length of L)–1:</a:t>
            </a:r>
          </a:p>
          <a:p>
            <a:pPr lvl="1"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Set LOW to index of smallest value in L(I),..., L(length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Interchange L(I) and L(LOW)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ENDDO</a:t>
            </a:r>
          </a:p>
          <a:p>
            <a:r>
              <a:rPr lang="en-US" sz="2400" dirty="0" smtClean="0">
                <a:latin typeface="Calibri" pitchFamily="34" charset="0"/>
                <a:cs typeface="Arial" charset="0"/>
              </a:rPr>
              <a:t>The algorithm provides a great deal of additional information, however, it can be made even more detailed</a:t>
            </a:r>
            <a:endParaRPr lang="en-US" sz="2400" dirty="0" smtClean="0">
              <a:latin typeface="Calibri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Side bar: Using Abstraction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458200" cy="4876800"/>
          </a:xfrm>
        </p:spPr>
        <p:txBody>
          <a:bodyPr/>
          <a:lstStyle/>
          <a:p>
            <a:r>
              <a:rPr lang="en-US" sz="2000" dirty="0" smtClean="0">
                <a:latin typeface="Calibri" pitchFamily="34" charset="0"/>
                <a:cs typeface="Arial" charset="0"/>
              </a:rPr>
              <a:t>The third and final algorithm describes exactly how the sorting operation will work:</a:t>
            </a:r>
          </a:p>
          <a:p>
            <a:pPr>
              <a:buFont typeface="Lucida Sans Unicode" pitchFamily="34" charset="0"/>
              <a:buNone/>
            </a:pPr>
            <a:r>
              <a:rPr lang="en-US" sz="2000" dirty="0" smtClean="0">
                <a:latin typeface="Arial" charset="0"/>
                <a:cs typeface="Arial" charset="0"/>
              </a:rPr>
              <a:t>	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DO WHILE I is between 1 and (length of L)-1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LOW to current value of I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DO WHILE J is between I+1 and (length of L)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IF L(LOW) is greater than L(J)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	THEN set LOW to current value of J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	ENDIF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ENDDO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TEMP to L(LOW)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L(LOW) to L(I)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	Set L(I) to TEMP</a:t>
            </a:r>
          </a:p>
          <a:p>
            <a:pPr>
              <a:buFont typeface="Lucida Sans Unicode" pitchFamily="34" charset="0"/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	ENDDO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737" y="635314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Use the level of abstraction after determining which details are not required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Generality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63700"/>
            <a:ext cx="8212138" cy="4660900"/>
          </a:xfrm>
        </p:spPr>
        <p:txBody>
          <a:bodyPr/>
          <a:lstStyle/>
          <a:p>
            <a:r>
              <a:rPr lang="en-US" sz="2800" b="1" dirty="0" smtClean="0"/>
              <a:t>Generality </a:t>
            </a:r>
            <a:r>
              <a:rPr lang="en-US" sz="2800" dirty="0" smtClean="0"/>
              <a:t>is the design principle that makes a software unit as universally applicable as possible, to increase the chance that it will be useful in some future system (reusability)</a:t>
            </a:r>
          </a:p>
          <a:p>
            <a:r>
              <a:rPr lang="en-US" sz="2800" dirty="0" smtClean="0"/>
              <a:t>Amortize the cost of module development</a:t>
            </a:r>
          </a:p>
          <a:p>
            <a:r>
              <a:rPr lang="en-US" sz="2800" dirty="0" smtClean="0"/>
              <a:t>We make a unit more general by increasing the number of contexts in which it can be used. There are several ways of doing this:</a:t>
            </a:r>
          </a:p>
          <a:p>
            <a:pPr lvl="1"/>
            <a:r>
              <a:rPr lang="en-US" sz="1600" dirty="0" smtClean="0"/>
              <a:t>Parameterizing context-specific information</a:t>
            </a:r>
          </a:p>
          <a:p>
            <a:pPr lvl="1"/>
            <a:r>
              <a:rPr lang="en-US" sz="1600" dirty="0" smtClean="0"/>
              <a:t>Removing preconditions</a:t>
            </a:r>
          </a:p>
          <a:p>
            <a:pPr lvl="1"/>
            <a:r>
              <a:rPr lang="en-US" sz="1600" dirty="0" smtClean="0"/>
              <a:t>Simplifying </a:t>
            </a:r>
            <a:r>
              <a:rPr lang="en-US" sz="1600" dirty="0" err="1" smtClean="0"/>
              <a:t>postconditions</a:t>
            </a:r>
            <a:endParaRPr lang="en-US" sz="16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Generality (Contd.)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12138" cy="4660900"/>
          </a:xfrm>
        </p:spPr>
        <p:txBody>
          <a:bodyPr/>
          <a:lstStyle/>
          <a:p>
            <a:r>
              <a:rPr lang="en-US" sz="2400" dirty="0" smtClean="0"/>
              <a:t>The following four procedure interfaces are listed in order of increasing generality:</a:t>
            </a: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PROCEDURE SUM: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POSTCONDITION: returns sum of 3 global variables</a:t>
            </a:r>
          </a:p>
          <a:p>
            <a:pPr lvl="1">
              <a:buFont typeface="Lucida Sans Unicode" pitchFamily="34" charset="0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PROCEDURE SUM (a, b, c: INTEGER): INTEGER;</a:t>
            </a: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POSTCONDITION: returns sum of parameters</a:t>
            </a:r>
          </a:p>
          <a:p>
            <a:pPr lvl="1">
              <a:buFont typeface="Lucida Sans Unicode" pitchFamily="34" charset="0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PROCEDURE SUM (a[]: INTEGER;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PRECONDITION: 0 &lt;=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&lt;= size of array a</a:t>
            </a: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POSTCONDITION: returns sum of elements 1..len in array a</a:t>
            </a:r>
          </a:p>
          <a:p>
            <a:pPr lvl="1">
              <a:buFont typeface="Lucida Sans Unicode" pitchFamily="34" charset="0"/>
              <a:buNone/>
            </a:pP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PROCEDURE SUM (a[]: INTEGER): INTEGER</a:t>
            </a:r>
          </a:p>
          <a:p>
            <a:pPr lvl="1">
              <a:buFont typeface="Lucida Sans Unicode" pitchFamily="34" charset="0"/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POSTCONDITION: returns sum of elements in array 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Modularity?</a:t>
            </a:r>
          </a:p>
          <a:p>
            <a:pPr lvl="1"/>
            <a:r>
              <a:rPr lang="en-US" dirty="0" smtClean="0"/>
              <a:t>over/under modularize?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921000"/>
            <a:ext cx="5683822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3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/>
          <a:lstStyle/>
          <a:p>
            <a:pPr eaLnBrk="1" hangingPunct="1"/>
            <a:r>
              <a:rPr lang="en-US" dirty="0" smtClean="0"/>
              <a:t>Design Principles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884362"/>
            <a:ext cx="8220075" cy="4668838"/>
          </a:xfrm>
        </p:spPr>
        <p:txBody>
          <a:bodyPr/>
          <a:lstStyle/>
          <a:p>
            <a:r>
              <a:rPr lang="en-US" sz="2400" b="1" dirty="0" smtClean="0"/>
              <a:t>Design principles </a:t>
            </a:r>
            <a:r>
              <a:rPr lang="en-US" sz="2400" dirty="0" smtClean="0"/>
              <a:t>are guidelines for decomposing a system’s required functionality and behavior into modules</a:t>
            </a:r>
          </a:p>
          <a:p>
            <a:r>
              <a:rPr lang="en-US" sz="2400" dirty="0" smtClean="0"/>
              <a:t>The principles identify the criteria</a:t>
            </a:r>
          </a:p>
          <a:p>
            <a:pPr lvl="1"/>
            <a:r>
              <a:rPr lang="en-US" sz="1800" dirty="0" smtClean="0"/>
              <a:t>for decomposing a system </a:t>
            </a:r>
          </a:p>
          <a:p>
            <a:pPr lvl="1"/>
            <a:r>
              <a:rPr lang="en-US" sz="1800" dirty="0" smtClean="0"/>
              <a:t>deciding what information to provide (and what to conceal) in the resulting modules</a:t>
            </a:r>
          </a:p>
          <a:p>
            <a:r>
              <a:rPr lang="en-US" sz="2400" dirty="0" smtClean="0"/>
              <a:t>Six dominant principles (general):</a:t>
            </a:r>
          </a:p>
          <a:p>
            <a:pPr lvl="1"/>
            <a:r>
              <a:rPr lang="en-US" sz="1800" dirty="0" smtClean="0"/>
              <a:t>Interfaces</a:t>
            </a:r>
          </a:p>
          <a:p>
            <a:pPr lvl="1"/>
            <a:r>
              <a:rPr lang="en-US" sz="1800" dirty="0" smtClean="0"/>
              <a:t>Information hiding</a:t>
            </a:r>
          </a:p>
          <a:p>
            <a:pPr lvl="1"/>
            <a:r>
              <a:rPr lang="en-US" sz="1800" dirty="0"/>
              <a:t>Incremental development</a:t>
            </a:r>
          </a:p>
          <a:p>
            <a:pPr lvl="1"/>
            <a:r>
              <a:rPr lang="en-US" sz="1800" dirty="0" smtClean="0"/>
              <a:t>Abstraction</a:t>
            </a:r>
          </a:p>
          <a:p>
            <a:pPr lvl="1"/>
            <a:r>
              <a:rPr lang="en-US" sz="1800" dirty="0" smtClean="0"/>
              <a:t>Generality</a:t>
            </a:r>
          </a:p>
          <a:p>
            <a:pPr lvl="1"/>
            <a:r>
              <a:rPr lang="en-US" sz="1800" dirty="0" smtClean="0"/>
              <a:t>Modularity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Modularity?</a:t>
            </a:r>
          </a:p>
          <a:p>
            <a:pPr lvl="1"/>
            <a:r>
              <a:rPr lang="en-US" dirty="0" smtClean="0"/>
              <a:t>Coupling and Information Hiding?</a:t>
            </a:r>
          </a:p>
          <a:p>
            <a:r>
              <a:rPr lang="en-US" dirty="0" smtClean="0"/>
              <a:t>Generality and customization</a:t>
            </a:r>
          </a:p>
          <a:p>
            <a:r>
              <a:rPr lang="en-US" dirty="0" smtClean="0"/>
              <a:t>Information Hiding, Interfaces, Abstraction, Modularity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382000" cy="11318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latin typeface="Calibri" pitchFamily="34" charset="0"/>
                <a:cs typeface="Arial" charset="0"/>
              </a:rPr>
              <a:t>Representing Design(Exercise) </a:t>
            </a:r>
            <a:br>
              <a:rPr lang="en-US" dirty="0" smtClean="0">
                <a:latin typeface="Calibri" pitchFamily="34" charset="0"/>
                <a:cs typeface="Arial" charset="0"/>
              </a:rPr>
            </a:br>
            <a:r>
              <a:rPr lang="en-US" sz="2800" dirty="0" smtClean="0">
                <a:latin typeface="Calibri" pitchFamily="34" charset="0"/>
                <a:cs typeface="Arial" charset="0"/>
              </a:rPr>
              <a:t>Sidebar 6.4  Royal Service Station Requirements of </a:t>
            </a:r>
            <a:r>
              <a:rPr lang="en-US" sz="2800" dirty="0" err="1" smtClean="0">
                <a:latin typeface="Calibri" pitchFamily="34" charset="0"/>
                <a:cs typeface="Arial" charset="0"/>
              </a:rPr>
              <a:t>PFleeger</a:t>
            </a:r>
            <a:endParaRPr lang="en-US" sz="2800" dirty="0" smtClean="0">
              <a:latin typeface="Calibri" pitchFamily="34" charset="0"/>
              <a:cs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2057400"/>
            <a:ext cx="883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Royal Service station provides three types of services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must track bills, the product and services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System to control inventory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to track credit history, and payments overdue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applies only to regular repeat customer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must handle the data requirements for interfacing with other system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must record tax and related information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station must be able to review tax record upon demand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will send periodic message to customers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Customer can rent parking space in the station parking lot 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maintain a repository of account information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station manager must be able to review accounting information upon demand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can report an analysis of prices and discounts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will automatically notify the owners of dormant accounts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can not be unavailable for more than 24 hours</a:t>
            </a:r>
          </a:p>
          <a:p>
            <a:pPr marL="330200" indent="-330200" defTabSz="457200" eaLnBrk="0" hangingPunct="0">
              <a:lnSpc>
                <a:spcPct val="80000"/>
              </a:lnSpc>
              <a:spcBef>
                <a:spcPts val="700"/>
              </a:spcBef>
              <a:buFont typeface="Lucida Sans Unicode" pitchFamily="34" charset="0"/>
              <a:buChar char="•"/>
              <a:defRPr/>
            </a:pPr>
            <a:r>
              <a:rPr lang="en-US" sz="1600" kern="0" dirty="0">
                <a:latin typeface="+mn-lt"/>
                <a:ea typeface="+mn-ea"/>
                <a:cs typeface="+mn-cs"/>
              </a:rPr>
              <a:t>The system must protect customer information from unauthorized access</a:t>
            </a:r>
          </a:p>
        </p:txBody>
      </p:sp>
    </p:spTree>
    <p:extLst>
      <p:ext uri="{BB962C8B-B14F-4D97-AF65-F5344CB8AC3E}">
        <p14:creationId xmlns:p14="http://schemas.microsoft.com/office/powerpoint/2010/main" val="18899337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798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 smtClean="0"/>
              <a:t>Pfleeger</a:t>
            </a:r>
            <a:r>
              <a:rPr lang="en-US" dirty="0" smtClean="0"/>
              <a:t> Book slides from UCF</a:t>
            </a:r>
          </a:p>
          <a:p>
            <a:r>
              <a:rPr lang="en-US" dirty="0" smtClean="0"/>
              <a:t>Book </a:t>
            </a:r>
            <a:r>
              <a:rPr lang="en-US" dirty="0"/>
              <a:t>and slides </a:t>
            </a:r>
            <a:r>
              <a:rPr lang="en-US" dirty="0" smtClean="0"/>
              <a:t>by </a:t>
            </a:r>
            <a:r>
              <a:rPr lang="en-US" dirty="0"/>
              <a:t>Pressman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Acknowledgement!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417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slides have been 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adapted </a:t>
            </a:r>
            <a:r>
              <a:rPr lang="en-US" sz="2600" dirty="0" smtClean="0">
                <a:solidFill>
                  <a:schemeClr val="tx1"/>
                </a:solidFill>
                <a:latin typeface="+mn-lt"/>
              </a:rPr>
              <a:t>from UCF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Interfaces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12138" cy="4114800"/>
          </a:xfrm>
        </p:spPr>
        <p:txBody>
          <a:bodyPr/>
          <a:lstStyle/>
          <a:p>
            <a:r>
              <a:rPr lang="en-US" sz="2400" dirty="0" smtClean="0"/>
              <a:t>An </a:t>
            </a:r>
            <a:r>
              <a:rPr lang="en-US" sz="2400" b="1" dirty="0" smtClean="0"/>
              <a:t>interface </a:t>
            </a:r>
            <a:r>
              <a:rPr lang="en-US" sz="2400" dirty="0" smtClean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sz="1800" dirty="0" smtClean="0"/>
              <a:t>For example, the interface to an object is the collection of the object’s public operations and the operations’ </a:t>
            </a:r>
            <a:r>
              <a:rPr lang="en-US" sz="1800" b="1" dirty="0" smtClean="0"/>
              <a:t>signatures</a:t>
            </a:r>
            <a:r>
              <a:rPr lang="en-US" sz="1800" dirty="0" smtClean="0"/>
              <a:t>, which specify each operation’s name, parameters, and possible return values</a:t>
            </a:r>
            <a:endParaRPr lang="en-US" sz="4800" dirty="0" smtClean="0"/>
          </a:p>
          <a:p>
            <a:r>
              <a:rPr lang="en-US" sz="2400" dirty="0" smtClean="0"/>
              <a:t>An interface must also define what the unit requires, in terms of services or assumptions, for it to work correctly</a:t>
            </a:r>
          </a:p>
          <a:p>
            <a:r>
              <a:rPr lang="en-US" sz="2400" dirty="0" smtClean="0"/>
              <a:t>A software unit’s interface describes what the unit requires of its environment, as well as what it provides to its environment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Interfaces (Contd.)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87500"/>
            <a:ext cx="8212138" cy="4660900"/>
          </a:xfrm>
        </p:spPr>
        <p:txBody>
          <a:bodyPr/>
          <a:lstStyle/>
          <a:p>
            <a:r>
              <a:rPr lang="en-US" sz="2400" dirty="0" smtClean="0"/>
              <a:t>A software unit may have several interfaces that make different demands on its environment or that offer different levels of service</a:t>
            </a:r>
            <a:endParaRPr lang="en-GB" sz="2400" dirty="0" smtClean="0"/>
          </a:p>
          <a:p>
            <a:endParaRPr lang="en-US" sz="2400" dirty="0" smtClean="0"/>
          </a:p>
        </p:txBody>
      </p:sp>
      <p:sp>
        <p:nvSpPr>
          <p:cNvPr id="23556" name="Rectangle 16"/>
          <p:cNvSpPr>
            <a:spLocks/>
          </p:cNvSpPr>
          <p:nvPr/>
        </p:nvSpPr>
        <p:spPr bwMode="auto">
          <a:xfrm>
            <a:off x="533400" y="2971800"/>
            <a:ext cx="8001000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7" name="Rectangle 17"/>
          <p:cNvSpPr>
            <a:spLocks/>
          </p:cNvSpPr>
          <p:nvPr/>
        </p:nvSpPr>
        <p:spPr bwMode="auto">
          <a:xfrm>
            <a:off x="762000" y="2960688"/>
            <a:ext cx="6489700" cy="2754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88900" tIns="88900" rIns="88900" bIns="88900" anchor="ctr"/>
          <a:lstStyle/>
          <a:p>
            <a:pPr>
              <a:lnSpc>
                <a:spcPct val="14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Data				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			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			 						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14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1 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13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2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 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</p:txBody>
      </p:sp>
      <p:sp>
        <p:nvSpPr>
          <p:cNvPr id="23558" name="Rectangle 18"/>
          <p:cNvSpPr>
            <a:spLocks/>
          </p:cNvSpPr>
          <p:nvPr/>
        </p:nvSpPr>
        <p:spPr bwMode="auto">
          <a:xfrm>
            <a:off x="1365250" y="2809875"/>
            <a:ext cx="1263650" cy="314325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2000" dirty="0">
                <a:latin typeface="Comic Sans MS" pitchFamily="66" charset="0"/>
                <a:sym typeface="Comic Sans MS" pitchFamily="66" charset="0"/>
              </a:rPr>
              <a:t>Module</a:t>
            </a:r>
          </a:p>
        </p:txBody>
      </p:sp>
      <p:grpSp>
        <p:nvGrpSpPr>
          <p:cNvPr id="23559" name="Group 19"/>
          <p:cNvGrpSpPr>
            <a:grpSpLocks/>
          </p:cNvGrpSpPr>
          <p:nvPr/>
        </p:nvGrpSpPr>
        <p:grpSpPr bwMode="auto">
          <a:xfrm>
            <a:off x="6083300" y="3028950"/>
            <a:ext cx="2303463" cy="1130300"/>
            <a:chOff x="0" y="20"/>
            <a:chExt cx="973" cy="696"/>
          </a:xfrm>
        </p:grpSpPr>
        <p:sp>
          <p:nvSpPr>
            <p:cNvPr id="23565" name="Rectangle 20"/>
            <p:cNvSpPr>
              <a:spLocks/>
            </p:cNvSpPr>
            <p:nvPr/>
          </p:nvSpPr>
          <p:spPr bwMode="auto">
            <a:xfrm>
              <a:off x="0" y="20"/>
              <a:ext cx="807" cy="69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00" tIns="88900" rIns="88900" bIns="88900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Interface A</a:t>
              </a:r>
            </a:p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1 ()</a:t>
              </a:r>
            </a:p>
            <a:p>
              <a:pPr>
                <a:lnSpc>
                  <a:spcPct val="9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2 ()</a:t>
              </a:r>
            </a:p>
            <a:p>
              <a:pPr>
                <a:lnSpc>
                  <a:spcPct val="9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4 ()</a:t>
              </a:r>
            </a:p>
          </p:txBody>
        </p:sp>
        <p:sp>
          <p:nvSpPr>
            <p:cNvPr id="23566" name="Rectangle 21"/>
            <p:cNvSpPr>
              <a:spLocks/>
            </p:cNvSpPr>
            <p:nvPr/>
          </p:nvSpPr>
          <p:spPr bwMode="auto">
            <a:xfrm>
              <a:off x="797" y="312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67" name="Rectangle 22"/>
            <p:cNvSpPr>
              <a:spLocks/>
            </p:cNvSpPr>
            <p:nvPr/>
          </p:nvSpPr>
          <p:spPr bwMode="auto">
            <a:xfrm>
              <a:off x="797" y="432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68" name="Rectangle 23"/>
            <p:cNvSpPr>
              <a:spLocks/>
            </p:cNvSpPr>
            <p:nvPr/>
          </p:nvSpPr>
          <p:spPr bwMode="auto">
            <a:xfrm>
              <a:off x="797" y="560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23560" name="Group 24"/>
          <p:cNvGrpSpPr>
            <a:grpSpLocks/>
          </p:cNvGrpSpPr>
          <p:nvPr/>
        </p:nvGrpSpPr>
        <p:grpSpPr bwMode="auto">
          <a:xfrm>
            <a:off x="6083300" y="4316413"/>
            <a:ext cx="2303463" cy="1047750"/>
            <a:chOff x="0" y="-18"/>
            <a:chExt cx="973" cy="645"/>
          </a:xfrm>
        </p:grpSpPr>
        <p:sp>
          <p:nvSpPr>
            <p:cNvPr id="23562" name="Rectangle 25"/>
            <p:cNvSpPr>
              <a:spLocks/>
            </p:cNvSpPr>
            <p:nvPr/>
          </p:nvSpPr>
          <p:spPr bwMode="auto">
            <a:xfrm>
              <a:off x="0" y="-18"/>
              <a:ext cx="807" cy="64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88900" tIns="88900" rIns="88900" bIns="88900" anchor="ctr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Interface B</a:t>
              </a:r>
            </a:p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2 ()</a:t>
              </a:r>
            </a:p>
            <a:p>
              <a:pPr>
                <a:lnSpc>
                  <a:spcPct val="140000"/>
                </a:lnSpc>
              </a:pPr>
              <a:r>
                <a:rPr lang="en-US" sz="1300">
                  <a:latin typeface="Comic Sans MS" pitchFamily="66" charset="0"/>
                  <a:sym typeface="Comic Sans MS" pitchFamily="66" charset="0"/>
                </a:rPr>
                <a:t>Operation 3 ()</a:t>
              </a:r>
            </a:p>
          </p:txBody>
        </p:sp>
        <p:sp>
          <p:nvSpPr>
            <p:cNvPr id="23563" name="Rectangle 26"/>
            <p:cNvSpPr>
              <a:spLocks/>
            </p:cNvSpPr>
            <p:nvPr/>
          </p:nvSpPr>
          <p:spPr bwMode="auto">
            <a:xfrm>
              <a:off x="797" y="304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564" name="Rectangle 27"/>
            <p:cNvSpPr>
              <a:spLocks/>
            </p:cNvSpPr>
            <p:nvPr/>
          </p:nvSpPr>
          <p:spPr bwMode="auto">
            <a:xfrm>
              <a:off x="797" y="424"/>
              <a:ext cx="176" cy="72"/>
            </a:xfrm>
            <a:prstGeom prst="rect">
              <a:avLst/>
            </a:prstGeom>
            <a:solidFill>
              <a:srgbClr val="81A7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3561" name="Rectangle 28"/>
          <p:cNvSpPr>
            <a:spLocks/>
          </p:cNvSpPr>
          <p:nvPr/>
        </p:nvSpPr>
        <p:spPr bwMode="auto">
          <a:xfrm>
            <a:off x="3124200" y="3470275"/>
            <a:ext cx="3159125" cy="167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lnSpc>
                <a:spcPct val="4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3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130000"/>
              </a:lnSpc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Operation 4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  <a:p>
            <a:pPr>
              <a:lnSpc>
                <a:spcPct val="40000"/>
              </a:lnSpc>
              <a:buFont typeface="Lucida Sans Unicode" pitchFamily="34" charset="0"/>
              <a:buNone/>
            </a:pPr>
            <a:r>
              <a:rPr lang="en-US" sz="1300">
                <a:latin typeface="Comic Sans MS" pitchFamily="66" charset="0"/>
                <a:sym typeface="Comic Sans MS" pitchFamily="66" charset="0"/>
              </a:rPr>
              <a:t>_________________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Interfaces (Contd.)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12138" cy="41148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b="1" dirty="0" smtClean="0"/>
              <a:t>specification </a:t>
            </a:r>
            <a:r>
              <a:rPr lang="en-US" sz="2400" dirty="0" smtClean="0"/>
              <a:t>of a software unit’s interface describes the externally visible properties of the software unit</a:t>
            </a:r>
          </a:p>
          <a:p>
            <a:r>
              <a:rPr lang="en-US" sz="2400" dirty="0" smtClean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sz="2000" dirty="0" smtClean="0"/>
              <a:t>Purpose</a:t>
            </a:r>
          </a:p>
          <a:p>
            <a:pPr lvl="1"/>
            <a:r>
              <a:rPr lang="en-US" sz="2000" dirty="0" smtClean="0"/>
              <a:t>Preconditions (assumptions)</a:t>
            </a:r>
          </a:p>
          <a:p>
            <a:pPr lvl="1"/>
            <a:r>
              <a:rPr lang="en-US" sz="2000" dirty="0" smtClean="0"/>
              <a:t>Protocols</a:t>
            </a:r>
          </a:p>
          <a:p>
            <a:pPr lvl="1"/>
            <a:r>
              <a:rPr lang="en-US" sz="2000" dirty="0" err="1" smtClean="0"/>
              <a:t>Postconditions</a:t>
            </a:r>
            <a:r>
              <a:rPr lang="en-US" sz="2000" dirty="0" smtClean="0"/>
              <a:t> (visible effects)</a:t>
            </a:r>
          </a:p>
          <a:p>
            <a:pPr lvl="1"/>
            <a:r>
              <a:rPr lang="en-US" sz="2000" dirty="0" smtClean="0"/>
              <a:t>Quality attributes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Component with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 descr="17.3 DataCollector.eps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2"/>
              <a:srcRect t="-19245" b="-19245"/>
              <a:stretch>
                <a:fillRect/>
              </a:stretch>
            </p:blipFill>
          </mc:Choice>
          <mc:Fallback>
            <p:blipFill>
              <a:blip r:embed="rId3"/>
              <a:srcRect t="-19245" b="-19245"/>
              <a:stretch>
                <a:fillRect/>
              </a:stretch>
            </p:blipFill>
          </mc:Fallback>
        </mc:AlternateContent>
        <p:spPr>
          <a:xfrm>
            <a:off x="1418221" y="1851923"/>
            <a:ext cx="6475880" cy="356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Information Hiding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87500"/>
            <a:ext cx="8212138" cy="4660900"/>
          </a:xfrm>
        </p:spPr>
        <p:txBody>
          <a:bodyPr/>
          <a:lstStyle/>
          <a:p>
            <a:r>
              <a:rPr lang="en-US" sz="2400" b="1" dirty="0" smtClean="0"/>
              <a:t>Information hiding  </a:t>
            </a:r>
            <a:r>
              <a:rPr lang="en-US" sz="2400" dirty="0" smtClean="0"/>
              <a:t>is distinguished by its guidance for decomposing a system: </a:t>
            </a:r>
          </a:p>
          <a:p>
            <a:pPr lvl="1"/>
            <a:r>
              <a:rPr lang="en-US" sz="1800" dirty="0" smtClean="0"/>
              <a:t>Each software unit encapsulates a separate design decision that could be changed in the future  </a:t>
            </a:r>
          </a:p>
          <a:p>
            <a:pPr lvl="1"/>
            <a:r>
              <a:rPr lang="en-US" sz="1800" dirty="0" smtClean="0"/>
              <a:t>Then the interfaces and interface specifications are used to describe each software unit in terms of its externally visible properties (to help its reuse)</a:t>
            </a:r>
          </a:p>
          <a:p>
            <a:r>
              <a:rPr lang="en-US" sz="2400" dirty="0" smtClean="0"/>
              <a:t>Using this principle, modules may exhibit different kinds of cohesion</a:t>
            </a:r>
          </a:p>
          <a:p>
            <a:pPr lvl="1"/>
            <a:r>
              <a:rPr lang="en-US" sz="1800" dirty="0" smtClean="0"/>
              <a:t>A module that hides a data representation may be informationally cohesive</a:t>
            </a:r>
          </a:p>
          <a:p>
            <a:pPr lvl="1"/>
            <a:r>
              <a:rPr lang="en-US" sz="1800" dirty="0" smtClean="0"/>
              <a:t>A module that hides an algorithm may be functionally cohesive</a:t>
            </a:r>
          </a:p>
          <a:p>
            <a:r>
              <a:rPr lang="en-US" sz="2400" dirty="0" smtClean="0"/>
              <a:t>Advantages of information hiding is that the resulting software units are loosely coupled, and programmer know only what they need to know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88937"/>
            <a:ext cx="8220075" cy="11350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Modularity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0075" cy="42672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Modularity </a:t>
            </a:r>
            <a:r>
              <a:rPr lang="en-US" sz="2000" dirty="0" smtClean="0"/>
              <a:t>is the principle of keeping the unrelated aspects of a system separate from each other, </a:t>
            </a:r>
          </a:p>
          <a:p>
            <a:pPr lvl="1"/>
            <a:r>
              <a:rPr lang="en-US" sz="1800" dirty="0" smtClean="0"/>
              <a:t>each aspect can be studied in isolation (also called separation of concerns)</a:t>
            </a:r>
          </a:p>
          <a:p>
            <a:r>
              <a:rPr lang="en-US" sz="2000" dirty="0" smtClean="0"/>
              <a:t>If the principle is applied well, each resulting module will have a single purpose and will be relatively independent of the others</a:t>
            </a:r>
          </a:p>
          <a:p>
            <a:pPr lvl="1"/>
            <a:r>
              <a:rPr lang="en-US" sz="2000" dirty="0" smtClean="0"/>
              <a:t>each module will be easy to understand and develop</a:t>
            </a:r>
          </a:p>
          <a:p>
            <a:pPr lvl="1"/>
            <a:r>
              <a:rPr lang="en-US" sz="2000" dirty="0" smtClean="0"/>
              <a:t>easier to locate faults </a:t>
            </a:r>
          </a:p>
          <a:p>
            <a:pPr lvl="2"/>
            <a:r>
              <a:rPr lang="en-US" sz="1700" dirty="0" smtClean="0"/>
              <a:t>because there are fewer suspect modules per fault</a:t>
            </a:r>
          </a:p>
          <a:p>
            <a:pPr lvl="1"/>
            <a:r>
              <a:rPr lang="en-US" sz="2000" dirty="0" smtClean="0"/>
              <a:t>Easier to change the system </a:t>
            </a:r>
          </a:p>
          <a:p>
            <a:pPr lvl="2"/>
            <a:r>
              <a:rPr lang="en-US" sz="1700" dirty="0" smtClean="0"/>
              <a:t>because a change to one module affects relatively few other modules</a:t>
            </a:r>
          </a:p>
          <a:p>
            <a:r>
              <a:rPr lang="en-US" sz="2000" dirty="0" smtClean="0"/>
              <a:t>To determine how well a design separates concerns, we use two concepts that measure module independence: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34555096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50690</TotalTime>
  <Words>1655</Words>
  <Application>Microsoft Office PowerPoint</Application>
  <PresentationFormat>On-screen Show (4:3)</PresentationFormat>
  <Paragraphs>258</Paragraphs>
  <Slides>32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Comic Sans MS</vt:lpstr>
      <vt:lpstr>Courier New</vt:lpstr>
      <vt:lpstr>Lucida Sans Unicode</vt:lpstr>
      <vt:lpstr>Symbol</vt:lpstr>
      <vt:lpstr>Times New Roman</vt:lpstr>
      <vt:lpstr>Wingdings 2</vt:lpstr>
      <vt:lpstr>Custom Design</vt:lpstr>
      <vt:lpstr>Detailed Design</vt:lpstr>
      <vt:lpstr>Design Methodology (Recap)</vt:lpstr>
      <vt:lpstr>Design Principles</vt:lpstr>
      <vt:lpstr>Interfaces</vt:lpstr>
      <vt:lpstr>Interfaces (Contd.)</vt:lpstr>
      <vt:lpstr>Interfaces (Contd.)</vt:lpstr>
      <vt:lpstr>A Component with Interfaces</vt:lpstr>
      <vt:lpstr>Information Hiding</vt:lpstr>
      <vt:lpstr>Modularity</vt:lpstr>
      <vt:lpstr>Modularity: Coupling</vt:lpstr>
      <vt:lpstr>PowerPoint Presentation</vt:lpstr>
      <vt:lpstr>Modularity: Coupling: Types of Coupling</vt:lpstr>
      <vt:lpstr>Modularity: Coupling: Content Coupling</vt:lpstr>
      <vt:lpstr>Modularity: Coupling: Common Coupling</vt:lpstr>
      <vt:lpstr>Modularity: Coupling: Control Coupling</vt:lpstr>
      <vt:lpstr>Modularity: Coupling: Stamp and Data Coupling</vt:lpstr>
      <vt:lpstr>Modularity: Coupling: Types of Coupling</vt:lpstr>
      <vt:lpstr>Modularity: Cohesion: Types of Cohesion</vt:lpstr>
      <vt:lpstr>Modularity: Cohesion: Types of Cohesion</vt:lpstr>
      <vt:lpstr>Coupling?</vt:lpstr>
      <vt:lpstr>Incremental Development</vt:lpstr>
      <vt:lpstr>Incremental Development</vt:lpstr>
      <vt:lpstr>Incremental Development</vt:lpstr>
      <vt:lpstr>Abstraction</vt:lpstr>
      <vt:lpstr>Side bar: Using Abstraction</vt:lpstr>
      <vt:lpstr>Side bar: Using Abstraction</vt:lpstr>
      <vt:lpstr>Generality</vt:lpstr>
      <vt:lpstr>Generality (Contd.)</vt:lpstr>
      <vt:lpstr>Applying Design Principles</vt:lpstr>
      <vt:lpstr>Applying Design Principles</vt:lpstr>
      <vt:lpstr>Representing Design(Exercise)  Sidebar 6.4  Royal Service Station Requirements of PFleeger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HS</dc:creator>
  <cp:lastModifiedBy>Zeeshan</cp:lastModifiedBy>
  <cp:revision>235</cp:revision>
  <dcterms:modified xsi:type="dcterms:W3CDTF">2024-04-19T07:47:16Z</dcterms:modified>
</cp:coreProperties>
</file>