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26"/>
  </p:notesMasterIdLst>
  <p:handoutMasterIdLst>
    <p:handoutMasterId r:id="rId27"/>
  </p:handoutMasterIdLst>
  <p:sldIdLst>
    <p:sldId id="509" r:id="rId2"/>
    <p:sldId id="535" r:id="rId3"/>
    <p:sldId id="536" r:id="rId4"/>
    <p:sldId id="537" r:id="rId5"/>
    <p:sldId id="538" r:id="rId6"/>
    <p:sldId id="539" r:id="rId7"/>
    <p:sldId id="540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34" r:id="rId18"/>
    <p:sldId id="541" r:id="rId19"/>
    <p:sldId id="531" r:id="rId20"/>
    <p:sldId id="529" r:id="rId21"/>
    <p:sldId id="530" r:id="rId22"/>
    <p:sldId id="532" r:id="rId23"/>
    <p:sldId id="533" r:id="rId24"/>
    <p:sldId id="451" r:id="rId2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724" autoAdjust="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1FA9A471-7C81-4E2E-BDF4-1BBC50ED437F}" type="datetimeFigureOut">
              <a:rPr lang="en-US"/>
              <a:pPr>
                <a:defRPr/>
              </a:pPr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B0666849-19D6-4280-9E97-F8A0182DAB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295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76814" name="Rectangle 1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6" name="Rectangle 1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9711511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8189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76882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1329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8500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628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9613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5653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073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9181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5708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040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3239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8040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4981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0027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955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4/26/2024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54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uthorstream.com/Presentation/umr17-1645231-pressman-ch-12-user-interface-design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Interface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1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Interface Design</a:t>
            </a:r>
          </a:p>
          <a:p>
            <a:pPr lvl="1"/>
            <a:r>
              <a:rPr lang="en-US" sz="2400" dirty="0" smtClean="0"/>
              <a:t>Define interface objects and actions</a:t>
            </a:r>
          </a:p>
          <a:p>
            <a:r>
              <a:rPr lang="en-US" sz="2800" dirty="0" smtClean="0"/>
              <a:t>Interface Construction</a:t>
            </a:r>
          </a:p>
          <a:p>
            <a:pPr lvl="1"/>
            <a:r>
              <a:rPr lang="en-US" sz="2400" dirty="0" smtClean="0"/>
              <a:t>Creation of prototypes to evaluate usage scenarios</a:t>
            </a:r>
          </a:p>
          <a:p>
            <a:r>
              <a:rPr lang="en-US" sz="2800" dirty="0" smtClean="0"/>
              <a:t>Interface Validation</a:t>
            </a:r>
          </a:p>
          <a:p>
            <a:pPr lvl="1"/>
            <a:r>
              <a:rPr lang="en-US" sz="2400" dirty="0" smtClean="0"/>
              <a:t>Ability to implement every user task correctly</a:t>
            </a:r>
          </a:p>
          <a:p>
            <a:pPr lvl="1"/>
            <a:r>
              <a:rPr lang="en-US" sz="2400" dirty="0" smtClean="0"/>
              <a:t>Degree to which interface is easy to use</a:t>
            </a:r>
          </a:p>
          <a:p>
            <a:pPr lvl="1"/>
            <a:r>
              <a:rPr lang="en-US" sz="2400" dirty="0" smtClean="0"/>
              <a:t>User’s acceptance to user interface as useful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72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User Analysis</a:t>
            </a:r>
          </a:p>
          <a:p>
            <a:pPr lvl="1"/>
            <a:r>
              <a:rPr lang="en-US" sz="2000" dirty="0" smtClean="0"/>
              <a:t>Trained professionals? Technicians? Clerks? Etc.</a:t>
            </a:r>
          </a:p>
          <a:p>
            <a:pPr lvl="1"/>
            <a:r>
              <a:rPr lang="en-US" sz="2000" dirty="0" smtClean="0"/>
              <a:t>Average level of formal education?</a:t>
            </a:r>
          </a:p>
          <a:p>
            <a:pPr lvl="1"/>
            <a:r>
              <a:rPr lang="en-US" sz="2000" dirty="0" smtClean="0"/>
              <a:t>User capability to learn from written material/training?</a:t>
            </a:r>
          </a:p>
          <a:p>
            <a:pPr lvl="1"/>
            <a:r>
              <a:rPr lang="en-US" sz="2000" dirty="0" smtClean="0"/>
              <a:t>Expert typists? Do not like keyboard?</a:t>
            </a:r>
          </a:p>
          <a:p>
            <a:pPr lvl="1"/>
            <a:r>
              <a:rPr lang="en-US" sz="2000" dirty="0" smtClean="0"/>
              <a:t>Age range?</a:t>
            </a:r>
          </a:p>
          <a:p>
            <a:pPr lvl="1"/>
            <a:r>
              <a:rPr lang="en-US" sz="2000" dirty="0" smtClean="0"/>
              <a:t>Users represented predominantly by one gender?</a:t>
            </a:r>
          </a:p>
          <a:p>
            <a:pPr lvl="1"/>
            <a:r>
              <a:rPr lang="en-US" sz="2000" dirty="0" smtClean="0"/>
              <a:t>Routine of work? Regular? Overtime?</a:t>
            </a:r>
          </a:p>
          <a:p>
            <a:pPr lvl="1"/>
            <a:r>
              <a:rPr lang="en-US" sz="2000" dirty="0" smtClean="0"/>
              <a:t>Frequency of usage?</a:t>
            </a:r>
          </a:p>
          <a:p>
            <a:pPr lvl="1"/>
            <a:r>
              <a:rPr lang="en-US" sz="2000" dirty="0" smtClean="0"/>
              <a:t>Primary spoken language of users?</a:t>
            </a:r>
          </a:p>
          <a:p>
            <a:pPr lvl="1"/>
            <a:r>
              <a:rPr lang="en-US" sz="2000" dirty="0" smtClean="0"/>
              <a:t>Subject matter experts?</a:t>
            </a:r>
          </a:p>
          <a:p>
            <a:pPr lvl="1"/>
            <a:r>
              <a:rPr lang="en-US" sz="2000" dirty="0" smtClean="0"/>
              <a:t>Desire to know underlying technology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792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Task Analysis</a:t>
            </a:r>
          </a:p>
          <a:p>
            <a:pPr lvl="1"/>
            <a:r>
              <a:rPr lang="en-US" sz="2000" dirty="0" smtClean="0"/>
              <a:t>Work performed by user in particular circumstances</a:t>
            </a:r>
          </a:p>
          <a:p>
            <a:pPr lvl="1"/>
            <a:r>
              <a:rPr lang="en-US" sz="2000" dirty="0" smtClean="0"/>
              <a:t>Tasks/subtasks performed by the user during the work being performed</a:t>
            </a:r>
          </a:p>
          <a:p>
            <a:pPr lvl="1"/>
            <a:r>
              <a:rPr lang="en-US" sz="2000" dirty="0" smtClean="0"/>
              <a:t>Problem domain objects manipulated by users</a:t>
            </a:r>
          </a:p>
          <a:p>
            <a:pPr lvl="1"/>
            <a:r>
              <a:rPr lang="en-US" sz="2000" dirty="0" smtClean="0"/>
              <a:t>Sequence of work tasks? Flow of actions? The workflow?</a:t>
            </a:r>
          </a:p>
          <a:p>
            <a:pPr lvl="1"/>
            <a:r>
              <a:rPr lang="en-US" sz="2000" dirty="0" smtClean="0"/>
              <a:t>Hierarchy of tasks</a:t>
            </a:r>
          </a:p>
          <a:p>
            <a:endParaRPr lang="en-US" sz="2400" dirty="0"/>
          </a:p>
          <a:p>
            <a:pPr lvl="1"/>
            <a:r>
              <a:rPr lang="en-US" sz="2000" dirty="0" smtClean="0"/>
              <a:t>Techniques used to support task analysis</a:t>
            </a:r>
          </a:p>
          <a:p>
            <a:pPr lvl="2"/>
            <a:r>
              <a:rPr lang="en-US" sz="1600" dirty="0" err="1" smtClean="0"/>
              <a:t>Usecases</a:t>
            </a:r>
            <a:endParaRPr lang="en-US" sz="1600" dirty="0" smtClean="0"/>
          </a:p>
          <a:p>
            <a:pPr lvl="2"/>
            <a:r>
              <a:rPr lang="en-US" sz="1600" dirty="0" smtClean="0"/>
              <a:t>Task Elaboration</a:t>
            </a:r>
          </a:p>
          <a:p>
            <a:pPr lvl="2"/>
            <a:r>
              <a:rPr lang="en-US" sz="1600" dirty="0" smtClean="0"/>
              <a:t>Object Elaboration</a:t>
            </a:r>
          </a:p>
          <a:p>
            <a:pPr lvl="2"/>
            <a:r>
              <a:rPr lang="en-US" sz="1600" dirty="0" smtClean="0"/>
              <a:t>Workflow Analysis(</a:t>
            </a:r>
            <a:r>
              <a:rPr lang="en-US" sz="1600" dirty="0" err="1" smtClean="0"/>
              <a:t>Swimlane</a:t>
            </a:r>
            <a:r>
              <a:rPr lang="en-US" sz="1600" dirty="0" smtClean="0"/>
              <a:t> Diagram)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044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Analysis and display content	</a:t>
            </a:r>
          </a:p>
          <a:p>
            <a:pPr lvl="1"/>
            <a:r>
              <a:rPr lang="en-US" sz="2400" dirty="0" smtClean="0"/>
              <a:t>Different types of data assigned to consistent locations on screen?</a:t>
            </a:r>
          </a:p>
          <a:p>
            <a:pPr lvl="1"/>
            <a:r>
              <a:rPr lang="en-US" sz="2400" dirty="0" smtClean="0"/>
              <a:t>Customizable location of content on screen</a:t>
            </a:r>
          </a:p>
          <a:p>
            <a:pPr lvl="1"/>
            <a:r>
              <a:rPr lang="en-US" sz="2400" dirty="0" smtClean="0"/>
              <a:t>Partitioning of large objects (e.g. reports) for better understanding</a:t>
            </a:r>
          </a:p>
          <a:p>
            <a:pPr lvl="1"/>
            <a:r>
              <a:rPr lang="en-US" sz="2400" dirty="0" smtClean="0"/>
              <a:t>Use of colors to improve understanding</a:t>
            </a:r>
          </a:p>
          <a:p>
            <a:pPr lvl="1"/>
            <a:r>
              <a:rPr lang="en-US" sz="2400" dirty="0" smtClean="0"/>
              <a:t>Content of error messages?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632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Define interface objects and operations</a:t>
            </a:r>
          </a:p>
          <a:p>
            <a:r>
              <a:rPr lang="en-US" sz="2800" dirty="0" smtClean="0"/>
              <a:t>Model system behavior on events that change state of the interface</a:t>
            </a:r>
          </a:p>
          <a:p>
            <a:r>
              <a:rPr lang="en-US" sz="2800" dirty="0" smtClean="0"/>
              <a:t>Indicate user interpretation of the state of the system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075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User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828800"/>
            <a:ext cx="6563112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66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Response time</a:t>
            </a:r>
          </a:p>
          <a:p>
            <a:pPr lvl="1"/>
            <a:r>
              <a:rPr lang="en-US" sz="2400" dirty="0" smtClean="0"/>
              <a:t>Length</a:t>
            </a:r>
          </a:p>
          <a:p>
            <a:pPr lvl="1"/>
            <a:r>
              <a:rPr lang="en-US" sz="2400" dirty="0" smtClean="0"/>
              <a:t>Variability</a:t>
            </a:r>
          </a:p>
          <a:p>
            <a:pPr lvl="2"/>
            <a:r>
              <a:rPr lang="en-US" sz="2100" dirty="0" smtClean="0"/>
              <a:t>Interaction rhythm</a:t>
            </a:r>
          </a:p>
          <a:p>
            <a:r>
              <a:rPr lang="en-US" sz="2800" dirty="0" smtClean="0"/>
              <a:t>Help</a:t>
            </a:r>
          </a:p>
          <a:p>
            <a:pPr lvl="1"/>
            <a:r>
              <a:rPr lang="en-US" sz="2400" dirty="0" smtClean="0"/>
              <a:t>Help without leaving the interface?</a:t>
            </a:r>
          </a:p>
          <a:p>
            <a:r>
              <a:rPr lang="en-US" sz="2800" dirty="0" smtClean="0"/>
              <a:t>Error information handling</a:t>
            </a:r>
          </a:p>
          <a:p>
            <a:r>
              <a:rPr lang="en-US" sz="2800" dirty="0" smtClean="0"/>
              <a:t>Command labeling</a:t>
            </a:r>
          </a:p>
          <a:p>
            <a:pPr lvl="1"/>
            <a:r>
              <a:rPr lang="en-US" sz="2400" dirty="0" smtClean="0"/>
              <a:t>Power users?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351622"/>
              </p:ext>
            </p:extLst>
          </p:nvPr>
        </p:nvGraphicFramePr>
        <p:xfrm>
          <a:off x="4876800" y="365126"/>
          <a:ext cx="35194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685"/>
                <a:gridCol w="19797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 time (seconds)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140719"/>
              </p:ext>
            </p:extLst>
          </p:nvPr>
        </p:nvGraphicFramePr>
        <p:xfrm>
          <a:off x="5486400" y="3733800"/>
          <a:ext cx="351942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685"/>
                <a:gridCol w="197974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 time (seconds)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Standard deviation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60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382000" cy="1131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Calibri" pitchFamily="34" charset="0"/>
                <a:cs typeface="Arial" charset="0"/>
              </a:rPr>
              <a:t>Representing Design(Exercise) </a:t>
            </a:r>
            <a:br>
              <a:rPr lang="en-US" dirty="0" smtClean="0">
                <a:latin typeface="Calibri" pitchFamily="34" charset="0"/>
                <a:cs typeface="Arial" charset="0"/>
              </a:rPr>
            </a:br>
            <a:r>
              <a:rPr lang="en-US" sz="2800" dirty="0" smtClean="0">
                <a:latin typeface="Calibri" pitchFamily="34" charset="0"/>
                <a:cs typeface="Arial" charset="0"/>
              </a:rPr>
              <a:t>Sidebar 6.4  Royal Service Station Requirements of </a:t>
            </a:r>
            <a:r>
              <a:rPr lang="en-US" sz="2800" dirty="0" err="1" smtClean="0">
                <a:latin typeface="Calibri" pitchFamily="34" charset="0"/>
                <a:cs typeface="Arial" charset="0"/>
              </a:rPr>
              <a:t>PFleeger</a:t>
            </a:r>
            <a:endParaRPr lang="en-US" sz="2800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0574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Royal Service station provides three types of services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must track bills, the product and services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to control inventory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to track credit history, and payments overdue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applies only to regular repeat customer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must handle the data requirements for interfacing with other system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must record tax and related information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station must be able to review tax record upon demand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will send periodic message to customers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can rent parking space in the station parking lot 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maintain a repository of account information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station manager must be able to review accounting information upon demand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can report an analysis of prices and discounts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will automatically notify the owners of dormant accounts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can not be unavailable for more than 24 hours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 must protect customer information from unauthorized access</a:t>
            </a:r>
          </a:p>
        </p:txBody>
      </p:sp>
    </p:spTree>
    <p:extLst>
      <p:ext uri="{BB962C8B-B14F-4D97-AF65-F5344CB8AC3E}">
        <p14:creationId xmlns:p14="http://schemas.microsoft.com/office/powerpoint/2010/main" val="2722681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382000" cy="1131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Calibri" pitchFamily="34" charset="0"/>
                <a:cs typeface="Arial" charset="0"/>
              </a:rPr>
              <a:t>Representing Design(Exercise) </a:t>
            </a:r>
            <a:br>
              <a:rPr lang="en-US" dirty="0" smtClean="0">
                <a:latin typeface="Calibri" pitchFamily="34" charset="0"/>
                <a:cs typeface="Arial" charset="0"/>
              </a:rPr>
            </a:br>
            <a:r>
              <a:rPr lang="en-US" sz="2800" dirty="0" smtClean="0">
                <a:latin typeface="Calibri" pitchFamily="34" charset="0"/>
                <a:cs typeface="Arial" charset="0"/>
              </a:rPr>
              <a:t>Sidebar 6.4  Royal Service Station Requirements of </a:t>
            </a:r>
            <a:r>
              <a:rPr lang="en-US" sz="2800" dirty="0" err="1" smtClean="0">
                <a:latin typeface="Calibri" pitchFamily="34" charset="0"/>
                <a:cs typeface="Arial" charset="0"/>
              </a:rPr>
              <a:t>PFleeger</a:t>
            </a:r>
            <a:endParaRPr lang="en-US" sz="2800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0574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457200" indent="-457200" defTabSz="457200" eaLnBrk="0" hangingPunct="0">
              <a:lnSpc>
                <a:spcPct val="80000"/>
              </a:lnSpc>
              <a:spcBef>
                <a:spcPts val="700"/>
              </a:spcBef>
              <a:buFont typeface="+mj-lt"/>
              <a:buAutoNum type="arabicPeriod"/>
              <a:defRPr/>
            </a:pPr>
            <a:r>
              <a:rPr lang="en-US" sz="2400" kern="0" dirty="0" smtClean="0">
                <a:solidFill>
                  <a:schemeClr val="tx1"/>
                </a:solidFill>
                <a:latin typeface="+mn-lt"/>
                <a:cs typeface="+mn-cs"/>
              </a:rPr>
              <a:t>Give an architecture diagram (with archi</a:t>
            </a:r>
            <a:r>
              <a:rPr lang="en-US" sz="2400" kern="0" dirty="0" smtClean="0">
                <a:solidFill>
                  <a:schemeClr val="tx1"/>
                </a:solidFill>
                <a:latin typeface="+mn-lt"/>
                <a:cs typeface="+mn-cs"/>
              </a:rPr>
              <a:t>tecture </a:t>
            </a:r>
            <a:r>
              <a:rPr lang="en-US" sz="2400" kern="0" dirty="0" smtClean="0">
                <a:solidFill>
                  <a:schemeClr val="tx1"/>
                </a:solidFill>
                <a:latin typeface="+mn-lt"/>
                <a:cs typeface="+mn-cs"/>
              </a:rPr>
              <a:t>styles mentioned and labelled)</a:t>
            </a:r>
          </a:p>
          <a:p>
            <a:pPr marL="457200" indent="-457200" defTabSz="457200" eaLnBrk="0" hangingPunct="0">
              <a:lnSpc>
                <a:spcPct val="80000"/>
              </a:lnSpc>
              <a:spcBef>
                <a:spcPts val="700"/>
              </a:spcBef>
              <a:buFont typeface="+mj-lt"/>
              <a:buAutoNum type="arabicPeriod"/>
              <a:defRPr/>
            </a:pPr>
            <a:r>
              <a:rPr lang="en-US" sz="2400" kern="0" dirty="0" smtClean="0">
                <a:solidFill>
                  <a:schemeClr val="tx1"/>
                </a:solidFill>
                <a:latin typeface="+mn-lt"/>
                <a:cs typeface="+mn-cs"/>
              </a:rPr>
              <a:t>Give a component diagram</a:t>
            </a:r>
          </a:p>
          <a:p>
            <a:pPr marL="457200" indent="-457200" defTabSz="457200" eaLnBrk="0" hangingPunct="0">
              <a:lnSpc>
                <a:spcPct val="80000"/>
              </a:lnSpc>
              <a:spcBef>
                <a:spcPts val="700"/>
              </a:spcBef>
              <a:buFont typeface="+mj-lt"/>
              <a:buAutoNum type="arabicPeriod"/>
              <a:defRPr/>
            </a:pPr>
            <a:r>
              <a:rPr lang="en-US" sz="2400" kern="0" dirty="0" smtClean="0">
                <a:solidFill>
                  <a:schemeClr val="tx1"/>
                </a:solidFill>
                <a:latin typeface="+mn-lt"/>
                <a:cs typeface="+mn-cs"/>
              </a:rPr>
              <a:t>Give a table with a list of screens, each screen’s title, </a:t>
            </a:r>
            <a:r>
              <a:rPr lang="en-US" sz="2400" kern="0" dirty="0" smtClean="0">
                <a:solidFill>
                  <a:schemeClr val="tx1"/>
                </a:solidFill>
                <a:latin typeface="+mn-lt"/>
                <a:cs typeface="+mn-cs"/>
              </a:rPr>
              <a:t>actors using the screen, fields </a:t>
            </a:r>
            <a:r>
              <a:rPr lang="en-US" sz="2400" kern="0" dirty="0" err="1" smtClean="0">
                <a:solidFill>
                  <a:schemeClr val="tx1"/>
                </a:solidFill>
                <a:latin typeface="+mn-lt"/>
                <a:cs typeface="+mn-cs"/>
              </a:rPr>
              <a:t>etc</a:t>
            </a:r>
            <a:r>
              <a:rPr lang="en-US" sz="2400" kern="0" dirty="0" smtClean="0">
                <a:solidFill>
                  <a:schemeClr val="tx1"/>
                </a:solidFill>
                <a:latin typeface="+mn-lt"/>
                <a:cs typeface="+mn-cs"/>
              </a:rPr>
              <a:t> on the screen, anything else that is important</a:t>
            </a:r>
            <a:endParaRPr lang="en-US" sz="2400" kern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9059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1127125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Other Design Considerations</a:t>
            </a:r>
            <a:br>
              <a:rPr lang="en-US" dirty="0" smtClean="0"/>
            </a:br>
            <a:r>
              <a:rPr lang="en-US" sz="2800" dirty="0" smtClean="0"/>
              <a:t>Designing User Interfaces</a:t>
            </a:r>
            <a:endParaRPr lang="en-GB" sz="280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16900" cy="466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30200" indent="-330200" defTabSz="457200" eaLnBrk="0" hangingPunct="0">
              <a:spcBef>
                <a:spcPts val="700"/>
              </a:spcBef>
              <a:buFont typeface="Lucida Sans Unicode" pitchFamily="34" charset="0"/>
              <a:buChar char="•"/>
              <a:defRPr/>
            </a:pPr>
            <a:endParaRPr lang="en-US" sz="2400" kern="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397000"/>
            <a:ext cx="8212138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30200" indent="-330200" defTabSz="457200" eaLnBrk="0" hangingPunct="0"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consider several issues:</a:t>
            </a:r>
          </a:p>
          <a:p>
            <a:pPr marL="730250" lvl="1" indent="-273050" defTabSz="457200" eaLnBrk="0" hangingPunct="0"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identifying the humans who will interact with the system</a:t>
            </a:r>
          </a:p>
          <a:p>
            <a:pPr marL="730250" lvl="1" indent="-273050" defTabSz="457200" eaLnBrk="0" hangingPunct="0"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defining scenarios for each way that the system can perform a task</a:t>
            </a:r>
          </a:p>
          <a:p>
            <a:pPr marL="730250" lvl="1" indent="-273050" defTabSz="457200" eaLnBrk="0" hangingPunct="0"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designing a hierarchy of user commands</a:t>
            </a:r>
          </a:p>
          <a:p>
            <a:pPr marL="730250" lvl="1" indent="-273050" defTabSz="457200" eaLnBrk="0" hangingPunct="0"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refining the sequence of user interactions with the system</a:t>
            </a:r>
          </a:p>
          <a:p>
            <a:pPr marL="730250" lvl="1" indent="-273050" defTabSz="457200" eaLnBrk="0" hangingPunct="0"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designing relevant classes in the hierarchy to implement the user-interface design</a:t>
            </a:r>
          </a:p>
          <a:p>
            <a:pPr marL="730250" lvl="1" indent="-273050" defTabSz="457200" eaLnBrk="0" hangingPunct="0"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decisions</a:t>
            </a:r>
          </a:p>
          <a:p>
            <a:pPr marL="730250" lvl="1" indent="-273050" defTabSz="457200" eaLnBrk="0" hangingPunct="0"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integrating the user-interface classes into the overall system class hierarchy</a:t>
            </a:r>
          </a:p>
        </p:txBody>
      </p:sp>
    </p:spTree>
    <p:extLst>
      <p:ext uri="{BB962C8B-B14F-4D97-AF65-F5344CB8AC3E}">
        <p14:creationId xmlns:p14="http://schemas.microsoft.com/office/powerpoint/2010/main" val="5997029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An effective communication medium between a human and a computer</a:t>
            </a:r>
          </a:p>
          <a:p>
            <a:r>
              <a:rPr lang="en-US" sz="2800" dirty="0" smtClean="0"/>
              <a:t>Identification of interface objects and actions</a:t>
            </a:r>
          </a:p>
          <a:p>
            <a:r>
              <a:rPr lang="en-US" sz="2800" dirty="0" smtClean="0"/>
              <a:t>Creation of a screen layout</a:t>
            </a:r>
          </a:p>
          <a:p>
            <a:r>
              <a:rPr lang="en-US" sz="2800" dirty="0" smtClean="0"/>
              <a:t>Study of people and how they relate to technology by answering questions like:</a:t>
            </a:r>
          </a:p>
          <a:p>
            <a:pPr lvl="1"/>
            <a:r>
              <a:rPr lang="en-US" sz="2400" dirty="0" smtClean="0"/>
              <a:t>Who is the user?</a:t>
            </a:r>
          </a:p>
          <a:p>
            <a:pPr lvl="1"/>
            <a:r>
              <a:rPr lang="en-US" sz="2400" dirty="0" smtClean="0"/>
              <a:t>How does the user learn to interact with the system?</a:t>
            </a:r>
          </a:p>
          <a:p>
            <a:pPr lvl="1"/>
            <a:r>
              <a:rPr lang="en-US" sz="2400" dirty="0" smtClean="0"/>
              <a:t>How does the user interpret info produced by the system?</a:t>
            </a:r>
          </a:p>
          <a:p>
            <a:pPr lvl="1"/>
            <a:r>
              <a:rPr lang="en-US" sz="2400" dirty="0" smtClean="0"/>
              <a:t>What will the user expect  of the system?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9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Minimalism</a:t>
            </a:r>
          </a:p>
          <a:p>
            <a:r>
              <a:rPr lang="en-US" sz="2400" dirty="0" err="1" smtClean="0"/>
              <a:t>Skeumorphism</a:t>
            </a:r>
            <a:endParaRPr lang="en-US" sz="2400" dirty="0" smtClean="0"/>
          </a:p>
          <a:p>
            <a:r>
              <a:rPr lang="en-US" sz="2400" dirty="0" smtClean="0"/>
              <a:t>Laser Focus</a:t>
            </a:r>
          </a:p>
          <a:p>
            <a:r>
              <a:rPr lang="en-US" sz="2400" dirty="0" smtClean="0"/>
              <a:t>Context Sensitive Navigation</a:t>
            </a:r>
          </a:p>
          <a:p>
            <a:r>
              <a:rPr lang="en-US" sz="2400" dirty="0" smtClean="0"/>
              <a:t>Collapsed Content</a:t>
            </a:r>
          </a:p>
          <a:p>
            <a:r>
              <a:rPr lang="en-US" sz="2400" dirty="0" smtClean="0"/>
              <a:t>Content Chunking</a:t>
            </a:r>
          </a:p>
          <a:p>
            <a:r>
              <a:rPr lang="en-US" sz="2400" dirty="0" smtClean="0"/>
              <a:t>Long Pages</a:t>
            </a:r>
          </a:p>
          <a:p>
            <a:r>
              <a:rPr lang="en-US" sz="2400" dirty="0" smtClean="0"/>
              <a:t>For details see </a:t>
            </a:r>
            <a:r>
              <a:rPr lang="en-US" sz="2400" dirty="0" smtClean="0">
                <a:hlinkClick r:id="rId2"/>
              </a:rPr>
              <a:t>http://www.authorstream.com/Presentation/umr17-1645231-pressman-ch-12-user-interface-design/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618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97062"/>
            <a:ext cx="7886700" cy="435133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Evolutionary…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98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1127125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Other Design Considerations</a:t>
            </a:r>
            <a:br>
              <a:rPr lang="en-US" dirty="0" smtClean="0"/>
            </a:br>
            <a:r>
              <a:rPr lang="en-US" sz="2800" dirty="0" smtClean="0"/>
              <a:t>Designing User Interfaces</a:t>
            </a:r>
            <a:endParaRPr lang="en-GB" sz="280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16900" cy="466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30200" indent="-330200" defTabSz="457200" eaLnBrk="0" hangingPunct="0">
              <a:spcBef>
                <a:spcPts val="700"/>
              </a:spcBef>
              <a:buFont typeface="Lucida Sans Unicode" pitchFamily="34" charset="0"/>
              <a:buChar char="•"/>
              <a:defRPr/>
            </a:pPr>
            <a:endParaRPr lang="en-US" sz="2400" kern="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397000"/>
            <a:ext cx="8212138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30200" indent="-330200" defTabSz="457200" eaLnBrk="0" hangingPunct="0"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consider several issues:</a:t>
            </a:r>
          </a:p>
          <a:p>
            <a:pPr marL="730250" lvl="1" indent="-273050" defTabSz="457200" eaLnBrk="0" hangingPunct="0"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identifying the humans who will interact with the system</a:t>
            </a:r>
          </a:p>
          <a:p>
            <a:pPr marL="730250" lvl="1" indent="-273050" defTabSz="457200" eaLnBrk="0" hangingPunct="0"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defining scenarios for each way that the system can perform a task</a:t>
            </a:r>
          </a:p>
          <a:p>
            <a:pPr marL="730250" lvl="1" indent="-273050" defTabSz="457200" eaLnBrk="0" hangingPunct="0"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designing a hierarchy of user commands</a:t>
            </a:r>
          </a:p>
          <a:p>
            <a:pPr marL="730250" lvl="1" indent="-273050" defTabSz="457200" eaLnBrk="0" hangingPunct="0"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refining the sequence of user interactions with the system</a:t>
            </a:r>
          </a:p>
          <a:p>
            <a:pPr marL="730250" lvl="1" indent="-273050" defTabSz="457200" eaLnBrk="0" hangingPunct="0"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designing relevant classes in the hierarchy to implement the user-interface design</a:t>
            </a:r>
          </a:p>
          <a:p>
            <a:pPr marL="730250" lvl="1" indent="-273050" defTabSz="457200" eaLnBrk="0" hangingPunct="0"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decisions</a:t>
            </a:r>
          </a:p>
          <a:p>
            <a:pPr marL="730250" lvl="1" indent="-273050" defTabSz="457200" eaLnBrk="0" hangingPunct="0">
              <a:defRPr/>
            </a:pPr>
            <a:r>
              <a:rPr lang="en-US" sz="24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integrating the user-interface classes into the overall system class hierarchy</a:t>
            </a:r>
          </a:p>
        </p:txBody>
      </p:sp>
    </p:spTree>
    <p:extLst>
      <p:ext uri="{BB962C8B-B14F-4D97-AF65-F5344CB8AC3E}">
        <p14:creationId xmlns:p14="http://schemas.microsoft.com/office/powerpoint/2010/main" val="2025640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1127125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Other Design Considerations</a:t>
            </a:r>
            <a:br>
              <a:rPr lang="en-US" dirty="0" smtClean="0"/>
            </a:br>
            <a:r>
              <a:rPr lang="en-US" sz="2800" dirty="0" smtClean="0"/>
              <a:t>Designing User Interfaces (continued)</a:t>
            </a:r>
            <a:endParaRPr lang="en-GB" sz="280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216900" cy="466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30200" indent="-330200" defTabSz="457200" eaLnBrk="0" hangingPunct="0">
              <a:spcBef>
                <a:spcPts val="700"/>
              </a:spcBef>
              <a:buFont typeface="Lucida Sans Unicode" pitchFamily="34" charset="0"/>
              <a:buChar char="•"/>
              <a:defRPr/>
            </a:pPr>
            <a:endParaRPr lang="en-US" sz="2400" kern="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397000"/>
            <a:ext cx="8212138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30200" indent="-330200" defTabSz="457200" eaLnBrk="0" hangingPunct="0">
              <a:spcBef>
                <a:spcPts val="700"/>
              </a:spcBef>
              <a:buFont typeface="Lucida Sans Unicode" pitchFamily="34" charset="0"/>
              <a:buChar char="•"/>
              <a:defRPr/>
            </a:pPr>
            <a:endParaRPr lang="en-US" sz="2400" kern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475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05000"/>
            <a:ext cx="6096000" cy="3752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6084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UCF slides for SE course (a few slides have been reused)</a:t>
            </a:r>
          </a:p>
          <a:p>
            <a:r>
              <a:rPr lang="en-US" dirty="0" smtClean="0"/>
              <a:t>SE book by Pressman</a:t>
            </a:r>
          </a:p>
          <a:p>
            <a:r>
              <a:rPr lang="en-US" dirty="0" smtClean="0"/>
              <a:t>SE book by </a:t>
            </a:r>
            <a:r>
              <a:rPr lang="en-US" dirty="0" err="1" smtClean="0"/>
              <a:t>Pfleeger</a:t>
            </a:r>
            <a:endParaRPr lang="en-US" dirty="0" smtClean="0"/>
          </a:p>
          <a:p>
            <a:r>
              <a:rPr lang="en-US" dirty="0" smtClean="0"/>
              <a:t>SE book by Ian </a:t>
            </a:r>
            <a:r>
              <a:rPr lang="en-US" dirty="0" err="1" smtClean="0"/>
              <a:t>Sommerville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Place the User in Control</a:t>
            </a:r>
          </a:p>
          <a:p>
            <a:r>
              <a:rPr lang="en-US" sz="2800" dirty="0" smtClean="0"/>
              <a:t>Reduce User’s Memory Load</a:t>
            </a:r>
          </a:p>
          <a:p>
            <a:r>
              <a:rPr lang="en-US" sz="2800" dirty="0" smtClean="0"/>
              <a:t>Make the Interface Consistent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260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the user in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System should react to user needs</a:t>
            </a:r>
          </a:p>
          <a:p>
            <a:r>
              <a:rPr lang="en-US" sz="2800" dirty="0" smtClean="0"/>
              <a:t>System should help the user complete tasks</a:t>
            </a:r>
          </a:p>
          <a:p>
            <a:r>
              <a:rPr lang="en-US" sz="2800" dirty="0" smtClean="0"/>
              <a:t>User should not feel that the system is controlling the user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2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 the user in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Design Principles:</a:t>
            </a:r>
          </a:p>
          <a:p>
            <a:pPr lvl="1"/>
            <a:r>
              <a:rPr lang="en-US" sz="2400" dirty="0" smtClean="0"/>
              <a:t>Define interactions </a:t>
            </a:r>
            <a:r>
              <a:rPr lang="en-US" sz="2400" dirty="0" err="1" smtClean="0"/>
              <a:t>s.t.</a:t>
            </a:r>
            <a:r>
              <a:rPr lang="en-US" sz="2400" dirty="0" smtClean="0"/>
              <a:t> a user is not forced into unnecessary/undesired actions/modes</a:t>
            </a:r>
          </a:p>
          <a:p>
            <a:pPr lvl="1"/>
            <a:r>
              <a:rPr lang="en-US" sz="2400" dirty="0" smtClean="0"/>
              <a:t>Provide flexible interaction</a:t>
            </a:r>
          </a:p>
          <a:p>
            <a:pPr lvl="1"/>
            <a:r>
              <a:rPr lang="en-US" sz="2400" dirty="0" smtClean="0"/>
              <a:t>User should not feel that the system is controlling the user</a:t>
            </a:r>
          </a:p>
          <a:p>
            <a:pPr lvl="1"/>
            <a:r>
              <a:rPr lang="en-US" sz="2400" dirty="0" smtClean="0"/>
              <a:t>Allow interruptible and undoable user interactions</a:t>
            </a:r>
          </a:p>
          <a:p>
            <a:pPr lvl="1"/>
            <a:r>
              <a:rPr lang="en-US" sz="2400" dirty="0" smtClean="0"/>
              <a:t>Streamline interactions based on skill level, allow interactions to be customized</a:t>
            </a:r>
          </a:p>
          <a:p>
            <a:pPr lvl="1"/>
            <a:r>
              <a:rPr lang="en-US" sz="2400" dirty="0" smtClean="0"/>
              <a:t>Hide technical internals from casual user</a:t>
            </a:r>
          </a:p>
          <a:p>
            <a:pPr lvl="1"/>
            <a:r>
              <a:rPr lang="en-US" sz="2400" dirty="0" smtClean="0"/>
              <a:t>Provide mechanism for direct interaction with objects on screen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76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the user’s memory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more a user has to remember, the more error-prone the interaction</a:t>
            </a:r>
          </a:p>
          <a:p>
            <a:r>
              <a:rPr lang="en-US" sz="2800" dirty="0" smtClean="0"/>
              <a:t>Design principles:</a:t>
            </a:r>
          </a:p>
          <a:p>
            <a:pPr lvl="1"/>
            <a:r>
              <a:rPr lang="en-US" sz="2400" dirty="0" smtClean="0"/>
              <a:t>Reduce demand on short term memory</a:t>
            </a:r>
          </a:p>
          <a:p>
            <a:pPr lvl="1"/>
            <a:r>
              <a:rPr lang="en-US" sz="2400" dirty="0" smtClean="0"/>
              <a:t>Establish meaningful defaults</a:t>
            </a:r>
          </a:p>
          <a:p>
            <a:pPr lvl="1"/>
            <a:r>
              <a:rPr lang="en-US" sz="2400" dirty="0" smtClean="0"/>
              <a:t>Define shortcuts that are intuitive</a:t>
            </a:r>
          </a:p>
          <a:p>
            <a:pPr lvl="1"/>
            <a:r>
              <a:rPr lang="en-US" sz="2400" dirty="0" smtClean="0"/>
              <a:t>Disclose information in a progressive manner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40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the </a:t>
            </a:r>
            <a:r>
              <a:rPr lang="en-US" smtClean="0"/>
              <a:t>interface consistent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Maintain design rules for all screens</a:t>
            </a:r>
          </a:p>
          <a:p>
            <a:r>
              <a:rPr lang="en-US" sz="2800" dirty="0" smtClean="0"/>
              <a:t>Design principles:</a:t>
            </a:r>
          </a:p>
          <a:p>
            <a:pPr lvl="1"/>
            <a:r>
              <a:rPr lang="en-US" sz="2400" dirty="0" smtClean="0"/>
              <a:t>Allow user to put current task into a meaningful context</a:t>
            </a:r>
          </a:p>
          <a:p>
            <a:pPr lvl="1"/>
            <a:r>
              <a:rPr lang="en-US" sz="2400" dirty="0" smtClean="0"/>
              <a:t>Maintain consistency across a complete product line</a:t>
            </a:r>
          </a:p>
          <a:p>
            <a:pPr lvl="1"/>
            <a:r>
              <a:rPr lang="en-US" sz="2400" dirty="0" smtClean="0"/>
              <a:t>Avoid violating de facto standards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737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09800"/>
            <a:ext cx="8124824" cy="406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987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Interface Analysis</a:t>
            </a:r>
          </a:p>
          <a:p>
            <a:pPr lvl="1"/>
            <a:r>
              <a:rPr lang="en-US" sz="2800" dirty="0" smtClean="0"/>
              <a:t>User Model</a:t>
            </a:r>
          </a:p>
          <a:p>
            <a:pPr lvl="2"/>
            <a:r>
              <a:rPr lang="en-US" sz="2000" dirty="0" smtClean="0"/>
              <a:t>Profile of end user</a:t>
            </a:r>
          </a:p>
          <a:p>
            <a:pPr lvl="3"/>
            <a:r>
              <a:rPr lang="en-US" sz="1800" dirty="0" smtClean="0"/>
              <a:t>Age, gender, education, physical abilities, cultural/ethnic background etc.</a:t>
            </a:r>
          </a:p>
          <a:p>
            <a:pPr lvl="2"/>
            <a:r>
              <a:rPr lang="en-US" sz="2000" dirty="0" smtClean="0"/>
              <a:t>Novice, Knowledgeable, Knowledgeable frequent users</a:t>
            </a:r>
          </a:p>
          <a:p>
            <a:pPr lvl="1"/>
            <a:r>
              <a:rPr lang="en-US" sz="2800" dirty="0" smtClean="0"/>
              <a:t>Design Model</a:t>
            </a:r>
          </a:p>
          <a:p>
            <a:pPr lvl="1"/>
            <a:r>
              <a:rPr lang="en-US" sz="2800" dirty="0" smtClean="0"/>
              <a:t>Mental Model</a:t>
            </a:r>
          </a:p>
          <a:p>
            <a:pPr lvl="2"/>
            <a:r>
              <a:rPr lang="en-US" sz="2000" dirty="0" smtClean="0"/>
              <a:t>User’s perception of the system</a:t>
            </a:r>
          </a:p>
          <a:p>
            <a:pPr lvl="1"/>
            <a:r>
              <a:rPr lang="en-US" sz="2800" dirty="0" smtClean="0"/>
              <a:t>Implementation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82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79513</TotalTime>
  <Words>963</Words>
  <Application>Microsoft Office PowerPoint</Application>
  <PresentationFormat>On-screen Show (4:3)</PresentationFormat>
  <Paragraphs>192</Paragraphs>
  <Slides>24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Lucida Sans Unicode</vt:lpstr>
      <vt:lpstr>Times New Roman</vt:lpstr>
      <vt:lpstr>Office Theme</vt:lpstr>
      <vt:lpstr>User Interface Design</vt:lpstr>
      <vt:lpstr>Designing User Interface</vt:lpstr>
      <vt:lpstr>Golden Rules</vt:lpstr>
      <vt:lpstr>Place the user in control</vt:lpstr>
      <vt:lpstr>Place the user in control</vt:lpstr>
      <vt:lpstr>Reduce the user’s memory load</vt:lpstr>
      <vt:lpstr>Make the interface consistent</vt:lpstr>
      <vt:lpstr>UID Process</vt:lpstr>
      <vt:lpstr>UID Process</vt:lpstr>
      <vt:lpstr>UID Process</vt:lpstr>
      <vt:lpstr>Interface Analysis</vt:lpstr>
      <vt:lpstr>Interface Analysis</vt:lpstr>
      <vt:lpstr>Interface Analysis</vt:lpstr>
      <vt:lpstr>Interface Design</vt:lpstr>
      <vt:lpstr>Mapping User Objectives</vt:lpstr>
      <vt:lpstr>Design Issues</vt:lpstr>
      <vt:lpstr>Representing Design(Exercise)  Sidebar 6.4  Royal Service Station Requirements of PFleeger</vt:lpstr>
      <vt:lpstr>Representing Design(Exercise)  Sidebar 6.4  Royal Service Station Requirements of PFleeger</vt:lpstr>
      <vt:lpstr>Other Design Considerations Designing User Interfaces</vt:lpstr>
      <vt:lpstr>UI Trends</vt:lpstr>
      <vt:lpstr>Design Evaluation</vt:lpstr>
      <vt:lpstr>Other Design Considerations Designing User Interfaces</vt:lpstr>
      <vt:lpstr>Other Design Considerations Designing User Interfaces (continued)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HS</dc:creator>
  <cp:lastModifiedBy>Zeeshan</cp:lastModifiedBy>
  <cp:revision>218</cp:revision>
  <dcterms:modified xsi:type="dcterms:W3CDTF">2024-04-26T08:58:54Z</dcterms:modified>
</cp:coreProperties>
</file>