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8"/>
  </p:notesMasterIdLst>
  <p:sldIdLst>
    <p:sldId id="301" r:id="rId3"/>
    <p:sldId id="257" r:id="rId4"/>
    <p:sldId id="258" r:id="rId5"/>
    <p:sldId id="259" r:id="rId6"/>
    <p:sldId id="296" r:id="rId7"/>
    <p:sldId id="297" r:id="rId8"/>
    <p:sldId id="271" r:id="rId9"/>
    <p:sldId id="287" r:id="rId10"/>
    <p:sldId id="298" r:id="rId11"/>
    <p:sldId id="261" r:id="rId12"/>
    <p:sldId id="295" r:id="rId13"/>
    <p:sldId id="286" r:id="rId14"/>
    <p:sldId id="272" r:id="rId15"/>
    <p:sldId id="264" r:id="rId16"/>
    <p:sldId id="281" r:id="rId17"/>
    <p:sldId id="282" r:id="rId18"/>
    <p:sldId id="299" r:id="rId19"/>
    <p:sldId id="291" r:id="rId20"/>
    <p:sldId id="265" r:id="rId21"/>
    <p:sldId id="292" r:id="rId22"/>
    <p:sldId id="293" r:id="rId23"/>
    <p:sldId id="288" r:id="rId24"/>
    <p:sldId id="289" r:id="rId25"/>
    <p:sldId id="269" r:id="rId26"/>
    <p:sldId id="300" r:id="rId2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99"/>
        </a:solidFill>
        <a:latin typeface="Symbol" panose="05050102010706020507" pitchFamily="18" charset="2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99"/>
        </a:solidFill>
        <a:latin typeface="Symbol" panose="05050102010706020507" pitchFamily="18" charset="2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99"/>
        </a:solidFill>
        <a:latin typeface="Symbol" panose="05050102010706020507" pitchFamily="18" charset="2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99"/>
        </a:solidFill>
        <a:latin typeface="Symbol" panose="05050102010706020507" pitchFamily="18" charset="2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99"/>
        </a:solidFill>
        <a:latin typeface="Symbol" panose="05050102010706020507" pitchFamily="18" charset="2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800" kern="1200">
        <a:solidFill>
          <a:srgbClr val="000099"/>
        </a:solidFill>
        <a:latin typeface="Symbol" panose="05050102010706020507" pitchFamily="18" charset="2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800" kern="1200">
        <a:solidFill>
          <a:srgbClr val="000099"/>
        </a:solidFill>
        <a:latin typeface="Symbol" panose="05050102010706020507" pitchFamily="18" charset="2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800" kern="1200">
        <a:solidFill>
          <a:srgbClr val="000099"/>
        </a:solidFill>
        <a:latin typeface="Symbol" panose="05050102010706020507" pitchFamily="18" charset="2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800" kern="1200">
        <a:solidFill>
          <a:srgbClr val="000099"/>
        </a:solidFill>
        <a:latin typeface="Symbol" panose="05050102010706020507" pitchFamily="18" charset="2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75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/>
            </a:pPr>
            <a:endParaRPr lang="en-US" altLang="en-US" smtClean="0"/>
          </a:p>
        </p:txBody>
      </p:sp>
      <p:sp>
        <p:nvSpPr>
          <p:cNvPr id="3277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/>
            </a:pPr>
            <a:endParaRPr lang="en-US" altLang="en-US" smtClean="0"/>
          </a:p>
        </p:txBody>
      </p:sp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/>
            </a:pPr>
            <a:endParaRPr lang="en-US" altLang="en-US" smtClean="0"/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/>
            </a:pPr>
            <a:endParaRPr lang="en-US" altLang="en-US" smtClean="0"/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/>
            </a:pPr>
            <a:endParaRPr lang="en-US" altLang="en-US" smtClean="0"/>
          </a:p>
        </p:txBody>
      </p:sp>
      <p:sp>
        <p:nvSpPr>
          <p:cNvPr id="32775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/>
            </a:pPr>
            <a:endParaRPr lang="en-US" altLang="en-US" smtClean="0"/>
          </a:p>
        </p:txBody>
      </p:sp>
      <p:sp>
        <p:nvSpPr>
          <p:cNvPr id="32776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/>
            </a:pPr>
            <a:endParaRPr lang="en-US" altLang="en-US" smtClean="0"/>
          </a:p>
        </p:txBody>
      </p:sp>
      <p:sp>
        <p:nvSpPr>
          <p:cNvPr id="32777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/>
            </a:pPr>
            <a:endParaRPr lang="en-US" altLang="en-US" smtClean="0"/>
          </a:p>
        </p:txBody>
      </p:sp>
      <p:sp>
        <p:nvSpPr>
          <p:cNvPr id="3082" name="Rectangle 9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10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435954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2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5726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256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7816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386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948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156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13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4849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436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1885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070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2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9262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8706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522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0121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397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2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39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962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56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307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000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288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400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2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0"/>
            <a:ext cx="2054225" cy="6113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0275" cy="6113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3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6900" cy="1131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16900" cy="225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56038"/>
            <a:ext cx="8216900" cy="2257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611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906588"/>
            <a:ext cx="3821112" cy="4306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06588"/>
            <a:ext cx="3822700" cy="4306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3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52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7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507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473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3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9863" y="565150"/>
            <a:ext cx="1947862" cy="5648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565150"/>
            <a:ext cx="5695950" cy="5648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72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225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447800"/>
            <a:ext cx="403225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9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21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7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54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100000">
              <a:srgbClr val="FFFFF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381000" y="6324600"/>
            <a:ext cx="54864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itchFamily="18" charset="2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itchFamily="18" charset="2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itchFamily="18" charset="2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itchFamily="18" charset="2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itchFamily="18" charset="2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itchFamily="18" charset="2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itchFamily="18" charset="2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itchFamily="18" charset="2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itchFamily="18" charset="2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GB" sz="1400" i="1" smtClean="0">
                <a:solidFill>
                  <a:srgbClr val="DE0000"/>
                </a:solidFill>
                <a:latin typeface="Lucida Sans Unicode" pitchFamily="34" charset="0"/>
              </a:rPr>
              <a:t>Pfleeger and Atlee, Software Engineering: Theory and Practice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6248400"/>
            <a:ext cx="8229600" cy="1588"/>
          </a:xfrm>
          <a:prstGeom prst="line">
            <a:avLst/>
          </a:prstGeom>
          <a:noFill/>
          <a:ln w="9360">
            <a:solidFill>
              <a:srgbClr val="D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457200" y="1295400"/>
            <a:ext cx="8229600" cy="1588"/>
          </a:xfrm>
          <a:prstGeom prst="line">
            <a:avLst/>
          </a:prstGeom>
          <a:noFill/>
          <a:ln w="19080">
            <a:solidFill>
              <a:srgbClr val="D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7162800" y="6324600"/>
            <a:ext cx="1463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GB" altLang="en-US" sz="1400" i="1" smtClean="0">
                <a:solidFill>
                  <a:srgbClr val="DE0000"/>
                </a:solidFill>
                <a:latin typeface="Lucida Sans Unicode" panose="020B0602030504020204" pitchFamily="34" charset="0"/>
              </a:rPr>
              <a:t>Chapter 7.</a:t>
            </a:r>
            <a:fld id="{B6A2E17E-829C-4F8C-86F4-2DD3C7417A0F}" type="slidenum">
              <a:rPr lang="en-GB" altLang="en-US" sz="1400" i="1" smtClean="0">
                <a:solidFill>
                  <a:srgbClr val="DE0000"/>
                </a:solidFill>
                <a:latin typeface="Lucida Sans Unicode" panose="020B0602030504020204" pitchFamily="34" charset="0"/>
              </a:rPr>
              <a:pPr algn="r"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t>‹#›</a:t>
            </a:fld>
            <a:endParaRPr lang="en-GB" altLang="en-US" sz="1400" i="1" smtClean="0">
              <a:solidFill>
                <a:srgbClr val="DE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169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169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anose="020B0602030504020204" pitchFamily="34" charset="0"/>
        <a:defRPr sz="3200" b="1">
          <a:solidFill>
            <a:srgbClr val="DE0000"/>
          </a:solidFill>
          <a:latin typeface="+mj-lt"/>
          <a:ea typeface="Lucida Sans Unicode" pitchFamily="34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anose="020B0602030504020204" pitchFamily="34" charset="0"/>
        <a:defRPr sz="32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anose="020B0602030504020204" pitchFamily="34" charset="0"/>
        <a:defRPr sz="32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anose="020B0602030504020204" pitchFamily="34" charset="0"/>
        <a:defRPr sz="32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anose="020B0602030504020204" pitchFamily="34" charset="0"/>
        <a:defRPr sz="32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9pPr>
    </p:titleStyle>
    <p:bodyStyle>
      <a:lvl1pPr marL="330200" indent="-330200" algn="l" defTabSz="457200" rtl="0" eaLnBrk="0" fontAlgn="base" hangingPunct="0">
        <a:spcBef>
          <a:spcPts val="700"/>
        </a:spcBef>
        <a:spcAft>
          <a:spcPct val="0"/>
        </a:spcAft>
        <a:buClr>
          <a:srgbClr val="003399"/>
        </a:buClr>
        <a:buSzPct val="100000"/>
        <a:buFont typeface="Lucida Sans Unicode" panose="020B0602030504020204" pitchFamily="34" charset="0"/>
        <a:buChar char="•"/>
        <a:defRPr sz="2800">
          <a:solidFill>
            <a:srgbClr val="000099"/>
          </a:solidFill>
          <a:latin typeface="+mn-lt"/>
          <a:ea typeface="Lucida Sans Unicode" pitchFamily="34" charset="0"/>
          <a:cs typeface="+mn-cs"/>
        </a:defRPr>
      </a:lvl1pPr>
      <a:lvl2pPr marL="730250" indent="-273050" algn="l" defTabSz="457200" rtl="0" eaLnBrk="0" fontAlgn="base" hangingPunct="0">
        <a:spcBef>
          <a:spcPts val="600"/>
        </a:spcBef>
        <a:spcAft>
          <a:spcPct val="0"/>
        </a:spcAft>
        <a:buClr>
          <a:srgbClr val="003399"/>
        </a:buClr>
        <a:buSzPct val="100000"/>
        <a:buFont typeface="Lucida Sans Unicode" panose="020B0602030504020204" pitchFamily="34" charset="0"/>
        <a:buChar char="–"/>
        <a:defRPr sz="2400">
          <a:solidFill>
            <a:srgbClr val="000099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3399"/>
        </a:buClr>
        <a:buSzPct val="100000"/>
        <a:buFont typeface="Lucida Sans Unicode" panose="020B0602030504020204" pitchFamily="34" charset="0"/>
        <a:buChar char="•"/>
        <a:defRPr sz="2200">
          <a:solidFill>
            <a:srgbClr val="0000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6B3ACE"/>
        </a:buClr>
        <a:buSzPct val="100000"/>
        <a:buFont typeface="Lucida Sans Unicode" panose="020B0602030504020204" pitchFamily="34" charset="0"/>
        <a:buChar char="–"/>
        <a:defRPr sz="2000">
          <a:solidFill>
            <a:srgbClr val="000099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anose="020B0602030504020204" pitchFamily="34" charset="0"/>
        <a:defRPr>
          <a:solidFill>
            <a:srgbClr val="0000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defRPr>
          <a:solidFill>
            <a:srgbClr val="000099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defRPr>
          <a:solidFill>
            <a:srgbClr val="000099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defRPr>
          <a:solidFill>
            <a:srgbClr val="000099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defRPr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66CCF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7200"/>
            <a:ext cx="4173538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oup 2"/>
          <p:cNvGrpSpPr>
            <a:grpSpLocks/>
          </p:cNvGrpSpPr>
          <p:nvPr/>
        </p:nvGrpSpPr>
        <p:grpSpPr bwMode="auto">
          <a:xfrm>
            <a:off x="609600" y="5181600"/>
            <a:ext cx="2578100" cy="636588"/>
            <a:chOff x="384" y="3264"/>
            <a:chExt cx="1624" cy="401"/>
          </a:xfrm>
        </p:grpSpPr>
        <p:sp>
          <p:nvSpPr>
            <p:cNvPr id="2054" name="AutoShape 3"/>
            <p:cNvSpPr>
              <a:spLocks noChangeArrowheads="1"/>
            </p:cNvSpPr>
            <p:nvPr/>
          </p:nvSpPr>
          <p:spPr bwMode="auto">
            <a:xfrm>
              <a:off x="384" y="3264"/>
              <a:ext cx="1625" cy="402"/>
            </a:xfrm>
            <a:prstGeom prst="roundRect">
              <a:avLst>
                <a:gd name="adj" fmla="val 24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/>
              </a:pPr>
              <a:endParaRPr lang="en-US" altLang="en-US" smtClean="0"/>
            </a:p>
          </p:txBody>
        </p:sp>
        <p:grpSp>
          <p:nvGrpSpPr>
            <p:cNvPr id="2055" name="Group 4"/>
            <p:cNvGrpSpPr>
              <a:grpSpLocks/>
            </p:cNvGrpSpPr>
            <p:nvPr/>
          </p:nvGrpSpPr>
          <p:grpSpPr bwMode="auto">
            <a:xfrm>
              <a:off x="384" y="3264"/>
              <a:ext cx="1621" cy="400"/>
              <a:chOff x="384" y="3264"/>
              <a:chExt cx="1621" cy="400"/>
            </a:xfrm>
          </p:grpSpPr>
          <p:sp>
            <p:nvSpPr>
              <p:cNvPr id="2056" name="AutoShape 5"/>
              <p:cNvSpPr>
                <a:spLocks noChangeArrowheads="1"/>
              </p:cNvSpPr>
              <p:nvPr/>
            </p:nvSpPr>
            <p:spPr bwMode="auto">
              <a:xfrm>
                <a:off x="384" y="3264"/>
                <a:ext cx="1622" cy="401"/>
              </a:xfrm>
              <a:prstGeom prst="roundRect">
                <a:avLst>
                  <a:gd name="adj" fmla="val 25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/>
                </a:pPr>
                <a:endParaRPr lang="en-US" altLang="en-US" smtClean="0"/>
              </a:p>
            </p:txBody>
          </p:sp>
          <p:grpSp>
            <p:nvGrpSpPr>
              <p:cNvPr id="2057" name="Group 6"/>
              <p:cNvGrpSpPr>
                <a:grpSpLocks/>
              </p:cNvGrpSpPr>
              <p:nvPr/>
            </p:nvGrpSpPr>
            <p:grpSpPr bwMode="auto">
              <a:xfrm>
                <a:off x="384" y="3264"/>
                <a:ext cx="1618" cy="399"/>
                <a:chOff x="384" y="3264"/>
                <a:chExt cx="1618" cy="399"/>
              </a:xfrm>
            </p:grpSpPr>
            <p:sp>
              <p:nvSpPr>
                <p:cNvPr id="2058" name="AutoShape 7"/>
                <p:cNvSpPr>
                  <a:spLocks noChangeArrowheads="1"/>
                </p:cNvSpPr>
                <p:nvPr/>
              </p:nvSpPr>
              <p:spPr bwMode="auto">
                <a:xfrm>
                  <a:off x="384" y="3264"/>
                  <a:ext cx="1619" cy="400"/>
                </a:xfrm>
                <a:prstGeom prst="roundRect">
                  <a:avLst>
                    <a:gd name="adj" fmla="val 25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000099"/>
                      </a:solidFill>
                      <a:latin typeface="Symbol" panose="05050102010706020507" pitchFamily="18" charset="2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rgbClr val="000099"/>
                      </a:solidFill>
                      <a:latin typeface="Symbol" panose="05050102010706020507" pitchFamily="18" charset="2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rgbClr val="000099"/>
                      </a:solidFill>
                      <a:latin typeface="Symbol" panose="05050102010706020507" pitchFamily="18" charset="2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rgbClr val="000099"/>
                      </a:solidFill>
                      <a:latin typeface="Symbol" panose="05050102010706020507" pitchFamily="18" charset="2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rgbClr val="000099"/>
                      </a:solidFill>
                      <a:latin typeface="Symbol" panose="05050102010706020507" pitchFamily="18" charset="2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Font typeface="Lucida Sans Unicode" panose="020B0602030504020204" pitchFamily="34" charset="0"/>
                    <a:buChar char="–"/>
                    <a:defRPr sz="2800">
                      <a:solidFill>
                        <a:srgbClr val="000099"/>
                      </a:solidFill>
                      <a:latin typeface="Symbol" panose="05050102010706020507" pitchFamily="18" charset="2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Font typeface="Lucida Sans Unicode" panose="020B0602030504020204" pitchFamily="34" charset="0"/>
                    <a:buChar char="–"/>
                    <a:defRPr sz="2800">
                      <a:solidFill>
                        <a:srgbClr val="000099"/>
                      </a:solidFill>
                      <a:latin typeface="Symbol" panose="05050102010706020507" pitchFamily="18" charset="2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Font typeface="Lucida Sans Unicode" panose="020B0602030504020204" pitchFamily="34" charset="0"/>
                    <a:buChar char="–"/>
                    <a:defRPr sz="2800">
                      <a:solidFill>
                        <a:srgbClr val="000099"/>
                      </a:solidFill>
                      <a:latin typeface="Symbol" panose="05050102010706020507" pitchFamily="18" charset="2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Font typeface="Lucida Sans Unicode" panose="020B0602030504020204" pitchFamily="34" charset="0"/>
                    <a:buChar char="–"/>
                    <a:defRPr sz="2800">
                      <a:solidFill>
                        <a:srgbClr val="000099"/>
                      </a:solidFill>
                      <a:latin typeface="Symbol" panose="05050102010706020507" pitchFamily="18" charset="2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ts val="600"/>
                    </a:spcBef>
                    <a:buClr>
                      <a:srgbClr val="003399"/>
                    </a:buClr>
                    <a:buSzPct val="100000"/>
                    <a:buFont typeface="Lucida Sans Unicode" panose="020B0602030504020204" pitchFamily="34" charset="0"/>
                    <a:buChar char="–"/>
                    <a:defRPr/>
                  </a:pPr>
                  <a:endParaRPr lang="en-US" altLang="en-US" smtClean="0"/>
                </a:p>
              </p:txBody>
            </p:sp>
            <p:grpSp>
              <p:nvGrpSpPr>
                <p:cNvPr id="2059" name="Group 8"/>
                <p:cNvGrpSpPr>
                  <a:grpSpLocks/>
                </p:cNvGrpSpPr>
                <p:nvPr/>
              </p:nvGrpSpPr>
              <p:grpSpPr bwMode="auto">
                <a:xfrm>
                  <a:off x="384" y="3264"/>
                  <a:ext cx="1616" cy="398"/>
                  <a:chOff x="384" y="3264"/>
                  <a:chExt cx="1616" cy="398"/>
                </a:xfrm>
              </p:grpSpPr>
              <p:sp>
                <p:nvSpPr>
                  <p:cNvPr id="2060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264"/>
                    <a:ext cx="1617" cy="399"/>
                  </a:xfrm>
                  <a:prstGeom prst="roundRect">
                    <a:avLst>
                      <a:gd name="adj" fmla="val 250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rgbClr val="000099"/>
                        </a:solidFill>
                        <a:latin typeface="Symbol" panose="05050102010706020507" pitchFamily="18" charset="2"/>
                        <a:ea typeface="Lucida Sans Unicode" panose="020B0602030504020204" pitchFamily="34" charset="0"/>
                        <a:cs typeface="Lucida Sans Unicode" panose="020B0602030504020204" pitchFamily="34" charset="0"/>
                      </a:defRPr>
                    </a:lvl1pPr>
                    <a:lvl2pPr marL="742950" indent="-285750" eaLnBrk="0" hangingPunct="0">
                      <a:defRPr sz="2800">
                        <a:solidFill>
                          <a:srgbClr val="000099"/>
                        </a:solidFill>
                        <a:latin typeface="Symbol" panose="05050102010706020507" pitchFamily="18" charset="2"/>
                        <a:ea typeface="Lucida Sans Unicode" panose="020B0602030504020204" pitchFamily="34" charset="0"/>
                        <a:cs typeface="Lucida Sans Unicode" panose="020B0602030504020204" pitchFamily="34" charset="0"/>
                      </a:defRPr>
                    </a:lvl2pPr>
                    <a:lvl3pPr marL="1143000" indent="-228600" eaLnBrk="0" hangingPunct="0">
                      <a:defRPr sz="2800">
                        <a:solidFill>
                          <a:srgbClr val="000099"/>
                        </a:solidFill>
                        <a:latin typeface="Symbol" panose="05050102010706020507" pitchFamily="18" charset="2"/>
                        <a:ea typeface="Lucida Sans Unicode" panose="020B0602030504020204" pitchFamily="34" charset="0"/>
                        <a:cs typeface="Lucida Sans Unicode" panose="020B0602030504020204" pitchFamily="34" charset="0"/>
                      </a:defRPr>
                    </a:lvl3pPr>
                    <a:lvl4pPr marL="1600200" indent="-228600" eaLnBrk="0" hangingPunct="0">
                      <a:defRPr sz="2800">
                        <a:solidFill>
                          <a:srgbClr val="000099"/>
                        </a:solidFill>
                        <a:latin typeface="Symbol" panose="05050102010706020507" pitchFamily="18" charset="2"/>
                        <a:ea typeface="Lucida Sans Unicode" panose="020B0602030504020204" pitchFamily="34" charset="0"/>
                        <a:cs typeface="Lucida Sans Unicode" panose="020B0602030504020204" pitchFamily="34" charset="0"/>
                      </a:defRPr>
                    </a:lvl4pPr>
                    <a:lvl5pPr marL="2057400" indent="-228600" eaLnBrk="0" hangingPunct="0">
                      <a:defRPr sz="2800">
                        <a:solidFill>
                          <a:srgbClr val="000099"/>
                        </a:solidFill>
                        <a:latin typeface="Symbol" panose="05050102010706020507" pitchFamily="18" charset="2"/>
                        <a:ea typeface="Lucida Sans Unicode" panose="020B0602030504020204" pitchFamily="34" charset="0"/>
                        <a:cs typeface="Lucida Sans Unicode" panose="020B0602030504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3399"/>
                      </a:buClr>
                      <a:buSzPct val="100000"/>
                      <a:buFont typeface="Lucida Sans Unicode" panose="020B0602030504020204" pitchFamily="34" charset="0"/>
                      <a:buChar char="–"/>
                      <a:defRPr sz="2800">
                        <a:solidFill>
                          <a:srgbClr val="000099"/>
                        </a:solidFill>
                        <a:latin typeface="Symbol" panose="05050102010706020507" pitchFamily="18" charset="2"/>
                        <a:ea typeface="Lucida Sans Unicode" panose="020B0602030504020204" pitchFamily="34" charset="0"/>
                        <a:cs typeface="Lucida Sans Unicode" panose="020B0602030504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3399"/>
                      </a:buClr>
                      <a:buSzPct val="100000"/>
                      <a:buFont typeface="Lucida Sans Unicode" panose="020B0602030504020204" pitchFamily="34" charset="0"/>
                      <a:buChar char="–"/>
                      <a:defRPr sz="2800">
                        <a:solidFill>
                          <a:srgbClr val="000099"/>
                        </a:solidFill>
                        <a:latin typeface="Symbol" panose="05050102010706020507" pitchFamily="18" charset="2"/>
                        <a:ea typeface="Lucida Sans Unicode" panose="020B0602030504020204" pitchFamily="34" charset="0"/>
                        <a:cs typeface="Lucida Sans Unicode" panose="020B0602030504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3399"/>
                      </a:buClr>
                      <a:buSzPct val="100000"/>
                      <a:buFont typeface="Lucida Sans Unicode" panose="020B0602030504020204" pitchFamily="34" charset="0"/>
                      <a:buChar char="–"/>
                      <a:defRPr sz="2800">
                        <a:solidFill>
                          <a:srgbClr val="000099"/>
                        </a:solidFill>
                        <a:latin typeface="Symbol" panose="05050102010706020507" pitchFamily="18" charset="2"/>
                        <a:ea typeface="Lucida Sans Unicode" panose="020B0602030504020204" pitchFamily="34" charset="0"/>
                        <a:cs typeface="Lucida Sans Unicode" panose="020B0602030504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3399"/>
                      </a:buClr>
                      <a:buSzPct val="100000"/>
                      <a:buFont typeface="Lucida Sans Unicode" panose="020B0602030504020204" pitchFamily="34" charset="0"/>
                      <a:buChar char="–"/>
                      <a:defRPr sz="2800">
                        <a:solidFill>
                          <a:srgbClr val="000099"/>
                        </a:solidFill>
                        <a:latin typeface="Symbol" panose="05050102010706020507" pitchFamily="18" charset="2"/>
                        <a:ea typeface="Lucida Sans Unicode" panose="020B0602030504020204" pitchFamily="34" charset="0"/>
                        <a:cs typeface="Lucida Sans Unicode" panose="020B0602030504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ts val="600"/>
                      </a:spcBef>
                      <a:buClr>
                        <a:srgbClr val="003399"/>
                      </a:buClr>
                      <a:buSzPct val="100000"/>
                      <a:buFont typeface="Lucida Sans Unicode" panose="020B0602030504020204" pitchFamily="34" charset="0"/>
                      <a:buChar char="–"/>
                      <a:defRPr/>
                    </a:pPr>
                    <a:endParaRPr lang="en-US" altLang="en-US" smtClean="0"/>
                  </a:p>
                </p:txBody>
              </p:sp>
              <p:grpSp>
                <p:nvGrpSpPr>
                  <p:cNvPr id="2061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384" y="3264"/>
                    <a:ext cx="1615" cy="397"/>
                    <a:chOff x="384" y="3264"/>
                    <a:chExt cx="1615" cy="397"/>
                  </a:xfrm>
                </p:grpSpPr>
                <p:sp>
                  <p:nvSpPr>
                    <p:cNvPr id="2062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264"/>
                      <a:ext cx="1616" cy="398"/>
                    </a:xfrm>
                    <a:prstGeom prst="roundRect">
                      <a:avLst>
                        <a:gd name="adj" fmla="val 250"/>
                      </a:avLst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800">
                          <a:solidFill>
                            <a:srgbClr val="000099"/>
                          </a:solidFill>
                          <a:latin typeface="Symbol" panose="05050102010706020507" pitchFamily="18" charset="2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rgbClr val="000099"/>
                          </a:solidFill>
                          <a:latin typeface="Symbol" panose="05050102010706020507" pitchFamily="18" charset="2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rgbClr val="000099"/>
                          </a:solidFill>
                          <a:latin typeface="Symbol" panose="05050102010706020507" pitchFamily="18" charset="2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rgbClr val="000099"/>
                          </a:solidFill>
                          <a:latin typeface="Symbol" panose="05050102010706020507" pitchFamily="18" charset="2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rgbClr val="000099"/>
                          </a:solidFill>
                          <a:latin typeface="Symbol" panose="05050102010706020507" pitchFamily="18" charset="2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Char char="–"/>
                        <a:defRPr sz="2800">
                          <a:solidFill>
                            <a:srgbClr val="000099"/>
                          </a:solidFill>
                          <a:latin typeface="Symbol" panose="05050102010706020507" pitchFamily="18" charset="2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Char char="–"/>
                        <a:defRPr sz="2800">
                          <a:solidFill>
                            <a:srgbClr val="000099"/>
                          </a:solidFill>
                          <a:latin typeface="Symbol" panose="05050102010706020507" pitchFamily="18" charset="2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Char char="–"/>
                        <a:defRPr sz="2800">
                          <a:solidFill>
                            <a:srgbClr val="000099"/>
                          </a:solidFill>
                          <a:latin typeface="Symbol" panose="05050102010706020507" pitchFamily="18" charset="2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Char char="–"/>
                        <a:defRPr sz="2800">
                          <a:solidFill>
                            <a:srgbClr val="000099"/>
                          </a:solidFill>
                          <a:latin typeface="Symbol" panose="05050102010706020507" pitchFamily="18" charset="2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Char char="–"/>
                        <a:defRPr/>
                      </a:pPr>
                      <a:endParaRPr lang="en-US" altLang="en-US" smtClean="0"/>
                    </a:p>
                  </p:txBody>
                </p:sp>
                <p:grpSp>
                  <p:nvGrpSpPr>
                    <p:cNvPr id="2063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" y="3264"/>
                      <a:ext cx="1615" cy="397"/>
                      <a:chOff x="384" y="3264"/>
                      <a:chExt cx="1615" cy="397"/>
                    </a:xfrm>
                  </p:grpSpPr>
                  <p:sp>
                    <p:nvSpPr>
                      <p:cNvPr id="2064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3264"/>
                        <a:ext cx="1616" cy="398"/>
                      </a:xfrm>
                      <a:prstGeom prst="roundRect">
                        <a:avLst>
                          <a:gd name="adj" fmla="val 250"/>
                        </a:avLst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1pPr>
                        <a:lvl2pPr marL="742950" indent="-285750" eaLnBrk="0" hangingPunct="0"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2pPr>
                        <a:lvl3pPr marL="1143000" indent="-228600" eaLnBrk="0" hangingPunct="0"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3pPr>
                        <a:lvl4pPr marL="1600200" indent="-228600" eaLnBrk="0" hangingPunct="0"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4pPr>
                        <a:lvl5pPr marL="2057400" indent="-228600" eaLnBrk="0" hangingPunct="0"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3399"/>
                          </a:buClr>
                          <a:buSzPct val="100000"/>
                          <a:buFont typeface="Lucida Sans Unicode" panose="020B0602030504020204" pitchFamily="34" charset="0"/>
                          <a:buChar char="–"/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3399"/>
                          </a:buClr>
                          <a:buSzPct val="100000"/>
                          <a:buFont typeface="Lucida Sans Unicode" panose="020B0602030504020204" pitchFamily="34" charset="0"/>
                          <a:buChar char="–"/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3399"/>
                          </a:buClr>
                          <a:buSzPct val="100000"/>
                          <a:buFont typeface="Lucida Sans Unicode" panose="020B0602030504020204" pitchFamily="34" charset="0"/>
                          <a:buChar char="–"/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3399"/>
                          </a:buClr>
                          <a:buSzPct val="100000"/>
                          <a:buFont typeface="Lucida Sans Unicode" panose="020B0602030504020204" pitchFamily="34" charset="0"/>
                          <a:buChar char="–"/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ts val="600"/>
                          </a:spcBef>
                          <a:buClr>
                            <a:srgbClr val="003399"/>
                          </a:buClr>
                          <a:buSzPct val="100000"/>
                          <a:buFont typeface="Lucida Sans Unicode" panose="020B0602030504020204" pitchFamily="34" charset="0"/>
                          <a:buChar char="–"/>
                          <a:defRPr/>
                        </a:pPr>
                        <a:endParaRPr lang="en-US" altLang="en-US" smtClean="0"/>
                      </a:p>
                    </p:txBody>
                  </p:sp>
                  <p:sp>
                    <p:nvSpPr>
                      <p:cNvPr id="2065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3264"/>
                        <a:ext cx="1616" cy="397"/>
                      </a:xfrm>
                      <a:prstGeom prst="roundRect">
                        <a:avLst>
                          <a:gd name="adj" fmla="val 250"/>
                        </a:avLst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90000" tIns="46800" rIns="90000" bIns="46800">
                        <a:spAutoFit/>
                      </a:bodyPr>
                      <a:lstStyle>
                        <a:lvl1pPr eaLnBrk="0" hangingPunct="0"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1pPr>
                        <a:lvl2pPr marL="742950" indent="-285750" eaLnBrk="0" hangingPunct="0"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2pPr>
                        <a:lvl3pPr marL="1143000" indent="-228600" eaLnBrk="0" hangingPunct="0"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3pPr>
                        <a:lvl4pPr marL="1600200" indent="-228600" eaLnBrk="0" hangingPunct="0"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4pPr>
                        <a:lvl5pPr marL="2057400" indent="-228600" eaLnBrk="0" hangingPunct="0"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3399"/>
                          </a:buClr>
                          <a:buSzPct val="100000"/>
                          <a:buFont typeface="Lucida Sans Unicode" panose="020B0602030504020204" pitchFamily="34" charset="0"/>
                          <a:buChar char="–"/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3399"/>
                          </a:buClr>
                          <a:buSzPct val="100000"/>
                          <a:buFont typeface="Lucida Sans Unicode" panose="020B0602030504020204" pitchFamily="34" charset="0"/>
                          <a:buChar char="–"/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3399"/>
                          </a:buClr>
                          <a:buSzPct val="100000"/>
                          <a:buFont typeface="Lucida Sans Unicode" panose="020B0602030504020204" pitchFamily="34" charset="0"/>
                          <a:buChar char="–"/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3399"/>
                          </a:buClr>
                          <a:buSzPct val="100000"/>
                          <a:buFont typeface="Lucida Sans Unicode" panose="020B0602030504020204" pitchFamily="34" charset="0"/>
                          <a:buChar char="–"/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  <a:defRPr sz="2800">
                            <a:solidFill>
                              <a:srgbClr val="000099"/>
                            </a:solidFill>
                            <a:latin typeface="Symbol" panose="05050102010706020507" pitchFamily="18" charset="2"/>
                            <a:ea typeface="Lucida Sans Unicode" panose="020B0602030504020204" pitchFamily="34" charset="0"/>
                            <a:cs typeface="Lucida Sans Unicode" panose="020B0602030504020204" pitchFamily="34" charset="0"/>
                          </a:defRPr>
                        </a:lvl9pPr>
                      </a:lstStyle>
                      <a:p>
                        <a:pPr eaLnBrk="1" hangingPunct="1">
                          <a:buClr>
                            <a:srgbClr val="000000"/>
                          </a:buClr>
                          <a:buSzPct val="100000"/>
                          <a:buFont typeface="Arial" panose="020B0604020202020204" pitchFamily="34" charset="0"/>
                          <a:buNone/>
                          <a:defRPr/>
                        </a:pPr>
                        <a:r>
                          <a:rPr lang="en-GB" altLang="en-US" sz="1800" smtClean="0">
                            <a:solidFill>
                              <a:srgbClr val="DE0000"/>
                            </a:solidFill>
                            <a:latin typeface="Lucida Sans Unicode" panose="020B0602030504020204" pitchFamily="34" charset="0"/>
                          </a:rPr>
                          <a:t>ISBN 0-13-146913-4</a:t>
                        </a:r>
                      </a:p>
                      <a:p>
                        <a:pPr eaLnBrk="1" hangingPunct="1">
                          <a:buClr>
                            <a:srgbClr val="000000"/>
                          </a:buClr>
                          <a:buSzPct val="100000"/>
                          <a:buFont typeface="Arial" panose="020B0604020202020204" pitchFamily="34" charset="0"/>
                          <a:buNone/>
                          <a:defRPr/>
                        </a:pPr>
                        <a:r>
                          <a:rPr lang="en-GB" altLang="en-US" sz="1800" smtClean="0">
                            <a:solidFill>
                              <a:srgbClr val="DE0000"/>
                            </a:solidFill>
                            <a:latin typeface="Lucida Sans Unicode" panose="020B0602030504020204" pitchFamily="34" charset="0"/>
                          </a:rPr>
                          <a:t>Prentice-Hall, 2006</a:t>
                        </a:r>
                      </a:p>
                    </p:txBody>
                  </p:sp>
                </p:grpSp>
              </p:grpSp>
            </p:grpSp>
          </p:grpSp>
        </p:grpSp>
      </p:grpSp>
      <p:sp>
        <p:nvSpPr>
          <p:cNvPr id="205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65150"/>
            <a:ext cx="7759700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3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906588"/>
            <a:ext cx="7796212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anose="020B0602030504020204" pitchFamily="34" charset="0"/>
        <a:defRPr sz="4400" b="1">
          <a:solidFill>
            <a:srgbClr val="DE0000"/>
          </a:solidFill>
          <a:latin typeface="+mj-lt"/>
          <a:ea typeface="Lucida Sans Unicode" pitchFamily="34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anose="020B0602030504020204" pitchFamily="34" charset="0"/>
        <a:defRPr sz="44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anose="020B0602030504020204" pitchFamily="34" charset="0"/>
        <a:defRPr sz="44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anose="020B0602030504020204" pitchFamily="34" charset="0"/>
        <a:defRPr sz="44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anose="020B0602030504020204" pitchFamily="34" charset="0"/>
        <a:defRPr sz="4400" b="1">
          <a:solidFill>
            <a:srgbClr val="DE00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DE0000"/>
        </a:buClr>
        <a:buSzPct val="100000"/>
        <a:buFont typeface="Lucida Sans Unicode" pitchFamily="34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9pPr>
    </p:titleStyle>
    <p:bodyStyle>
      <a:lvl1pPr marL="330200" indent="-330200" algn="l" defTabSz="457200" rtl="0" eaLnBrk="0" fontAlgn="base" hangingPunct="0">
        <a:spcBef>
          <a:spcPts val="700"/>
        </a:spcBef>
        <a:spcAft>
          <a:spcPct val="0"/>
        </a:spcAft>
        <a:buClr>
          <a:srgbClr val="003399"/>
        </a:buClr>
        <a:buSzPct val="100000"/>
        <a:buFont typeface="Lucida Sans Unicode" panose="020B0602030504020204" pitchFamily="34" charset="0"/>
        <a:buChar char="•"/>
        <a:defRPr sz="2800">
          <a:solidFill>
            <a:srgbClr val="000099"/>
          </a:solidFill>
          <a:latin typeface="+mn-lt"/>
          <a:ea typeface="Lucida Sans Unicode" pitchFamily="34" charset="0"/>
          <a:cs typeface="+mn-cs"/>
        </a:defRPr>
      </a:lvl1pPr>
      <a:lvl2pPr marL="730250" indent="-273050" algn="l" defTabSz="457200" rtl="0" eaLnBrk="0" fontAlgn="base" hangingPunct="0">
        <a:spcBef>
          <a:spcPts val="600"/>
        </a:spcBef>
        <a:spcAft>
          <a:spcPct val="0"/>
        </a:spcAft>
        <a:buClr>
          <a:srgbClr val="003399"/>
        </a:buClr>
        <a:buSzPct val="100000"/>
        <a:buFont typeface="Lucida Sans Unicode" panose="020B0602030504020204" pitchFamily="34" charset="0"/>
        <a:buChar char="–"/>
        <a:defRPr sz="2400">
          <a:solidFill>
            <a:srgbClr val="003399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3399"/>
        </a:buClr>
        <a:buSzPct val="100000"/>
        <a:buFont typeface="Lucida Sans Unicode" panose="020B0602030504020204" pitchFamily="34" charset="0"/>
        <a:buChar char="•"/>
        <a:defRPr sz="2200">
          <a:solidFill>
            <a:srgbClr val="0033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6B3ACE"/>
        </a:buClr>
        <a:buSzPct val="100000"/>
        <a:buFont typeface="Lucida Sans Unicode" panose="020B0602030504020204" pitchFamily="34" charset="0"/>
        <a:buChar char="–"/>
        <a:defRPr sz="2000">
          <a:solidFill>
            <a:srgbClr val="6B3ACE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anose="020B0602030504020204" pitchFamily="34" charset="0"/>
        <a:buChar char="»"/>
        <a:defRPr>
          <a:solidFill>
            <a:srgbClr val="6B3ACE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»"/>
        <a:defRPr>
          <a:solidFill>
            <a:srgbClr val="6B3ACE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»"/>
        <a:defRPr>
          <a:solidFill>
            <a:srgbClr val="6B3ACE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»"/>
        <a:defRPr>
          <a:solidFill>
            <a:srgbClr val="6B3ACE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6B3ACE"/>
        </a:buClr>
        <a:buSzPct val="100000"/>
        <a:buFont typeface="Lucida Sans Unicode" pitchFamily="34" charset="0"/>
        <a:buChar char="»"/>
        <a:defRPr>
          <a:solidFill>
            <a:srgbClr val="6B3ACE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FFFFFF"/>
            </a:gs>
            <a:gs pos="100000">
              <a:srgbClr val="66CC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3429000" cy="146843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Writing the Programs</a:t>
            </a:r>
            <a:endParaRPr lang="en-GB" alt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906588"/>
            <a:ext cx="3367087" cy="4318000"/>
          </a:xfrm>
        </p:spPr>
        <p:txBody>
          <a:bodyPr/>
          <a:lstStyle/>
          <a:p>
            <a:pPr eaLnBrk="1" hangingPunct="1">
              <a:buFont typeface="Lucida Sans Unicode" panose="020B0602030504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 smtClean="0"/>
          </a:p>
          <a:p>
            <a:pPr eaLnBrk="1" hangingPunct="1">
              <a:buFont typeface="Lucida Sans Unicode" panose="020B0602030504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 smtClean="0"/>
          </a:p>
          <a:p>
            <a:pPr eaLnBrk="1" hangingPunct="1">
              <a:buFont typeface="Lucida Sans Unicode" panose="020B0602030504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smtClean="0"/>
              <a:t>Shari L. </a:t>
            </a:r>
            <a:r>
              <a:rPr lang="en-GB" altLang="en-US" sz="2400" dirty="0" err="1" smtClean="0"/>
              <a:t>Pfleeger</a:t>
            </a:r>
            <a:endParaRPr lang="en-GB" altLang="en-US" sz="2400" dirty="0" smtClean="0"/>
          </a:p>
          <a:p>
            <a:pPr eaLnBrk="1" hangingPunct="1">
              <a:buFont typeface="Lucida Sans Unicode" panose="020B0602030504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smtClean="0"/>
              <a:t>Joann M. Atlee</a:t>
            </a:r>
          </a:p>
          <a:p>
            <a:pPr eaLnBrk="1" hangingPunct="1">
              <a:buFont typeface="Lucida Sans Unicode" panose="020B0602030504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 smtClean="0"/>
          </a:p>
          <a:p>
            <a:pPr eaLnBrk="1" hangingPunct="1">
              <a:buFont typeface="Lucida Sans Unicode" panose="020B0602030504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 smtClean="0"/>
          </a:p>
          <a:p>
            <a:pPr eaLnBrk="1" hangingPunct="1">
              <a:buFont typeface="Lucida Sans Unicode" panose="020B0602030504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smtClean="0"/>
              <a:t>4</a:t>
            </a:r>
            <a:r>
              <a:rPr lang="en-GB" altLang="en-US" sz="2400" baseline="30000" dirty="0" smtClean="0"/>
              <a:t>th</a:t>
            </a:r>
            <a:r>
              <a:rPr lang="en-GB" altLang="en-US" sz="2400" dirty="0" smtClean="0"/>
              <a:t> Edition</a:t>
            </a:r>
          </a:p>
          <a:p>
            <a:pPr eaLnBrk="1" hangingPunct="1">
              <a:buFont typeface="Lucida Sans Unicode" panose="020B0602030504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 smtClean="0"/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4191000" y="457200"/>
            <a:ext cx="4191000" cy="5867400"/>
          </a:xfrm>
          <a:prstGeom prst="roundRect">
            <a:avLst>
              <a:gd name="adj" fmla="val 3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5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6B3ACE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»"/>
              <a:defRPr>
                <a:solidFill>
                  <a:srgbClr val="6B3ACE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buChar char="»"/>
              <a:defRPr>
                <a:solidFill>
                  <a:srgbClr val="6B3ACE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buChar char="»"/>
              <a:defRPr>
                <a:solidFill>
                  <a:srgbClr val="6B3ACE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buChar char="»"/>
              <a:defRPr>
                <a:solidFill>
                  <a:srgbClr val="6B3ACE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buChar char="»"/>
              <a:defRPr>
                <a:solidFill>
                  <a:srgbClr val="6B3ACE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 typeface="Lucida Sans Unicode" panose="020B0602030504020204" pitchFamily="34" charset="0"/>
              <a:buChar char="–"/>
            </a:pPr>
            <a:endParaRPr lang="en-US" altLang="en-US">
              <a:latin typeface="Symbol" panose="05050102010706020507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7.2 Programming Guidelines</a:t>
            </a:r>
            <a:br>
              <a:rPr lang="en-US" altLang="en-US" smtClean="0"/>
            </a:br>
            <a:r>
              <a:rPr lang="en-US" altLang="en-US" sz="2800" smtClean="0"/>
              <a:t>Algorithms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objective and concern: performance (speed)/execution time</a:t>
            </a:r>
          </a:p>
          <a:p>
            <a:pPr eaLnBrk="1" hangingPunct="1"/>
            <a:r>
              <a:rPr lang="en-US" altLang="en-US" smtClean="0"/>
              <a:t>Efficiency may have hidden costs</a:t>
            </a:r>
          </a:p>
          <a:p>
            <a:pPr lvl="1" eaLnBrk="1" hangingPunct="1"/>
            <a:r>
              <a:rPr lang="en-US" altLang="en-US" smtClean="0"/>
              <a:t>cost to write the faster code</a:t>
            </a:r>
          </a:p>
          <a:p>
            <a:pPr lvl="1" eaLnBrk="1" hangingPunct="1"/>
            <a:r>
              <a:rPr lang="en-US" altLang="en-US" smtClean="0"/>
              <a:t>cost to test the code</a:t>
            </a:r>
          </a:p>
          <a:p>
            <a:pPr lvl="1" eaLnBrk="1" hangingPunct="1"/>
            <a:r>
              <a:rPr lang="en-US" altLang="en-US" smtClean="0"/>
              <a:t>cost to understand the code</a:t>
            </a:r>
          </a:p>
          <a:p>
            <a:pPr lvl="1" eaLnBrk="1" hangingPunct="1"/>
            <a:r>
              <a:rPr lang="en-US" altLang="en-US" smtClean="0"/>
              <a:t>cost to modify the code</a:t>
            </a:r>
          </a:p>
          <a:p>
            <a:pPr eaLnBrk="1" hangingPunct="1">
              <a:buFont typeface="Lucida Sans Unicode" panose="020B0602030504020204" pitchFamily="34" charset="0"/>
              <a:buNone/>
            </a:pPr>
            <a:endParaRPr lang="en-US" altLang="en-US" smtClean="0"/>
          </a:p>
          <a:p>
            <a:pPr eaLnBrk="1" hangingPunct="1">
              <a:buFont typeface="Lucida Sans Unicode" panose="020B0602030504020204" pitchFamily="34" charset="0"/>
              <a:buNone/>
            </a:pPr>
            <a:r>
              <a:rPr lang="en-US" altLang="en-US" smtClean="0"/>
              <a:t>Do not sacrifice clarity and correctness for speed</a:t>
            </a:r>
          </a:p>
        </p:txBody>
      </p:sp>
      <p:sp>
        <p:nvSpPr>
          <p:cNvPr id="4" name="TextBox 3"/>
          <p:cNvSpPr txBox="1"/>
          <p:nvPr/>
        </p:nvSpPr>
        <p:spPr>
          <a:xfrm rot="19560825">
            <a:off x="4946650" y="2586038"/>
            <a:ext cx="3776663" cy="255428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None/>
              <a:defRPr/>
            </a:pPr>
            <a:r>
              <a:rPr lang="en-US" sz="4000" dirty="0">
                <a:solidFill>
                  <a:srgbClr val="FF0000"/>
                </a:solidFill>
                <a:latin typeface="+mj-lt"/>
              </a:rPr>
              <a:t>Learn compiler’s way of optimization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7.2 Programming Guidelines</a:t>
            </a:r>
            <a:br>
              <a:rPr lang="en-US" altLang="en-US" smtClean="0"/>
            </a:br>
            <a:r>
              <a:rPr lang="en-US" altLang="en-US" sz="2800" smtClean="0"/>
              <a:t>Data Structures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Several techniques that used the structure of data to organize the program</a:t>
            </a:r>
          </a:p>
          <a:p>
            <a:pPr lvl="1" eaLnBrk="1" hangingPunct="1"/>
            <a:r>
              <a:rPr lang="en-US" altLang="en-US" smtClean="0"/>
              <a:t>keeping the program simple</a:t>
            </a:r>
          </a:p>
          <a:p>
            <a:pPr lvl="1" eaLnBrk="1" hangingPunct="1"/>
            <a:r>
              <a:rPr lang="en-US" altLang="en-US" smtClean="0"/>
              <a:t>using a data structure to determine a program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16900" cy="11318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7.2 Programming Guidelines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2400" smtClean="0"/>
              <a:t>Keep the Program Simple</a:t>
            </a:r>
            <a:br>
              <a:rPr lang="en-US" altLang="en-US" sz="2400" smtClean="0"/>
            </a:br>
            <a:r>
              <a:rPr lang="en-US" altLang="en-US" sz="2400" smtClean="0"/>
              <a:t>Example: Determining Federal Income Tax</a:t>
            </a:r>
          </a:p>
        </p:txBody>
      </p:sp>
      <p:sp>
        <p:nvSpPr>
          <p:cNvPr id="25603" name="Rectangle 6"/>
          <p:cNvSpPr>
            <a:spLocks noChangeArrowheads="1"/>
          </p:cNvSpPr>
          <p:nvPr>
            <p:ph type="body" idx="1"/>
          </p:nvPr>
        </p:nvSpPr>
        <p:spPr>
          <a:xfrm>
            <a:off x="457200" y="1295400"/>
            <a:ext cx="8686800" cy="5105400"/>
          </a:xfrm>
        </p:spPr>
        <p:txBody>
          <a:bodyPr/>
          <a:lstStyle/>
          <a:p>
            <a:pPr marL="168275" indent="-168275" eaLnBrk="1" hangingPunct="1">
              <a:lnSpc>
                <a:spcPct val="80000"/>
              </a:lnSpc>
              <a:buFont typeface="Lucida Sans Unicode" panose="020B0602030504020204" pitchFamily="34" charset="0"/>
              <a:buAutoNum type="arabicPeriod"/>
            </a:pPr>
            <a:r>
              <a:rPr lang="en-GB" altLang="en-US" sz="1800" smtClean="0"/>
              <a:t>For the first $10,000 of income, the tax is 10%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anose="020B0602030504020204" pitchFamily="34" charset="0"/>
              <a:buAutoNum type="arabicPeriod"/>
            </a:pPr>
            <a:r>
              <a:rPr lang="en-GB" altLang="en-US" sz="1800" smtClean="0"/>
              <a:t>For the next $10,000 of income above $10,000, the tax is 12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anose="020B0602030504020204" pitchFamily="34" charset="0"/>
              <a:buAutoNum type="arabicPeriod"/>
            </a:pPr>
            <a:r>
              <a:rPr lang="en-GB" altLang="en-US" sz="1800" smtClean="0"/>
              <a:t>For the next $10,000 of income above $20,000, the tax is 15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anose="020B0602030504020204" pitchFamily="34" charset="0"/>
              <a:buAutoNum type="arabicPeriod"/>
            </a:pPr>
            <a:r>
              <a:rPr lang="en-GB" altLang="en-US" sz="1800" smtClean="0"/>
              <a:t>For the next $10,000 of income above $30,000, the tax is 18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anose="020B0602030504020204" pitchFamily="34" charset="0"/>
              <a:buAutoNum type="arabicPeriod"/>
            </a:pPr>
            <a:r>
              <a:rPr lang="en-GB" altLang="en-US" sz="1800" smtClean="0"/>
              <a:t>For any income above $40,000, the tax is 20 percent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tax = 0.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if (taxable_income == 0) goto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if (taxable_income &gt; 10000) tax = tax + 1000;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	tax = tax + .10*taxable_income;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	goto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if (taxable_income &gt; 20000) tax = tax + 1200;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	tax = tax + .12*(taxable_income-10000):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	goto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if (taxable_income &gt; 30000) tax = tax + 1500;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	tax = tax + .15*(taxable_income-20000);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	goto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if (taxable_income &lt; 40000){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	tax = tax + .18*(taxable_income-30000);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	goto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else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	tax = tax + 1800. + .20*(taxable_income-40000);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GB" altLang="en-US" sz="1200" smtClean="0"/>
              <a:t>EXIT;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7.2 Programming Guidelines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2800" smtClean="0"/>
              <a:t>Keep the Program Simple Example (continued)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mtClean="0"/>
              <a:t>Define a tax table for each “bracket” of tax liability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2400" smtClean="0"/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2400" smtClean="0"/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2400" smtClean="0"/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2400" smtClean="0"/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 smtClean="0"/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mtClean="0"/>
              <a:t>Simplified algorithm</a:t>
            </a:r>
            <a:r>
              <a:rPr lang="en-US" altLang="en-US" sz="2000" smtClean="0"/>
              <a:t>		</a:t>
            </a:r>
          </a:p>
          <a:p>
            <a:pPr marL="742950" lvl="1" indent="-285750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1800" smtClean="0"/>
              <a:t>	for (int i=2, level=1; i &lt;= 5; i++)</a:t>
            </a:r>
          </a:p>
          <a:p>
            <a:pPr marL="742950" lvl="1" indent="-285750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1800" smtClean="0"/>
              <a:t>			  if (taxable_icome &gt; bracket[i])</a:t>
            </a:r>
          </a:p>
          <a:p>
            <a:pPr marL="742950" lvl="1" indent="-285750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1800" smtClean="0"/>
              <a:t>				  level = level + 1;</a:t>
            </a:r>
          </a:p>
          <a:p>
            <a:pPr marL="742950" lvl="1" indent="-285750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1800" smtClean="0"/>
              <a:t>	tax= base[level]+percent[level] * (taxable_income - bracket[level]);</a:t>
            </a:r>
          </a:p>
        </p:txBody>
      </p:sp>
      <p:graphicFrame>
        <p:nvGraphicFramePr>
          <p:cNvPr id="457770" name="Group 42"/>
          <p:cNvGraphicFramePr>
            <a:graphicFrameLocks noGrp="1"/>
          </p:cNvGraphicFramePr>
          <p:nvPr>
            <p:ph sz="half" idx="2"/>
          </p:nvPr>
        </p:nvGraphicFramePr>
        <p:xfrm>
          <a:off x="1828800" y="2438400"/>
          <a:ext cx="4800600" cy="1892300"/>
        </p:xfrm>
        <a:graphic>
          <a:graphicData uri="http://schemas.openxmlformats.org/drawingml/2006/table">
            <a:tbl>
              <a:tblPr/>
              <a:tblGrid>
                <a:gridCol w="1701800"/>
                <a:gridCol w="1549400"/>
                <a:gridCol w="1549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Bracket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Percent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10,000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1000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20,000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2200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30,000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3700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40,000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5500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3352800" y="2362200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5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 typeface="Lucida Sans Unicode" panose="020B0602030504020204" pitchFamily="34" charset="0"/>
              <a:buChar char="–"/>
            </a:pPr>
            <a:endParaRPr lang="en-US" altLang="en-US">
              <a:latin typeface="Symbol" panose="05050102010706020507" pitchFamily="18" charset="2"/>
            </a:endParaRP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6000750" y="2228850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5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 typeface="Lucida Sans Unicode" panose="020B0602030504020204" pitchFamily="34" charset="0"/>
              <a:buChar char="–"/>
            </a:pPr>
            <a:endParaRPr lang="en-US" altLang="en-US">
              <a:latin typeface="Symbol" panose="05050102010706020507" pitchFamily="18" charset="2"/>
            </a:endParaRP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3365500" y="2466975"/>
            <a:ext cx="12700" cy="127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5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 typeface="Lucida Sans Unicode" panose="020B0602030504020204" pitchFamily="34" charset="0"/>
              <a:buChar char="–"/>
            </a:pPr>
            <a:endParaRPr lang="en-US" altLang="en-US">
              <a:latin typeface="Symbol" panose="05050102010706020507" pitchFamily="18" charset="2"/>
            </a:endParaRP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6000750" y="2466975"/>
            <a:ext cx="12700" cy="127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5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 typeface="Lucida Sans Unicode" panose="020B0602030504020204" pitchFamily="34" charset="0"/>
              <a:buChar char="–"/>
            </a:pPr>
            <a:endParaRPr lang="en-US" altLang="en-US">
              <a:latin typeface="Symbol" panose="05050102010706020507" pitchFamily="18" charset="2"/>
            </a:endParaRP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3365500" y="3540125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5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 typeface="Lucida Sans Unicode" panose="020B0602030504020204" pitchFamily="34" charset="0"/>
              <a:buChar char="–"/>
            </a:pPr>
            <a:endParaRPr lang="en-US" altLang="en-US">
              <a:latin typeface="Symbol" panose="05050102010706020507" pitchFamily="18" charset="2"/>
            </a:endParaRP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6000750" y="3540125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5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 typeface="Lucida Sans Unicode" panose="020B0602030504020204" pitchFamily="34" charset="0"/>
              <a:buChar char="–"/>
            </a:pPr>
            <a:endParaRPr lang="en-US" altLang="en-US">
              <a:latin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7.2 Programming Guidelines</a:t>
            </a:r>
            <a:br>
              <a:rPr lang="en-US" altLang="en-US" smtClean="0"/>
            </a:br>
            <a:r>
              <a:rPr lang="en-US" altLang="en-US" sz="2800" smtClean="0"/>
              <a:t>General Guidelines to Preserve Quality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Employ pseudocode</a:t>
            </a:r>
          </a:p>
          <a:p>
            <a:pPr eaLnBrk="1" hangingPunct="1"/>
            <a:r>
              <a:rPr lang="en-US" altLang="en-US" smtClean="0"/>
              <a:t>Revise and rewrite, rather than patch</a:t>
            </a:r>
          </a:p>
          <a:p>
            <a:pPr lvl="1" eaLnBrk="1" hangingPunct="1"/>
            <a:r>
              <a:rPr lang="en-US" altLang="en-US" smtClean="0"/>
              <a:t>Convoluted control flow</a:t>
            </a:r>
          </a:p>
          <a:p>
            <a:pPr lvl="1" eaLnBrk="1" hangingPunct="1"/>
            <a:r>
              <a:rPr lang="en-US" altLang="en-US" smtClean="0"/>
              <a:t>Decision process hard to understand</a:t>
            </a:r>
          </a:p>
          <a:p>
            <a:pPr lvl="1" eaLnBrk="1" hangingPunct="1"/>
            <a:r>
              <a:rPr lang="en-US" altLang="en-US" smtClean="0"/>
              <a:t>Unconditional branches difficult to eliminate</a:t>
            </a:r>
          </a:p>
          <a:p>
            <a:pPr eaLnBrk="1" hangingPunct="1"/>
            <a:r>
              <a:rPr lang="en-US" altLang="en-US" smtClean="0"/>
              <a:t>Reuse</a:t>
            </a:r>
          </a:p>
          <a:p>
            <a:pPr lvl="1" eaLnBrk="1" hangingPunct="1"/>
            <a:r>
              <a:rPr lang="en-US" altLang="en-US" smtClean="0"/>
              <a:t>Producer reuse: create components designed to be reused in future applications</a:t>
            </a:r>
          </a:p>
          <a:p>
            <a:pPr lvl="1" eaLnBrk="1" hangingPunct="1"/>
            <a:r>
              <a:rPr lang="en-US" altLang="en-US" smtClean="0"/>
              <a:t>Consumer reuse: reuse components initially developed for other projects</a:t>
            </a:r>
          </a:p>
        </p:txBody>
      </p:sp>
      <p:sp>
        <p:nvSpPr>
          <p:cNvPr id="4" name="TextBox 3"/>
          <p:cNvSpPr txBox="1"/>
          <p:nvPr/>
        </p:nvSpPr>
        <p:spPr>
          <a:xfrm rot="19560825">
            <a:off x="3952875" y="1462088"/>
            <a:ext cx="3776663" cy="19399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None/>
              <a:defRPr/>
            </a:pPr>
            <a:r>
              <a:rPr lang="en-US" sz="4000" dirty="0">
                <a:solidFill>
                  <a:srgbClr val="FF0000"/>
                </a:solidFill>
                <a:latin typeface="+mj-lt"/>
              </a:rPr>
              <a:t>Refactoring and Restructuring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7.2 Programming Guidelines</a:t>
            </a:r>
            <a:br>
              <a:rPr lang="en-US" altLang="en-US" smtClean="0"/>
            </a:br>
            <a:r>
              <a:rPr lang="en-US" altLang="en-US" sz="2800" smtClean="0"/>
              <a:t>Consumer Reuse</a:t>
            </a:r>
            <a:endParaRPr lang="en-US" altLang="en-US" sz="20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Four key characteristics to check about components to reuse </a:t>
            </a:r>
          </a:p>
          <a:p>
            <a:pPr lvl="1" eaLnBrk="1" hangingPunct="1"/>
            <a:r>
              <a:rPr lang="en-US" altLang="en-US" smtClean="0"/>
              <a:t>does the component perform the function or provide the data needed?</a:t>
            </a:r>
          </a:p>
          <a:p>
            <a:pPr lvl="1" eaLnBrk="1" hangingPunct="1"/>
            <a:r>
              <a:rPr lang="en-US" altLang="en-US" smtClean="0"/>
              <a:t>is it less modification than building the component from scratch?</a:t>
            </a:r>
          </a:p>
          <a:p>
            <a:pPr lvl="1" eaLnBrk="1" hangingPunct="1"/>
            <a:r>
              <a:rPr lang="en-US" altLang="en-US" smtClean="0"/>
              <a:t>is the component well-documented?</a:t>
            </a:r>
          </a:p>
          <a:p>
            <a:pPr lvl="1" eaLnBrk="1" hangingPunct="1"/>
            <a:r>
              <a:rPr lang="en-US" altLang="en-US" smtClean="0"/>
              <a:t>is there a complete record of the component’s test and revision history?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7.2 Programming Guidelines</a:t>
            </a:r>
            <a:br>
              <a:rPr lang="en-US" altLang="en-US" smtClean="0"/>
            </a:br>
            <a:r>
              <a:rPr lang="en-US" altLang="en-US" sz="2800" smtClean="0"/>
              <a:t>Producer Reuse</a:t>
            </a:r>
            <a:endParaRPr lang="en-US" altLang="en-US" sz="200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Several issues to keep in mind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make the components general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separate dependencies (to isolate sections likely to change)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keep the component interface general and well-defined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include information about any faults found and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clear naming conventions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document data structures and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keep the communication and error-handling sections separate and easy to modify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7.3 Documentation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Internal documentation</a:t>
            </a:r>
          </a:p>
          <a:p>
            <a:pPr lvl="1" eaLnBrk="1" hangingPunct="1"/>
            <a:r>
              <a:rPr lang="en-US" altLang="en-US" smtClean="0"/>
              <a:t>header comment block</a:t>
            </a:r>
          </a:p>
          <a:p>
            <a:pPr lvl="1" eaLnBrk="1" hangingPunct="1"/>
            <a:r>
              <a:rPr lang="en-US" altLang="en-US" smtClean="0"/>
              <a:t>meaningful variable names and statement labels</a:t>
            </a:r>
          </a:p>
          <a:p>
            <a:pPr lvl="1" eaLnBrk="1" hangingPunct="1"/>
            <a:r>
              <a:rPr lang="en-US" altLang="en-US" smtClean="0"/>
              <a:t>other program comments</a:t>
            </a:r>
          </a:p>
          <a:p>
            <a:pPr lvl="1" eaLnBrk="1" hangingPunct="1"/>
            <a:r>
              <a:rPr lang="en-US" altLang="en-US" smtClean="0"/>
              <a:t>format to enhance understanding</a:t>
            </a:r>
          </a:p>
          <a:p>
            <a:pPr lvl="1" eaLnBrk="1" hangingPunct="1"/>
            <a:r>
              <a:rPr lang="en-US" altLang="en-US" smtClean="0"/>
              <a:t>document data (data dictionary) </a:t>
            </a:r>
          </a:p>
        </p:txBody>
      </p:sp>
      <p:pic>
        <p:nvPicPr>
          <p:cNvPr id="91138" name="Picture 2" descr="http://www.dbquerytool.com/dbquerytool/Images/DataDiction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95600"/>
            <a:ext cx="56007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4800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7.3 Documentation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Information Included in </a:t>
            </a:r>
            <a:r>
              <a:rPr lang="en-US" altLang="en-US" sz="2400" smtClean="0"/>
              <a:t>Header Comment Block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component called</a:t>
            </a:r>
          </a:p>
          <a:p>
            <a:pPr eaLnBrk="1" hangingPunct="1"/>
            <a:r>
              <a:rPr lang="en-US" altLang="en-US" smtClean="0"/>
              <a:t>Who wrote the component</a:t>
            </a:r>
          </a:p>
          <a:p>
            <a:pPr eaLnBrk="1" hangingPunct="1"/>
            <a:r>
              <a:rPr lang="en-US" altLang="en-US" smtClean="0"/>
              <a:t>Where the component fits in the general system design</a:t>
            </a:r>
          </a:p>
          <a:p>
            <a:pPr eaLnBrk="1" hangingPunct="1"/>
            <a:r>
              <a:rPr lang="en-US" altLang="en-US" smtClean="0"/>
              <a:t>When the component was written and revised</a:t>
            </a:r>
          </a:p>
          <a:p>
            <a:pPr eaLnBrk="1" hangingPunct="1"/>
            <a:r>
              <a:rPr lang="en-US" altLang="en-US" smtClean="0"/>
              <a:t>Why the component exists</a:t>
            </a:r>
          </a:p>
          <a:p>
            <a:pPr eaLnBrk="1" hangingPunct="1"/>
            <a:r>
              <a:rPr lang="en-US" altLang="en-US" smtClean="0"/>
              <a:t>How the component uses its data structures, algorithms, and control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7.3 Documentation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External documentation</a:t>
            </a:r>
          </a:p>
          <a:p>
            <a:pPr lvl="1" eaLnBrk="1" hangingPunct="1"/>
            <a:r>
              <a:rPr lang="en-US" altLang="en-US" smtClean="0"/>
              <a:t>describe the problem</a:t>
            </a:r>
          </a:p>
          <a:p>
            <a:pPr lvl="1" eaLnBrk="1" hangingPunct="1"/>
            <a:r>
              <a:rPr lang="en-US" altLang="en-US" smtClean="0"/>
              <a:t>describe the algorithm</a:t>
            </a:r>
          </a:p>
          <a:p>
            <a:pPr lvl="1" eaLnBrk="1" hangingPunct="1"/>
            <a:r>
              <a:rPr lang="en-US" altLang="en-US" smtClean="0"/>
              <a:t>describe the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8013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Contents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485188" cy="4730750"/>
          </a:xfrm>
        </p:spPr>
        <p:txBody>
          <a:bodyPr/>
          <a:lstStyle/>
          <a:p>
            <a:pPr eaLnBrk="1" hangingPunct="1">
              <a:buFont typeface="Lucida Sans Unicode" panose="020B0602030504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7.1   Programming Standards and Procedures	</a:t>
            </a:r>
          </a:p>
          <a:p>
            <a:pPr eaLnBrk="1" hangingPunct="1">
              <a:buFont typeface="Lucida Sans Unicode" panose="020B0602030504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7.2   Programming Guidelines</a:t>
            </a:r>
          </a:p>
          <a:p>
            <a:pPr eaLnBrk="1" hangingPunct="1">
              <a:spcBef>
                <a:spcPts val="80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7.3   Documentation</a:t>
            </a:r>
          </a:p>
          <a:p>
            <a:pPr eaLnBrk="1" hangingPunct="1">
              <a:spcBef>
                <a:spcPts val="80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7.4   The Programming Process</a:t>
            </a:r>
          </a:p>
          <a:p>
            <a:pPr eaLnBrk="1" hangingPunct="1">
              <a:spcBef>
                <a:spcPts val="80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7.5   Information System Example</a:t>
            </a:r>
          </a:p>
          <a:p>
            <a:pPr eaLnBrk="1" hangingPunct="1">
              <a:spcBef>
                <a:spcPts val="80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7.6  	Real Time Example</a:t>
            </a:r>
          </a:p>
          <a:p>
            <a:pPr eaLnBrk="1" hangingPunct="1">
              <a:spcBef>
                <a:spcPts val="80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7.7   What this Chapter Means for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7.4 The Programming Process</a:t>
            </a:r>
            <a:br>
              <a:rPr lang="en-US" altLang="en-US" smtClean="0"/>
            </a:br>
            <a:endParaRPr lang="en-US" altLang="en-US" sz="28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Documentation is still essential in agile-methods</a:t>
            </a:r>
          </a:p>
          <a:p>
            <a:pPr lvl="1" eaLnBrk="1" hangingPunct="1"/>
            <a:r>
              <a:rPr lang="en-US" altLang="en-US" smtClean="0"/>
              <a:t>Assists the developers in planning, as a roadmap</a:t>
            </a:r>
          </a:p>
          <a:p>
            <a:pPr lvl="1" eaLnBrk="1" hangingPunct="1"/>
            <a:r>
              <a:rPr lang="en-US" altLang="en-US" smtClean="0"/>
              <a:t>Helps describe key abstractions and defines system boundaries</a:t>
            </a:r>
          </a:p>
          <a:p>
            <a:pPr lvl="1" eaLnBrk="1" hangingPunct="1"/>
            <a:r>
              <a:rPr lang="en-US" altLang="en-US" smtClean="0"/>
              <a:t>Assists in communicating among team members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7.5 Information System Example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2800" smtClean="0"/>
              <a:t>Piccadilly System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Design Description</a:t>
            </a:r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Input:  </a:t>
            </a:r>
            <a:r>
              <a:rPr lang="en-US" altLang="en-US" sz="1800" i="1" smtClean="0"/>
              <a:t>Opposition schedule</a:t>
            </a:r>
            <a:endParaRPr lang="en-US" altLang="en-US" sz="1800" smtClean="0"/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For each </a:t>
            </a:r>
            <a:r>
              <a:rPr lang="en-US" altLang="en-US" sz="1800" i="1" smtClean="0"/>
              <a:t>Television company name</a:t>
            </a:r>
            <a:r>
              <a:rPr lang="en-US" altLang="en-US" sz="1800" smtClean="0"/>
              <a:t>, create </a:t>
            </a:r>
            <a:r>
              <a:rPr lang="en-US" altLang="en-US" sz="1800" i="1" smtClean="0"/>
              <a:t>Opposition company</a:t>
            </a:r>
            <a:r>
              <a:rPr lang="en-US" altLang="en-US" sz="1800" smtClean="0"/>
              <a:t>.</a:t>
            </a:r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For each </a:t>
            </a:r>
            <a:r>
              <a:rPr lang="en-US" altLang="en-US" sz="1800" i="1" smtClean="0"/>
              <a:t>Opposition schedule</a:t>
            </a:r>
            <a:r>
              <a:rPr lang="en-US" altLang="en-US" sz="1800" smtClean="0"/>
              <a:t>,</a:t>
            </a:r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Locate the</a:t>
            </a:r>
            <a:r>
              <a:rPr lang="en-US" altLang="en-US" sz="1800" i="1" smtClean="0"/>
              <a:t> Episode</a:t>
            </a:r>
            <a:r>
              <a:rPr lang="en-US" altLang="en-US" sz="1800" smtClean="0"/>
              <a:t> where </a:t>
            </a:r>
            <a:r>
              <a:rPr lang="en-US" altLang="en-US" sz="1800" i="1" smtClean="0"/>
              <a:t>Episode schedule date</a:t>
            </a:r>
            <a:r>
              <a:rPr lang="en-US" altLang="en-US" sz="1800" smtClean="0"/>
              <a:t> = 					</a:t>
            </a:r>
            <a:r>
              <a:rPr lang="en-US" altLang="en-US" sz="1800" i="1" smtClean="0"/>
              <a:t>Opposition transmission date</a:t>
            </a:r>
            <a:r>
              <a:rPr lang="en-US" altLang="en-US" sz="1800" smtClean="0"/>
              <a:t> AND </a:t>
            </a:r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i="1" smtClean="0"/>
              <a:t>				Episode start time</a:t>
            </a:r>
            <a:r>
              <a:rPr lang="en-US" altLang="en-US" sz="1800" smtClean="0"/>
              <a:t> = </a:t>
            </a:r>
            <a:r>
              <a:rPr lang="en-US" altLang="en-US" sz="1800" i="1" smtClean="0"/>
              <a:t>Opposition transmission time</a:t>
            </a:r>
            <a:endParaRPr lang="en-US" altLang="en-US" sz="1800" smtClean="0"/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Create instance of </a:t>
            </a:r>
            <a:r>
              <a:rPr lang="en-US" altLang="en-US" sz="1800" i="1" smtClean="0"/>
              <a:t>Opposition</a:t>
            </a:r>
            <a:r>
              <a:rPr lang="en-US" altLang="en-US" sz="1800" smtClean="0"/>
              <a:t> program</a:t>
            </a:r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Create the relationships </a:t>
            </a:r>
            <a:r>
              <a:rPr lang="en-US" altLang="en-US" sz="1800" i="1" smtClean="0"/>
              <a:t>Planning</a:t>
            </a:r>
            <a:r>
              <a:rPr lang="en-US" altLang="en-US" sz="1800" smtClean="0"/>
              <a:t> and </a:t>
            </a:r>
            <a:r>
              <a:rPr lang="en-US" altLang="en-US" sz="1800" i="1" smtClean="0"/>
              <a:t>Competing</a:t>
            </a:r>
            <a:endParaRPr lang="en-US" altLang="en-US" sz="1800" smtClean="0"/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Output:  List of </a:t>
            </a:r>
            <a:r>
              <a:rPr lang="en-US" altLang="en-US" sz="1800" i="1" smtClean="0"/>
              <a:t>Opposition programs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</a:pPr>
            <a:r>
              <a:rPr lang="en-US" altLang="en-US" smtClean="0"/>
              <a:t>Data dictionary description</a:t>
            </a:r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Opposition schedule = * Data flow *</a:t>
            </a:r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				Television company name</a:t>
            </a:r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				+ {Opposition transmission date</a:t>
            </a:r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				+ Opposition transmission time + 								Opposition program name</a:t>
            </a:r>
          </a:p>
          <a:p>
            <a:pPr lvl="2" eaLnBrk="1" hangingPunct="1">
              <a:lnSpc>
                <a:spcPct val="90000"/>
              </a:lnSpc>
              <a:spcBef>
                <a:spcPts val="10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				+ (Opposition predicted rating)}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7.5 Information System Example</a:t>
            </a:r>
            <a:br>
              <a:rPr lang="en-US" altLang="en-US" smtClean="0"/>
            </a:br>
            <a:r>
              <a:rPr lang="en-US" altLang="en-US" sz="2800" smtClean="0"/>
              <a:t>Piccadilly System’s Implementation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16900" cy="4589463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en-US" sz="1800" smtClean="0"/>
              <a:t>Passing by value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void Match:: calv(Episode episode_start_time)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{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first_advert = episode_start_time + increment;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// The system makes a copy of Episode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// and your program can use the values directly.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}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800" smtClean="0"/>
              <a:t>Passing by pointer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void Match:: calp(Episode* episode)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{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episode-&gt;setStart (episode-&gt;getStart());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// This example passes a pointer to an instance of Episode.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// Then the routine can invoke the services (such as setStart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// and getStart) of Episode using the -&gt; operator.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}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800" smtClean="0"/>
              <a:t>Passing by reference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void Match:: calr(Episode&amp; episode)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{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episode.setStart (episode.getStart());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// This example passes the address of Episode.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// Then the routine can invoke the services (such as setStart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// and getStart) of Episode using the . operator.</a:t>
            </a:r>
          </a:p>
          <a:p>
            <a:pPr lvl="1"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r>
              <a:rPr lang="en-US" altLang="en-US" sz="1200" smtClean="0"/>
              <a:t>}</a:t>
            </a:r>
          </a:p>
          <a:p>
            <a:pPr eaLnBrk="1" hangingPunct="1">
              <a:spcBef>
                <a:spcPts val="200"/>
              </a:spcBef>
              <a:buFont typeface="Lucida Sans Unicode" panose="020B0602030504020204" pitchFamily="34" charset="0"/>
              <a:buNone/>
            </a:pPr>
            <a:endParaRPr lang="en-US" alt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7.6 Real-Time Example</a:t>
            </a:r>
            <a:br>
              <a:rPr lang="en-US" altLang="en-US" smtClean="0"/>
            </a:br>
            <a:r>
              <a:rPr lang="en-US" altLang="en-US" sz="2800" smtClean="0"/>
              <a:t>Ariane-5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Should have included an exception handler</a:t>
            </a:r>
          </a:p>
          <a:p>
            <a:pPr lvl="2" eaLnBrk="1" hangingPunct="1">
              <a:buFont typeface="Lucida Sans Unicode" panose="020B0602030504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lvl="2" eaLnBrk="1" hangingPunct="1">
              <a:buFont typeface="Lucida Sans Unicode" panose="020B0602030504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 eaLnBrk="1" hangingPunct="1">
              <a:buFont typeface="Lucida Sans Unicode" panose="020B0602030504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catch (…..) {</a:t>
            </a:r>
          </a:p>
          <a:p>
            <a:pPr lvl="3" eaLnBrk="1" hangingPunct="1">
              <a:buFont typeface="Lucida Sans Unicode" panose="020B0602030504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//attempt to patch up state</a:t>
            </a:r>
          </a:p>
          <a:p>
            <a:pPr lvl="3" eaLnBrk="1" hangingPunct="1">
              <a:buFont typeface="Lucida Sans Unicode" panose="020B0602030504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//either satisfy postcondition or raise exception again</a:t>
            </a:r>
          </a:p>
          <a:p>
            <a:pPr lvl="2" eaLnBrk="1" hangingPunct="1">
              <a:buFont typeface="Lucida Sans Unicode" panose="020B0602030504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7.7 What This Chapter Means for You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Things to consider when writing a code</a:t>
            </a:r>
          </a:p>
          <a:p>
            <a:pPr lvl="1" eaLnBrk="1" hangingPunct="1"/>
            <a:r>
              <a:rPr lang="en-US" altLang="en-US" smtClean="0"/>
              <a:t>organizational standards and guidelines</a:t>
            </a:r>
          </a:p>
          <a:p>
            <a:pPr lvl="1" eaLnBrk="1" hangingPunct="1"/>
            <a:r>
              <a:rPr lang="en-US" altLang="en-US" smtClean="0"/>
              <a:t>reusing code from other projects</a:t>
            </a:r>
          </a:p>
          <a:p>
            <a:pPr lvl="1" eaLnBrk="1" hangingPunct="1"/>
            <a:r>
              <a:rPr lang="en-US" altLang="en-US" smtClean="0"/>
              <a:t>writing code to make it reusable on future projects</a:t>
            </a:r>
          </a:p>
          <a:p>
            <a:pPr lvl="1" eaLnBrk="1" hangingPunct="1"/>
            <a:r>
              <a:rPr lang="en-US" altLang="en-US" smtClean="0"/>
              <a:t>using the low-level design as an initial framework, and moving in several iterations from design to code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Disclaimer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Minor modifications have been made in content and flow of UCF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8013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Chapter 7 Objectives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8013" cy="46767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Standards for programming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Guidelines for reuse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Using design to frame the code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Internal and external documentation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Programming as a Challenging Task</a:t>
            </a:r>
            <a:br>
              <a:rPr lang="en-US" altLang="en-US" sz="2800" smtClean="0"/>
            </a:br>
            <a:endParaRPr lang="en-US" altLang="en-US" sz="240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detailed issues have not been addressed</a:t>
            </a:r>
          </a:p>
          <a:p>
            <a:pPr eaLnBrk="1" hangingPunct="1"/>
            <a:r>
              <a:rPr lang="en-US" altLang="en-US" smtClean="0"/>
              <a:t>Structures and Relationships that are easy to draw may not be straightforward to program</a:t>
            </a:r>
          </a:p>
          <a:p>
            <a:pPr eaLnBrk="1" hangingPunct="1"/>
            <a:r>
              <a:rPr lang="en-US" altLang="en-US" smtClean="0"/>
              <a:t>Code understandable for others</a:t>
            </a:r>
          </a:p>
          <a:p>
            <a:pPr eaLnBrk="1" hangingPunct="1"/>
            <a:r>
              <a:rPr lang="en-US" altLang="en-US" smtClean="0"/>
              <a:t>Benefit from characteristics of design as well as keeping the code reusable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7.1 Programming Standards and Procedures</a:t>
            </a:r>
            <a:br>
              <a:rPr lang="en-US" altLang="en-US" sz="2800" smtClean="0"/>
            </a:br>
            <a:endParaRPr lang="en-US" altLang="en-US" sz="240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Standards for you</a:t>
            </a:r>
          </a:p>
          <a:p>
            <a:pPr lvl="1" eaLnBrk="1" hangingPunct="1"/>
            <a:r>
              <a:rPr lang="en-US" altLang="en-US" smtClean="0"/>
              <a:t>methods of code documentation</a:t>
            </a:r>
          </a:p>
          <a:p>
            <a:pPr eaLnBrk="1" hangingPunct="1"/>
            <a:r>
              <a:rPr lang="en-US" altLang="en-US" smtClean="0"/>
              <a:t>Standards for others</a:t>
            </a:r>
          </a:p>
          <a:p>
            <a:pPr lvl="1" eaLnBrk="1" hangingPunct="1"/>
            <a:r>
              <a:rPr lang="en-US" altLang="en-US" smtClean="0"/>
              <a:t>Integrators, maintainers, testers</a:t>
            </a:r>
          </a:p>
          <a:p>
            <a:pPr lvl="1" eaLnBrk="1" hangingPunct="1"/>
            <a:r>
              <a:rPr lang="en-US" altLang="en-US" smtClean="0"/>
              <a:t>Prologue documentation</a:t>
            </a:r>
          </a:p>
          <a:p>
            <a:pPr lvl="1" eaLnBrk="1" hangingPunct="1"/>
            <a:r>
              <a:rPr lang="en-US" altLang="en-US" smtClean="0"/>
              <a:t>Automated tools to identify dependencies</a:t>
            </a:r>
          </a:p>
          <a:p>
            <a:pPr eaLnBrk="1" hangingPunct="1"/>
            <a:r>
              <a:rPr lang="en-US" altLang="en-US" smtClean="0"/>
              <a:t>Matching design with implementation</a:t>
            </a:r>
          </a:p>
          <a:p>
            <a:pPr lvl="1" eaLnBrk="1" hangingPunct="1"/>
            <a:r>
              <a:rPr lang="en-US" altLang="en-US" smtClean="0"/>
              <a:t>Changes in design can be easily implemented in code</a:t>
            </a:r>
          </a:p>
          <a:p>
            <a:pPr lvl="2" eaLnBrk="1" hangingPunct="1"/>
            <a:r>
              <a:rPr lang="en-US" altLang="en-US" smtClean="0"/>
              <a:t>Carry forward the design’s modularity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33338"/>
            <a:ext cx="8216900" cy="11318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7.1 Programming Standards and Procedures</a:t>
            </a:r>
            <a:br>
              <a:rPr lang="en-US" altLang="en-US" sz="2800" smtClean="0"/>
            </a:br>
            <a:r>
              <a:rPr lang="en-US" altLang="en-US" sz="2800" smtClean="0"/>
              <a:t>Prologue Documentation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0813" y="1390650"/>
            <a:ext cx="5589587" cy="43243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7.2 Programming Guidelines</a:t>
            </a:r>
            <a:br>
              <a:rPr lang="en-US" altLang="en-US" smtClean="0"/>
            </a:br>
            <a:r>
              <a:rPr lang="en-US" altLang="en-US" sz="2800" smtClean="0"/>
              <a:t>Control Structures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69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Make the code easy to read</a:t>
            </a:r>
          </a:p>
          <a:p>
            <a:pPr lvl="1" eaLnBrk="1" hangingPunct="1"/>
            <a:r>
              <a:rPr lang="en-US" altLang="en-US" smtClean="0"/>
              <a:t>Reader should not worry about understanding the control flow</a:t>
            </a:r>
          </a:p>
          <a:p>
            <a:pPr lvl="1" eaLnBrk="1" hangingPunct="1"/>
            <a:r>
              <a:rPr lang="en-US" altLang="en-US" smtClean="0"/>
              <a:t>Reflect the design’s control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7.2 Programming Guidelines</a:t>
            </a:r>
            <a:br>
              <a:rPr lang="en-US" altLang="en-US" smtClean="0"/>
            </a:br>
            <a:r>
              <a:rPr lang="en-US" altLang="en-US" sz="2800" smtClean="0"/>
              <a:t>Example of Control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16900" cy="4665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Control skips around among the program’s statements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2000" smtClean="0"/>
              <a:t>		</a:t>
            </a:r>
            <a:r>
              <a:rPr lang="en-US" altLang="en-US" sz="1800" smtClean="0"/>
              <a:t>benefit = minimum;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if (age &lt; 75) goto A;//may be a function call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benefit = maximum;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if (AGE &lt; 65) goto B;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if (AGE &lt; 55) 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A:	if (AGE &lt; 65) goto B;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benefit = benefit * 1.5 + bonus;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B:		if (age &lt; 55) 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		benefit = benefit * 1.5;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C:	next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Rearrange the code</a:t>
            </a:r>
          </a:p>
          <a:p>
            <a:pPr lvl="3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if (age &lt; 55) benefit = minimum;</a:t>
            </a:r>
          </a:p>
          <a:p>
            <a:pPr lvl="3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elseif (AGE &lt; 65) benefit = minimum + bonus;</a:t>
            </a:r>
          </a:p>
          <a:p>
            <a:pPr lvl="3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elseif (AGE &lt; 75) benefit = minimum * 1.5 + bonus;</a:t>
            </a:r>
          </a:p>
          <a:p>
            <a:pPr lvl="3" eaLnBrk="1" hangingPunct="1">
              <a:lnSpc>
                <a:spcPct val="8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800" smtClean="0"/>
              <a:t>else benefit = maximum;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</p:txBody>
      </p:sp>
      <p:sp>
        <p:nvSpPr>
          <p:cNvPr id="2" name="TextBox 1"/>
          <p:cNvSpPr txBox="1"/>
          <p:nvPr/>
        </p:nvSpPr>
        <p:spPr>
          <a:xfrm rot="19560825">
            <a:off x="4946650" y="3509963"/>
            <a:ext cx="3776663" cy="7080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None/>
              <a:defRPr/>
            </a:pPr>
            <a:r>
              <a:rPr lang="en-US" sz="4000" dirty="0">
                <a:solidFill>
                  <a:srgbClr val="FF0000"/>
                </a:solidFill>
                <a:latin typeface="+mj-lt"/>
              </a:rPr>
              <a:t>Restructuring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7.2 Programming Guidelines</a:t>
            </a:r>
            <a:br>
              <a:rPr lang="en-US" altLang="en-US" smtClean="0"/>
            </a:br>
            <a:r>
              <a:rPr lang="en-US" altLang="en-US" sz="2800" smtClean="0"/>
              <a:t>Control Structures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69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Make the code not too specific, and not too general</a:t>
            </a:r>
          </a:p>
          <a:p>
            <a:pPr lvl="1" eaLnBrk="1" hangingPunct="1"/>
            <a:r>
              <a:rPr lang="en-US" altLang="en-US" smtClean="0"/>
              <a:t>Specific enough to be understood, generic enough to be re-used</a:t>
            </a:r>
          </a:p>
          <a:p>
            <a:pPr eaLnBrk="1" hangingPunct="1"/>
            <a:r>
              <a:rPr lang="en-US" altLang="en-US" smtClean="0"/>
              <a:t>Use parameter names and comments to exhibit coupling among components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Make the dependency among components visible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6000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730250" marR="0" indent="-273050" algn="l" defTabSz="4572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>
            <a:srgbClr val="003399"/>
          </a:buClr>
          <a:buSzPct val="100000"/>
          <a:buFont typeface="Lucida Sans Unicode" pitchFamily="34" charset="0"/>
          <a:buChar char="–"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Symbol" pitchFamily="18" charset="2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730250" marR="0" indent="-273050" algn="l" defTabSz="4572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>
            <a:srgbClr val="003399"/>
          </a:buClr>
          <a:buSzPct val="100000"/>
          <a:buFont typeface="Lucida Sans Unicode" pitchFamily="34" charset="0"/>
          <a:buChar char="–"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Symbol" pitchFamily="18" charset="2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730250" marR="0" indent="-273050" algn="l" defTabSz="4572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>
            <a:srgbClr val="003399"/>
          </a:buClr>
          <a:buSzPct val="100000"/>
          <a:buFont typeface="Lucida Sans Unicode" pitchFamily="34" charset="0"/>
          <a:buChar char="–"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Symbol" pitchFamily="18" charset="2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730250" marR="0" indent="-273050" algn="l" defTabSz="4572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>
            <a:srgbClr val="003399"/>
          </a:buClr>
          <a:buSzPct val="100000"/>
          <a:buFont typeface="Lucida Sans Unicode" pitchFamily="34" charset="0"/>
          <a:buChar char="–"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Symbol" pitchFamily="18" charset="2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15785</TotalTime>
  <Words>956</Words>
  <Application>Microsoft Office PowerPoint</Application>
  <PresentationFormat>On-screen Show (4:3)</PresentationFormat>
  <Paragraphs>247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Symbol</vt:lpstr>
      <vt:lpstr>Lucida Sans Unicode</vt:lpstr>
      <vt:lpstr>Arial</vt:lpstr>
      <vt:lpstr>Times New Roman</vt:lpstr>
      <vt:lpstr>Wingdings</vt:lpstr>
      <vt:lpstr>Courier New</vt:lpstr>
      <vt:lpstr>Default Design</vt:lpstr>
      <vt:lpstr>1_Default Design</vt:lpstr>
      <vt:lpstr>Writing the Programs</vt:lpstr>
      <vt:lpstr>Contents</vt:lpstr>
      <vt:lpstr>Chapter 7 Objectives</vt:lpstr>
      <vt:lpstr>Programming as a Challenging Task </vt:lpstr>
      <vt:lpstr>7.1 Programming Standards and Procedures </vt:lpstr>
      <vt:lpstr>7.1 Programming Standards and Procedures Prologue Documentation</vt:lpstr>
      <vt:lpstr>7.2 Programming Guidelines Control Structures</vt:lpstr>
      <vt:lpstr>7.2 Programming Guidelines Example of Control Structures</vt:lpstr>
      <vt:lpstr>7.2 Programming Guidelines Control Structures</vt:lpstr>
      <vt:lpstr>7.2 Programming Guidelines Algorithms</vt:lpstr>
      <vt:lpstr>7.2 Programming Guidelines Data Structures</vt:lpstr>
      <vt:lpstr>7.2 Programming Guidelines Keep the Program Simple Example: Determining Federal Income Tax</vt:lpstr>
      <vt:lpstr>7.2 Programming Guidelines Keep the Program Simple Example (continued)</vt:lpstr>
      <vt:lpstr>7.2 Programming Guidelines General Guidelines to Preserve Quality</vt:lpstr>
      <vt:lpstr>7.2 Programming Guidelines Consumer Reuse</vt:lpstr>
      <vt:lpstr>7.2 Programming Guidelines Producer Reuse</vt:lpstr>
      <vt:lpstr>7.3 Documentation</vt:lpstr>
      <vt:lpstr>7.3 Documentation Information Included in Header Comment Block</vt:lpstr>
      <vt:lpstr>7.3 Documentation</vt:lpstr>
      <vt:lpstr>7.4 The Programming Process </vt:lpstr>
      <vt:lpstr>7.5 Information System Example Piccadilly System</vt:lpstr>
      <vt:lpstr>7.5 Information System Example Piccadilly System’s Implementation</vt:lpstr>
      <vt:lpstr>7.6 Real-Time Example Ariane-5</vt:lpstr>
      <vt:lpstr>7.7 What This Chapter Means for You</vt:lpstr>
      <vt:lpstr>Disclaimer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HS</dc:creator>
  <cp:lastModifiedBy>Zeeshan Ali Rana</cp:lastModifiedBy>
  <cp:revision>113</cp:revision>
  <dcterms:modified xsi:type="dcterms:W3CDTF">2023-04-26T05:00:06Z</dcterms:modified>
</cp:coreProperties>
</file>