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1"/>
  </p:sldMasterIdLst>
  <p:notesMasterIdLst>
    <p:notesMasterId r:id="rId30"/>
  </p:notesMasterIdLst>
  <p:sldIdLst>
    <p:sldId id="256" r:id="rId2"/>
    <p:sldId id="279" r:id="rId3"/>
    <p:sldId id="272" r:id="rId4"/>
    <p:sldId id="273" r:id="rId5"/>
    <p:sldId id="274" r:id="rId6"/>
    <p:sldId id="275" r:id="rId7"/>
    <p:sldId id="276" r:id="rId8"/>
    <p:sldId id="269" r:id="rId9"/>
    <p:sldId id="268" r:id="rId10"/>
    <p:sldId id="278" r:id="rId11"/>
    <p:sldId id="280" r:id="rId12"/>
    <p:sldId id="281" r:id="rId13"/>
    <p:sldId id="282" r:id="rId14"/>
    <p:sldId id="283" r:id="rId15"/>
    <p:sldId id="284" r:id="rId16"/>
    <p:sldId id="285" r:id="rId17"/>
    <p:sldId id="286" r:id="rId18"/>
    <p:sldId id="287" r:id="rId19"/>
    <p:sldId id="288" r:id="rId20"/>
    <p:sldId id="289" r:id="rId21"/>
    <p:sldId id="299" r:id="rId22"/>
    <p:sldId id="301" r:id="rId23"/>
    <p:sldId id="302" r:id="rId24"/>
    <p:sldId id="304" r:id="rId25"/>
    <p:sldId id="306" r:id="rId26"/>
    <p:sldId id="307" r:id="rId27"/>
    <p:sldId id="308" r:id="rId28"/>
    <p:sldId id="310"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7E5F1-060A-4C22-A76D-A5C2B64A1B9C}" type="datetimeFigureOut">
              <a:rPr lang="en-US" smtClean="0"/>
              <a:t>5/23/2024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F64395-69F0-4C9A-9FED-EFBAA6BCBEE1}" type="slidenum">
              <a:rPr lang="en-US" smtClean="0"/>
              <a:t>‹#›</a:t>
            </a:fld>
            <a:endParaRPr lang="en-US"/>
          </a:p>
        </p:txBody>
      </p:sp>
    </p:spTree>
    <p:extLst>
      <p:ext uri="{BB962C8B-B14F-4D97-AF65-F5344CB8AC3E}">
        <p14:creationId xmlns:p14="http://schemas.microsoft.com/office/powerpoint/2010/main" val="14833457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
          <p:cNvSpPr>
            <a:spLocks noGrp="1" noRot="1" noChangeAspect="1" noChangeArrowheads="1" noTextEdit="1"/>
          </p:cNvSpPr>
          <p:nvPr>
            <p:ph type="sldImg"/>
          </p:nvPr>
        </p:nvSpPr>
        <p:spPr>
          <a:ln/>
        </p:spPr>
      </p:sp>
      <p:sp>
        <p:nvSpPr>
          <p:cNvPr id="52227"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024506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noFill/>
          <a:ln/>
        </p:spPr>
      </p:sp>
      <p:sp>
        <p:nvSpPr>
          <p:cNvPr id="65539"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57094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noFill/>
          <a:ln/>
        </p:spPr>
      </p:sp>
      <p:sp>
        <p:nvSpPr>
          <p:cNvPr id="66563"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3476809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p:spPr>
      </p:sp>
      <p:sp>
        <p:nvSpPr>
          <p:cNvPr id="49155"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6948703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p:spPr>
      </p:sp>
      <p:sp>
        <p:nvSpPr>
          <p:cNvPr id="50179"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958611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p:spPr>
      </p:sp>
      <p:sp>
        <p:nvSpPr>
          <p:cNvPr id="62467"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337651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p:spPr>
      </p:sp>
      <p:sp>
        <p:nvSpPr>
          <p:cNvPr id="64515"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932139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p:spPr>
      </p:sp>
      <p:sp>
        <p:nvSpPr>
          <p:cNvPr id="65539"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9802811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110435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txBox="1">
            <a:spLocks noGrp="1"/>
          </p:cNvSpPr>
          <p:nvPr>
            <p:ph type="body" idx="1"/>
          </p:nvPr>
        </p:nvSpPr>
        <p:spPr>
          <a:noFill/>
          <a:ln/>
        </p:spPr>
        <p:txBody>
          <a:bodyPr/>
          <a:lstStyle/>
          <a:p>
            <a:endParaRPr lang="en-US" smtClean="0"/>
          </a:p>
        </p:txBody>
      </p:sp>
    </p:spTree>
    <p:extLst>
      <p:ext uri="{BB962C8B-B14F-4D97-AF65-F5344CB8AC3E}">
        <p14:creationId xmlns:p14="http://schemas.microsoft.com/office/powerpoint/2010/main" val="3723845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1"/>
          <p:cNvSpPr>
            <a:spLocks noGrp="1" noRot="1" noChangeAspect="1" noChangeArrowheads="1" noTextEdit="1"/>
          </p:cNvSpPr>
          <p:nvPr>
            <p:ph type="sldImg"/>
          </p:nvPr>
        </p:nvSpPr>
        <p:spPr>
          <a:ln/>
        </p:spPr>
      </p:sp>
      <p:sp>
        <p:nvSpPr>
          <p:cNvPr id="55299" name="Rectangle 2"/>
          <p:cNvSpPr txBox="1">
            <a:spLocks noGrp="1" noChangeArrowheads="1"/>
          </p:cNvSpPr>
          <p:nvPr>
            <p:ph type="body" idx="1"/>
          </p:nvPr>
        </p:nvSpPr>
        <p:spPr>
          <a:noFill/>
          <a:ln/>
        </p:spPr>
        <p:txBody>
          <a:bodyPr wrap="none" anchor="ctr"/>
          <a:lstStyle/>
          <a:p>
            <a:endParaRPr lang="en-US" smtClean="0"/>
          </a:p>
        </p:txBody>
      </p:sp>
    </p:spTree>
    <p:extLst>
      <p:ext uri="{BB962C8B-B14F-4D97-AF65-F5344CB8AC3E}">
        <p14:creationId xmlns:p14="http://schemas.microsoft.com/office/powerpoint/2010/main" val="29185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685800" y="4343361"/>
            <a:ext cx="5486400" cy="4115511"/>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2927587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noFill/>
          <a:ln/>
        </p:spPr>
      </p:sp>
      <p:sp>
        <p:nvSpPr>
          <p:cNvPr id="56323"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40401949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noFill/>
          <a:ln/>
        </p:spPr>
      </p:sp>
      <p:sp>
        <p:nvSpPr>
          <p:cNvPr id="57347"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1376508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noFill/>
          <a:ln/>
        </p:spPr>
      </p:sp>
      <p:sp>
        <p:nvSpPr>
          <p:cNvPr id="63491"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8807516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noFill/>
          <a:ln/>
        </p:spPr>
      </p:sp>
      <p:sp>
        <p:nvSpPr>
          <p:cNvPr id="64515" name="Rectangle 3"/>
          <p:cNvSpPr txBox="1">
            <a:spLocks noGrp="1" noChangeArrowheads="1"/>
          </p:cNvSpPr>
          <p:nvPr>
            <p:ph type="body" idx="1"/>
          </p:nvPr>
        </p:nvSpPr>
        <p:spPr>
          <a:noFill/>
          <a:ln/>
        </p:spPr>
        <p:txBody>
          <a:bodyPr/>
          <a:lstStyle/>
          <a:p>
            <a:endParaRPr lang="en-US" smtClean="0"/>
          </a:p>
        </p:txBody>
      </p:sp>
    </p:spTree>
    <p:extLst>
      <p:ext uri="{BB962C8B-B14F-4D97-AF65-F5344CB8AC3E}">
        <p14:creationId xmlns:p14="http://schemas.microsoft.com/office/powerpoint/2010/main" val="516374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E5ADD2A7-34EC-4747-A6BA-3798C3960BAB}" type="datetimeFigureOut">
              <a:rPr lang="en-US" smtClean="0"/>
              <a:t>5/23/2024</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71FCE58-510C-4DB3-BC95-A2391546D700}" type="slidenum">
              <a:rPr lang="en-US" smtClean="0"/>
              <a:t>‹#›</a:t>
            </a:fld>
            <a:endParaRPr lang="en-US"/>
          </a:p>
        </p:txBody>
      </p:sp>
    </p:spTree>
    <p:extLst>
      <p:ext uri="{BB962C8B-B14F-4D97-AF65-F5344CB8AC3E}">
        <p14:creationId xmlns:p14="http://schemas.microsoft.com/office/powerpoint/2010/main" val="3360718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ADD2A7-34EC-4747-A6BA-3798C3960BAB}"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FCE58-510C-4DB3-BC95-A2391546D700}" type="slidenum">
              <a:rPr lang="en-US" smtClean="0"/>
              <a:t>‹#›</a:t>
            </a:fld>
            <a:endParaRPr lang="en-US"/>
          </a:p>
        </p:txBody>
      </p:sp>
    </p:spTree>
    <p:extLst>
      <p:ext uri="{BB962C8B-B14F-4D97-AF65-F5344CB8AC3E}">
        <p14:creationId xmlns:p14="http://schemas.microsoft.com/office/powerpoint/2010/main" val="716687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ADD2A7-34EC-4747-A6BA-3798C3960BAB}"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FCE58-510C-4DB3-BC95-A2391546D700}" type="slidenum">
              <a:rPr lang="en-US" smtClean="0"/>
              <a:t>‹#›</a:t>
            </a:fld>
            <a:endParaRPr lang="en-US"/>
          </a:p>
        </p:txBody>
      </p:sp>
    </p:spTree>
    <p:extLst>
      <p:ext uri="{BB962C8B-B14F-4D97-AF65-F5344CB8AC3E}">
        <p14:creationId xmlns:p14="http://schemas.microsoft.com/office/powerpoint/2010/main" val="1997545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ADD2A7-34EC-4747-A6BA-3798C3960BAB}"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FCE58-510C-4DB3-BC95-A2391546D700}" type="slidenum">
              <a:rPr lang="en-US" smtClean="0"/>
              <a:t>‹#›</a:t>
            </a:fld>
            <a:endParaRPr lang="en-US"/>
          </a:p>
        </p:txBody>
      </p:sp>
    </p:spTree>
    <p:extLst>
      <p:ext uri="{BB962C8B-B14F-4D97-AF65-F5344CB8AC3E}">
        <p14:creationId xmlns:p14="http://schemas.microsoft.com/office/powerpoint/2010/main" val="4279120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ADD2A7-34EC-4747-A6BA-3798C3960BAB}" type="datetimeFigureOut">
              <a:rPr lang="en-US" smtClean="0"/>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71FCE58-510C-4DB3-BC95-A2391546D700}" type="slidenum">
              <a:rPr lang="en-US" smtClean="0"/>
              <a:t>‹#›</a:t>
            </a:fld>
            <a:endParaRPr lang="en-US"/>
          </a:p>
        </p:txBody>
      </p:sp>
    </p:spTree>
    <p:extLst>
      <p:ext uri="{BB962C8B-B14F-4D97-AF65-F5344CB8AC3E}">
        <p14:creationId xmlns:p14="http://schemas.microsoft.com/office/powerpoint/2010/main" val="741607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ADD2A7-34EC-4747-A6BA-3798C3960BAB}"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71FCE58-510C-4DB3-BC95-A2391546D700}" type="slidenum">
              <a:rPr lang="en-US" smtClean="0"/>
              <a:t>‹#›</a:t>
            </a:fld>
            <a:endParaRPr lang="en-US"/>
          </a:p>
        </p:txBody>
      </p:sp>
    </p:spTree>
    <p:extLst>
      <p:ext uri="{BB962C8B-B14F-4D97-AF65-F5344CB8AC3E}">
        <p14:creationId xmlns:p14="http://schemas.microsoft.com/office/powerpoint/2010/main" val="4210462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ADD2A7-34EC-4747-A6BA-3798C3960BAB}" type="datetimeFigureOut">
              <a:rPr lang="en-US" smtClean="0"/>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71FCE58-510C-4DB3-BC95-A2391546D700}" type="slidenum">
              <a:rPr lang="en-US" smtClean="0"/>
              <a:t>‹#›</a:t>
            </a:fld>
            <a:endParaRPr lang="en-US"/>
          </a:p>
        </p:txBody>
      </p:sp>
    </p:spTree>
    <p:extLst>
      <p:ext uri="{BB962C8B-B14F-4D97-AF65-F5344CB8AC3E}">
        <p14:creationId xmlns:p14="http://schemas.microsoft.com/office/powerpoint/2010/main" val="2218636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5ADD2A7-34EC-4747-A6BA-3798C3960BAB}" type="datetimeFigureOut">
              <a:rPr lang="en-US" smtClean="0"/>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71FCE58-510C-4DB3-BC95-A2391546D700}" type="slidenum">
              <a:rPr lang="en-US" smtClean="0"/>
              <a:t>‹#›</a:t>
            </a:fld>
            <a:endParaRPr lang="en-US"/>
          </a:p>
        </p:txBody>
      </p:sp>
    </p:spTree>
    <p:extLst>
      <p:ext uri="{BB962C8B-B14F-4D97-AF65-F5344CB8AC3E}">
        <p14:creationId xmlns:p14="http://schemas.microsoft.com/office/powerpoint/2010/main" val="138979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ADD2A7-34EC-4747-A6BA-3798C3960BAB}" type="datetimeFigureOut">
              <a:rPr lang="en-US" smtClean="0"/>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71FCE58-510C-4DB3-BC95-A2391546D700}" type="slidenum">
              <a:rPr lang="en-US" smtClean="0"/>
              <a:t>‹#›</a:t>
            </a:fld>
            <a:endParaRPr lang="en-US"/>
          </a:p>
        </p:txBody>
      </p:sp>
    </p:spTree>
    <p:extLst>
      <p:ext uri="{BB962C8B-B14F-4D97-AF65-F5344CB8AC3E}">
        <p14:creationId xmlns:p14="http://schemas.microsoft.com/office/powerpoint/2010/main" val="1156888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Click to edit Master text styles</a:t>
            </a:r>
          </a:p>
        </p:txBody>
      </p:sp>
      <p:sp>
        <p:nvSpPr>
          <p:cNvPr id="5" name="Date Placeholder 4"/>
          <p:cNvSpPr>
            <a:spLocks noGrp="1"/>
          </p:cNvSpPr>
          <p:nvPr>
            <p:ph type="dt" sz="half" idx="10"/>
          </p:nvPr>
        </p:nvSpPr>
        <p:spPr/>
        <p:txBody>
          <a:bodyPr/>
          <a:lstStyle/>
          <a:p>
            <a:fld id="{E5ADD2A7-34EC-4747-A6BA-3798C3960BAB}" type="datetimeFigureOut">
              <a:rPr lang="en-US" smtClean="0"/>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71FCE58-510C-4DB3-BC95-A2391546D700}" type="slidenum">
              <a:rPr lang="en-US" smtClean="0"/>
              <a:t>‹#›</a:t>
            </a:fld>
            <a:endParaRPr lang="en-US"/>
          </a:p>
        </p:txBody>
      </p:sp>
    </p:spTree>
    <p:extLst>
      <p:ext uri="{BB962C8B-B14F-4D97-AF65-F5344CB8AC3E}">
        <p14:creationId xmlns:p14="http://schemas.microsoft.com/office/powerpoint/2010/main" val="1818806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E5ADD2A7-34EC-4747-A6BA-3798C3960BAB}" type="datetimeFigureOut">
              <a:rPr lang="en-US" smtClean="0"/>
              <a:t>5/23/2024</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71FCE58-510C-4DB3-BC95-A2391546D700}" type="slidenum">
              <a:rPr lang="en-US" smtClean="0"/>
              <a:t>‹#›</a:t>
            </a:fld>
            <a:endParaRPr lang="en-US"/>
          </a:p>
        </p:txBody>
      </p:sp>
    </p:spTree>
    <p:extLst>
      <p:ext uri="{BB962C8B-B14F-4D97-AF65-F5344CB8AC3E}">
        <p14:creationId xmlns:p14="http://schemas.microsoft.com/office/powerpoint/2010/main" val="30574409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E5ADD2A7-34EC-4747-A6BA-3798C3960BAB}" type="datetimeFigureOut">
              <a:rPr lang="en-US" smtClean="0"/>
              <a:t>5/23/2024</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71FCE58-510C-4DB3-BC95-A2391546D700}" type="slidenum">
              <a:rPr lang="en-US" smtClean="0"/>
              <a:t>‹#›</a:t>
            </a:fld>
            <a:endParaRPr lang="en-US"/>
          </a:p>
        </p:txBody>
      </p:sp>
    </p:spTree>
    <p:extLst>
      <p:ext uri="{BB962C8B-B14F-4D97-AF65-F5344CB8AC3E}">
        <p14:creationId xmlns:p14="http://schemas.microsoft.com/office/powerpoint/2010/main" val="4161910001"/>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Software Testing</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9912579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Views of Test Objects</a:t>
            </a:r>
            <a:endParaRPr lang="en-US" dirty="0"/>
          </a:p>
        </p:txBody>
      </p:sp>
      <p:sp>
        <p:nvSpPr>
          <p:cNvPr id="3" name="Content Placeholder 2"/>
          <p:cNvSpPr>
            <a:spLocks noGrp="1"/>
          </p:cNvSpPr>
          <p:nvPr>
            <p:ph idx="1"/>
          </p:nvPr>
        </p:nvSpPr>
        <p:spPr/>
        <p:txBody>
          <a:bodyPr/>
          <a:lstStyle/>
          <a:p>
            <a:r>
              <a:rPr lang="en-US" dirty="0" smtClean="0"/>
              <a:t>White Box (Clear box): structure of the test objects</a:t>
            </a:r>
          </a:p>
          <a:p>
            <a:pPr lvl="1"/>
            <a:r>
              <a:rPr lang="en-US" dirty="0"/>
              <a:t>Control Flow</a:t>
            </a:r>
          </a:p>
          <a:p>
            <a:pPr lvl="2"/>
            <a:r>
              <a:rPr lang="en-US" dirty="0"/>
              <a:t>Basis Path, Branch, Statement, Decision…</a:t>
            </a:r>
          </a:p>
          <a:p>
            <a:pPr lvl="1"/>
            <a:r>
              <a:rPr lang="en-US" dirty="0"/>
              <a:t>Data Flow</a:t>
            </a:r>
          </a:p>
          <a:p>
            <a:pPr lvl="2"/>
            <a:r>
              <a:rPr lang="en-US" dirty="0"/>
              <a:t>Du Path, All-uses Path</a:t>
            </a:r>
          </a:p>
          <a:p>
            <a:pPr marL="4572" lvl="1" indent="0">
              <a:buNone/>
            </a:pPr>
            <a:endParaRPr lang="en-US" dirty="0" smtClean="0"/>
          </a:p>
          <a:p>
            <a:r>
              <a:rPr lang="en-US" dirty="0" smtClean="0"/>
              <a:t>Black Box (Closed box): functionality and performance of the test object</a:t>
            </a:r>
          </a:p>
          <a:p>
            <a:pPr lvl="1"/>
            <a:r>
              <a:rPr lang="en-US" dirty="0" smtClean="0"/>
              <a:t>Equivalence classes, Boundary Value Analysis, Scenario-based, decision table based, state machine based…</a:t>
            </a:r>
            <a:endParaRPr lang="en-US" dirty="0"/>
          </a:p>
        </p:txBody>
      </p:sp>
    </p:spTree>
    <p:extLst>
      <p:ext uri="{BB962C8B-B14F-4D97-AF65-F5344CB8AC3E}">
        <p14:creationId xmlns:p14="http://schemas.microsoft.com/office/powerpoint/2010/main" val="518529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Cases for Triangle Problem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75611258"/>
              </p:ext>
            </p:extLst>
          </p:nvPr>
        </p:nvGraphicFramePr>
        <p:xfrm>
          <a:off x="2028216" y="1930370"/>
          <a:ext cx="7518394" cy="2347976"/>
        </p:xfrm>
        <a:graphic>
          <a:graphicData uri="http://schemas.openxmlformats.org/drawingml/2006/table">
            <a:tbl>
              <a:tblPr firstRow="1" firstCol="1" bandRow="1">
                <a:tableStyleId>{5C22544A-7EE6-4342-B048-85BDC9FD1C3A}</a:tableStyleId>
              </a:tblPr>
              <a:tblGrid>
                <a:gridCol w="635591"/>
                <a:gridCol w="1386863"/>
                <a:gridCol w="635591"/>
                <a:gridCol w="635591"/>
                <a:gridCol w="635591"/>
                <a:gridCol w="3589167"/>
              </a:tblGrid>
              <a:tr h="0">
                <a:tc>
                  <a:txBody>
                    <a:bodyPr/>
                    <a:lstStyle/>
                    <a:p>
                      <a:pPr marL="0" marR="0">
                        <a:lnSpc>
                          <a:spcPct val="107000"/>
                        </a:lnSpc>
                        <a:spcBef>
                          <a:spcPts val="0"/>
                        </a:spcBef>
                        <a:spcAft>
                          <a:spcPts val="0"/>
                        </a:spcAft>
                      </a:pPr>
                      <a:r>
                        <a:rPr lang="en-US" sz="1800" dirty="0">
                          <a:effectLst/>
                        </a:rPr>
                        <a:t>TC 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What to test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EO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EC1 of 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Value of A not in valid range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EC1 of 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Value of B not in valid range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EC1 of 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Value of C not in valid range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EC3 of 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smtClean="0">
                          <a:effectLst/>
                        </a:rPr>
                        <a:t>205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15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Value of A not in valid range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EC3 of 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15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smtClean="0">
                          <a:effectLst/>
                        </a:rPr>
                        <a:t>205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Value of B not in valid range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EC3 of 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15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smtClean="0">
                          <a:effectLst/>
                        </a:rPr>
                        <a:t>205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Value of C not in valid range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8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EC2 of A, B, 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Equilateral</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5" name="Rectangle 1"/>
          <p:cNvSpPr>
            <a:spLocks noChangeArrowheads="1"/>
          </p:cNvSpPr>
          <p:nvPr/>
        </p:nvSpPr>
        <p:spPr bwMode="auto">
          <a:xfrm>
            <a:off x="2028216" y="1576165"/>
            <a:ext cx="375047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b="1" dirty="0">
                <a:latin typeface="Calibri" panose="020F0502020204030204" pitchFamily="34" charset="0"/>
                <a:ea typeface="Calibri" panose="020F0502020204030204" pitchFamily="34" charset="0"/>
                <a:cs typeface="Times New Roman" panose="02020603050405020304" pitchFamily="18" charset="0"/>
              </a:rPr>
              <a:t>Test cases based on input range</a:t>
            </a:r>
            <a:endParaRPr lang="en-US" altLang="en-US" sz="3200" b="1" dirty="0">
              <a:latin typeface="Arial" panose="020B0604020202020204" pitchFamily="34" charset="0"/>
            </a:endParaRPr>
          </a:p>
        </p:txBody>
      </p:sp>
      <p:sp>
        <p:nvSpPr>
          <p:cNvPr id="6" name="Rectangle 5"/>
          <p:cNvSpPr/>
          <p:nvPr/>
        </p:nvSpPr>
        <p:spPr>
          <a:xfrm>
            <a:off x="873458" y="4211395"/>
            <a:ext cx="10317706" cy="923330"/>
          </a:xfrm>
          <a:prstGeom prst="rect">
            <a:avLst/>
          </a:prstGeom>
        </p:spPr>
        <p:txBody>
          <a:bodyPr wrap="square">
            <a:spAutoFit/>
          </a:bodyPr>
          <a:lstStyle/>
          <a:p>
            <a:r>
              <a:rPr lang="en-US" dirty="0">
                <a:solidFill>
                  <a:schemeClr val="tx2"/>
                </a:solidFill>
                <a:latin typeface="Calibri" panose="020F0502020204030204" pitchFamily="34" charset="0"/>
                <a:ea typeface="Calibri" panose="020F0502020204030204" pitchFamily="34" charset="0"/>
                <a:cs typeface="Times New Roman" panose="02020603050405020304" pitchFamily="18" charset="0"/>
              </a:rPr>
              <a:t>Note that we have made only one test case instead of three separate test cases to check ABC in valid range. This one test could be any test cases with any valid combination of A, B, C; for example see any of the valid range based test cases.</a:t>
            </a:r>
            <a:endParaRPr lang="en-US" dirty="0">
              <a:solidFill>
                <a:schemeClr val="tx2"/>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454467793"/>
              </p:ext>
            </p:extLst>
          </p:nvPr>
        </p:nvGraphicFramePr>
        <p:xfrm>
          <a:off x="2756846" y="5299328"/>
          <a:ext cx="8789162" cy="1467485"/>
        </p:xfrm>
        <a:graphic>
          <a:graphicData uri="http://schemas.openxmlformats.org/drawingml/2006/table">
            <a:tbl>
              <a:tblPr firstRow="1" firstCol="1" bandRow="1">
                <a:tableStyleId>{5C22544A-7EE6-4342-B048-85BDC9FD1C3A}</a:tableStyleId>
              </a:tblPr>
              <a:tblGrid>
                <a:gridCol w="1464547"/>
                <a:gridCol w="1464547"/>
                <a:gridCol w="1464547"/>
                <a:gridCol w="1464547"/>
                <a:gridCol w="1465487"/>
                <a:gridCol w="1465487"/>
              </a:tblGrid>
              <a:tr h="0">
                <a:tc>
                  <a:txBody>
                    <a:bodyPr/>
                    <a:lstStyle/>
                    <a:p>
                      <a:pPr marL="0" marR="0">
                        <a:lnSpc>
                          <a:spcPct val="107000"/>
                        </a:lnSpc>
                        <a:spcBef>
                          <a:spcPts val="0"/>
                        </a:spcBef>
                        <a:spcAft>
                          <a:spcPts val="0"/>
                        </a:spcAft>
                      </a:pPr>
                      <a:r>
                        <a:rPr lang="en-US" sz="1800" dirty="0">
                          <a:effectLst/>
                        </a:rPr>
                        <a:t>TC 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What to test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A</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C</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EO</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EC 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Equilateral</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EC 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smtClean="0">
                          <a:effectLst/>
                          <a:latin typeface="+mn-lt"/>
                          <a:ea typeface="+mn-ea"/>
                          <a:cs typeface="+mn-cs"/>
                        </a:rPr>
                        <a:t>15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Isosceles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EC 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Scalene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0">
                <a:tc>
                  <a:txBody>
                    <a:bodyPr/>
                    <a:lstStyle/>
                    <a:p>
                      <a:pPr marL="0" marR="0">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EC 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a:effectLst/>
                        </a:rPr>
                        <a:t>10</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800" dirty="0">
                          <a:effectLst/>
                        </a:rPr>
                        <a:t>Not a triangle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
        <p:nvSpPr>
          <p:cNvPr id="8" name="Rectangle 7"/>
          <p:cNvSpPr/>
          <p:nvPr/>
        </p:nvSpPr>
        <p:spPr>
          <a:xfrm>
            <a:off x="5597381" y="4950059"/>
            <a:ext cx="58326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Calibri" panose="020F0502020204030204" pitchFamily="34" charset="0"/>
                <a:ea typeface="Calibri" panose="020F0502020204030204" pitchFamily="34" charset="0"/>
                <a:cs typeface="Times New Roman" panose="02020603050405020304" pitchFamily="18" charset="0"/>
              </a:rPr>
              <a:t>Test cases based on equivalence classes within valid range</a:t>
            </a:r>
          </a:p>
        </p:txBody>
      </p:sp>
    </p:spTree>
    <p:extLst>
      <p:ext uri="{BB962C8B-B14F-4D97-AF65-F5344CB8AC3E}">
        <p14:creationId xmlns:p14="http://schemas.microsoft.com/office/powerpoint/2010/main" val="3862160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normAutofit/>
          </a:bodyPr>
          <a:lstStyle/>
          <a:p>
            <a:r>
              <a:rPr lang="en-US" smtClean="0"/>
              <a:t>Whitebox Testing</a:t>
            </a:r>
            <a:br>
              <a:rPr lang="en-US" smtClean="0"/>
            </a:br>
            <a:r>
              <a:rPr lang="en-US" smtClean="0"/>
              <a:t>Control Flow Graph</a:t>
            </a:r>
          </a:p>
        </p:txBody>
      </p:sp>
      <p:graphicFrame>
        <p:nvGraphicFramePr>
          <p:cNvPr id="4" name="Content Placeholder 3"/>
          <p:cNvGraphicFramePr>
            <a:graphicFrameLocks noGrp="1"/>
          </p:cNvGraphicFramePr>
          <p:nvPr>
            <p:ph idx="1"/>
          </p:nvPr>
        </p:nvGraphicFramePr>
        <p:xfrm>
          <a:off x="3049588" y="3684588"/>
          <a:ext cx="6080760" cy="192786"/>
        </p:xfrm>
        <a:graphic>
          <a:graphicData uri="http://schemas.openxmlformats.org/drawingml/2006/table">
            <a:tbl>
              <a:tblPr/>
              <a:tblGrid>
                <a:gridCol w="3040380"/>
                <a:gridCol w="3040380"/>
              </a:tblGrid>
              <a:tr h="0">
                <a:tc>
                  <a:txBody>
                    <a:bodyPr/>
                    <a:lstStyle/>
                    <a:p>
                      <a:pPr marL="0" marR="0">
                        <a:lnSpc>
                          <a:spcPct val="115000"/>
                        </a:lnSpc>
                        <a:spcBef>
                          <a:spcPts val="0"/>
                        </a:spcBef>
                        <a:spcAft>
                          <a:spcPts val="0"/>
                        </a:spcAft>
                      </a:pPr>
                      <a:endParaRPr lang="en-US" sz="1100">
                        <a:latin typeface="Calibri"/>
                        <a:ea typeface="Calibri"/>
                        <a:cs typeface="Arial"/>
                      </a:endParaRPr>
                    </a:p>
                  </a:txBody>
                  <a:tcPr marL="68580" marR="68580" marT="0" marB="0">
                    <a:lnL>
                      <a:noFill/>
                    </a:lnL>
                    <a:lnR>
                      <a:noFill/>
                    </a:lnR>
                    <a:lnT>
                      <a:noFill/>
                    </a:lnT>
                    <a:lnB>
                      <a:noFill/>
                    </a:lnB>
                  </a:tcPr>
                </a:tc>
                <a:tc>
                  <a:txBody>
                    <a:bodyPr/>
                    <a:lstStyle/>
                    <a:p>
                      <a:pPr marL="0" marR="0" algn="ctr">
                        <a:lnSpc>
                          <a:spcPct val="115000"/>
                        </a:lnSpc>
                        <a:spcBef>
                          <a:spcPts val="0"/>
                        </a:spcBef>
                        <a:spcAft>
                          <a:spcPts val="0"/>
                        </a:spcAft>
                      </a:pPr>
                      <a:endParaRPr lang="en-US" sz="1100" dirty="0">
                        <a:latin typeface="Calibri"/>
                        <a:ea typeface="Calibri"/>
                        <a:cs typeface="Arial"/>
                      </a:endParaRPr>
                    </a:p>
                  </a:txBody>
                  <a:tcPr marL="68580" marR="68580" marT="0" marB="0">
                    <a:lnL>
                      <a:noFill/>
                    </a:lnL>
                    <a:lnR>
                      <a:noFill/>
                    </a:lnR>
                    <a:lnT>
                      <a:noFill/>
                    </a:lnT>
                    <a:lnB>
                      <a:noFill/>
                    </a:lnB>
                  </a:tcPr>
                </a:tc>
              </a:tr>
            </a:tbl>
          </a:graphicData>
        </a:graphic>
      </p:graphicFrame>
      <p:pic>
        <p:nvPicPr>
          <p:cNvPr id="22534" name="Picture 1"/>
          <p:cNvPicPr>
            <a:picLocks noChangeAspect="1" noChangeArrowheads="1"/>
          </p:cNvPicPr>
          <p:nvPr/>
        </p:nvPicPr>
        <p:blipFill>
          <a:blip r:embed="rId2" cstate="print"/>
          <a:srcRect/>
          <a:stretch>
            <a:fillRect/>
          </a:stretch>
        </p:blipFill>
        <p:spPr bwMode="auto">
          <a:xfrm>
            <a:off x="3048001" y="2057400"/>
            <a:ext cx="2790825" cy="2647950"/>
          </a:xfrm>
          <a:prstGeom prst="rect">
            <a:avLst/>
          </a:prstGeom>
          <a:noFill/>
          <a:ln w="9525">
            <a:noFill/>
            <a:miter lim="800000"/>
            <a:headEnd/>
            <a:tailEnd/>
          </a:ln>
        </p:spPr>
      </p:pic>
      <p:pic>
        <p:nvPicPr>
          <p:cNvPr id="22535" name="Picture 2"/>
          <p:cNvPicPr>
            <a:picLocks noChangeAspect="1" noChangeArrowheads="1"/>
          </p:cNvPicPr>
          <p:nvPr/>
        </p:nvPicPr>
        <p:blipFill>
          <a:blip r:embed="rId3" cstate="print"/>
          <a:srcRect/>
          <a:stretch>
            <a:fillRect/>
          </a:stretch>
        </p:blipFill>
        <p:spPr bwMode="auto">
          <a:xfrm>
            <a:off x="7239001" y="1938271"/>
            <a:ext cx="1864056" cy="3109979"/>
          </a:xfrm>
          <a:prstGeom prst="rect">
            <a:avLst/>
          </a:prstGeom>
          <a:noFill/>
          <a:ln w="9525">
            <a:noFill/>
            <a:miter lim="800000"/>
            <a:headEnd/>
            <a:tailEnd/>
          </a:ln>
        </p:spPr>
      </p:pic>
      <p:sp>
        <p:nvSpPr>
          <p:cNvPr id="22536" name="Rectangle 3"/>
          <p:cNvSpPr>
            <a:spLocks noChangeArrowheads="1"/>
          </p:cNvSpPr>
          <p:nvPr/>
        </p:nvSpPr>
        <p:spPr bwMode="auto">
          <a:xfrm>
            <a:off x="4191001" y="5301734"/>
            <a:ext cx="4746171" cy="369332"/>
          </a:xfrm>
          <a:prstGeom prst="rect">
            <a:avLst/>
          </a:prstGeom>
          <a:noFill/>
          <a:ln w="9525">
            <a:noFill/>
            <a:miter lim="800000"/>
            <a:headEnd/>
            <a:tailEnd/>
          </a:ln>
        </p:spPr>
        <p:txBody>
          <a:bodyPr wrap="none" anchor="ctr">
            <a:spAutoFit/>
          </a:bodyPr>
          <a:lstStyle/>
          <a:p>
            <a:r>
              <a:rPr lang="en-US" b="1">
                <a:latin typeface="Calibri" pitchFamily="34" charset="0"/>
                <a:ea typeface="Calibri" pitchFamily="34" charset="0"/>
                <a:cs typeface="Calibri" pitchFamily="34" charset="0"/>
              </a:rPr>
              <a:t>Cyclomatic Complexity = E – N + 2 = 9 – 9 + 2 = 2</a:t>
            </a:r>
            <a:endParaRPr lang="en-US" sz="3200"/>
          </a:p>
        </p:txBody>
      </p:sp>
      <p:sp>
        <p:nvSpPr>
          <p:cNvPr id="2" name="Rectangle 1"/>
          <p:cNvSpPr/>
          <p:nvPr/>
        </p:nvSpPr>
        <p:spPr>
          <a:xfrm>
            <a:off x="1905000" y="5429072"/>
            <a:ext cx="4572000" cy="1200329"/>
          </a:xfrm>
          <a:prstGeom prst="rect">
            <a:avLst/>
          </a:prstGeom>
        </p:spPr>
        <p:txBody>
          <a:bodyPr>
            <a:spAutoFit/>
          </a:bodyPr>
          <a:lstStyle/>
          <a:p>
            <a:pPr eaLnBrk="1" hangingPunct="1"/>
            <a:r>
              <a:rPr lang="en-US" dirty="0"/>
              <a:t>Statement testing</a:t>
            </a:r>
          </a:p>
          <a:p>
            <a:pPr eaLnBrk="1" hangingPunct="1"/>
            <a:r>
              <a:rPr lang="en-US" dirty="0"/>
              <a:t>Branch testing</a:t>
            </a:r>
          </a:p>
          <a:p>
            <a:pPr eaLnBrk="1" hangingPunct="1"/>
            <a:r>
              <a:rPr lang="en-US" dirty="0"/>
              <a:t>Path testing</a:t>
            </a:r>
          </a:p>
          <a:p>
            <a:pPr eaLnBrk="1" hangingPunct="1"/>
            <a:r>
              <a:rPr lang="en-US" dirty="0"/>
              <a:t>…</a:t>
            </a:r>
          </a:p>
        </p:txBody>
      </p:sp>
    </p:spTree>
    <p:extLst>
      <p:ext uri="{BB962C8B-B14F-4D97-AF65-F5344CB8AC3E}">
        <p14:creationId xmlns:p14="http://schemas.microsoft.com/office/powerpoint/2010/main" val="3475054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lstStyle/>
          <a:p>
            <a:r>
              <a:rPr lang="en-US" dirty="0" smtClean="0"/>
              <a:t>How many paths?</a:t>
            </a:r>
          </a:p>
          <a:p>
            <a:pPr lvl="1"/>
            <a:r>
              <a:rPr lang="en-US" dirty="0" err="1" smtClean="0"/>
              <a:t>MxN</a:t>
            </a:r>
            <a:r>
              <a:rPr lang="en-US" dirty="0" smtClean="0"/>
              <a:t>?</a:t>
            </a:r>
          </a:p>
          <a:p>
            <a:pPr lvl="1"/>
            <a:r>
              <a:rPr lang="en-US" dirty="0" smtClean="0"/>
              <a:t>M?</a:t>
            </a:r>
          </a:p>
          <a:p>
            <a:pPr lvl="1"/>
            <a:r>
              <a:rPr lang="en-US" dirty="0" smtClean="0"/>
              <a:t>N?</a:t>
            </a:r>
          </a:p>
          <a:p>
            <a:pPr lvl="1"/>
            <a:r>
              <a:rPr lang="en-US" dirty="0" smtClean="0"/>
              <a:t>M=N=100,000?</a:t>
            </a:r>
          </a:p>
          <a:p>
            <a:r>
              <a:rPr lang="en-US" dirty="0" smtClean="0"/>
              <a:t>Independent paths?</a:t>
            </a:r>
          </a:p>
          <a:p>
            <a:pPr lvl="1"/>
            <a:r>
              <a:rPr lang="en-US" dirty="0" err="1" smtClean="0"/>
              <a:t>Cyclomatic</a:t>
            </a:r>
            <a:r>
              <a:rPr lang="en-US" smtClean="0"/>
              <a:t> Complexity</a:t>
            </a:r>
            <a:endParaRPr lang="en-US" dirty="0"/>
          </a:p>
        </p:txBody>
      </p:sp>
      <p:pic>
        <p:nvPicPr>
          <p:cNvPr id="4" name="Picture 3"/>
          <p:cNvPicPr>
            <a:picLocks noChangeAspect="1"/>
          </p:cNvPicPr>
          <p:nvPr/>
        </p:nvPicPr>
        <p:blipFill>
          <a:blip r:embed="rId2"/>
          <a:stretch>
            <a:fillRect/>
          </a:stretch>
        </p:blipFill>
        <p:spPr>
          <a:xfrm>
            <a:off x="5797086" y="1837990"/>
            <a:ext cx="4870914" cy="4138613"/>
          </a:xfrm>
          <a:prstGeom prst="rect">
            <a:avLst/>
          </a:prstGeom>
        </p:spPr>
      </p:pic>
      <p:pic>
        <p:nvPicPr>
          <p:cNvPr id="5" name="Picture 4"/>
          <p:cNvPicPr>
            <a:picLocks noChangeAspect="1"/>
          </p:cNvPicPr>
          <p:nvPr/>
        </p:nvPicPr>
        <p:blipFill>
          <a:blip r:embed="rId3"/>
          <a:stretch>
            <a:fillRect/>
          </a:stretch>
        </p:blipFill>
        <p:spPr>
          <a:xfrm rot="5400000">
            <a:off x="1487670" y="2195762"/>
            <a:ext cx="6236970" cy="2302647"/>
          </a:xfrm>
          <a:prstGeom prst="rect">
            <a:avLst/>
          </a:prstGeom>
        </p:spPr>
      </p:pic>
    </p:spTree>
    <p:extLst>
      <p:ext uri="{BB962C8B-B14F-4D97-AF65-F5344CB8AC3E}">
        <p14:creationId xmlns:p14="http://schemas.microsoft.com/office/powerpoint/2010/main" val="141084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dirty="0" smtClean="0"/>
              <a:t/>
            </a:r>
            <a:br>
              <a:rPr lang="en-US" dirty="0" smtClean="0"/>
            </a:br>
            <a:r>
              <a:rPr lang="en-US" dirty="0" smtClean="0"/>
              <a:t>Levels of Testing</a:t>
            </a:r>
            <a:endParaRPr lang="en-US" sz="2800" dirty="0"/>
          </a:p>
        </p:txBody>
      </p:sp>
      <p:sp>
        <p:nvSpPr>
          <p:cNvPr id="11267" name="Rectangle 3"/>
          <p:cNvSpPr>
            <a:spLocks noGrp="1" noChangeArrowheads="1"/>
          </p:cNvSpPr>
          <p:nvPr>
            <p:ph idx="1"/>
          </p:nvPr>
        </p:nvSpPr>
        <p:spPr/>
        <p:txBody>
          <a:bodyPr/>
          <a:lstStyle/>
          <a:p>
            <a:pPr eaLnBrk="1" hangingPunct="1"/>
            <a:r>
              <a:rPr lang="en-US" dirty="0" smtClean="0"/>
              <a:t>Module testing, component testing, or unit testing</a:t>
            </a:r>
          </a:p>
          <a:p>
            <a:pPr eaLnBrk="1" hangingPunct="1"/>
            <a:r>
              <a:rPr lang="en-US" dirty="0" smtClean="0"/>
              <a:t>Integration testing</a:t>
            </a:r>
          </a:p>
          <a:p>
            <a:pPr eaLnBrk="1" hangingPunct="1"/>
            <a:r>
              <a:rPr lang="en-US" dirty="0" smtClean="0"/>
              <a:t>System Testing</a:t>
            </a:r>
          </a:p>
          <a:p>
            <a:pPr lvl="1" eaLnBrk="1" hangingPunct="1"/>
            <a:r>
              <a:rPr lang="en-US" dirty="0" smtClean="0"/>
              <a:t>Function testing</a:t>
            </a:r>
          </a:p>
          <a:p>
            <a:pPr lvl="1" eaLnBrk="1" hangingPunct="1"/>
            <a:r>
              <a:rPr lang="en-US" dirty="0" smtClean="0"/>
              <a:t>Performance testing</a:t>
            </a:r>
          </a:p>
          <a:p>
            <a:pPr eaLnBrk="1" hangingPunct="1"/>
            <a:r>
              <a:rPr lang="en-US" dirty="0" smtClean="0"/>
              <a:t>Acceptance testing</a:t>
            </a:r>
          </a:p>
          <a:p>
            <a:pPr eaLnBrk="1" hangingPunct="1"/>
            <a:r>
              <a:rPr lang="en-US" dirty="0" smtClean="0"/>
              <a:t>Installation testing</a:t>
            </a:r>
          </a:p>
        </p:txBody>
      </p:sp>
    </p:spTree>
    <p:extLst>
      <p:ext uri="{BB962C8B-B14F-4D97-AF65-F5344CB8AC3E}">
        <p14:creationId xmlns:p14="http://schemas.microsoft.com/office/powerpoint/2010/main" val="820175017"/>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dirty="0" smtClean="0"/>
              <a:t>Levels of Testing</a:t>
            </a:r>
            <a:br>
              <a:rPr lang="en-US" dirty="0" smtClean="0"/>
            </a:br>
            <a:r>
              <a:rPr lang="en-US" sz="2800" dirty="0"/>
              <a:t>Testing Organization Illustrated</a:t>
            </a:r>
          </a:p>
        </p:txBody>
      </p:sp>
      <p:sp>
        <p:nvSpPr>
          <p:cNvPr id="12291" name="Rectangle 3"/>
          <p:cNvSpPr>
            <a:spLocks noGrp="1" noChangeArrowheads="1"/>
          </p:cNvSpPr>
          <p:nvPr>
            <p:ph idx="1"/>
          </p:nvPr>
        </p:nvSpPr>
        <p:spPr/>
        <p:txBody>
          <a:bodyPr/>
          <a:lstStyle/>
          <a:p>
            <a:pPr eaLnBrk="1" hangingPunct="1"/>
            <a:endParaRPr lang="en-US" smtClean="0"/>
          </a:p>
        </p:txBody>
      </p:sp>
      <p:pic>
        <p:nvPicPr>
          <p:cNvPr id="12292" name="Picture 4" descr="Slide3"/>
          <p:cNvPicPr>
            <a:picLocks noChangeAspect="1" noChangeArrowheads="1"/>
          </p:cNvPicPr>
          <p:nvPr/>
        </p:nvPicPr>
        <p:blipFill>
          <a:blip r:embed="rId3" cstate="print"/>
          <a:srcRect/>
          <a:stretch>
            <a:fillRect/>
          </a:stretch>
        </p:blipFill>
        <p:spPr bwMode="auto">
          <a:xfrm>
            <a:off x="2590800" y="1905000"/>
            <a:ext cx="7315200" cy="4787900"/>
          </a:xfrm>
          <a:prstGeom prst="rect">
            <a:avLst/>
          </a:prstGeom>
          <a:noFill/>
          <a:ln w="9525">
            <a:noFill/>
            <a:miter lim="800000"/>
            <a:headEnd/>
            <a:tailEnd/>
          </a:ln>
        </p:spPr>
      </p:pic>
    </p:spTree>
    <p:extLst>
      <p:ext uri="{BB962C8B-B14F-4D97-AF65-F5344CB8AC3E}">
        <p14:creationId xmlns:p14="http://schemas.microsoft.com/office/powerpoint/2010/main" val="4262264113"/>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dirty="0" smtClean="0"/>
              <a:t>Unit Testing</a:t>
            </a:r>
            <a:br>
              <a:rPr lang="en-US" dirty="0" smtClean="0"/>
            </a:br>
            <a:r>
              <a:rPr lang="en-US" sz="2800" dirty="0"/>
              <a:t>Code Review</a:t>
            </a:r>
          </a:p>
        </p:txBody>
      </p:sp>
      <p:sp>
        <p:nvSpPr>
          <p:cNvPr id="18435" name="Rectangle 3"/>
          <p:cNvSpPr>
            <a:spLocks noGrp="1" noChangeArrowheads="1"/>
          </p:cNvSpPr>
          <p:nvPr>
            <p:ph idx="1"/>
          </p:nvPr>
        </p:nvSpPr>
        <p:spPr/>
        <p:txBody>
          <a:bodyPr/>
          <a:lstStyle/>
          <a:p>
            <a:pPr eaLnBrk="1" hangingPunct="1"/>
            <a:r>
              <a:rPr lang="en-US" smtClean="0"/>
              <a:t>Code walkthrough</a:t>
            </a:r>
          </a:p>
          <a:p>
            <a:pPr eaLnBrk="1" hangingPunct="1"/>
            <a:r>
              <a:rPr lang="en-US" smtClean="0"/>
              <a:t>Code inspection</a:t>
            </a:r>
          </a:p>
          <a:p>
            <a:pPr eaLnBrk="1" hangingPunct="1"/>
            <a:endParaRPr lang="en-US" smtClean="0"/>
          </a:p>
        </p:txBody>
      </p:sp>
    </p:spTree>
    <p:extLst>
      <p:ext uri="{BB962C8B-B14F-4D97-AF65-F5344CB8AC3E}">
        <p14:creationId xmlns:p14="http://schemas.microsoft.com/office/powerpoint/2010/main" val="3809801183"/>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vert="horz" lIns="92075" tIns="46038" rIns="92075" bIns="46038" rtlCol="0" anchor="ctr">
            <a:normAutofit/>
          </a:bodyPr>
          <a:lstStyle/>
          <a:p>
            <a:pPr eaLnBrk="1" hangingPunct="1"/>
            <a:r>
              <a:rPr lang="en-US" dirty="0" smtClean="0"/>
              <a:t>Unit Testing</a:t>
            </a:r>
            <a:endParaRPr lang="en-US" sz="2800" dirty="0"/>
          </a:p>
        </p:txBody>
      </p:sp>
      <p:sp>
        <p:nvSpPr>
          <p:cNvPr id="19459" name="Rectangle 3"/>
          <p:cNvSpPr>
            <a:spLocks noGrp="1" noChangeArrowheads="1"/>
          </p:cNvSpPr>
          <p:nvPr>
            <p:ph idx="1"/>
          </p:nvPr>
        </p:nvSpPr>
        <p:spPr/>
        <p:txBody>
          <a:bodyPr vert="horz" lIns="92075" tIns="46038" rIns="92075" bIns="46038" rtlCol="0">
            <a:normAutofit/>
          </a:bodyPr>
          <a:lstStyle/>
          <a:p>
            <a:pPr eaLnBrk="1" hangingPunct="1"/>
            <a:r>
              <a:rPr lang="en-US" smtClean="0"/>
              <a:t>Testing the unit for correct functionality</a:t>
            </a:r>
          </a:p>
          <a:p>
            <a:pPr eaLnBrk="1" hangingPunct="1"/>
            <a:r>
              <a:rPr lang="en-US" smtClean="0"/>
              <a:t>Testing the unit for correct execution</a:t>
            </a:r>
          </a:p>
        </p:txBody>
      </p:sp>
    </p:spTree>
    <p:extLst>
      <p:ext uri="{BB962C8B-B14F-4D97-AF65-F5344CB8AC3E}">
        <p14:creationId xmlns:p14="http://schemas.microsoft.com/office/powerpoint/2010/main" val="2941378430"/>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81200" y="990600"/>
            <a:ext cx="8229600" cy="1143000"/>
          </a:xfrm>
        </p:spPr>
        <p:txBody>
          <a:bodyPr vert="horz" lIns="92075" tIns="46038" rIns="92075" bIns="46038" rtlCol="0" anchor="ctr">
            <a:normAutofit fontScale="90000"/>
          </a:bodyPr>
          <a:lstStyle/>
          <a:p>
            <a:pPr eaLnBrk="1" hangingPunct="1"/>
            <a:r>
              <a:rPr lang="en-US" dirty="0" smtClean="0"/>
              <a:t>Unit Testing</a:t>
            </a:r>
            <a:br>
              <a:rPr lang="en-US" dirty="0" smtClean="0"/>
            </a:br>
            <a:r>
              <a:rPr lang="en-US" sz="2800" dirty="0"/>
              <a:t>Steps in Testing</a:t>
            </a:r>
            <a:r>
              <a:rPr lang="en-US" dirty="0" smtClean="0"/>
              <a:t> </a:t>
            </a:r>
            <a:endParaRPr lang="en-US" sz="2800" dirty="0"/>
          </a:p>
        </p:txBody>
      </p:sp>
      <p:sp>
        <p:nvSpPr>
          <p:cNvPr id="20483" name="Rectangle 3"/>
          <p:cNvSpPr>
            <a:spLocks noGrp="1" noChangeArrowheads="1"/>
          </p:cNvSpPr>
          <p:nvPr>
            <p:ph idx="1"/>
          </p:nvPr>
        </p:nvSpPr>
        <p:spPr>
          <a:xfrm>
            <a:off x="1981200" y="2240280"/>
            <a:ext cx="8229600" cy="2712720"/>
          </a:xfrm>
        </p:spPr>
        <p:txBody>
          <a:bodyPr vert="horz" lIns="92075" tIns="46038" rIns="92075" bIns="46038" rtlCol="0">
            <a:normAutofit/>
          </a:bodyPr>
          <a:lstStyle/>
          <a:p>
            <a:pPr eaLnBrk="1" hangingPunct="1"/>
            <a:r>
              <a:rPr lang="en-US" dirty="0" smtClean="0"/>
              <a:t>Determining test objectives</a:t>
            </a:r>
          </a:p>
          <a:p>
            <a:pPr eaLnBrk="1" hangingPunct="1"/>
            <a:r>
              <a:rPr lang="en-US" dirty="0" smtClean="0"/>
              <a:t>Selecting test cases</a:t>
            </a:r>
          </a:p>
          <a:p>
            <a:pPr eaLnBrk="1" hangingPunct="1"/>
            <a:r>
              <a:rPr lang="en-US" dirty="0" smtClean="0"/>
              <a:t>Executing test cases </a:t>
            </a:r>
          </a:p>
        </p:txBody>
      </p:sp>
    </p:spTree>
    <p:extLst>
      <p:ext uri="{BB962C8B-B14F-4D97-AF65-F5344CB8AC3E}">
        <p14:creationId xmlns:p14="http://schemas.microsoft.com/office/powerpoint/2010/main" val="103186663"/>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071048" y="636896"/>
            <a:ext cx="8229600" cy="1143000"/>
          </a:xfrm>
        </p:spPr>
        <p:txBody>
          <a:bodyPr>
            <a:normAutofit fontScale="90000"/>
          </a:bodyPr>
          <a:lstStyle/>
          <a:p>
            <a:pPr eaLnBrk="1" hangingPunct="1"/>
            <a:r>
              <a:rPr lang="en-US" dirty="0" smtClean="0"/>
              <a:t>Unit Testing</a:t>
            </a:r>
            <a:br>
              <a:rPr lang="en-US" dirty="0" smtClean="0"/>
            </a:br>
            <a:r>
              <a:rPr lang="en-US" sz="2800" dirty="0" err="1"/>
              <a:t>Whitebox</a:t>
            </a:r>
            <a:r>
              <a:rPr lang="en-US" sz="2800" dirty="0"/>
              <a:t> Test Thoroughness</a:t>
            </a:r>
          </a:p>
        </p:txBody>
      </p:sp>
      <p:sp>
        <p:nvSpPr>
          <p:cNvPr id="21507" name="Rectangle 3"/>
          <p:cNvSpPr>
            <a:spLocks noGrp="1" noChangeArrowheads="1"/>
          </p:cNvSpPr>
          <p:nvPr>
            <p:ph idx="1"/>
          </p:nvPr>
        </p:nvSpPr>
        <p:spPr/>
        <p:txBody>
          <a:bodyPr/>
          <a:lstStyle/>
          <a:p>
            <a:pPr eaLnBrk="1" hangingPunct="1"/>
            <a:r>
              <a:rPr lang="en-US" dirty="0" smtClean="0"/>
              <a:t>Statement testing</a:t>
            </a:r>
          </a:p>
          <a:p>
            <a:pPr eaLnBrk="1" hangingPunct="1"/>
            <a:r>
              <a:rPr lang="en-US" dirty="0" smtClean="0"/>
              <a:t>Branch testing</a:t>
            </a:r>
          </a:p>
          <a:p>
            <a:pPr eaLnBrk="1" hangingPunct="1"/>
            <a:r>
              <a:rPr lang="en-US" dirty="0" smtClean="0"/>
              <a:t>Path testing</a:t>
            </a:r>
          </a:p>
          <a:p>
            <a:pPr eaLnBrk="1" hangingPunct="1"/>
            <a:r>
              <a:rPr lang="en-US" dirty="0" smtClean="0"/>
              <a:t>…</a:t>
            </a:r>
          </a:p>
        </p:txBody>
      </p:sp>
      <p:sp>
        <p:nvSpPr>
          <p:cNvPr id="2" name="Rectangle 1"/>
          <p:cNvSpPr/>
          <p:nvPr/>
        </p:nvSpPr>
        <p:spPr>
          <a:xfrm>
            <a:off x="2819400" y="762001"/>
            <a:ext cx="7772400" cy="6001643"/>
          </a:xfrm>
          <a:prstGeom prst="rect">
            <a:avLst/>
          </a:prstGeom>
        </p:spPr>
        <p:txBody>
          <a:bodyPr wrap="square">
            <a:spAutoFit/>
          </a:bodyPr>
          <a:lstStyle/>
          <a:p>
            <a:r>
              <a:rPr lang="en-US" sz="1600" dirty="0">
                <a:latin typeface="Source Code Pro Light" pitchFamily="49" charset="0"/>
              </a:rPr>
              <a:t>public static double </a:t>
            </a:r>
            <a:r>
              <a:rPr lang="en-US" sz="1600" dirty="0" err="1">
                <a:latin typeface="Source Code Pro Light" pitchFamily="49" charset="0"/>
              </a:rPr>
              <a:t>calculateBill</a:t>
            </a:r>
            <a:r>
              <a:rPr lang="en-US" sz="1600" dirty="0">
                <a:latin typeface="Source Code Pro Light" pitchFamily="49" charset="0"/>
              </a:rPr>
              <a:t> (</a:t>
            </a:r>
            <a:r>
              <a:rPr lang="en-US" sz="1600" dirty="0" err="1">
                <a:latin typeface="Source Code Pro Light" pitchFamily="49" charset="0"/>
              </a:rPr>
              <a:t>int</a:t>
            </a:r>
            <a:r>
              <a:rPr lang="en-US" sz="1600" dirty="0">
                <a:latin typeface="Source Code Pro Light" pitchFamily="49" charset="0"/>
              </a:rPr>
              <a:t> usage)</a:t>
            </a:r>
          </a:p>
          <a:p>
            <a:r>
              <a:rPr lang="en-US" sz="1600" dirty="0">
                <a:latin typeface="Source Code Pro Light" pitchFamily="49" charset="0"/>
              </a:rPr>
              <a:t>{</a:t>
            </a:r>
          </a:p>
          <a:p>
            <a:r>
              <a:rPr lang="en-US" sz="1600" dirty="0">
                <a:latin typeface="Source Code Pro Light" pitchFamily="49" charset="0"/>
              </a:rPr>
              <a:t>	double bill = 0;</a:t>
            </a:r>
          </a:p>
          <a:p>
            <a:r>
              <a:rPr lang="en-US" sz="1600" dirty="0">
                <a:latin typeface="Source Code Pro Light" pitchFamily="49" charset="0"/>
              </a:rPr>
              <a:t>	if(usage &gt; 0)</a:t>
            </a:r>
          </a:p>
          <a:p>
            <a:r>
              <a:rPr lang="en-US" sz="1600" dirty="0">
                <a:latin typeface="Source Code Pro Light" pitchFamily="49" charset="0"/>
              </a:rPr>
              <a:t>	{</a:t>
            </a:r>
          </a:p>
          <a:p>
            <a:r>
              <a:rPr lang="en-US" sz="1600" dirty="0">
                <a:latin typeface="Source Code Pro Light" pitchFamily="49" charset="0"/>
              </a:rPr>
              <a:t>		bill = 40;</a:t>
            </a:r>
          </a:p>
          <a:p>
            <a:r>
              <a:rPr lang="en-US" sz="1600" dirty="0">
                <a:latin typeface="Source Code Pro Light" pitchFamily="49" charset="0"/>
              </a:rPr>
              <a:t>	}</a:t>
            </a:r>
          </a:p>
          <a:p>
            <a:r>
              <a:rPr lang="en-US" sz="1600" dirty="0">
                <a:latin typeface="Source Code Pro Light" pitchFamily="49" charset="0"/>
              </a:rPr>
              <a:t>	if(usage &gt; 100)</a:t>
            </a:r>
          </a:p>
          <a:p>
            <a:r>
              <a:rPr lang="en-US" sz="1600" dirty="0">
                <a:latin typeface="Source Code Pro Light" pitchFamily="49" charset="0"/>
              </a:rPr>
              <a:t>	{</a:t>
            </a:r>
          </a:p>
          <a:p>
            <a:r>
              <a:rPr lang="en-US" sz="1600" dirty="0">
                <a:latin typeface="Source Code Pro Light" pitchFamily="49" charset="0"/>
              </a:rPr>
              <a:t>		if(usage &lt;= 200)</a:t>
            </a:r>
          </a:p>
          <a:p>
            <a:r>
              <a:rPr lang="en-US" sz="1600" dirty="0">
                <a:latin typeface="Source Code Pro Light" pitchFamily="49" charset="0"/>
              </a:rPr>
              <a:t>		{</a:t>
            </a:r>
          </a:p>
          <a:p>
            <a:r>
              <a:rPr lang="en-US" sz="1600" dirty="0">
                <a:latin typeface="Source Code Pro Light" pitchFamily="49" charset="0"/>
              </a:rPr>
              <a:t>			bill = bill + (usage - 100) * 0.5;</a:t>
            </a:r>
          </a:p>
          <a:p>
            <a:r>
              <a:rPr lang="en-US" sz="1600" dirty="0">
                <a:latin typeface="Source Code Pro Light" pitchFamily="49" charset="0"/>
              </a:rPr>
              <a:t>		}</a:t>
            </a:r>
          </a:p>
          <a:p>
            <a:r>
              <a:rPr lang="en-US" sz="1600" dirty="0">
                <a:latin typeface="Source Code Pro Light" pitchFamily="49" charset="0"/>
              </a:rPr>
              <a:t>		else</a:t>
            </a:r>
          </a:p>
          <a:p>
            <a:r>
              <a:rPr lang="en-US" sz="1600" dirty="0">
                <a:latin typeface="Source Code Pro Light" pitchFamily="49" charset="0"/>
              </a:rPr>
              <a:t>		{</a:t>
            </a:r>
          </a:p>
          <a:p>
            <a:r>
              <a:rPr lang="en-US" sz="1600" dirty="0">
                <a:latin typeface="Source Code Pro Light" pitchFamily="49" charset="0"/>
              </a:rPr>
              <a:t>			bill = bill + 50 + (usage - 200) * 0.1;</a:t>
            </a:r>
          </a:p>
          <a:p>
            <a:r>
              <a:rPr lang="en-US" sz="1600" dirty="0">
                <a:latin typeface="Source Code Pro Light" pitchFamily="49" charset="0"/>
              </a:rPr>
              <a:t>			if(bill &gt;= 100)</a:t>
            </a:r>
          </a:p>
          <a:p>
            <a:r>
              <a:rPr lang="en-US" sz="1600" dirty="0">
                <a:latin typeface="Source Code Pro Light" pitchFamily="49" charset="0"/>
              </a:rPr>
              <a:t>			{</a:t>
            </a:r>
          </a:p>
          <a:p>
            <a:r>
              <a:rPr lang="en-US" sz="1600" dirty="0">
                <a:latin typeface="Source Code Pro Light" pitchFamily="49" charset="0"/>
              </a:rPr>
              <a:t>				bill = bill * 0.9;</a:t>
            </a:r>
          </a:p>
          <a:p>
            <a:r>
              <a:rPr lang="en-US" sz="1600" dirty="0">
                <a:latin typeface="Source Code Pro Light" pitchFamily="49" charset="0"/>
              </a:rPr>
              <a:t>			}</a:t>
            </a:r>
          </a:p>
          <a:p>
            <a:r>
              <a:rPr lang="en-US" sz="1600" dirty="0">
                <a:latin typeface="Source Code Pro Light" pitchFamily="49" charset="0"/>
              </a:rPr>
              <a:t>		}</a:t>
            </a:r>
          </a:p>
          <a:p>
            <a:r>
              <a:rPr lang="en-US" sz="1600" dirty="0">
                <a:latin typeface="Source Code Pro Light" pitchFamily="49" charset="0"/>
              </a:rPr>
              <a:t>	}</a:t>
            </a:r>
          </a:p>
          <a:p>
            <a:r>
              <a:rPr lang="en-US" sz="1600" dirty="0">
                <a:latin typeface="Source Code Pro Light" pitchFamily="49" charset="0"/>
              </a:rPr>
              <a:t>	return bill;</a:t>
            </a:r>
          </a:p>
          <a:p>
            <a:r>
              <a:rPr lang="en-US" sz="1600" dirty="0">
                <a:latin typeface="Source Code Pro Light" pitchFamily="49" charset="0"/>
              </a:rPr>
              <a:t>}</a:t>
            </a:r>
          </a:p>
        </p:txBody>
      </p:sp>
      <p:sp>
        <p:nvSpPr>
          <p:cNvPr id="3" name="TextBox 2"/>
          <p:cNvSpPr txBox="1"/>
          <p:nvPr/>
        </p:nvSpPr>
        <p:spPr>
          <a:xfrm>
            <a:off x="1981200" y="3658612"/>
            <a:ext cx="5029200" cy="3046988"/>
          </a:xfrm>
          <a:prstGeom prst="rect">
            <a:avLst/>
          </a:prstGeom>
          <a:noFill/>
        </p:spPr>
        <p:txBody>
          <a:bodyPr wrap="square" rtlCol="0">
            <a:spAutoFit/>
          </a:bodyPr>
          <a:lstStyle/>
          <a:p>
            <a:r>
              <a:rPr lang="en-US" sz="2400" dirty="0">
                <a:latin typeface="Courier New" panose="02070309020205020404" pitchFamily="49" charset="0"/>
                <a:cs typeface="Courier New" panose="02070309020205020404" pitchFamily="49" charset="0"/>
              </a:rPr>
              <a:t>1do{</a:t>
            </a:r>
          </a:p>
          <a:p>
            <a:r>
              <a:rPr lang="en-US" sz="2400" dirty="0">
                <a:latin typeface="Courier New" panose="02070309020205020404" pitchFamily="49" charset="0"/>
                <a:cs typeface="Courier New" panose="02070309020205020404" pitchFamily="49" charset="0"/>
              </a:rPr>
              <a:t>2	</a:t>
            </a:r>
            <a:r>
              <a:rPr lang="en-US" sz="2400" dirty="0" err="1">
                <a:latin typeface="Courier New" panose="02070309020205020404" pitchFamily="49" charset="0"/>
                <a:cs typeface="Courier New" panose="02070309020205020404" pitchFamily="49" charset="0"/>
              </a:rPr>
              <a:t>ptr</a:t>
            </a:r>
            <a:r>
              <a:rPr lang="en-US" sz="2400" dirty="0">
                <a:latin typeface="Courier New" panose="02070309020205020404" pitchFamily="49" charset="0"/>
                <a:cs typeface="Courier New" panose="02070309020205020404" pitchFamily="49" charset="0"/>
              </a:rPr>
              <a:t> = false</a:t>
            </a:r>
          </a:p>
          <a:p>
            <a:r>
              <a:rPr lang="en-US" sz="2400" dirty="0">
                <a:latin typeface="Courier New" panose="02070309020205020404" pitchFamily="49" charset="0"/>
                <a:cs typeface="Courier New" panose="02070309020205020404" pitchFamily="49" charset="0"/>
              </a:rPr>
              <a:t>3	if(x&gt;k)</a:t>
            </a:r>
          </a:p>
          <a:p>
            <a:r>
              <a:rPr lang="en-US" sz="2400" dirty="0">
                <a:latin typeface="Courier New" panose="02070309020205020404" pitchFamily="49" charset="0"/>
                <a:cs typeface="Courier New" panose="02070309020205020404" pitchFamily="49" charset="0"/>
              </a:rPr>
              <a:t>4		</a:t>
            </a:r>
            <a:r>
              <a:rPr lang="en-US" sz="2400" dirty="0" err="1">
                <a:latin typeface="Courier New" panose="02070309020205020404" pitchFamily="49" charset="0"/>
                <a:cs typeface="Courier New" panose="02070309020205020404" pitchFamily="49" charset="0"/>
              </a:rPr>
              <a:t>ptr</a:t>
            </a:r>
            <a:r>
              <a:rPr lang="en-US" sz="2400" dirty="0">
                <a:latin typeface="Courier New" panose="02070309020205020404" pitchFamily="49" charset="0"/>
                <a:cs typeface="Courier New" panose="02070309020205020404" pitchFamily="49" charset="0"/>
              </a:rPr>
              <a:t> = true</a:t>
            </a:r>
          </a:p>
          <a:p>
            <a:r>
              <a:rPr lang="en-US" sz="2400" dirty="0">
                <a:latin typeface="Courier New" panose="02070309020205020404" pitchFamily="49" charset="0"/>
                <a:cs typeface="Courier New" panose="02070309020205020404" pitchFamily="49" charset="0"/>
              </a:rPr>
              <a:t>5	x=x+1</a:t>
            </a:r>
          </a:p>
          <a:p>
            <a:r>
              <a:rPr lang="en-US" sz="2400" dirty="0">
                <a:latin typeface="Courier New" panose="02070309020205020404" pitchFamily="49" charset="0"/>
                <a:cs typeface="Courier New" panose="02070309020205020404" pitchFamily="49" charset="0"/>
              </a:rPr>
              <a:t>6	result= f(</a:t>
            </a:r>
            <a:r>
              <a:rPr lang="en-US" sz="2400" dirty="0" err="1">
                <a:latin typeface="Courier New" panose="02070309020205020404" pitchFamily="49" charset="0"/>
                <a:cs typeface="Courier New" panose="02070309020205020404" pitchFamily="49" charset="0"/>
              </a:rPr>
              <a:t>x,ptr</a:t>
            </a:r>
            <a:r>
              <a:rPr lang="en-US" sz="2400" dirty="0">
                <a:latin typeface="Courier New" panose="02070309020205020404" pitchFamily="49" charset="0"/>
                <a:cs typeface="Courier New" panose="02070309020205020404" pitchFamily="49" charset="0"/>
              </a:rPr>
              <a:t>)</a:t>
            </a:r>
          </a:p>
          <a:p>
            <a:r>
              <a:rPr lang="en-US" sz="2400" dirty="0">
                <a:latin typeface="Courier New" panose="02070309020205020404" pitchFamily="49" charset="0"/>
                <a:cs typeface="Courier New" panose="02070309020205020404" pitchFamily="49" charset="0"/>
              </a:rPr>
              <a:t>7}while (result≤0)</a:t>
            </a:r>
          </a:p>
          <a:p>
            <a:r>
              <a:rPr lang="en-US" sz="2400" dirty="0">
                <a:latin typeface="Courier New" panose="02070309020205020404" pitchFamily="49" charset="0"/>
                <a:cs typeface="Courier New" panose="02070309020205020404" pitchFamily="49" charset="0"/>
              </a:rPr>
              <a:t>8print result</a:t>
            </a:r>
          </a:p>
        </p:txBody>
      </p:sp>
      <p:sp>
        <p:nvSpPr>
          <p:cNvPr id="6" name="Rectangle 5"/>
          <p:cNvSpPr/>
          <p:nvPr/>
        </p:nvSpPr>
        <p:spPr>
          <a:xfrm>
            <a:off x="2819400" y="762001"/>
            <a:ext cx="7772400" cy="4524315"/>
          </a:xfrm>
          <a:prstGeom prst="rect">
            <a:avLst/>
          </a:prstGeom>
        </p:spPr>
        <p:txBody>
          <a:bodyPr wrap="square">
            <a:spAutoFit/>
          </a:bodyPr>
          <a:lstStyle/>
          <a:p>
            <a:r>
              <a:rPr lang="en-US" sz="1600" dirty="0">
                <a:latin typeface="Source Code Pro Light" pitchFamily="49" charset="0"/>
              </a:rPr>
              <a:t>public static double </a:t>
            </a:r>
            <a:r>
              <a:rPr lang="en-US" sz="1600" dirty="0" err="1">
                <a:latin typeface="Source Code Pro Light" pitchFamily="49" charset="0"/>
              </a:rPr>
              <a:t>calculateBill</a:t>
            </a:r>
            <a:r>
              <a:rPr lang="en-US" sz="1600" dirty="0">
                <a:latin typeface="Source Code Pro Light" pitchFamily="49" charset="0"/>
              </a:rPr>
              <a:t> (</a:t>
            </a:r>
            <a:r>
              <a:rPr lang="en-US" sz="1600" dirty="0" err="1">
                <a:latin typeface="Source Code Pro Light" pitchFamily="49" charset="0"/>
              </a:rPr>
              <a:t>int</a:t>
            </a:r>
            <a:r>
              <a:rPr lang="en-US" sz="1600" dirty="0">
                <a:latin typeface="Source Code Pro Light" pitchFamily="49" charset="0"/>
              </a:rPr>
              <a:t> usage)</a:t>
            </a:r>
          </a:p>
          <a:p>
            <a:r>
              <a:rPr lang="en-US" sz="1600" dirty="0">
                <a:latin typeface="Source Code Pro Light" pitchFamily="49" charset="0"/>
              </a:rPr>
              <a:t>{</a:t>
            </a:r>
          </a:p>
          <a:p>
            <a:r>
              <a:rPr lang="en-US" sz="1600" dirty="0">
                <a:latin typeface="Source Code Pro Light" pitchFamily="49" charset="0"/>
              </a:rPr>
              <a:t>	double bill = 0;</a:t>
            </a:r>
          </a:p>
          <a:p>
            <a:r>
              <a:rPr lang="en-US" sz="1600" dirty="0">
                <a:latin typeface="Source Code Pro Light" pitchFamily="49" charset="0"/>
              </a:rPr>
              <a:t>	if(usage &gt; 0)</a:t>
            </a:r>
          </a:p>
          <a:p>
            <a:r>
              <a:rPr lang="en-US" sz="1600" dirty="0">
                <a:latin typeface="Source Code Pro Light" pitchFamily="49" charset="0"/>
              </a:rPr>
              <a:t>	{</a:t>
            </a:r>
          </a:p>
          <a:p>
            <a:r>
              <a:rPr lang="en-US" sz="1600" dirty="0">
                <a:latin typeface="Source Code Pro Light" pitchFamily="49" charset="0"/>
              </a:rPr>
              <a:t>		bill = 40;</a:t>
            </a:r>
          </a:p>
          <a:p>
            <a:r>
              <a:rPr lang="en-US" sz="1600" dirty="0">
                <a:latin typeface="Source Code Pro Light" pitchFamily="49" charset="0"/>
              </a:rPr>
              <a:t>	}</a:t>
            </a:r>
          </a:p>
          <a:p>
            <a:r>
              <a:rPr lang="en-US" sz="1600" dirty="0">
                <a:latin typeface="Source Code Pro Light" pitchFamily="49" charset="0"/>
              </a:rPr>
              <a:t>	if(usage &gt; 100)</a:t>
            </a:r>
          </a:p>
          <a:p>
            <a:r>
              <a:rPr lang="en-US" sz="1600" dirty="0">
                <a:latin typeface="Source Code Pro Light" pitchFamily="49" charset="0"/>
              </a:rPr>
              <a:t>	{</a:t>
            </a:r>
          </a:p>
          <a:p>
            <a:r>
              <a:rPr lang="en-US" sz="1600" dirty="0">
                <a:latin typeface="Source Code Pro Light" pitchFamily="49" charset="0"/>
              </a:rPr>
              <a:t>		if(usage &gt;= 200)</a:t>
            </a:r>
          </a:p>
          <a:p>
            <a:r>
              <a:rPr lang="en-US" sz="1600" dirty="0">
                <a:latin typeface="Source Code Pro Light" pitchFamily="49" charset="0"/>
              </a:rPr>
              <a:t>		{</a:t>
            </a:r>
          </a:p>
          <a:p>
            <a:r>
              <a:rPr lang="en-US" sz="1600" dirty="0">
                <a:latin typeface="Source Code Pro Light" pitchFamily="49" charset="0"/>
              </a:rPr>
              <a:t>			bill = bill + (usage - 200) * 0.5;</a:t>
            </a:r>
          </a:p>
          <a:p>
            <a:r>
              <a:rPr lang="en-US" sz="1600" dirty="0">
                <a:latin typeface="Source Code Pro Light" pitchFamily="49" charset="0"/>
              </a:rPr>
              <a:t>		}</a:t>
            </a:r>
          </a:p>
          <a:p>
            <a:r>
              <a:rPr lang="en-US" sz="1600" dirty="0">
                <a:latin typeface="Source Code Pro Light" pitchFamily="49" charset="0"/>
              </a:rPr>
              <a:t>		bill = bill + 50 + (usage - 100) * 0.1;</a:t>
            </a:r>
          </a:p>
          <a:p>
            <a:r>
              <a:rPr lang="en-US" sz="1600" dirty="0">
                <a:latin typeface="Source Code Pro Light" pitchFamily="49" charset="0"/>
              </a:rPr>
              <a:t>			</a:t>
            </a:r>
          </a:p>
          <a:p>
            <a:r>
              <a:rPr lang="en-US" sz="1600" dirty="0">
                <a:latin typeface="Source Code Pro Light" pitchFamily="49" charset="0"/>
              </a:rPr>
              <a:t>	}</a:t>
            </a:r>
          </a:p>
          <a:p>
            <a:r>
              <a:rPr lang="en-US" sz="1600" dirty="0">
                <a:latin typeface="Source Code Pro Light" pitchFamily="49" charset="0"/>
              </a:rPr>
              <a:t>	return bill;</a:t>
            </a:r>
          </a:p>
          <a:p>
            <a:r>
              <a:rPr lang="en-US" sz="1600" dirty="0">
                <a:latin typeface="Source Code Pro Light" pitchFamily="49" charset="0"/>
              </a:rPr>
              <a:t>}</a:t>
            </a:r>
          </a:p>
        </p:txBody>
      </p:sp>
      <p:sp>
        <p:nvSpPr>
          <p:cNvPr id="7" name="Rectangle 6"/>
          <p:cNvSpPr/>
          <p:nvPr/>
        </p:nvSpPr>
        <p:spPr>
          <a:xfrm>
            <a:off x="4114800" y="1547947"/>
            <a:ext cx="6477000" cy="3970318"/>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/*Line 1*/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a:t>
            </a:r>
          </a:p>
          <a:p>
            <a:r>
              <a:rPr lang="en-US" dirty="0">
                <a:latin typeface="Courier New" panose="02070309020205020404" pitchFamily="49" charset="0"/>
                <a:cs typeface="Courier New" panose="02070309020205020404" pitchFamily="49" charset="0"/>
              </a:rPr>
              <a:t>/*Line 2*/ n=4; </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/*Line 3*/ while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&lt;n-1) do</a:t>
            </a:r>
          </a:p>
          <a:p>
            <a:r>
              <a:rPr lang="en-US" dirty="0">
                <a:latin typeface="Courier New" panose="02070309020205020404" pitchFamily="49" charset="0"/>
                <a:cs typeface="Courier New" panose="02070309020205020404" pitchFamily="49" charset="0"/>
              </a:rPr>
              <a:t>/*Line 4*/ 	j =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+ 1;</a:t>
            </a:r>
          </a:p>
          <a:p>
            <a:r>
              <a:rPr lang="en-US" dirty="0">
                <a:latin typeface="Courier New" panose="02070309020205020404" pitchFamily="49" charset="0"/>
                <a:cs typeface="Courier New" panose="02070309020205020404" pitchFamily="49" charset="0"/>
              </a:rPr>
              <a:t>/*Line 5*/ 	while (j&lt;n) do</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/*Line 6*/ 		if 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]&lt;A[j] then</a:t>
            </a:r>
          </a:p>
          <a:p>
            <a:r>
              <a:rPr lang="en-US" dirty="0">
                <a:latin typeface="Courier New" panose="02070309020205020404" pitchFamily="49" charset="0"/>
                <a:cs typeface="Courier New" panose="02070309020205020404" pitchFamily="49" charset="0"/>
              </a:rPr>
              <a:t>/*Line 7*/ 			swap(A[</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A[j]);</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/*Line 8*/ 	end do;</a:t>
            </a:r>
          </a:p>
          <a:p>
            <a:r>
              <a:rPr lang="en-US" dirty="0">
                <a:latin typeface="Courier New" panose="02070309020205020404" pitchFamily="49" charset="0"/>
                <a:cs typeface="Courier New" panose="02070309020205020404" pitchFamily="49" charset="0"/>
              </a:rPr>
              <a:t>/*Line 9*/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=i+1;</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/*Line 10*/ end do;</a:t>
            </a:r>
          </a:p>
        </p:txBody>
      </p:sp>
      <p:pic>
        <p:nvPicPr>
          <p:cNvPr id="4" name="Picture 3"/>
          <p:cNvPicPr>
            <a:picLocks noChangeAspect="1"/>
          </p:cNvPicPr>
          <p:nvPr/>
        </p:nvPicPr>
        <p:blipFill>
          <a:blip r:embed="rId3"/>
          <a:stretch>
            <a:fillRect/>
          </a:stretch>
        </p:blipFill>
        <p:spPr>
          <a:xfrm rot="5400000">
            <a:off x="6512400" y="2759266"/>
            <a:ext cx="5534025" cy="2333625"/>
          </a:xfrm>
          <a:prstGeom prst="rect">
            <a:avLst/>
          </a:prstGeom>
        </p:spPr>
      </p:pic>
      <p:pic>
        <p:nvPicPr>
          <p:cNvPr id="5" name="Picture 4"/>
          <p:cNvPicPr>
            <a:picLocks noChangeAspect="1"/>
          </p:cNvPicPr>
          <p:nvPr/>
        </p:nvPicPr>
        <p:blipFill>
          <a:blip r:embed="rId4"/>
          <a:stretch>
            <a:fillRect/>
          </a:stretch>
        </p:blipFill>
        <p:spPr>
          <a:xfrm rot="5400000">
            <a:off x="91853" y="1865922"/>
            <a:ext cx="6425364" cy="3228975"/>
          </a:xfrm>
          <a:prstGeom prst="rect">
            <a:avLst/>
          </a:prstGeom>
        </p:spPr>
      </p:pic>
    </p:spTree>
    <p:extLst>
      <p:ext uri="{BB962C8B-B14F-4D97-AF65-F5344CB8AC3E}">
        <p14:creationId xmlns:p14="http://schemas.microsoft.com/office/powerpoint/2010/main" val="104554727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1507">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1507">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21507">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21506"/>
                                        </p:tgtEl>
                                        <p:attrNameLst>
                                          <p:attrName>style.visibility</p:attrName>
                                        </p:attrNameLst>
                                      </p:cBhvr>
                                      <p:to>
                                        <p:strVal val="hidden"/>
                                      </p:to>
                                    </p:set>
                                  </p:childTnLst>
                                </p:cTn>
                              </p:par>
                            </p:childTnLst>
                          </p:cTn>
                        </p:par>
                        <p:par>
                          <p:cTn id="15" fill="hold">
                            <p:stCondLst>
                              <p:cond delay="0"/>
                            </p:stCondLst>
                            <p:childTnLst>
                              <p:par>
                                <p:cTn id="16" presetID="10" presetClass="entr" presetSubtype="0" fill="hold" grpId="0" nodeType="after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
                                        </p:tgtEl>
                                        <p:attrNameLst>
                                          <p:attrName>style.visibility</p:attrName>
                                        </p:attrNameLst>
                                      </p:cBhvr>
                                      <p:to>
                                        <p:strVal val="hidden"/>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6"/>
                                        </p:tgtEl>
                                        <p:attrNameLst>
                                          <p:attrName>style.visibility</p:attrName>
                                        </p:attrNameLst>
                                      </p:cBhvr>
                                      <p:to>
                                        <p:strVal val="hidden"/>
                                      </p:to>
                                    </p:set>
                                  </p:childTnLst>
                                </p:cTn>
                              </p:par>
                              <p:par>
                                <p:cTn id="30" presetID="10" presetClass="entr" presetSubtype="0" fill="hold" grpId="0"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4"/>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 presetClass="exit" presetSubtype="0" fill="hold" grpId="1" nodeType="clickEffect">
                                  <p:stCondLst>
                                    <p:cond delay="0"/>
                                  </p:stCondLst>
                                  <p:childTnLst>
                                    <p:set>
                                      <p:cBhvr>
                                        <p:cTn id="45" dur="1" fill="hold">
                                          <p:stCondLst>
                                            <p:cond delay="0"/>
                                          </p:stCondLst>
                                        </p:cTn>
                                        <p:tgtEl>
                                          <p:spTgt spid="3"/>
                                        </p:tgtEl>
                                        <p:attrNameLst>
                                          <p:attrName>style.visibility</p:attrName>
                                        </p:attrNameLst>
                                      </p:cBhvr>
                                      <p:to>
                                        <p:strVal val="hidden"/>
                                      </p:to>
                                    </p:set>
                                  </p:childTnLst>
                                </p:cTn>
                              </p:par>
                            </p:childTnLst>
                          </p:cTn>
                        </p:par>
                        <p:par>
                          <p:cTn id="46" fill="hold">
                            <p:stCondLst>
                              <p:cond delay="0"/>
                            </p:stCondLst>
                            <p:childTnLst>
                              <p:par>
                                <p:cTn id="47" presetID="1" presetClass="entr" presetSubtype="0"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fade">
                                      <p:cBhvr>
                                        <p:cTn id="5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p:bldP spid="21507" grpId="0" build="p"/>
      <p:bldP spid="2" grpId="0"/>
      <p:bldP spid="2" grpId="1"/>
      <p:bldP spid="3" grpId="0"/>
      <p:bldP spid="3" grpId="1"/>
      <p:bldP spid="6" grpId="0"/>
      <p:bldP spid="6" grpId="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
          <p:cNvSpPr>
            <a:spLocks noGrp="1" noChangeArrowheads="1"/>
          </p:cNvSpPr>
          <p:nvPr>
            <p:ph type="title"/>
          </p:nvPr>
        </p:nvSpPr>
        <p:spPr>
          <a:xfrm>
            <a:off x="507244" y="955631"/>
            <a:ext cx="8218488" cy="1135063"/>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Software Faults and Failures</a:t>
            </a:r>
            <a:br>
              <a:rPr lang="en-GB" dirty="0" smtClean="0"/>
            </a:br>
            <a:r>
              <a:rPr lang="en-US" sz="2800" dirty="0"/>
              <a:t>Why Does Software Fail?</a:t>
            </a:r>
            <a:endParaRPr lang="en-GB" sz="2800" dirty="0"/>
          </a:p>
        </p:txBody>
      </p:sp>
      <p:sp>
        <p:nvSpPr>
          <p:cNvPr id="6147" name="Rectangle 2"/>
          <p:cNvSpPr>
            <a:spLocks noGrp="1" noChangeArrowheads="1"/>
          </p:cNvSpPr>
          <p:nvPr>
            <p:ph idx="1"/>
          </p:nvPr>
        </p:nvSpPr>
        <p:spPr>
          <a:xfrm>
            <a:off x="507244" y="2471670"/>
            <a:ext cx="8218488" cy="352425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t>Wrong requirement:  not what the customer wants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t>Missing requirement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t>Requirement impossible to implement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t>Faulty design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t>Faulty code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smtClean="0"/>
              <a:t>Improperly implemented design</a:t>
            </a:r>
            <a:endParaRPr lang="en-GB" dirty="0" smtClean="0"/>
          </a:p>
        </p:txBody>
      </p:sp>
    </p:spTree>
    <p:extLst>
      <p:ext uri="{BB962C8B-B14F-4D97-AF65-F5344CB8AC3E}">
        <p14:creationId xmlns:p14="http://schemas.microsoft.com/office/powerpoint/2010/main" val="2445815704"/>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Exercise</a:t>
            </a:r>
            <a:endParaRPr lang="en-US" dirty="0"/>
          </a:p>
        </p:txBody>
      </p:sp>
      <p:sp>
        <p:nvSpPr>
          <p:cNvPr id="3" name="Content Placeholder 2"/>
          <p:cNvSpPr>
            <a:spLocks noGrp="1"/>
          </p:cNvSpPr>
          <p:nvPr>
            <p:ph idx="1"/>
          </p:nvPr>
        </p:nvSpPr>
        <p:spPr/>
        <p:txBody>
          <a:bodyPr>
            <a:normAutofit/>
          </a:bodyPr>
          <a:lstStyle/>
          <a:p>
            <a:r>
              <a:rPr lang="en-US" sz="2000" dirty="0">
                <a:latin typeface="Courier New" panose="02070309020205020404" pitchFamily="49" charset="0"/>
                <a:cs typeface="Courier New" panose="02070309020205020404" pitchFamily="49" charset="0"/>
              </a:rPr>
              <a:t>/*Line 1*/ </a:t>
            </a:r>
            <a:r>
              <a:rPr lang="en-US" sz="2000" dirty="0" err="1">
                <a:latin typeface="Courier New" panose="02070309020205020404" pitchFamily="49" charset="0"/>
                <a:cs typeface="Courier New" panose="02070309020205020404" pitchFamily="49" charset="0"/>
              </a:rPr>
              <a:t>boolean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isOutsideGrid</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x,int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y,int</a:t>
            </a:r>
            <a:r>
              <a:rPr lang="en-US" sz="2000" dirty="0">
                <a:latin typeface="Courier New" panose="02070309020205020404" pitchFamily="49" charset="0"/>
                <a:cs typeface="Courier New" panose="02070309020205020404" pitchFamily="49" charset="0"/>
              </a:rPr>
              <a:t> xl, </a:t>
            </a:r>
            <a:r>
              <a:rPr lang="en-US" sz="2000" dirty="0" err="1">
                <a:latin typeface="Courier New" panose="02070309020205020404" pitchFamily="49" charset="0"/>
                <a:cs typeface="Courier New" panose="02070309020205020404" pitchFamily="49" charset="0"/>
              </a:rPr>
              <a:t>int</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yl</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/*Line 2*/	</a:t>
            </a:r>
            <a:r>
              <a:rPr lang="en-US" sz="2000" dirty="0" err="1">
                <a:latin typeface="Courier New" panose="02070309020205020404" pitchFamily="49" charset="0"/>
                <a:cs typeface="Courier New" panose="02070309020205020404" pitchFamily="49" charset="0"/>
              </a:rPr>
              <a:t>boolean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isOutside</a:t>
            </a:r>
            <a:r>
              <a:rPr lang="en-US" sz="2000" dirty="0">
                <a:latin typeface="Courier New" panose="02070309020205020404" pitchFamily="49" charset="0"/>
                <a:cs typeface="Courier New" panose="02070309020205020404" pitchFamily="49" charset="0"/>
              </a:rPr>
              <a:t> = false;</a:t>
            </a:r>
          </a:p>
          <a:p>
            <a:r>
              <a:rPr lang="en-US" sz="2000" dirty="0">
                <a:latin typeface="Courier New" panose="02070309020205020404" pitchFamily="49" charset="0"/>
                <a:cs typeface="Courier New" panose="02070309020205020404" pitchFamily="49" charset="0"/>
              </a:rPr>
              <a:t>/*Line 3*/		if (x&lt;xl &amp;&amp; y&lt;</a:t>
            </a:r>
            <a:r>
              <a:rPr lang="en-US" sz="2000" dirty="0" err="1">
                <a:latin typeface="Courier New" panose="02070309020205020404" pitchFamily="49" charset="0"/>
                <a:cs typeface="Courier New" panose="02070309020205020404" pitchFamily="49" charset="0"/>
              </a:rPr>
              <a:t>yl</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/*Line 4*/			</a:t>
            </a:r>
            <a:r>
              <a:rPr lang="en-US" sz="2000" dirty="0" err="1">
                <a:latin typeface="Courier New" panose="02070309020205020404" pitchFamily="49" charset="0"/>
                <a:cs typeface="Courier New" panose="02070309020205020404" pitchFamily="49" charset="0"/>
              </a:rPr>
              <a:t>isOutside</a:t>
            </a:r>
            <a:r>
              <a:rPr lang="en-US" sz="2000" dirty="0">
                <a:latin typeface="Courier New" panose="02070309020205020404" pitchFamily="49" charset="0"/>
                <a:cs typeface="Courier New" panose="02070309020205020404" pitchFamily="49" charset="0"/>
              </a:rPr>
              <a:t> = true;	</a:t>
            </a:r>
          </a:p>
          <a:p>
            <a:r>
              <a:rPr lang="en-US" sz="2000" dirty="0">
                <a:latin typeface="Courier New" panose="02070309020205020404" pitchFamily="49" charset="0"/>
                <a:cs typeface="Courier New" panose="02070309020205020404" pitchFamily="49" charset="0"/>
              </a:rPr>
              <a:t>/*Line 5*/	return	</a:t>
            </a:r>
            <a:r>
              <a:rPr lang="en-US" sz="2000" dirty="0" err="1">
                <a:latin typeface="Courier New" panose="02070309020205020404" pitchFamily="49" charset="0"/>
                <a:cs typeface="Courier New" panose="02070309020205020404" pitchFamily="49" charset="0"/>
              </a:rPr>
              <a:t>isOutside</a:t>
            </a:r>
            <a:r>
              <a:rPr lang="en-US" sz="2000" dirty="0">
                <a:latin typeface="Courier New" panose="02070309020205020404" pitchFamily="49" charset="0"/>
                <a:cs typeface="Courier New" panose="02070309020205020404" pitchFamily="49" charset="0"/>
              </a:rPr>
              <a:t>;	</a:t>
            </a:r>
          </a:p>
          <a:p>
            <a:r>
              <a:rPr lang="en-US" sz="2000" dirty="0">
                <a:latin typeface="Courier New" panose="02070309020205020404" pitchFamily="49" charset="0"/>
                <a:cs typeface="Courier New" panose="02070309020205020404" pitchFamily="49" charset="0"/>
              </a:rPr>
              <a:t>/*Line 6*/ }</a:t>
            </a: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850250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mtClean="0"/>
              <a:t>System Testing</a:t>
            </a:r>
          </a:p>
        </p:txBody>
      </p:sp>
      <p:sp>
        <p:nvSpPr>
          <p:cNvPr id="2" name="Content Placeholder 1"/>
          <p:cNvSpPr>
            <a:spLocks noGrp="1"/>
          </p:cNvSpPr>
          <p:nvPr>
            <p:ph idx="1"/>
          </p:nvPr>
        </p:nvSpPr>
        <p:spPr/>
        <p:txBody>
          <a:bodyPr/>
          <a:lstStyle/>
          <a:p>
            <a:r>
              <a:rPr lang="en-US" dirty="0"/>
              <a:t>System is tested as a whole</a:t>
            </a:r>
          </a:p>
          <a:p>
            <a:r>
              <a:rPr lang="en-US" dirty="0"/>
              <a:t>Different types of testing considered during System Testing:</a:t>
            </a:r>
          </a:p>
          <a:p>
            <a:pPr marL="393192" lvl="1" indent="0">
              <a:buNone/>
            </a:pPr>
            <a:r>
              <a:rPr lang="en-US" dirty="0"/>
              <a:t>- Functional Testing (GUI)			 - Security</a:t>
            </a:r>
          </a:p>
          <a:p>
            <a:pPr marL="393192" lvl="1" indent="0">
              <a:buNone/>
            </a:pPr>
            <a:r>
              <a:rPr lang="en-US" dirty="0"/>
              <a:t>- Performance Testing			- Sanity</a:t>
            </a:r>
          </a:p>
          <a:p>
            <a:pPr marL="393192" lvl="1" indent="0">
              <a:buNone/>
            </a:pPr>
            <a:r>
              <a:rPr lang="en-US" dirty="0"/>
              <a:t>- Usability					- Smoke </a:t>
            </a:r>
          </a:p>
          <a:p>
            <a:pPr marL="393192" lvl="1" indent="0">
              <a:buNone/>
            </a:pPr>
            <a:r>
              <a:rPr lang="en-US" dirty="0"/>
              <a:t>- Load					- Regression</a:t>
            </a:r>
            <a:endParaRPr lang="en-US" dirty="0"/>
          </a:p>
        </p:txBody>
      </p:sp>
      <p:sp>
        <p:nvSpPr>
          <p:cNvPr id="5" name="Content Placeholder 2"/>
          <p:cNvSpPr txBox="1">
            <a:spLocks/>
          </p:cNvSpPr>
          <p:nvPr/>
        </p:nvSpPr>
        <p:spPr>
          <a:xfrm>
            <a:off x="1600200" y="1968500"/>
            <a:ext cx="8991600" cy="466090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393192" lvl="1" indent="0">
              <a:buNone/>
            </a:pPr>
            <a:r>
              <a:rPr lang="en-US" dirty="0"/>
              <a:t>					</a:t>
            </a:r>
          </a:p>
        </p:txBody>
      </p:sp>
    </p:spTree>
    <p:extLst>
      <p:ext uri="{BB962C8B-B14F-4D97-AF65-F5344CB8AC3E}">
        <p14:creationId xmlns:p14="http://schemas.microsoft.com/office/powerpoint/2010/main" val="24061465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normAutofit/>
          </a:bodyPr>
          <a:lstStyle/>
          <a:p>
            <a:pPr eaLnBrk="1" hangingPunct="1"/>
            <a:r>
              <a:rPr lang="en-US" dirty="0" smtClean="0"/>
              <a:t>Principles of System Testing</a:t>
            </a:r>
            <a:br>
              <a:rPr lang="en-US" dirty="0" smtClean="0"/>
            </a:br>
            <a:r>
              <a:rPr lang="en-US" sz="2800" dirty="0"/>
              <a:t>Regression Testing</a:t>
            </a:r>
          </a:p>
        </p:txBody>
      </p:sp>
      <p:sp>
        <p:nvSpPr>
          <p:cNvPr id="8195" name="Rectangle 3"/>
          <p:cNvSpPr>
            <a:spLocks noGrp="1" noChangeArrowheads="1"/>
          </p:cNvSpPr>
          <p:nvPr>
            <p:ph type="body" idx="1"/>
          </p:nvPr>
        </p:nvSpPr>
        <p:spPr/>
        <p:txBody>
          <a:bodyPr/>
          <a:lstStyle/>
          <a:p>
            <a:pPr eaLnBrk="1" hangingPunct="1"/>
            <a:r>
              <a:rPr lang="en-US" smtClean="0"/>
              <a:t>Identifies new faults that may have been introduced as current one are being corrected</a:t>
            </a:r>
          </a:p>
          <a:p>
            <a:pPr eaLnBrk="1" hangingPunct="1"/>
            <a:r>
              <a:rPr lang="en-US" smtClean="0"/>
              <a:t>Verifies a new version or release still performs the same functions in the same manner as an older version or release</a:t>
            </a:r>
          </a:p>
        </p:txBody>
      </p:sp>
    </p:spTree>
    <p:extLst>
      <p:ext uri="{BB962C8B-B14F-4D97-AF65-F5344CB8AC3E}">
        <p14:creationId xmlns:p14="http://schemas.microsoft.com/office/powerpoint/2010/main" val="1107816550"/>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dirty="0" smtClean="0"/>
              <a:t>Principles of System Testing</a:t>
            </a:r>
            <a:br>
              <a:rPr lang="en-US" dirty="0" smtClean="0"/>
            </a:br>
            <a:r>
              <a:rPr lang="en-US" sz="2800" dirty="0"/>
              <a:t>Regression Testing Steps</a:t>
            </a:r>
          </a:p>
        </p:txBody>
      </p:sp>
      <p:sp>
        <p:nvSpPr>
          <p:cNvPr id="9219" name="Rectangle 3"/>
          <p:cNvSpPr>
            <a:spLocks noGrp="1" noChangeArrowheads="1"/>
          </p:cNvSpPr>
          <p:nvPr>
            <p:ph type="body" idx="1"/>
          </p:nvPr>
        </p:nvSpPr>
        <p:spPr/>
        <p:txBody>
          <a:bodyPr/>
          <a:lstStyle/>
          <a:p>
            <a:pPr eaLnBrk="1" hangingPunct="1"/>
            <a:r>
              <a:rPr lang="en-US" dirty="0" smtClean="0"/>
              <a:t>Inserting the new code</a:t>
            </a:r>
          </a:p>
          <a:p>
            <a:pPr eaLnBrk="1" hangingPunct="1"/>
            <a:r>
              <a:rPr lang="en-US" dirty="0" smtClean="0"/>
              <a:t>Testing functions known to be affected by the new code</a:t>
            </a:r>
          </a:p>
          <a:p>
            <a:pPr eaLnBrk="1" hangingPunct="1"/>
            <a:r>
              <a:rPr lang="en-US" dirty="0" smtClean="0"/>
              <a:t>Testing essential function of </a:t>
            </a:r>
            <a:r>
              <a:rPr lang="en-US" i="1" dirty="0" smtClean="0"/>
              <a:t>m</a:t>
            </a:r>
            <a:r>
              <a:rPr lang="en-US" dirty="0" smtClean="0"/>
              <a:t> to verify that they still work properly</a:t>
            </a:r>
          </a:p>
          <a:p>
            <a:pPr eaLnBrk="1" hangingPunct="1"/>
            <a:r>
              <a:rPr lang="en-US" dirty="0" smtClean="0"/>
              <a:t>Continuing function testing </a:t>
            </a:r>
            <a:r>
              <a:rPr lang="en-US" i="1" dirty="0" smtClean="0"/>
              <a:t>m</a:t>
            </a:r>
            <a:r>
              <a:rPr lang="en-US" dirty="0" smtClean="0"/>
              <a:t> + </a:t>
            </a:r>
            <a:r>
              <a:rPr lang="en-US" dirty="0" smtClean="0"/>
              <a:t>1</a:t>
            </a:r>
          </a:p>
          <a:p>
            <a:pPr eaLnBrk="1" hangingPunct="1"/>
            <a:endParaRPr lang="en-US" dirty="0"/>
          </a:p>
          <a:p>
            <a:pPr eaLnBrk="1" hangingPunct="1"/>
            <a:r>
              <a:rPr lang="en-US" dirty="0" smtClean="0"/>
              <a:t>Test case priority?</a:t>
            </a:r>
            <a:endParaRPr lang="en-US" dirty="0" smtClean="0"/>
          </a:p>
        </p:txBody>
      </p:sp>
    </p:spTree>
    <p:extLst>
      <p:ext uri="{BB962C8B-B14F-4D97-AF65-F5344CB8AC3E}">
        <p14:creationId xmlns:p14="http://schemas.microsoft.com/office/powerpoint/2010/main" val="194514264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vert="horz" lIns="92075" tIns="46038" rIns="92075" bIns="46038" rtlCol="0" anchor="ctr">
            <a:normAutofit/>
          </a:bodyPr>
          <a:lstStyle/>
          <a:p>
            <a:pPr eaLnBrk="1" hangingPunct="1"/>
            <a:r>
              <a:rPr lang="en-US" dirty="0" smtClean="0"/>
              <a:t>Acceptance Tests</a:t>
            </a:r>
            <a:br>
              <a:rPr lang="en-US" dirty="0" smtClean="0"/>
            </a:br>
            <a:r>
              <a:rPr lang="en-US" sz="2800" dirty="0"/>
              <a:t>Purpose and Roles</a:t>
            </a:r>
          </a:p>
        </p:txBody>
      </p:sp>
      <p:sp>
        <p:nvSpPr>
          <p:cNvPr id="21507" name="Rectangle 3"/>
          <p:cNvSpPr>
            <a:spLocks noGrp="1" noChangeArrowheads="1"/>
          </p:cNvSpPr>
          <p:nvPr>
            <p:ph type="body" idx="1"/>
          </p:nvPr>
        </p:nvSpPr>
        <p:spPr/>
        <p:txBody>
          <a:bodyPr vert="horz" lIns="92075" tIns="46038" rIns="92075" bIns="46038" rtlCol="0">
            <a:normAutofit/>
          </a:bodyPr>
          <a:lstStyle/>
          <a:p>
            <a:pPr eaLnBrk="1" hangingPunct="1"/>
            <a:r>
              <a:rPr lang="en-US" smtClean="0"/>
              <a:t>Enable the customers and users to determine if the built system meets their needs and expectations</a:t>
            </a:r>
          </a:p>
          <a:p>
            <a:pPr eaLnBrk="1" hangingPunct="1"/>
            <a:r>
              <a:rPr lang="en-US" smtClean="0"/>
              <a:t>Written, conducted and evaluated by the customers</a:t>
            </a:r>
          </a:p>
          <a:p>
            <a:pPr eaLnBrk="1" hangingPunct="1"/>
            <a:endParaRPr lang="en-US" smtClean="0"/>
          </a:p>
        </p:txBody>
      </p:sp>
    </p:spTree>
    <p:extLst>
      <p:ext uri="{BB962C8B-B14F-4D97-AF65-F5344CB8AC3E}">
        <p14:creationId xmlns:p14="http://schemas.microsoft.com/office/powerpoint/2010/main" val="4281252246"/>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dirty="0"/>
              <a:t>Result of Acceptance Tests</a:t>
            </a:r>
          </a:p>
        </p:txBody>
      </p:sp>
      <p:sp>
        <p:nvSpPr>
          <p:cNvPr id="23555" name="Rectangle 3"/>
          <p:cNvSpPr>
            <a:spLocks noGrp="1" noChangeArrowheads="1"/>
          </p:cNvSpPr>
          <p:nvPr>
            <p:ph type="body" idx="1"/>
          </p:nvPr>
        </p:nvSpPr>
        <p:spPr/>
        <p:txBody>
          <a:bodyPr/>
          <a:lstStyle/>
          <a:p>
            <a:pPr eaLnBrk="1" hangingPunct="1"/>
            <a:r>
              <a:rPr lang="en-US" dirty="0" smtClean="0"/>
              <a:t>List of requirements that</a:t>
            </a:r>
          </a:p>
          <a:p>
            <a:pPr lvl="1" eaLnBrk="1" hangingPunct="1"/>
            <a:r>
              <a:rPr lang="en-US" dirty="0" smtClean="0"/>
              <a:t>are not satisfied</a:t>
            </a:r>
          </a:p>
          <a:p>
            <a:pPr lvl="1" eaLnBrk="1" hangingPunct="1"/>
            <a:r>
              <a:rPr lang="en-US" dirty="0" smtClean="0"/>
              <a:t>must be deleted</a:t>
            </a:r>
          </a:p>
          <a:p>
            <a:pPr lvl="1" eaLnBrk="1" hangingPunct="1"/>
            <a:r>
              <a:rPr lang="en-US" dirty="0" smtClean="0"/>
              <a:t>must be revised</a:t>
            </a:r>
          </a:p>
          <a:p>
            <a:pPr lvl="1" eaLnBrk="1" hangingPunct="1"/>
            <a:r>
              <a:rPr lang="en-US" dirty="0" smtClean="0"/>
              <a:t>must be added </a:t>
            </a:r>
          </a:p>
        </p:txBody>
      </p:sp>
    </p:spTree>
    <p:extLst>
      <p:ext uri="{BB962C8B-B14F-4D97-AF65-F5344CB8AC3E}">
        <p14:creationId xmlns:p14="http://schemas.microsoft.com/office/powerpoint/2010/main" val="3978773736"/>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dirty="0" smtClean="0"/>
              <a:t>Installation Testing</a:t>
            </a:r>
          </a:p>
        </p:txBody>
      </p:sp>
      <p:sp>
        <p:nvSpPr>
          <p:cNvPr id="24579" name="Rectangle 3"/>
          <p:cNvSpPr>
            <a:spLocks noGrp="1" noChangeArrowheads="1"/>
          </p:cNvSpPr>
          <p:nvPr>
            <p:ph type="body" idx="1"/>
          </p:nvPr>
        </p:nvSpPr>
        <p:spPr/>
        <p:txBody>
          <a:bodyPr/>
          <a:lstStyle/>
          <a:p>
            <a:pPr eaLnBrk="1" hangingPunct="1"/>
            <a:r>
              <a:rPr lang="en-US" dirty="0" smtClean="0"/>
              <a:t>Before the testing</a:t>
            </a:r>
          </a:p>
          <a:p>
            <a:pPr lvl="1" eaLnBrk="1" hangingPunct="1"/>
            <a:r>
              <a:rPr lang="en-US" dirty="0" smtClean="0"/>
              <a:t>Configure the system</a:t>
            </a:r>
          </a:p>
          <a:p>
            <a:pPr lvl="1" eaLnBrk="1" hangingPunct="1"/>
            <a:r>
              <a:rPr lang="en-US" dirty="0" smtClean="0"/>
              <a:t>Attach proper number and kind of devices</a:t>
            </a:r>
          </a:p>
          <a:p>
            <a:pPr lvl="1" eaLnBrk="1" hangingPunct="1"/>
            <a:r>
              <a:rPr lang="en-US" dirty="0" smtClean="0"/>
              <a:t>Establish communication with other system</a:t>
            </a:r>
          </a:p>
          <a:p>
            <a:pPr eaLnBrk="1" hangingPunct="1"/>
            <a:r>
              <a:rPr lang="en-US" dirty="0" smtClean="0"/>
              <a:t>The testing</a:t>
            </a:r>
          </a:p>
          <a:p>
            <a:pPr lvl="1" eaLnBrk="1" hangingPunct="1"/>
            <a:r>
              <a:rPr lang="en-US" dirty="0" smtClean="0"/>
              <a:t>Regression tests: to verify that the system has been installed properly and </a:t>
            </a:r>
            <a:r>
              <a:rPr lang="en-US" dirty="0" smtClean="0"/>
              <a:t>works</a:t>
            </a:r>
          </a:p>
          <a:p>
            <a:pPr lvl="1" eaLnBrk="1" hangingPunct="1"/>
            <a:endParaRPr lang="en-US" dirty="0"/>
          </a:p>
          <a:p>
            <a:pPr lvl="1" eaLnBrk="1" hangingPunct="1"/>
            <a:r>
              <a:rPr lang="en-US" dirty="0" smtClean="0"/>
              <a:t>Test case priority???</a:t>
            </a:r>
            <a:endParaRPr lang="en-US" dirty="0" smtClean="0"/>
          </a:p>
          <a:p>
            <a:pPr lvl="1" eaLnBrk="1" hangingPunct="1">
              <a:buFont typeface="Lucida Sans Unicode" pitchFamily="34" charset="0"/>
              <a:buNone/>
            </a:pPr>
            <a:endParaRPr lang="en-US" dirty="0" smtClean="0"/>
          </a:p>
        </p:txBody>
      </p:sp>
    </p:spTree>
    <p:extLst>
      <p:ext uri="{BB962C8B-B14F-4D97-AF65-F5344CB8AC3E}">
        <p14:creationId xmlns:p14="http://schemas.microsoft.com/office/powerpoint/2010/main" val="224858914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smtClean="0"/>
              <a:t>Software Testing Tools</a:t>
            </a:r>
          </a:p>
        </p:txBody>
      </p:sp>
      <p:sp>
        <p:nvSpPr>
          <p:cNvPr id="3" name="Content Placeholder 2"/>
          <p:cNvSpPr>
            <a:spLocks noGrp="1"/>
          </p:cNvSpPr>
          <p:nvPr>
            <p:ph idx="1"/>
          </p:nvPr>
        </p:nvSpPr>
        <p:spPr/>
        <p:txBody>
          <a:bodyPr>
            <a:normAutofit/>
          </a:bodyPr>
          <a:lstStyle/>
          <a:p>
            <a:pPr>
              <a:defRPr/>
            </a:pPr>
            <a:r>
              <a:rPr lang="en-US" dirty="0" smtClean="0"/>
              <a:t>Automated Testing Tools</a:t>
            </a:r>
          </a:p>
          <a:p>
            <a:pPr lvl="1">
              <a:defRPr/>
            </a:pPr>
            <a:r>
              <a:rPr lang="en-US" dirty="0" smtClean="0"/>
              <a:t>Selenium</a:t>
            </a:r>
            <a:r>
              <a:rPr lang="en-US" smtClean="0"/>
              <a:t>, QTP, SilkTest, WinRunner</a:t>
            </a:r>
            <a:r>
              <a:rPr lang="en-US" dirty="0" smtClean="0"/>
              <a:t>, </a:t>
            </a:r>
            <a:r>
              <a:rPr lang="en-US" dirty="0" err="1" smtClean="0"/>
              <a:t>LoadRunner</a:t>
            </a:r>
            <a:r>
              <a:rPr lang="en-US" dirty="0" smtClean="0"/>
              <a:t>, </a:t>
            </a:r>
            <a:r>
              <a:rPr lang="en-US" dirty="0" err="1"/>
              <a:t>Jmeter</a:t>
            </a:r>
            <a:endParaRPr lang="en-US" dirty="0" smtClean="0"/>
          </a:p>
          <a:p>
            <a:pPr>
              <a:defRPr/>
            </a:pPr>
            <a:r>
              <a:rPr lang="en-US" dirty="0" smtClean="0"/>
              <a:t>Testing Management Tools</a:t>
            </a:r>
          </a:p>
          <a:p>
            <a:pPr lvl="1">
              <a:defRPr/>
            </a:pPr>
            <a:r>
              <a:rPr lang="en-US" dirty="0" err="1"/>
              <a:t>TestManager</a:t>
            </a:r>
            <a:r>
              <a:rPr lang="en-US" dirty="0" smtClean="0"/>
              <a:t>, </a:t>
            </a:r>
            <a:r>
              <a:rPr lang="en-US" dirty="0" err="1"/>
              <a:t>TestDirector</a:t>
            </a:r>
            <a:r>
              <a:rPr lang="en-US" dirty="0" smtClean="0"/>
              <a:t> </a:t>
            </a:r>
          </a:p>
          <a:p>
            <a:pPr>
              <a:defRPr/>
            </a:pPr>
            <a:r>
              <a:rPr lang="en-US" dirty="0" smtClean="0"/>
              <a:t>Bug Tracking/Configuration Management Tools</a:t>
            </a:r>
          </a:p>
          <a:p>
            <a:pPr lvl="1">
              <a:defRPr/>
            </a:pPr>
            <a:r>
              <a:rPr lang="en-US" dirty="0" err="1" smtClean="0"/>
              <a:t>Bugzilla</a:t>
            </a:r>
            <a:r>
              <a:rPr lang="en-US" dirty="0" smtClean="0"/>
              <a:t>, Jitterbug, </a:t>
            </a:r>
            <a:r>
              <a:rPr lang="en-US"/>
              <a:t>SilkRadar</a:t>
            </a:r>
            <a:endParaRPr lang="en-US" dirty="0" smtClean="0"/>
          </a:p>
        </p:txBody>
      </p:sp>
    </p:spTree>
    <p:extLst>
      <p:ext uri="{BB962C8B-B14F-4D97-AF65-F5344CB8AC3E}">
        <p14:creationId xmlns:p14="http://schemas.microsoft.com/office/powerpoint/2010/main" val="2863095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dirty="0" smtClean="0"/>
              <a:t>UCF Slides</a:t>
            </a:r>
          </a:p>
          <a:p>
            <a:r>
              <a:rPr lang="en-US" dirty="0" smtClean="0"/>
              <a:t>Software Testing, A Craftsman’s Approach </a:t>
            </a:r>
            <a:r>
              <a:rPr lang="en-US" smtClean="0"/>
              <a:t>by Jorgensen</a:t>
            </a:r>
            <a:endParaRPr lang="en-US" dirty="0" smtClean="0"/>
          </a:p>
        </p:txBody>
      </p:sp>
    </p:spTree>
    <p:extLst>
      <p:ext uri="{BB962C8B-B14F-4D97-AF65-F5344CB8AC3E}">
        <p14:creationId xmlns:p14="http://schemas.microsoft.com/office/powerpoint/2010/main" val="284537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1" y="4002733"/>
            <a:ext cx="2805113" cy="2834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0" name="Rectangle 2"/>
          <p:cNvSpPr>
            <a:spLocks noGrp="1" noChangeArrowheads="1"/>
          </p:cNvSpPr>
          <p:nvPr>
            <p:ph type="title"/>
          </p:nvPr>
        </p:nvSpPr>
        <p:spPr/>
        <p:txBody>
          <a:bodyPr>
            <a:normAutofit/>
          </a:bodyPr>
          <a:lstStyle/>
          <a:p>
            <a:pPr eaLnBrk="1" hangingPunct="1"/>
            <a:r>
              <a:rPr lang="en-US" dirty="0" smtClean="0"/>
              <a:t>Objective of Testing</a:t>
            </a:r>
          </a:p>
        </p:txBody>
      </p:sp>
      <p:sp>
        <p:nvSpPr>
          <p:cNvPr id="7171" name="Rectangle 3"/>
          <p:cNvSpPr>
            <a:spLocks noGrp="1" noChangeArrowheads="1"/>
          </p:cNvSpPr>
          <p:nvPr>
            <p:ph idx="1"/>
          </p:nvPr>
        </p:nvSpPr>
        <p:spPr/>
        <p:txBody>
          <a:bodyPr/>
          <a:lstStyle/>
          <a:p>
            <a:pPr eaLnBrk="1" hangingPunct="1"/>
            <a:r>
              <a:rPr lang="en-US" dirty="0" smtClean="0"/>
              <a:t>Objective of testing: discover faults</a:t>
            </a:r>
          </a:p>
          <a:p>
            <a:pPr eaLnBrk="1" hangingPunct="1"/>
            <a:r>
              <a:rPr lang="en-US" dirty="0" smtClean="0"/>
              <a:t>A test is successful only when a fault is discovered</a:t>
            </a:r>
          </a:p>
          <a:p>
            <a:pPr lvl="1" eaLnBrk="1" hangingPunct="1"/>
            <a:r>
              <a:rPr lang="en-US" dirty="0" smtClean="0"/>
              <a:t>Fault identification is the process of determining what fault caused the failure</a:t>
            </a:r>
          </a:p>
          <a:p>
            <a:pPr lvl="1" eaLnBrk="1" hangingPunct="1"/>
            <a:r>
              <a:rPr lang="en-US" dirty="0" smtClean="0"/>
              <a:t>Fault correction is the process of making changes to the system so that the faults are removed</a:t>
            </a:r>
          </a:p>
        </p:txBody>
      </p:sp>
    </p:spTree>
    <p:extLst>
      <p:ext uri="{BB962C8B-B14F-4D97-AF65-F5344CB8AC3E}">
        <p14:creationId xmlns:p14="http://schemas.microsoft.com/office/powerpoint/2010/main" val="222380293"/>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smtClean="0"/>
              <a:t>Elements of a Test Case</a:t>
            </a:r>
          </a:p>
        </p:txBody>
      </p:sp>
      <p:sp>
        <p:nvSpPr>
          <p:cNvPr id="8195" name="Content Placeholder 2"/>
          <p:cNvSpPr>
            <a:spLocks noGrp="1"/>
          </p:cNvSpPr>
          <p:nvPr>
            <p:ph idx="1"/>
          </p:nvPr>
        </p:nvSpPr>
        <p:spPr/>
        <p:txBody>
          <a:bodyPr/>
          <a:lstStyle/>
          <a:p>
            <a:r>
              <a:rPr lang="en-US" dirty="0" smtClean="0"/>
              <a:t>Purpose</a:t>
            </a:r>
          </a:p>
          <a:p>
            <a:r>
              <a:rPr lang="en-US" dirty="0" smtClean="0"/>
              <a:t>Input</a:t>
            </a:r>
          </a:p>
          <a:p>
            <a:r>
              <a:rPr lang="en-US" dirty="0" smtClean="0"/>
              <a:t>Expected Output</a:t>
            </a:r>
          </a:p>
          <a:p>
            <a:r>
              <a:rPr lang="en-US" dirty="0" smtClean="0"/>
              <a:t>Actual Output</a:t>
            </a:r>
          </a:p>
          <a:p>
            <a:r>
              <a:rPr lang="en-US" dirty="0" smtClean="0"/>
              <a:t>Result</a:t>
            </a:r>
          </a:p>
          <a:p>
            <a:r>
              <a:rPr lang="en-US" dirty="0" smtClean="0"/>
              <a:t>Sample Format:</a:t>
            </a:r>
          </a:p>
          <a:p>
            <a:pPr lvl="1"/>
            <a:endParaRPr lang="en-US" dirty="0" smtClean="0"/>
          </a:p>
        </p:txBody>
      </p:sp>
      <p:graphicFrame>
        <p:nvGraphicFramePr>
          <p:cNvPr id="2" name="Table 1"/>
          <p:cNvGraphicFramePr>
            <a:graphicFrameLocks noGrp="1"/>
          </p:cNvGraphicFramePr>
          <p:nvPr>
            <p:extLst>
              <p:ext uri="{D42A27DB-BD31-4B8C-83A1-F6EECF244321}">
                <p14:modId xmlns:p14="http://schemas.microsoft.com/office/powerpoint/2010/main" val="3140864370"/>
              </p:ext>
            </p:extLst>
          </p:nvPr>
        </p:nvGraphicFramePr>
        <p:xfrm>
          <a:off x="1951630" y="5018964"/>
          <a:ext cx="8534400" cy="1010920"/>
        </p:xfrm>
        <a:graphic>
          <a:graphicData uri="http://schemas.openxmlformats.org/drawingml/2006/table">
            <a:tbl>
              <a:tblPr firstRow="1" bandRow="1">
                <a:tableStyleId>{5C22544A-7EE6-4342-B048-85BDC9FD1C3A}</a:tableStyleId>
              </a:tblPr>
              <a:tblGrid>
                <a:gridCol w="1422400"/>
                <a:gridCol w="1422400"/>
                <a:gridCol w="1422400"/>
                <a:gridCol w="1422400"/>
                <a:gridCol w="1422400"/>
                <a:gridCol w="1422400"/>
              </a:tblGrid>
              <a:tr h="370840">
                <a:tc>
                  <a:txBody>
                    <a:bodyPr/>
                    <a:lstStyle/>
                    <a:p>
                      <a:r>
                        <a:rPr lang="en-US" sz="1800" dirty="0" smtClean="0"/>
                        <a:t>Test Case ID</a:t>
                      </a:r>
                      <a:endParaRPr lang="en-US" sz="1800" dirty="0"/>
                    </a:p>
                  </a:txBody>
                  <a:tcPr/>
                </a:tc>
                <a:tc>
                  <a:txBody>
                    <a:bodyPr/>
                    <a:lstStyle/>
                    <a:p>
                      <a:r>
                        <a:rPr lang="en-US" sz="1800" dirty="0" smtClean="0"/>
                        <a:t>Purpose</a:t>
                      </a:r>
                      <a:endParaRPr lang="en-US" sz="1800" dirty="0"/>
                    </a:p>
                  </a:txBody>
                  <a:tcPr/>
                </a:tc>
                <a:tc>
                  <a:txBody>
                    <a:bodyPr/>
                    <a:lstStyle/>
                    <a:p>
                      <a:r>
                        <a:rPr lang="en-US" sz="1800" dirty="0" smtClean="0"/>
                        <a:t>Input Data</a:t>
                      </a:r>
                      <a:endParaRPr lang="en-US" sz="1800" dirty="0"/>
                    </a:p>
                  </a:txBody>
                  <a:tcPr/>
                </a:tc>
                <a:tc>
                  <a:txBody>
                    <a:bodyPr/>
                    <a:lstStyle/>
                    <a:p>
                      <a:r>
                        <a:rPr lang="en-US" sz="1800" dirty="0" smtClean="0"/>
                        <a:t>Expected Output</a:t>
                      </a:r>
                      <a:endParaRPr lang="en-US" sz="1800" dirty="0"/>
                    </a:p>
                  </a:txBody>
                  <a:tcPr/>
                </a:tc>
                <a:tc>
                  <a:txBody>
                    <a:bodyPr/>
                    <a:lstStyle/>
                    <a:p>
                      <a:r>
                        <a:rPr lang="en-US" sz="1800" dirty="0" smtClean="0"/>
                        <a:t>Actual Output</a:t>
                      </a:r>
                      <a:endParaRPr lang="en-US" sz="1800" dirty="0"/>
                    </a:p>
                  </a:txBody>
                  <a:tcPr/>
                </a:tc>
                <a:tc>
                  <a:txBody>
                    <a:bodyPr/>
                    <a:lstStyle/>
                    <a:p>
                      <a:r>
                        <a:rPr lang="en-US" sz="1800" dirty="0" smtClean="0"/>
                        <a:t>Result</a:t>
                      </a:r>
                      <a:endParaRPr lang="en-US" sz="1800" dirty="0"/>
                    </a:p>
                  </a:txBody>
                  <a:tcPr/>
                </a:tc>
              </a:tr>
              <a:tr h="370840">
                <a:tc>
                  <a:txBody>
                    <a:bodyPr/>
                    <a:lstStyle/>
                    <a:p>
                      <a:endParaRPr lang="en-US" sz="1800" dirty="0"/>
                    </a:p>
                  </a:txBody>
                  <a:tcPr/>
                </a:tc>
                <a:tc>
                  <a:txBody>
                    <a:bodyPr/>
                    <a:lstStyle/>
                    <a:p>
                      <a:endParaRPr lang="en-US" sz="1800"/>
                    </a:p>
                  </a:txBody>
                  <a:tcPr/>
                </a:tc>
                <a:tc>
                  <a:txBody>
                    <a:bodyPr/>
                    <a:lstStyle/>
                    <a:p>
                      <a:endParaRPr lang="en-US" sz="1800" dirty="0"/>
                    </a:p>
                  </a:txBody>
                  <a:tcPr/>
                </a:tc>
                <a:tc>
                  <a:txBody>
                    <a:bodyPr/>
                    <a:lstStyle/>
                    <a:p>
                      <a:endParaRPr lang="en-US" sz="1800"/>
                    </a:p>
                  </a:txBody>
                  <a:tcPr/>
                </a:tc>
                <a:tc>
                  <a:txBody>
                    <a:bodyPr/>
                    <a:lstStyle/>
                    <a:p>
                      <a:endParaRPr lang="en-US" sz="1800"/>
                    </a:p>
                  </a:txBody>
                  <a:tcPr/>
                </a:tc>
                <a:tc>
                  <a:txBody>
                    <a:bodyPr/>
                    <a:lstStyle/>
                    <a:p>
                      <a:endParaRPr lang="en-US" sz="1800" dirty="0"/>
                    </a:p>
                  </a:txBody>
                  <a:tcPr/>
                </a:tc>
              </a:tr>
            </a:tbl>
          </a:graphicData>
        </a:graphic>
      </p:graphicFrame>
    </p:spTree>
    <p:extLst>
      <p:ext uri="{BB962C8B-B14F-4D97-AF65-F5344CB8AC3E}">
        <p14:creationId xmlns:p14="http://schemas.microsoft.com/office/powerpoint/2010/main" val="2540938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dirty="0" smtClean="0"/>
              <a:t>Types of Faults</a:t>
            </a:r>
          </a:p>
        </p:txBody>
      </p:sp>
      <p:sp>
        <p:nvSpPr>
          <p:cNvPr id="9219" name="Rectangle 3"/>
          <p:cNvSpPr>
            <a:spLocks noGrp="1" noChangeArrowheads="1"/>
          </p:cNvSpPr>
          <p:nvPr>
            <p:ph idx="1"/>
          </p:nvPr>
        </p:nvSpPr>
        <p:spPr/>
        <p:txBody>
          <a:bodyPr>
            <a:noAutofit/>
          </a:bodyPr>
          <a:lstStyle/>
          <a:p>
            <a:pPr eaLnBrk="1" hangingPunct="1">
              <a:lnSpc>
                <a:spcPct val="90000"/>
              </a:lnSpc>
            </a:pPr>
            <a:r>
              <a:rPr lang="en-US" dirty="0"/>
              <a:t>Algorithmic fault</a:t>
            </a:r>
          </a:p>
          <a:p>
            <a:pPr eaLnBrk="1" hangingPunct="1">
              <a:lnSpc>
                <a:spcPct val="90000"/>
              </a:lnSpc>
            </a:pPr>
            <a:r>
              <a:rPr lang="en-US" dirty="0"/>
              <a:t>Computation and precision fault</a:t>
            </a:r>
          </a:p>
          <a:p>
            <a:pPr lvl="1" eaLnBrk="1" hangingPunct="1">
              <a:lnSpc>
                <a:spcPct val="90000"/>
              </a:lnSpc>
            </a:pPr>
            <a:r>
              <a:rPr lang="en-US" sz="2000" dirty="0"/>
              <a:t>a formula’s implementation is wrong</a:t>
            </a:r>
          </a:p>
          <a:p>
            <a:pPr eaLnBrk="1" hangingPunct="1">
              <a:lnSpc>
                <a:spcPct val="90000"/>
              </a:lnSpc>
            </a:pPr>
            <a:r>
              <a:rPr lang="en-US" dirty="0"/>
              <a:t>Documentation fault</a:t>
            </a:r>
          </a:p>
          <a:p>
            <a:pPr lvl="1" eaLnBrk="1" hangingPunct="1">
              <a:lnSpc>
                <a:spcPct val="90000"/>
              </a:lnSpc>
            </a:pPr>
            <a:r>
              <a:rPr lang="en-US" sz="2000" dirty="0"/>
              <a:t>Documentation doesn’t match what program does</a:t>
            </a:r>
          </a:p>
          <a:p>
            <a:pPr eaLnBrk="1" hangingPunct="1">
              <a:lnSpc>
                <a:spcPct val="90000"/>
              </a:lnSpc>
            </a:pPr>
            <a:r>
              <a:rPr lang="en-US" dirty="0"/>
              <a:t>Capacity or boundary faults</a:t>
            </a:r>
          </a:p>
          <a:p>
            <a:pPr lvl="1" eaLnBrk="1" hangingPunct="1">
              <a:lnSpc>
                <a:spcPct val="90000"/>
              </a:lnSpc>
            </a:pPr>
            <a:r>
              <a:rPr lang="en-US" sz="2000" dirty="0"/>
              <a:t>System’s performance not acceptable when certain limits are reached</a:t>
            </a:r>
          </a:p>
          <a:p>
            <a:pPr eaLnBrk="1" hangingPunct="1">
              <a:lnSpc>
                <a:spcPct val="90000"/>
              </a:lnSpc>
            </a:pPr>
            <a:r>
              <a:rPr lang="en-US" dirty="0"/>
              <a:t>Timing or coordination faults</a:t>
            </a:r>
          </a:p>
          <a:p>
            <a:pPr eaLnBrk="1" hangingPunct="1">
              <a:lnSpc>
                <a:spcPct val="90000"/>
              </a:lnSpc>
            </a:pPr>
            <a:r>
              <a:rPr lang="en-US" dirty="0"/>
              <a:t>Performance faults</a:t>
            </a:r>
          </a:p>
          <a:p>
            <a:pPr lvl="1" eaLnBrk="1" hangingPunct="1">
              <a:lnSpc>
                <a:spcPct val="90000"/>
              </a:lnSpc>
            </a:pPr>
            <a:r>
              <a:rPr lang="en-US" sz="2000" dirty="0"/>
              <a:t>System does not perform at the speed prescribed</a:t>
            </a:r>
          </a:p>
        </p:txBody>
      </p:sp>
    </p:spTree>
    <p:extLst>
      <p:ext uri="{BB962C8B-B14F-4D97-AF65-F5344CB8AC3E}">
        <p14:creationId xmlns:p14="http://schemas.microsoft.com/office/powerpoint/2010/main" val="1422110808"/>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507242" y="809744"/>
            <a:ext cx="8218488" cy="1135063"/>
          </a:xfrm>
        </p:spPr>
        <p:txBody>
          <a:bodyPr>
            <a:normAutofit fontScale="90000"/>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smtClean="0"/>
              <a:t>Software Faults and Failures</a:t>
            </a:r>
            <a:br>
              <a:rPr lang="en-GB" dirty="0" smtClean="0"/>
            </a:br>
            <a:r>
              <a:rPr lang="en-GB" sz="2800" dirty="0"/>
              <a:t>Typical Algorithmic Faults</a:t>
            </a:r>
          </a:p>
        </p:txBody>
      </p:sp>
      <p:sp>
        <p:nvSpPr>
          <p:cNvPr id="10243" name="Rectangle 2"/>
          <p:cNvSpPr>
            <a:spLocks noGrp="1" noChangeArrowheads="1"/>
          </p:cNvSpPr>
          <p:nvPr>
            <p:ph idx="1"/>
          </p:nvPr>
        </p:nvSpPr>
        <p:spPr>
          <a:xfrm>
            <a:off x="655093" y="2571750"/>
            <a:ext cx="10563367" cy="2838450"/>
          </a:xfrm>
        </p:spPr>
        <p:txBody>
          <a:bodyPr/>
          <a:lstStyle/>
          <a:p>
            <a:pPr>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An algorithmic fault occurs when a component’s algorithm or logic does not produce proper output</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Branching too soon</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Branching too late</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Forgetting to initialize variable or set loop invariants</a:t>
            </a:r>
          </a:p>
          <a:p>
            <a:pPr lvl="1">
              <a:lnSpc>
                <a:spcPct val="90000"/>
              </a:lnSpc>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smtClean="0"/>
              <a:t>Comparing variables of inappropriate data types</a:t>
            </a:r>
          </a:p>
        </p:txBody>
      </p:sp>
    </p:spTree>
    <p:extLst>
      <p:ext uri="{BB962C8B-B14F-4D97-AF65-F5344CB8AC3E}">
        <p14:creationId xmlns:p14="http://schemas.microsoft.com/office/powerpoint/2010/main" val="3220052365"/>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341194" y="801806"/>
            <a:ext cx="9637594" cy="1143000"/>
          </a:xfrm>
        </p:spPr>
        <p:txBody>
          <a:bodyPr>
            <a:noAutofit/>
          </a:bodyPr>
          <a:lstStyle/>
          <a:p>
            <a:pPr eaLnBrk="1" hangingPunct="1"/>
            <a:r>
              <a:rPr lang="en-US" dirty="0"/>
              <a:t>Different </a:t>
            </a:r>
            <a:r>
              <a:rPr lang="en-US" dirty="0" smtClean="0"/>
              <a:t>Levels </a:t>
            </a:r>
            <a:r>
              <a:rPr lang="en-US" dirty="0"/>
              <a:t>of Failure Severity</a:t>
            </a:r>
          </a:p>
        </p:txBody>
      </p:sp>
      <p:sp>
        <p:nvSpPr>
          <p:cNvPr id="16387" name="Rectangle 3"/>
          <p:cNvSpPr>
            <a:spLocks noGrp="1" noChangeArrowheads="1"/>
          </p:cNvSpPr>
          <p:nvPr>
            <p:ph type="body" idx="1"/>
          </p:nvPr>
        </p:nvSpPr>
        <p:spPr>
          <a:xfrm>
            <a:off x="518615" y="2316480"/>
            <a:ext cx="9692185" cy="3931920"/>
          </a:xfrm>
        </p:spPr>
        <p:txBody>
          <a:bodyPr/>
          <a:lstStyle/>
          <a:p>
            <a:pPr eaLnBrk="1" hangingPunct="1"/>
            <a:r>
              <a:rPr lang="en-US" dirty="0" smtClean="0"/>
              <a:t>Catastrophic: causes death or system loss</a:t>
            </a:r>
          </a:p>
          <a:p>
            <a:pPr eaLnBrk="1" hangingPunct="1"/>
            <a:r>
              <a:rPr lang="en-US" dirty="0" smtClean="0"/>
              <a:t>Critical: causes severe injury or major system damage</a:t>
            </a:r>
          </a:p>
          <a:p>
            <a:pPr eaLnBrk="1" hangingPunct="1"/>
            <a:r>
              <a:rPr lang="en-US" dirty="0" smtClean="0"/>
              <a:t>Marginal: causes minor injury or minor system damage</a:t>
            </a:r>
          </a:p>
          <a:p>
            <a:pPr eaLnBrk="1" hangingPunct="1"/>
            <a:r>
              <a:rPr lang="en-US" dirty="0" smtClean="0"/>
              <a:t>Minor: causes no injury or system </a:t>
            </a:r>
            <a:r>
              <a:rPr lang="en-US" dirty="0" smtClean="0"/>
              <a:t>damage</a:t>
            </a:r>
          </a:p>
          <a:p>
            <a:pPr eaLnBrk="1" hangingPunct="1"/>
            <a:r>
              <a:rPr lang="en-US" dirty="0" smtClean="0"/>
              <a:t>Very Low to Very High (or 1 to 5)</a:t>
            </a:r>
          </a:p>
          <a:p>
            <a:pPr eaLnBrk="1" hangingPunct="1"/>
            <a:r>
              <a:rPr lang="en-US" dirty="0" smtClean="0"/>
              <a:t>Very </a:t>
            </a:r>
            <a:r>
              <a:rPr lang="en-US" dirty="0" err="1" smtClean="0"/>
              <a:t>Very</a:t>
            </a:r>
            <a:r>
              <a:rPr lang="en-US" dirty="0" smtClean="0"/>
              <a:t> Low to Very </a:t>
            </a:r>
            <a:r>
              <a:rPr lang="en-US" dirty="0" err="1" smtClean="0"/>
              <a:t>Very</a:t>
            </a:r>
            <a:r>
              <a:rPr lang="en-US" dirty="0" smtClean="0"/>
              <a:t> High (or 1 to 7)</a:t>
            </a:r>
          </a:p>
          <a:p>
            <a:pPr eaLnBrk="1" hangingPunct="1"/>
            <a:endParaRPr lang="en-US" dirty="0" smtClean="0"/>
          </a:p>
          <a:p>
            <a:pPr eaLnBrk="1" hangingPunct="1"/>
            <a:r>
              <a:rPr lang="en-US" dirty="0" smtClean="0"/>
              <a:t>What about priority???</a:t>
            </a:r>
            <a:endParaRPr lang="en-US" dirty="0" smtClean="0"/>
          </a:p>
        </p:txBody>
      </p:sp>
    </p:spTree>
    <p:extLst>
      <p:ext uri="{BB962C8B-B14F-4D97-AF65-F5344CB8AC3E}">
        <p14:creationId xmlns:p14="http://schemas.microsoft.com/office/powerpoint/2010/main" val="218211511"/>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Testing?</a:t>
            </a:r>
            <a:endParaRPr lang="en-US" dirty="0"/>
          </a:p>
        </p:txBody>
      </p:sp>
      <p:sp>
        <p:nvSpPr>
          <p:cNvPr id="3" name="Content Placeholder 2"/>
          <p:cNvSpPr>
            <a:spLocks noGrp="1"/>
          </p:cNvSpPr>
          <p:nvPr>
            <p:ph idx="1"/>
          </p:nvPr>
        </p:nvSpPr>
        <p:spPr/>
        <p:txBody>
          <a:bodyPr/>
          <a:lstStyle/>
          <a:p>
            <a:r>
              <a:rPr lang="en-US" dirty="0" smtClean="0"/>
              <a:t>Testing and Software Lifecycle</a:t>
            </a:r>
          </a:p>
          <a:p>
            <a:r>
              <a:rPr lang="en-US" dirty="0" smtClean="0"/>
              <a:t>Traditional Process</a:t>
            </a:r>
          </a:p>
          <a:p>
            <a:r>
              <a:rPr lang="en-US" dirty="0" smtClean="0"/>
              <a:t>Agile Process</a:t>
            </a:r>
          </a:p>
          <a:p>
            <a:r>
              <a:rPr lang="en-US" dirty="0" smtClean="0"/>
              <a:t>DevOps?</a:t>
            </a:r>
          </a:p>
          <a:p>
            <a:endParaRPr lang="en-US" dirty="0"/>
          </a:p>
        </p:txBody>
      </p:sp>
    </p:spTree>
    <p:extLst>
      <p:ext uri="{BB962C8B-B14F-4D97-AF65-F5344CB8AC3E}">
        <p14:creationId xmlns:p14="http://schemas.microsoft.com/office/powerpoint/2010/main" val="10830207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Lifecycle?</a:t>
            </a:r>
          </a:p>
          <a:p>
            <a:r>
              <a:rPr lang="en-US" dirty="0" smtClean="0"/>
              <a:t>Uncover Faults??</a:t>
            </a:r>
          </a:p>
          <a:p>
            <a:r>
              <a:rPr lang="en-US" dirty="0" smtClean="0"/>
              <a:t>Faults?</a:t>
            </a:r>
          </a:p>
          <a:p>
            <a:r>
              <a:rPr lang="en-US" dirty="0" smtClean="0"/>
              <a:t>Test Case?</a:t>
            </a:r>
          </a:p>
          <a:p>
            <a:pPr lvl="1"/>
            <a:r>
              <a:rPr lang="en-US" dirty="0" smtClean="0"/>
              <a:t>Structure (See slide 5)</a:t>
            </a:r>
          </a:p>
          <a:p>
            <a:pPr lvl="1"/>
            <a:r>
              <a:rPr lang="en-US" dirty="0" smtClean="0"/>
              <a:t>Design (refer to slide 5 and the related class discussion)</a:t>
            </a:r>
          </a:p>
          <a:p>
            <a:pPr lvl="1"/>
            <a:r>
              <a:rPr lang="en-US" dirty="0" smtClean="0"/>
              <a:t>Execution</a:t>
            </a:r>
          </a:p>
          <a:p>
            <a:pPr lvl="2"/>
            <a:r>
              <a:rPr lang="en-US" dirty="0"/>
              <a:t>Actual execution of code</a:t>
            </a:r>
          </a:p>
          <a:p>
            <a:pPr lvl="2"/>
            <a:r>
              <a:rPr lang="en-US" dirty="0"/>
              <a:t>Possible program failures, behavior and performance</a:t>
            </a:r>
          </a:p>
          <a:p>
            <a:pPr lvl="2"/>
            <a:r>
              <a:rPr lang="en-US" dirty="0"/>
              <a:t>Selection of finite test set</a:t>
            </a:r>
          </a:p>
          <a:p>
            <a:pPr lvl="2"/>
            <a:endParaRPr lang="en-US" dirty="0" smtClean="0"/>
          </a:p>
          <a:p>
            <a:endParaRPr lang="en-US" dirty="0"/>
          </a:p>
        </p:txBody>
      </p:sp>
      <p:sp>
        <p:nvSpPr>
          <p:cNvPr id="3" name="Title 2"/>
          <p:cNvSpPr>
            <a:spLocks noGrp="1"/>
          </p:cNvSpPr>
          <p:nvPr>
            <p:ph type="title"/>
          </p:nvPr>
        </p:nvSpPr>
        <p:spPr/>
        <p:txBody>
          <a:bodyPr/>
          <a:lstStyle/>
          <a:p>
            <a:r>
              <a:rPr lang="en-US" dirty="0" smtClean="0"/>
              <a:t>Software Testing?</a:t>
            </a:r>
            <a:endParaRPr lang="en-US" dirty="0"/>
          </a:p>
        </p:txBody>
      </p:sp>
    </p:spTree>
    <p:extLst>
      <p:ext uri="{BB962C8B-B14F-4D97-AF65-F5344CB8AC3E}">
        <p14:creationId xmlns:p14="http://schemas.microsoft.com/office/powerpoint/2010/main" val="198981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1902</TotalTime>
  <Words>1003</Words>
  <Application>Microsoft Office PowerPoint</Application>
  <PresentationFormat>Widescreen</PresentationFormat>
  <Paragraphs>314</Paragraphs>
  <Slides>28</Slides>
  <Notes>16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Courier New</vt:lpstr>
      <vt:lpstr>Lucida Sans Unicode</vt:lpstr>
      <vt:lpstr>Source Code Pro Light</vt:lpstr>
      <vt:lpstr>Times New Roman</vt:lpstr>
      <vt:lpstr>Wingdings 2</vt:lpstr>
      <vt:lpstr>Metropolitan</vt:lpstr>
      <vt:lpstr>Software Testing</vt:lpstr>
      <vt:lpstr>Software Faults and Failures Why Does Software Fail?</vt:lpstr>
      <vt:lpstr>Objective of Testing</vt:lpstr>
      <vt:lpstr>Elements of a Test Case</vt:lpstr>
      <vt:lpstr>Types of Faults</vt:lpstr>
      <vt:lpstr>Software Faults and Failures Typical Algorithmic Faults</vt:lpstr>
      <vt:lpstr>Different Levels of Failure Severity</vt:lpstr>
      <vt:lpstr>Software Testing?</vt:lpstr>
      <vt:lpstr>Software Testing?</vt:lpstr>
      <vt:lpstr>Views of Test Objects</vt:lpstr>
      <vt:lpstr>Test Cases for Triangle Problem </vt:lpstr>
      <vt:lpstr>Whitebox Testing Control Flow Graph</vt:lpstr>
      <vt:lpstr>Example</vt:lpstr>
      <vt:lpstr> Levels of Testing</vt:lpstr>
      <vt:lpstr>Levels of Testing Testing Organization Illustrated</vt:lpstr>
      <vt:lpstr>Unit Testing Code Review</vt:lpstr>
      <vt:lpstr>Unit Testing</vt:lpstr>
      <vt:lpstr>Unit Testing Steps in Testing </vt:lpstr>
      <vt:lpstr>Unit Testing Whitebox Test Thoroughness</vt:lpstr>
      <vt:lpstr>Exercise</vt:lpstr>
      <vt:lpstr>System Testing</vt:lpstr>
      <vt:lpstr>Principles of System Testing Regression Testing</vt:lpstr>
      <vt:lpstr>Principles of System Testing Regression Testing Steps</vt:lpstr>
      <vt:lpstr>Acceptance Tests Purpose and Roles</vt:lpstr>
      <vt:lpstr>Result of Acceptance Tests</vt:lpstr>
      <vt:lpstr>Installation Testing</vt:lpstr>
      <vt:lpstr>Software Testing Tools</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497-Software Testing</dc:title>
  <dc:creator>Zeeshan Ali Rana</dc:creator>
  <cp:lastModifiedBy>Zeeshan</cp:lastModifiedBy>
  <cp:revision>28</cp:revision>
  <dcterms:created xsi:type="dcterms:W3CDTF">2020-01-20T17:19:40Z</dcterms:created>
  <dcterms:modified xsi:type="dcterms:W3CDTF">2024-05-23T16:23:54Z</dcterms:modified>
</cp:coreProperties>
</file>