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9"/>
  </p:notesMasterIdLst>
  <p:sldIdLst>
    <p:sldId id="300" r:id="rId2"/>
    <p:sldId id="257" r:id="rId3"/>
    <p:sldId id="343" r:id="rId4"/>
    <p:sldId id="353" r:id="rId5"/>
    <p:sldId id="354" r:id="rId6"/>
    <p:sldId id="344" r:id="rId7"/>
    <p:sldId id="346" r:id="rId8"/>
    <p:sldId id="347" r:id="rId9"/>
    <p:sldId id="349" r:id="rId10"/>
    <p:sldId id="350" r:id="rId11"/>
    <p:sldId id="351" r:id="rId12"/>
    <p:sldId id="352" r:id="rId13"/>
    <p:sldId id="259" r:id="rId14"/>
    <p:sldId id="260" r:id="rId15"/>
    <p:sldId id="302" r:id="rId16"/>
    <p:sldId id="328" r:id="rId17"/>
    <p:sldId id="333" r:id="rId18"/>
    <p:sldId id="267" r:id="rId19"/>
    <p:sldId id="335" r:id="rId20"/>
    <p:sldId id="336" r:id="rId21"/>
    <p:sldId id="268" r:id="rId22"/>
    <p:sldId id="269" r:id="rId23"/>
    <p:sldId id="309" r:id="rId24"/>
    <p:sldId id="360" r:id="rId25"/>
    <p:sldId id="339" r:id="rId26"/>
    <p:sldId id="340" r:id="rId27"/>
    <p:sldId id="341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2" r:id="rId37"/>
    <p:sldId id="324" r:id="rId38"/>
    <p:sldId id="325" r:id="rId39"/>
    <p:sldId id="337" r:id="rId40"/>
    <p:sldId id="361" r:id="rId41"/>
    <p:sldId id="297" r:id="rId42"/>
    <p:sldId id="355" r:id="rId43"/>
    <p:sldId id="356" r:id="rId44"/>
    <p:sldId id="357" r:id="rId45"/>
    <p:sldId id="358" r:id="rId46"/>
    <p:sldId id="359" r:id="rId47"/>
    <p:sldId id="338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F20414-3EC6-400C-B653-7D1219C58151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D877C87-F95E-4462-9556-588B6BC9B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0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4213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3665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30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4B88FA7-5AA6-47E1-A099-8FCF12012D03}" type="slidenum">
              <a:rPr lang="en-US" sz="1200" smtClean="0"/>
              <a:pPr eaLnBrk="1" hangingPunct="1"/>
              <a:t>15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772175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6133AB-1323-48B6-9A0B-62905B717A82}" type="slidenum">
              <a:rPr lang="en-US" sz="1200" smtClean="0"/>
              <a:pPr eaLnBrk="1" hangingPunct="1"/>
              <a:t>16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064686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148A2D7-0E37-4393-8C3D-DFF1817206F0}" type="slidenum">
              <a:rPr lang="en-US" sz="1200" smtClean="0"/>
              <a:pPr eaLnBrk="1" hangingPunct="1"/>
              <a:t>17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639770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2536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651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2A608E-4C62-4B2B-B4F6-C7EA92F2F6C7}" type="slidenum">
              <a:rPr lang="en-US" sz="1200" smtClean="0"/>
              <a:pPr eaLnBrk="1" hangingPunct="1"/>
              <a:t>20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212703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6300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71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1130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C6D2FF-6957-4971-8145-5BCEE00A7209}" type="slidenum">
              <a:rPr lang="en-US" sz="1200" smtClean="0"/>
              <a:pPr eaLnBrk="1" hangingPunct="1"/>
              <a:t>23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505617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D9ABC8A-144A-409D-A029-38A748C29A04}" type="slidenum">
              <a:rPr lang="en-US" sz="1200" smtClean="0"/>
              <a:pPr eaLnBrk="1" hangingPunct="1"/>
              <a:t>25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600771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8647FB-14A6-41C9-8C12-5A6513B1E645}" type="slidenum">
              <a:rPr lang="en-US" sz="1200" smtClean="0"/>
              <a:pPr eaLnBrk="1" hangingPunct="1"/>
              <a:t>26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851137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84F409-4DE1-4D01-A670-B71D43E86061}" type="slidenum">
              <a:rPr lang="en-US" sz="1200" smtClean="0"/>
              <a:pPr eaLnBrk="1" hangingPunct="1"/>
              <a:t>27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403592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F6AE19-5171-4BDB-9042-1D4B7688D86F}" type="slidenum">
              <a:rPr lang="en-US" sz="1200" smtClean="0"/>
              <a:pPr eaLnBrk="1" hangingPunct="1"/>
              <a:t>36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852194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A002D42-BA66-4DFF-8449-E8D3CC58D3F5}" type="slidenum">
              <a:rPr lang="en-US" sz="1200" smtClean="0"/>
              <a:pPr eaLnBrk="1" hangingPunct="1"/>
              <a:t>37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570579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22F99F-6831-47C7-BBE4-A9321D9506A6}" type="slidenum">
              <a:rPr lang="en-US" sz="1200" smtClean="0"/>
              <a:pPr eaLnBrk="1" hangingPunct="1"/>
              <a:t>38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883787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1659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068056-A201-4D6B-A3D4-5BEE64450077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60910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956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EE02769-536F-4EB2-9E29-A37B80526F45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597164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D70A27F-6623-4A67-B8F0-13CB54367A78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548104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2A608E-4C62-4B2B-B4F6-C7EA92F2F6C7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736080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80DA66-CBB9-46EC-A0AF-4414EEC692A3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112546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80DA66-CBB9-46EC-A0AF-4414EEC692A3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21623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5/23/2024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9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5209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4161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73163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2F5C4-03D4-4D2C-B074-20F415D0D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6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7326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6324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361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844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5963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2462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5862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5/23/2024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67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5/23/2024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48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25908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Planning </a:t>
            </a:r>
            <a:r>
              <a:rPr lang="en-GB" dirty="0" smtClean="0"/>
              <a:t>and Managing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the Project: Effort Estimation</a:t>
            </a:r>
            <a:br>
              <a:rPr lang="en-GB" dirty="0"/>
            </a:b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 Example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F8875-EB3A-44BD-9455-1C0FAA6F77A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74795" name="Group 43"/>
          <p:cNvGraphicFramePr>
            <a:graphicFrameLocks noGrp="1"/>
          </p:cNvGraphicFramePr>
          <p:nvPr>
            <p:extLst/>
          </p:nvPr>
        </p:nvGraphicFramePr>
        <p:xfrm>
          <a:off x="1543050" y="2057401"/>
          <a:ext cx="5772150" cy="2602707"/>
        </p:xfrm>
        <a:graphic>
          <a:graphicData uri="http://schemas.openxmlformats.org/drawingml/2006/table">
            <a:tbl>
              <a:tblPr/>
              <a:tblGrid>
                <a:gridCol w="4114800"/>
                <a:gridCol w="1657350"/>
              </a:tblGrid>
              <a:tr h="297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 Module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Estimated LOC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83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interface and control facilities (UICF)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Two-dimensional geometric analysis (2DGA)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Three-dimensional geometric analysis (3DGA)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Database management (DBM)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Computer graphics display facilities (CGDF)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Peripheral control function (PCF)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analysis modules (DAM)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2,300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5,300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6,800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3,350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4,950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8,400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Estimated lines of code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33,200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215944" y="4743450"/>
            <a:ext cx="1984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Effort? </a:t>
            </a:r>
          </a:p>
          <a:p>
            <a:r>
              <a:rPr lang="en-US" sz="2400" dirty="0"/>
              <a:t>Productivity?</a:t>
            </a:r>
          </a:p>
        </p:txBody>
      </p:sp>
    </p:spTree>
    <p:extLst>
      <p:ext uri="{BB962C8B-B14F-4D97-AF65-F5344CB8AC3E}">
        <p14:creationId xmlns:p14="http://schemas.microsoft.com/office/powerpoint/2010/main" val="33412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 Example of LOC-Based Estimation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Estimated lines of code = W = 33,200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Let,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Average </a:t>
            </a:r>
            <a:r>
              <a:rPr lang="en-US" dirty="0" smtClean="0"/>
              <a:t>productivity = X </a:t>
            </a:r>
            <a:r>
              <a:rPr lang="en-US" dirty="0"/>
              <a:t>= </a:t>
            </a:r>
            <a:r>
              <a:rPr lang="en-US" dirty="0" smtClean="0"/>
              <a:t>50 LOC/</a:t>
            </a:r>
            <a:r>
              <a:rPr lang="en-US" dirty="0" err="1" smtClean="0"/>
              <a:t>pd</a:t>
            </a:r>
            <a:r>
              <a:rPr lang="en-US" dirty="0" smtClean="0"/>
              <a:t>  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Labor rate </a:t>
            </a:r>
            <a:r>
              <a:rPr lang="en-US" dirty="0" smtClean="0"/>
              <a:t>= Y =  $100 </a:t>
            </a:r>
            <a:r>
              <a:rPr lang="en-US" dirty="0"/>
              <a:t>per </a:t>
            </a:r>
            <a:r>
              <a:rPr lang="en-US" dirty="0" smtClean="0"/>
              <a:t>day 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So,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Cost per line of code = Z = Y/X = </a:t>
            </a:r>
            <a:r>
              <a:rPr lang="en-US" dirty="0" smtClean="0"/>
              <a:t>$2 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Total estimated project cost = W*Z = </a:t>
            </a:r>
            <a:r>
              <a:rPr lang="en-US" dirty="0" smtClean="0"/>
              <a:t>$66,400 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Estimated effort = W/X = </a:t>
            </a:r>
            <a:r>
              <a:rPr lang="en-US" dirty="0" smtClean="0"/>
              <a:t>664 person-days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39713D-CEFD-4B3D-8A2B-93A52E2945AC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 Example of LOC-Based Estimation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Estimated lines of code = W = 33,200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Let,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Average </a:t>
            </a:r>
            <a:r>
              <a:rPr lang="en-US" dirty="0" smtClean="0"/>
              <a:t>productivity = X </a:t>
            </a:r>
            <a:r>
              <a:rPr lang="en-US" dirty="0"/>
              <a:t>= </a:t>
            </a:r>
            <a:r>
              <a:rPr lang="en-US" dirty="0" smtClean="0"/>
              <a:t>600 LOC/pm  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Labor rate </a:t>
            </a:r>
            <a:r>
              <a:rPr lang="en-US" dirty="0" smtClean="0"/>
              <a:t>= Y =  $5000 </a:t>
            </a:r>
            <a:r>
              <a:rPr lang="en-US" dirty="0"/>
              <a:t>per </a:t>
            </a:r>
            <a:r>
              <a:rPr lang="en-US" dirty="0" smtClean="0"/>
              <a:t>month 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So,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Cost per line of code = Z = Y/X = </a:t>
            </a:r>
            <a:r>
              <a:rPr lang="en-US" dirty="0" smtClean="0"/>
              <a:t>? 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Total estimated project cost = W*Z = </a:t>
            </a:r>
            <a:r>
              <a:rPr lang="en-US" dirty="0" smtClean="0"/>
              <a:t>? 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Estimated effort = W/X = 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39713D-CEFD-4B3D-8A2B-93A52E2945AC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5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0075" cy="1135063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3.3 Effort Estimation </a:t>
            </a:r>
            <a:br>
              <a:rPr lang="en-GB" smtClean="0"/>
            </a:br>
            <a:r>
              <a:rPr lang="en-GB" sz="2800" smtClean="0"/>
              <a:t>Sidebar 3.3 Causes of Inaccurate Estimates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0075" cy="4668838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Key causes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Frequent request for change by users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Overlooked tasks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User's lack of understanding of the requirements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Insufficient analysis when developing estimates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Lack of coordination of system development, technical services, operations, data administration, and other functions during development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Lack of an adequate method or guidelines for estimating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384175" y="128588"/>
            <a:ext cx="8340725" cy="113506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3.3 Effort Estimation </a:t>
            </a:r>
            <a:br>
              <a:rPr lang="en-GB" smtClean="0"/>
            </a:br>
            <a:r>
              <a:rPr lang="en-GB" sz="2400" smtClean="0"/>
              <a:t>Sidebar 3.3 Causes of Inaccurate Estimates (continued)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446088" y="1331913"/>
            <a:ext cx="8220075" cy="4802187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dirty="0" smtClean="0"/>
              <a:t>Key influences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Complexity of the proposed application system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Required integration with existing system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Complexity of the program in the system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Size of the system expressed as number of functions or programs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Capabilities of the project team members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Project team's experience with the application, the programming language, and hardware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Capabilities of the project team members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Database management system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Number of project team member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Extent of programming and documentation standards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Project Estimation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82000" cy="5029200"/>
          </a:xfrm>
        </p:spPr>
        <p:txBody>
          <a:bodyPr/>
          <a:lstStyle/>
          <a:p>
            <a:pPr marL="0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Base </a:t>
            </a:r>
            <a:r>
              <a:rPr lang="en-US" sz="2400" dirty="0" smtClean="0"/>
              <a:t>estimates on similar projects that have already been completed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Unfortunately, past experience has not always been a good indicator of future </a:t>
            </a:r>
            <a:r>
              <a:rPr lang="en-US" sz="2000" dirty="0" smtClean="0"/>
              <a:t>results but it helps</a:t>
            </a:r>
            <a:endParaRPr lang="en-US" sz="2000" dirty="0" smtClean="0"/>
          </a:p>
          <a:p>
            <a:pPr marL="0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Use relatively simple decomposition techniques to generate project cost and effort estimates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“Divide and conquer” approach</a:t>
            </a:r>
          </a:p>
          <a:p>
            <a:pPr marL="0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Use one or more empirical models for software cost and effort estimation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Can be used as a cross-check for the previous option and vice versa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3C97-FB02-4208-A8A2-762306159099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Decomposition Techniques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1" indent="0" eaLnBrk="1" hangingPunct="1">
              <a:buNone/>
            </a:pPr>
            <a:r>
              <a:rPr lang="en-US" dirty="0" smtClean="0"/>
              <a:t>Decompose the problem into sub-problems</a:t>
            </a:r>
            <a:endParaRPr lang="en-US" dirty="0" smtClean="0"/>
          </a:p>
          <a:p>
            <a:pPr marL="0" lvl="1" indent="0" eaLnBrk="1" hangingPunct="1">
              <a:buNone/>
            </a:pPr>
            <a:r>
              <a:rPr lang="en-US" dirty="0" smtClean="0"/>
              <a:t>Understand </a:t>
            </a:r>
            <a:r>
              <a:rPr lang="en-US" dirty="0" smtClean="0"/>
              <a:t>the scope of the s/w to be built</a:t>
            </a:r>
          </a:p>
          <a:p>
            <a:pPr marL="0" lvl="1" indent="0" eaLnBrk="1" hangingPunct="1">
              <a:buNone/>
            </a:pPr>
            <a:r>
              <a:rPr lang="en-US" dirty="0" smtClean="0"/>
              <a:t>Generate an estimate of its “size”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99C913-9738-420B-A455-3B8DF1F1142E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7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Estimating Size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40763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hierarchy of estimation models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Address the following areas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Application composition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Early design stage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Post-architecture stage model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Three different sizing options are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Application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Function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Lines of source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3A0734-7DC3-4E17-936A-85B1B0AF0C4F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60337"/>
            <a:ext cx="8220075" cy="1135063"/>
          </a:xfrm>
        </p:spPr>
        <p:txBody>
          <a:bodyPr/>
          <a:lstStyle/>
          <a:p>
            <a:pPr eaLnBrk="1" hangingPunct="1">
              <a:lnSpc>
                <a:spcPts val="32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Effort Estimation </a:t>
            </a:r>
            <a:br>
              <a:rPr lang="en-GB" dirty="0" smtClean="0"/>
            </a:br>
            <a:r>
              <a:rPr lang="en-GB" sz="2800" dirty="0" smtClean="0"/>
              <a:t>COCOMO 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0075" cy="4668838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Introduced by Boehm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COCOMO I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effort as a function of size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COCOMO II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updated version 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effort as a function of size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Includes cost factors as a multiplier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include models of reuse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requires sizing information like all other models</a:t>
            </a:r>
          </a:p>
        </p:txBody>
      </p:sp>
      <p:pic>
        <p:nvPicPr>
          <p:cNvPr id="4" name="Picture 4" descr="May be an image of food and text that says &quot;Bisconni COCOMO Mujhe Bhi Do! 金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7362"/>
            <a:ext cx="2116076" cy="211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ocomo Pakistan (@CocomoPK) / Twit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237" y="2592193"/>
            <a:ext cx="1611469" cy="161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67237" y="5214917"/>
            <a:ext cx="4359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/>
              <a:t>COnstructive</a:t>
            </a:r>
            <a:r>
              <a:rPr lang="en-US" sz="2700" dirty="0"/>
              <a:t> </a:t>
            </a:r>
            <a:r>
              <a:rPr lang="en-US" sz="2700" dirty="0" err="1"/>
              <a:t>COst</a:t>
            </a:r>
            <a:r>
              <a:rPr lang="en-US" sz="2700" dirty="0"/>
              <a:t> </a:t>
            </a:r>
            <a:r>
              <a:rPr lang="en-US" sz="2700" dirty="0" err="1"/>
              <a:t>MOdel</a:t>
            </a:r>
            <a:r>
              <a:rPr lang="en-US" sz="2700" dirty="0"/>
              <a:t> (COCOMO)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60337"/>
            <a:ext cx="8220075" cy="1135063"/>
          </a:xfrm>
        </p:spPr>
        <p:txBody>
          <a:bodyPr/>
          <a:lstStyle/>
          <a:p>
            <a:pPr eaLnBrk="1" hangingPunct="1">
              <a:lnSpc>
                <a:spcPts val="32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Effort Estimation </a:t>
            </a:r>
            <a:br>
              <a:rPr lang="en-GB" dirty="0" smtClean="0"/>
            </a:br>
            <a:r>
              <a:rPr lang="en-GB" sz="2800" dirty="0" smtClean="0"/>
              <a:t>COCOMO I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0075" cy="4668838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Effort (E) = a (KLOC)</a:t>
            </a:r>
            <a:r>
              <a:rPr lang="en-GB" baseline="30000" dirty="0" smtClean="0"/>
              <a:t>b </a:t>
            </a:r>
            <a:r>
              <a:rPr lang="en-GB" sz="2400" i="1" dirty="0" err="1" smtClean="0"/>
              <a:t>person_months</a:t>
            </a:r>
            <a:endParaRPr lang="en-GB" i="1" dirty="0" smtClean="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Development Time (D) = c x E </a:t>
            </a:r>
            <a:r>
              <a:rPr lang="en-GB" sz="2400" baseline="30000" dirty="0" smtClean="0"/>
              <a:t>d </a:t>
            </a:r>
            <a:r>
              <a:rPr lang="en-GB" sz="2400" i="1" dirty="0" smtClean="0"/>
              <a:t>months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Organic: small teams, rigid requirements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Semi detached: medium teams, less rigid requirements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Embedded: combination of O and S (h/w, s/w,…)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64354"/>
              </p:ext>
            </p:extLst>
          </p:nvPr>
        </p:nvGraphicFramePr>
        <p:xfrm>
          <a:off x="2743200" y="4841240"/>
          <a:ext cx="579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990600"/>
                <a:gridCol w="1066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S/W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Sdet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808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0075" cy="1135063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Effort Estimation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0075" cy="4743450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Estimating project costs is one of the crucial aspects of project planning and management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Estimating cost has to be done as early as possible during the project life cycle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 Example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F8875-EB3A-44BD-9455-1C0FAA6F77AC}" type="slidenum">
              <a:rPr lang="en-US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7479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61517"/>
              </p:ext>
            </p:extLst>
          </p:nvPr>
        </p:nvGraphicFramePr>
        <p:xfrm>
          <a:off x="533400" y="1600200"/>
          <a:ext cx="7696200" cy="3470275"/>
        </p:xfrm>
        <a:graphic>
          <a:graphicData uri="http://schemas.openxmlformats.org/drawingml/2006/table">
            <a:tbl>
              <a:tblPr/>
              <a:tblGrid>
                <a:gridCol w="5486400"/>
                <a:gridCol w="2209800"/>
              </a:tblGrid>
              <a:tr h="396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 Module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Estimated LOC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7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interface and control facilities (UICF)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Two-dimensional geometric analysis (2DGA)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Three-dimensional geometric analysis (3DGA)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Database management (DBM)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Computer graphics display facilities (CGDF)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Peripheral control function (PCF)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analysis modules (DAM)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2,300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5,300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6,800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3,350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4,950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8,400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Estimated lines of code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33,200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91200" y="51816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E? </a:t>
            </a:r>
          </a:p>
          <a:p>
            <a:endParaRPr lang="en-US" dirty="0"/>
          </a:p>
          <a:p>
            <a:r>
              <a:rPr lang="en-US" dirty="0" smtClean="0"/>
              <a:t>D?</a:t>
            </a:r>
          </a:p>
          <a:p>
            <a:endParaRPr lang="en-US" dirty="0"/>
          </a:p>
          <a:p>
            <a:r>
              <a:rPr lang="en-US" dirty="0" smtClean="0"/>
              <a:t>Productivity?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1663" cy="1136650"/>
          </a:xfrm>
        </p:spPr>
        <p:txBody>
          <a:bodyPr/>
          <a:lstStyle/>
          <a:p>
            <a:pPr eaLnBrk="1" hangingPunct="1">
              <a:lnSpc>
                <a:spcPts val="32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Effort Estimation </a:t>
            </a:r>
            <a:br>
              <a:rPr lang="en-GB" dirty="0" smtClean="0"/>
            </a:br>
            <a:r>
              <a:rPr lang="en-GB" sz="2800" dirty="0" smtClean="0"/>
              <a:t>COCOMO II:  Stages of Development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1663" cy="4792663"/>
          </a:xfrm>
        </p:spPr>
        <p:txBody>
          <a:bodyPr>
            <a:normAutofit/>
          </a:bodyPr>
          <a:lstStyle/>
          <a:p>
            <a:pPr marL="336550" indent="-336550">
              <a:lnSpc>
                <a:spcPts val="2800"/>
              </a:lnSpc>
              <a:spcBef>
                <a:spcPts val="800"/>
              </a:spcBef>
              <a:buClr>
                <a:srgbClr val="000000"/>
              </a:buClr>
              <a:buFont typeface="Times New Roman" pitchFamily="18" charset="0"/>
              <a:buChar char="•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 smtClean="0"/>
              <a:t>Effort = b (</a:t>
            </a:r>
            <a:r>
              <a:rPr lang="en-GB" dirty="0"/>
              <a:t>S</a:t>
            </a:r>
            <a:r>
              <a:rPr lang="en-GB" dirty="0" smtClean="0"/>
              <a:t>)</a:t>
            </a:r>
            <a:r>
              <a:rPr lang="en-GB" baseline="30000" dirty="0" smtClean="0"/>
              <a:t>c </a:t>
            </a:r>
            <a:r>
              <a:rPr lang="en-GB" dirty="0" smtClean="0"/>
              <a:t>m(x) </a:t>
            </a:r>
            <a:r>
              <a:rPr lang="en-GB" sz="2800" i="1" dirty="0" err="1" smtClean="0"/>
              <a:t>person_months</a:t>
            </a:r>
            <a:endParaRPr lang="en-GB" dirty="0" smtClean="0"/>
          </a:p>
          <a:p>
            <a:pPr marL="336550" indent="-336550">
              <a:lnSpc>
                <a:spcPts val="2800"/>
              </a:lnSpc>
              <a:spcBef>
                <a:spcPts val="800"/>
              </a:spcBef>
              <a:buClr>
                <a:srgbClr val="000000"/>
              </a:buClr>
              <a:buFont typeface="Times New Roman" pitchFamily="18" charset="0"/>
              <a:buChar char="•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 smtClean="0"/>
              <a:t>Application composition  </a:t>
            </a:r>
          </a:p>
          <a:p>
            <a:pPr marL="736600" lvl="1" indent="-279400">
              <a:lnSpc>
                <a:spcPct val="106000"/>
              </a:lnSpc>
              <a:spcBef>
                <a:spcPts val="700"/>
              </a:spcBef>
              <a:buClr>
                <a:srgbClr val="000000"/>
              </a:buClr>
              <a:buFont typeface="Times New Roman" pitchFamily="18" charset="0"/>
              <a:buChar char="–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 smtClean="0"/>
              <a:t>prototyping to resolve high-risk user interface issues</a:t>
            </a:r>
          </a:p>
          <a:p>
            <a:pPr marL="736600" lvl="1" indent="-279400">
              <a:lnSpc>
                <a:spcPct val="106000"/>
              </a:lnSpc>
              <a:spcBef>
                <a:spcPts val="700"/>
              </a:spcBef>
              <a:buClr>
                <a:srgbClr val="000000"/>
              </a:buClr>
              <a:buFont typeface="Times New Roman" pitchFamily="18" charset="0"/>
              <a:buChar char="–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 smtClean="0"/>
              <a:t>size estimates in </a:t>
            </a:r>
            <a:r>
              <a:rPr lang="en-GB" smtClean="0"/>
              <a:t>application points</a:t>
            </a:r>
            <a:endParaRPr lang="en-GB" dirty="0" smtClean="0"/>
          </a:p>
          <a:p>
            <a:pPr marL="336550" indent="-336550">
              <a:lnSpc>
                <a:spcPct val="106000"/>
              </a:lnSpc>
              <a:spcBef>
                <a:spcPts val="800"/>
              </a:spcBef>
              <a:buClr>
                <a:srgbClr val="000000"/>
              </a:buClr>
              <a:buFont typeface="Times New Roman" pitchFamily="18" charset="0"/>
              <a:buChar char="•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 smtClean="0"/>
              <a:t>Early design  </a:t>
            </a:r>
          </a:p>
          <a:p>
            <a:pPr marL="736600" lvl="1" indent="-279400">
              <a:lnSpc>
                <a:spcPct val="106000"/>
              </a:lnSpc>
              <a:spcBef>
                <a:spcPts val="700"/>
              </a:spcBef>
              <a:buClr>
                <a:srgbClr val="000000"/>
              </a:buClr>
              <a:buFont typeface="Times New Roman" pitchFamily="18" charset="0"/>
              <a:buChar char="–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 smtClean="0"/>
              <a:t>to explore alternative architectures and concepts</a:t>
            </a:r>
          </a:p>
          <a:p>
            <a:pPr marL="736600" lvl="1" indent="-279400">
              <a:lnSpc>
                <a:spcPct val="106000"/>
              </a:lnSpc>
              <a:spcBef>
                <a:spcPts val="700"/>
              </a:spcBef>
              <a:buClr>
                <a:srgbClr val="000000"/>
              </a:buClr>
              <a:buFont typeface="Times New Roman" pitchFamily="18" charset="0"/>
              <a:buChar char="–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 smtClean="0"/>
              <a:t>size estimates in function points</a:t>
            </a:r>
          </a:p>
          <a:p>
            <a:pPr marL="336550" indent="-336550">
              <a:lnSpc>
                <a:spcPct val="106000"/>
              </a:lnSpc>
              <a:spcBef>
                <a:spcPts val="800"/>
              </a:spcBef>
              <a:buClr>
                <a:srgbClr val="000000"/>
              </a:buClr>
              <a:buFont typeface="Times New Roman" pitchFamily="18" charset="0"/>
              <a:buChar char="•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 err="1" smtClean="0"/>
              <a:t>Postarchitecture</a:t>
            </a:r>
            <a:endParaRPr lang="en-GB" dirty="0" smtClean="0"/>
          </a:p>
          <a:p>
            <a:pPr marL="736600" lvl="1" indent="-279400">
              <a:lnSpc>
                <a:spcPct val="106000"/>
              </a:lnSpc>
              <a:spcBef>
                <a:spcPts val="700"/>
              </a:spcBef>
              <a:buClr>
                <a:srgbClr val="000000"/>
              </a:buClr>
              <a:buFont typeface="Times New Roman" pitchFamily="18" charset="0"/>
              <a:buChar char="–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 smtClean="0"/>
              <a:t>development has begun</a:t>
            </a:r>
          </a:p>
          <a:p>
            <a:pPr marL="736600" lvl="1" indent="-279400">
              <a:lnSpc>
                <a:spcPct val="106000"/>
              </a:lnSpc>
              <a:spcBef>
                <a:spcPts val="700"/>
              </a:spcBef>
              <a:buClr>
                <a:srgbClr val="000000"/>
              </a:buClr>
              <a:buFont typeface="Times New Roman" pitchFamily="18" charset="0"/>
              <a:buChar char="–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 smtClean="0"/>
              <a:t>size estimates in lines of code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1663" cy="1136650"/>
          </a:xfrm>
        </p:spPr>
        <p:txBody>
          <a:bodyPr/>
          <a:lstStyle/>
          <a:p>
            <a:pPr eaLnBrk="1" hangingPunct="1"/>
            <a:r>
              <a:rPr lang="en-US" dirty="0" smtClean="0"/>
              <a:t>Three Stages of COCOMO II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1663" cy="46704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681921"/>
              </p:ext>
            </p:extLst>
          </p:nvPr>
        </p:nvGraphicFramePr>
        <p:xfrm>
          <a:off x="2895600" y="646945"/>
          <a:ext cx="5867400" cy="6224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Document" r:id="rId4" imgW="5634866" imgH="5970571" progId="Word.Document.8">
                  <p:embed/>
                </p:oleObj>
              </mc:Choice>
              <mc:Fallback>
                <p:oleObj name="Document" r:id="rId4" imgW="5634866" imgH="597057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646945"/>
                        <a:ext cx="5867400" cy="62247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>
          <a:xfrm>
            <a:off x="2362199" y="838199"/>
            <a:ext cx="6316663" cy="9453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40763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Application points are computed using counts of the number of</a:t>
            </a:r>
          </a:p>
          <a:p>
            <a:pPr lvl="1" eaLnBrk="1" hangingPunct="1"/>
            <a:r>
              <a:rPr lang="en-US" sz="3600" dirty="0" smtClean="0"/>
              <a:t>Screens (at the user interface)</a:t>
            </a:r>
          </a:p>
          <a:p>
            <a:pPr lvl="1" eaLnBrk="1" hangingPunct="1"/>
            <a:r>
              <a:rPr lang="en-US" sz="3600" dirty="0" smtClean="0"/>
              <a:t>Reports</a:t>
            </a:r>
          </a:p>
          <a:p>
            <a:pPr lvl="1" eaLnBrk="1" hangingPunct="1"/>
            <a:r>
              <a:rPr lang="en-US" sz="3600" dirty="0" smtClean="0"/>
              <a:t>Components likely to be required to build the application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7ED133-1C10-4BF1-BD9F-84B35324CD40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1663" cy="1136650"/>
          </a:xfrm>
        </p:spPr>
        <p:txBody>
          <a:bodyPr/>
          <a:lstStyle/>
          <a:p>
            <a:pPr eaLnBrk="1" hangingPunct="1"/>
            <a:r>
              <a:rPr lang="en-US" dirty="0" smtClean="0"/>
              <a:t>Estimating Size: Stage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05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65" y="2778253"/>
            <a:ext cx="7877175" cy="2981325"/>
          </a:xfrm>
          <a:prstGeom prst="rect">
            <a:avLst/>
          </a:prstGeom>
        </p:spPr>
      </p:pic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57200" y="0"/>
            <a:ext cx="8221663" cy="1136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Estimating Size: Stage 1</a:t>
            </a: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83" name="Group 51"/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1219200" y="2209800"/>
          <a:ext cx="7696200" cy="3276602"/>
        </p:xfrm>
        <a:graphic>
          <a:graphicData uri="http://schemas.openxmlformats.org/drawingml/2006/table">
            <a:tbl>
              <a:tblPr/>
              <a:tblGrid>
                <a:gridCol w="1924050"/>
                <a:gridCol w="1924050"/>
                <a:gridCol w="1924050"/>
                <a:gridCol w="1924050"/>
              </a:tblGrid>
              <a:tr h="6556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Object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Complexity weight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Difficult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Screen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Components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2303F-FA6E-4E9C-AD51-BC2980CEF3DF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3585" name="Text Box 52"/>
          <p:cNvSpPr txBox="1">
            <a:spLocks noChangeArrowheads="1"/>
          </p:cNvSpPr>
          <p:nvPr/>
        </p:nvSpPr>
        <p:spPr bwMode="auto">
          <a:xfrm>
            <a:off x="1676400" y="58674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/>
              <a:t>Complexity weights </a:t>
            </a:r>
            <a:r>
              <a:rPr lang="en-US" dirty="0"/>
              <a:t>for object types</a:t>
            </a: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1663" cy="1136650"/>
          </a:xfrm>
        </p:spPr>
        <p:txBody>
          <a:bodyPr/>
          <a:lstStyle/>
          <a:p>
            <a:pPr eaLnBrk="1" hangingPunct="1"/>
            <a:r>
              <a:rPr lang="en-US" dirty="0" smtClean="0"/>
              <a:t>Estimating Size: Stage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61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332" name="Group 76"/>
          <p:cNvGraphicFramePr>
            <a:graphicFrameLocks noGrp="1"/>
          </p:cNvGraphicFramePr>
          <p:nvPr>
            <p:ph type="tbl" idx="1"/>
          </p:nvPr>
        </p:nvGraphicFramePr>
        <p:xfrm>
          <a:off x="1173163" y="2286000"/>
          <a:ext cx="7772400" cy="2590800"/>
        </p:xfrm>
        <a:graphic>
          <a:graphicData uri="http://schemas.openxmlformats.org/drawingml/2006/table">
            <a:tbl>
              <a:tblPr/>
              <a:tblGrid>
                <a:gridCol w="3398837"/>
                <a:gridCol w="838200"/>
                <a:gridCol w="762000"/>
                <a:gridCol w="1066800"/>
                <a:gridCol w="838200"/>
                <a:gridCol w="868363"/>
              </a:tblGrid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Developer’s experience/capability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low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Nominal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High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Environment maturity/capability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low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Nominal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High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9AD88-59B1-48F2-906D-D1D1F011188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4610" name="Text Box 46"/>
          <p:cNvSpPr txBox="1">
            <a:spLocks noChangeArrowheads="1"/>
          </p:cNvSpPr>
          <p:nvPr/>
        </p:nvSpPr>
        <p:spPr bwMode="auto">
          <a:xfrm>
            <a:off x="1676400" y="58674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/>
              <a:t>Productivity </a:t>
            </a:r>
            <a:r>
              <a:rPr lang="en-US" dirty="0"/>
              <a:t>rate for object points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1663" cy="1136650"/>
          </a:xfrm>
        </p:spPr>
        <p:txBody>
          <a:bodyPr/>
          <a:lstStyle/>
          <a:p>
            <a:pPr eaLnBrk="1" hangingPunct="1"/>
            <a:r>
              <a:rPr lang="en-US" dirty="0" smtClean="0"/>
              <a:t>Estimating Size: Stage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79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Estimation </a:t>
            </a:r>
            <a:r>
              <a:rPr lang="en-US" dirty="0" smtClean="0"/>
              <a:t>of Size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baseline productivity metrics are LOC/pm or FP/pm</a:t>
            </a:r>
          </a:p>
          <a:p>
            <a:pPr eaLnBrk="1" hangingPunct="1"/>
            <a:r>
              <a:rPr lang="en-US" dirty="0" smtClean="0"/>
              <a:t>Making the use of single baseline productivity metric is discouraged</a:t>
            </a:r>
          </a:p>
          <a:p>
            <a:pPr eaLnBrk="1" hangingPunct="1"/>
            <a:r>
              <a:rPr lang="en-US" dirty="0" smtClean="0"/>
              <a:t>In general, LOC/pm or FP/pm averages should be computed by project domain</a:t>
            </a:r>
          </a:p>
          <a:p>
            <a:pPr eaLnBrk="1" hangingPunct="1"/>
            <a:r>
              <a:rPr lang="en-US" dirty="0" smtClean="0"/>
              <a:t>Local domain averages should be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F76C2A-A92B-4E3A-9DD4-CB76CC53B742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5800" cy="4114800"/>
          </a:xfrm>
        </p:spPr>
        <p:txBody>
          <a:bodyPr>
            <a:noAutofit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dirty="0" smtClean="0"/>
              <a:t>Function Points (FP) Can </a:t>
            </a:r>
            <a:r>
              <a:rPr lang="en-US" sz="2400" dirty="0" smtClean="0"/>
              <a:t>be used effectively as a means for measuring the functionality delivered by a system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dirty="0" smtClean="0"/>
              <a:t>Using historical data, function points can be used to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dirty="0" smtClean="0"/>
              <a:t>Estimate the cost or effort required to design, code, and test the software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dirty="0" smtClean="0"/>
              <a:t>Predict the number of errors that will be encountered during testing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dirty="0" smtClean="0"/>
              <a:t>Forecast the number of components and/or the number of projected source code lines in the implemented system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dirty="0" smtClean="0"/>
              <a:t>Derived using an empirical relationship based on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R"/>
            </a:pPr>
            <a:r>
              <a:rPr lang="en-US" sz="2000" dirty="0" smtClean="0"/>
              <a:t>Countable (direct) measures of the software’s </a:t>
            </a:r>
            <a:r>
              <a:rPr lang="en-US" sz="2000" u="sng" dirty="0" smtClean="0"/>
              <a:t>information domain</a:t>
            </a:r>
            <a:endParaRPr lang="en-US" sz="2000" dirty="0" smtClean="0"/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R"/>
            </a:pPr>
            <a:r>
              <a:rPr lang="en-US" sz="2000" dirty="0" smtClean="0"/>
              <a:t>Assessments of the software’s complexity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8038E9-A32D-464E-9733-A660C961271B}" type="slidenum">
              <a:rPr lang="en-US" sz="1400" smtClean="0"/>
              <a:pPr eaLnBrk="1" hangingPunct="1"/>
              <a:t>28</a:t>
            </a:fld>
            <a:endParaRPr lang="en-US" sz="1400" smtClean="0"/>
          </a:p>
        </p:txBody>
      </p:sp>
      <p:sp>
        <p:nvSpPr>
          <p:cNvPr id="2" name="Rectangle 1"/>
          <p:cNvSpPr/>
          <p:nvPr/>
        </p:nvSpPr>
        <p:spPr>
          <a:xfrm>
            <a:off x="1295400" y="57105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itchFamily="49" charset="0"/>
              </a:rPr>
              <a:t>FP = count total * [0.65 + 0.01 * sum(F</a:t>
            </a:r>
            <a:r>
              <a:rPr lang="en-US" sz="2400" baseline="-25000" dirty="0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)]</a:t>
            </a:r>
            <a:endParaRPr lang="en-US" sz="2400" dirty="0" smtClean="0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457200" y="0"/>
            <a:ext cx="8221663" cy="1136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Estimating Size: Stage 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08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Introduction to Function Points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058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sz="3600" dirty="0" smtClean="0"/>
              <a:t>Information Domain Values</a:t>
            </a:r>
            <a:endParaRPr lang="en-US" dirty="0" smtClean="0"/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sz="2400" dirty="0" smtClean="0"/>
              <a:t>Number of external inputs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sz="2400" dirty="0" smtClean="0"/>
              <a:t>Number of external outputs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sz="2400" dirty="0" smtClean="0"/>
              <a:t>Number of external inquiries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sz="2400" dirty="0" smtClean="0"/>
              <a:t>Number of internal logical files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sz="2400" dirty="0" smtClean="0"/>
              <a:t>Number of external interface files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dirty="0" smtClean="0"/>
              <a:t>Value Adjustment Factors (VAF)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sz="2400" dirty="0" smtClean="0"/>
              <a:t>14 Factors</a:t>
            </a:r>
          </a:p>
          <a:p>
            <a:pPr marL="400050" lvl="1" indent="0" eaLnBrk="1" hangingPunct="1">
              <a:lnSpc>
                <a:spcPct val="90000"/>
              </a:lnSpc>
              <a:buFontTx/>
              <a:buNone/>
              <a:defRPr/>
            </a:pPr>
            <a:endParaRPr lang="en-US" sz="2400" dirty="0" smtClean="0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44CA46-33C7-4BF2-9933-E937686C9FE4}" type="slidenum">
              <a:rPr lang="en-US" sz="1400" smtClean="0"/>
              <a:pPr eaLnBrk="1" hangingPunct="1"/>
              <a:t>29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5265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dirty="0" smtClean="0"/>
              <a:t>Facilities</a:t>
            </a:r>
            <a:r>
              <a:rPr lang="en-GB" dirty="0"/>
              <a:t>: hardware, space, furniture, telephone, </a:t>
            </a:r>
            <a:r>
              <a:rPr lang="en-GB" dirty="0" smtClean="0"/>
              <a:t>etc.</a:t>
            </a:r>
            <a:endParaRPr lang="en-GB" dirty="0"/>
          </a:p>
          <a:p>
            <a:pPr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dirty="0" smtClean="0"/>
              <a:t>Software </a:t>
            </a:r>
            <a:r>
              <a:rPr lang="en-GB" dirty="0"/>
              <a:t>tools for designing software </a:t>
            </a:r>
          </a:p>
          <a:p>
            <a:pPr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dirty="0" smtClean="0"/>
              <a:t>Staff </a:t>
            </a:r>
            <a:r>
              <a:rPr lang="en-GB" dirty="0"/>
              <a:t>(effort): the biggest component of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Information Domain Values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458200" cy="4114800"/>
          </a:xfrm>
        </p:spPr>
        <p:txBody>
          <a:bodyPr/>
          <a:lstStyle/>
          <a:p>
            <a:pPr eaLnBrk="1" hangingPunct="1"/>
            <a:r>
              <a:rPr lang="en-US" sz="2000" smtClean="0"/>
              <a:t>Number of external inputs</a:t>
            </a:r>
          </a:p>
          <a:p>
            <a:pPr lvl="1" eaLnBrk="1" hangingPunct="1"/>
            <a:r>
              <a:rPr lang="en-US" sz="1800" smtClean="0"/>
              <a:t>Each external input originates from a user or is transmitted from another application</a:t>
            </a:r>
          </a:p>
          <a:p>
            <a:pPr lvl="1" eaLnBrk="1" hangingPunct="1"/>
            <a:r>
              <a:rPr lang="en-US" sz="1800" smtClean="0"/>
              <a:t>They provide distinct application-oriented data or control information</a:t>
            </a:r>
          </a:p>
          <a:p>
            <a:pPr lvl="1" eaLnBrk="1" hangingPunct="1"/>
            <a:r>
              <a:rPr lang="en-US" sz="1800" smtClean="0"/>
              <a:t>They are often used to update internal logical files</a:t>
            </a:r>
          </a:p>
          <a:p>
            <a:pPr lvl="1" eaLnBrk="1" hangingPunct="1"/>
            <a:r>
              <a:rPr lang="en-US" sz="1800" smtClean="0"/>
              <a:t>They are not inquiries (those are counted under another category)</a:t>
            </a:r>
          </a:p>
          <a:p>
            <a:pPr eaLnBrk="1" hangingPunct="1"/>
            <a:r>
              <a:rPr lang="en-US" sz="2000" smtClean="0"/>
              <a:t>Number of external outputs</a:t>
            </a:r>
          </a:p>
          <a:p>
            <a:pPr lvl="1" eaLnBrk="1" hangingPunct="1"/>
            <a:r>
              <a:rPr lang="en-US" sz="1800" smtClean="0"/>
              <a:t>Each external output is derived within the application and provides information to the user</a:t>
            </a:r>
          </a:p>
          <a:p>
            <a:pPr lvl="1" eaLnBrk="1" hangingPunct="1"/>
            <a:r>
              <a:rPr lang="en-US" sz="1800" smtClean="0"/>
              <a:t>This refers to reports, screens, error messages, etc.</a:t>
            </a:r>
          </a:p>
          <a:p>
            <a:pPr lvl="1" eaLnBrk="1" hangingPunct="1"/>
            <a:r>
              <a:rPr lang="en-US" sz="1800" smtClean="0"/>
              <a:t>Individual data items within a report or screen are not counted separately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E3A19E-E84A-45F7-BFA8-80DBAE3FDCFB}" type="slidenum">
              <a:rPr lang="en-US" sz="1400" smtClean="0"/>
              <a:pPr eaLnBrk="1" hangingPunct="1"/>
              <a:t>30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314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Information Domain Values (continued)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458200" cy="4114800"/>
          </a:xfrm>
        </p:spPr>
        <p:txBody>
          <a:bodyPr/>
          <a:lstStyle/>
          <a:p>
            <a:pPr eaLnBrk="1" hangingPunct="1"/>
            <a:r>
              <a:rPr lang="en-US" sz="2000" smtClean="0"/>
              <a:t>Number of external inquiries</a:t>
            </a:r>
          </a:p>
          <a:p>
            <a:pPr lvl="1" eaLnBrk="1" hangingPunct="1"/>
            <a:r>
              <a:rPr lang="en-US" sz="1800" smtClean="0"/>
              <a:t>An external inquiry is defined as an online input that results in the generation of some immediate software response</a:t>
            </a:r>
          </a:p>
          <a:p>
            <a:pPr lvl="1" eaLnBrk="1" hangingPunct="1"/>
            <a:r>
              <a:rPr lang="en-US" sz="1800" smtClean="0"/>
              <a:t>The response is in the form of an on-line output</a:t>
            </a:r>
          </a:p>
          <a:p>
            <a:pPr eaLnBrk="1" hangingPunct="1"/>
            <a:r>
              <a:rPr lang="en-US" sz="2000" smtClean="0"/>
              <a:t>Number of internal logical files</a:t>
            </a:r>
          </a:p>
          <a:p>
            <a:pPr lvl="1" eaLnBrk="1" hangingPunct="1"/>
            <a:r>
              <a:rPr lang="en-US" sz="1800" smtClean="0"/>
              <a:t>Each internal logical file is a logical grouping of data that resides within the application’s boundary and is maintained via external inputs</a:t>
            </a:r>
          </a:p>
          <a:p>
            <a:pPr eaLnBrk="1" hangingPunct="1"/>
            <a:r>
              <a:rPr lang="en-US" sz="2000" smtClean="0"/>
              <a:t>Number of external interface files</a:t>
            </a:r>
          </a:p>
          <a:p>
            <a:pPr lvl="1" eaLnBrk="1" hangingPunct="1"/>
            <a:r>
              <a:rPr lang="en-US" sz="1800" smtClean="0"/>
              <a:t>Each external interface file is a logical grouping of data that resides external to the application but provides data that may be of use to the application</a:t>
            </a:r>
          </a:p>
          <a:p>
            <a:pPr eaLnBrk="1" hangingPunct="1">
              <a:buFontTx/>
              <a:buNone/>
            </a:pPr>
            <a:endParaRPr lang="en-US" sz="1800" smtClean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3413CED-1766-4549-8C84-B9912D30DF84}" type="slidenum">
              <a:rPr lang="en-US" sz="1400" smtClean="0"/>
              <a:pPr eaLnBrk="1" hangingPunct="1"/>
              <a:t>31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7091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Value Adjustment Factors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000" smtClean="0"/>
              <a:t>Does the system require reliable backup and recovery?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000" smtClean="0"/>
              <a:t>Are specialized data communications required to transfer information to or from the application?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000" smtClean="0"/>
              <a:t>Are there distributed processing functions?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000" smtClean="0"/>
              <a:t>Is performance critical?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000" smtClean="0"/>
              <a:t>Will the system run in an existing, heavily utilized operational environment?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000" smtClean="0"/>
              <a:t>Does the system require on-line data entry?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000" smtClean="0"/>
              <a:t>Does the on-line data entry require the input transaction to be built over multiple screens or operations?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endParaRPr lang="en-US" sz="20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endParaRPr lang="en-US" sz="2000" smtClean="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55C890-D31A-4684-ADA8-0C74B8AF85C4}" type="slidenum">
              <a:rPr lang="en-US" sz="1400" smtClean="0"/>
              <a:pPr eaLnBrk="1" hangingPunct="1"/>
              <a:t>32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2282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Value Adjustment Factors (continued)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arenR" startAt="8"/>
            </a:pPr>
            <a:r>
              <a:rPr lang="en-US" sz="2000" smtClean="0"/>
              <a:t>Are the internal logical files updated on-line?</a:t>
            </a:r>
          </a:p>
          <a:p>
            <a:pPr marL="609600" indent="-609600" eaLnBrk="1" hangingPunct="1">
              <a:buFontTx/>
              <a:buAutoNum type="arabicParenR" startAt="8"/>
            </a:pPr>
            <a:r>
              <a:rPr lang="en-US" sz="2000" smtClean="0"/>
              <a:t>Are the inputs, outputs, files, or inquiries complex?</a:t>
            </a:r>
          </a:p>
          <a:p>
            <a:pPr marL="609600" indent="-609600" eaLnBrk="1" hangingPunct="1">
              <a:buFontTx/>
              <a:buAutoNum type="arabicParenR" startAt="8"/>
            </a:pPr>
            <a:r>
              <a:rPr lang="en-US" sz="2000" smtClean="0"/>
              <a:t>Is the internal processing complex?</a:t>
            </a:r>
          </a:p>
          <a:p>
            <a:pPr marL="609600" indent="-609600" eaLnBrk="1" hangingPunct="1">
              <a:buFontTx/>
              <a:buAutoNum type="arabicParenR" startAt="8"/>
            </a:pPr>
            <a:r>
              <a:rPr lang="en-US" sz="2000" smtClean="0"/>
              <a:t>Is the code designed to be reusable?</a:t>
            </a:r>
          </a:p>
          <a:p>
            <a:pPr marL="609600" indent="-609600" eaLnBrk="1" hangingPunct="1">
              <a:buFontTx/>
              <a:buAutoNum type="arabicParenR" startAt="8"/>
            </a:pPr>
            <a:r>
              <a:rPr lang="en-US" sz="2000" smtClean="0"/>
              <a:t>Are conversion and installation included in the design?</a:t>
            </a:r>
          </a:p>
          <a:p>
            <a:pPr marL="609600" indent="-609600" eaLnBrk="1" hangingPunct="1">
              <a:buFontTx/>
              <a:buAutoNum type="arabicParenR" startAt="8"/>
            </a:pPr>
            <a:r>
              <a:rPr lang="en-US" sz="2000" smtClean="0"/>
              <a:t>Is the system designed for multiple installations in different organizations?</a:t>
            </a:r>
          </a:p>
          <a:p>
            <a:pPr marL="609600" indent="-609600" eaLnBrk="1" hangingPunct="1">
              <a:buFontTx/>
              <a:buAutoNum type="arabicParenR" startAt="8"/>
            </a:pPr>
            <a:r>
              <a:rPr lang="en-US" sz="2000" smtClean="0"/>
              <a:t>Is the application designed to facilitate change and for ease of use by the user?</a:t>
            </a:r>
          </a:p>
          <a:p>
            <a:pPr marL="609600" indent="-609600" eaLnBrk="1" hangingPunct="1">
              <a:buFontTx/>
              <a:buAutoNum type="arabicParenR" startAt="8"/>
            </a:pPr>
            <a:endParaRPr lang="en-US" sz="2000" smtClean="0"/>
          </a:p>
          <a:p>
            <a:pPr marL="609600" indent="-609600" eaLnBrk="1" hangingPunct="1">
              <a:buFontTx/>
              <a:buAutoNum type="arabicParenR" startAt="8"/>
            </a:pPr>
            <a:endParaRPr lang="en-US" sz="2000" smtClean="0"/>
          </a:p>
          <a:p>
            <a:pPr marL="609600" indent="-609600" eaLnBrk="1" hangingPunct="1">
              <a:buFontTx/>
              <a:buAutoNum type="arabicParenR" startAt="8"/>
            </a:pPr>
            <a:endParaRPr lang="en-US" sz="2000" smtClean="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63CDEA1-DC76-4CBC-BB40-4BEFBA5ACDE6}" type="slidenum">
              <a:rPr lang="en-US" sz="1400" smtClean="0"/>
              <a:pPr eaLnBrk="1" hangingPunct="1"/>
              <a:t>33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23102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Function Point Computation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153400" cy="3505200"/>
          </a:xfrm>
        </p:spPr>
        <p:txBody>
          <a:bodyPr>
            <a:normAutofit/>
          </a:bodyPr>
          <a:lstStyle/>
          <a:p>
            <a:pPr marL="609600" indent="-609600" eaLnBrk="1" hangingPunct="1">
              <a:buFontTx/>
              <a:buAutoNum type="arabicParenR"/>
            </a:pPr>
            <a:r>
              <a:rPr lang="en-US" sz="2000" dirty="0" smtClean="0"/>
              <a:t>Identify/collect the information domain values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2000" dirty="0" smtClean="0"/>
              <a:t>Complete the table shown below to get the count total (aka unadjusted function points)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sz="1800" dirty="0" smtClean="0"/>
              <a:t>Associate a weighting factor (i.e., complexity value) with each count based on criteria established by the software development organization  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2000" dirty="0" smtClean="0"/>
              <a:t>Evaluate and sum up the adjustment factors (see example in the next few slides)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sz="1800" dirty="0" smtClean="0"/>
              <a:t>“</a:t>
            </a:r>
            <a:r>
              <a:rPr lang="en-US" sz="1800" dirty="0" smtClean="0">
                <a:latin typeface="Courier New" pitchFamily="49" charset="0"/>
              </a:rPr>
              <a:t>F</a:t>
            </a:r>
            <a:r>
              <a:rPr lang="en-US" sz="1800" baseline="-25000" dirty="0" smtClean="0">
                <a:latin typeface="Courier New" pitchFamily="49" charset="0"/>
              </a:rPr>
              <a:t>i</a:t>
            </a:r>
            <a:r>
              <a:rPr lang="en-US" sz="1800" dirty="0" smtClean="0"/>
              <a:t>” refers to 14 value adjustment factors, with each ranging in value from 0 (not important) to 5 (absolutely essential)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2000" dirty="0" smtClean="0"/>
              <a:t>Compute the number of function points (FP)</a:t>
            </a:r>
            <a:r>
              <a:rPr lang="en-US" sz="2000" dirty="0" smtClean="0">
                <a:latin typeface="Courier New" pitchFamily="49" charset="0"/>
              </a:rPr>
              <a:t> aka Adjusted FP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FP = count total * [0.65 + 0.01 * sum(F</a:t>
            </a:r>
            <a:r>
              <a:rPr lang="en-US" sz="2000" baseline="-25000" dirty="0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)]</a:t>
            </a:r>
            <a:endParaRPr lang="en-US" sz="2000" dirty="0" smtClean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413B9C4-C8A8-48AD-B9AB-C3A88289CB76}" type="slidenum">
              <a:rPr lang="en-US" sz="1400" smtClean="0"/>
              <a:pPr eaLnBrk="1" hangingPunct="1"/>
              <a:t>34</a:t>
            </a:fld>
            <a:endParaRPr lang="en-US" sz="1400" smtClean="0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914400" y="4406900"/>
            <a:ext cx="7508875" cy="2298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/>
              <a:t>Information 		        	       Weighting Factor</a:t>
            </a:r>
          </a:p>
          <a:p>
            <a:pPr eaLnBrk="1" hangingPunct="1"/>
            <a:r>
              <a:rPr lang="en-US" sz="1800" b="1" u="sng"/>
              <a:t>Domain Value</a:t>
            </a:r>
            <a:r>
              <a:rPr lang="en-US" sz="1800" b="1"/>
              <a:t>		</a:t>
            </a:r>
            <a:r>
              <a:rPr lang="en-US" sz="1800" b="1" u="sng"/>
              <a:t>Count</a:t>
            </a:r>
            <a:r>
              <a:rPr lang="en-US" sz="1800" b="1"/>
              <a:t>	</a:t>
            </a:r>
            <a:r>
              <a:rPr lang="en-US" sz="1800" b="1" u="sng"/>
              <a:t>Simple</a:t>
            </a:r>
            <a:r>
              <a:rPr lang="en-US" sz="1800" b="1"/>
              <a:t>	A</a:t>
            </a:r>
            <a:r>
              <a:rPr lang="en-US" sz="1800" b="1" u="sng"/>
              <a:t>verage</a:t>
            </a:r>
            <a:r>
              <a:rPr lang="en-US" sz="1800" b="1"/>
              <a:t>	</a:t>
            </a:r>
            <a:r>
              <a:rPr lang="en-US" sz="1800" b="1" u="sng"/>
              <a:t>Complex</a:t>
            </a:r>
          </a:p>
          <a:p>
            <a:pPr eaLnBrk="1" hangingPunct="1"/>
            <a:r>
              <a:rPr lang="en-US" sz="1800"/>
              <a:t>External Inputs		_____  x	     3	     4	     6	= _____</a:t>
            </a:r>
          </a:p>
          <a:p>
            <a:pPr eaLnBrk="1" hangingPunct="1"/>
            <a:r>
              <a:rPr lang="en-US" sz="1800"/>
              <a:t>External Outputs		_____  x	     4	     5	     7	= _____</a:t>
            </a:r>
          </a:p>
          <a:p>
            <a:pPr eaLnBrk="1" hangingPunct="1"/>
            <a:r>
              <a:rPr lang="en-US" sz="1800"/>
              <a:t>External Inquiries		_____  x	     3	     4	     6	= _____</a:t>
            </a:r>
          </a:p>
          <a:p>
            <a:pPr eaLnBrk="1" hangingPunct="1"/>
            <a:r>
              <a:rPr lang="en-US" sz="1800"/>
              <a:t>Internal Logical Files	_____  x	     7	     10	    15	= _____</a:t>
            </a:r>
          </a:p>
          <a:p>
            <a:pPr eaLnBrk="1" hangingPunct="1"/>
            <a:r>
              <a:rPr lang="en-US" sz="1800"/>
              <a:t>External Interface Files	_____  x	     5	     7	    10	= _____</a:t>
            </a:r>
            <a:br>
              <a:rPr lang="en-US" sz="1800"/>
            </a:br>
            <a:r>
              <a:rPr lang="en-US" sz="1800" b="1"/>
              <a:t>Count total</a:t>
            </a:r>
            <a:r>
              <a:rPr lang="en-US" sz="1800"/>
              <a:t>						________</a:t>
            </a:r>
          </a:p>
        </p:txBody>
      </p:sp>
    </p:spTree>
    <p:extLst>
      <p:ext uri="{BB962C8B-B14F-4D97-AF65-F5344CB8AC3E}">
        <p14:creationId xmlns:p14="http://schemas.microsoft.com/office/powerpoint/2010/main" val="255353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Function Point Example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4191000"/>
            <a:ext cx="8153400" cy="1676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Courier New" pitchFamily="49" charset="0"/>
              </a:rPr>
              <a:t>FP = count total * [0.65 + 0.01 * </a:t>
            </a:r>
            <a:r>
              <a:rPr lang="en-US" sz="2400" dirty="0" smtClean="0">
                <a:latin typeface="Courier New" pitchFamily="49" charset="0"/>
                <a:sym typeface="Symbol" pitchFamily="18" charset="2"/>
              </a:rPr>
              <a:t>sum</a:t>
            </a:r>
            <a:r>
              <a:rPr lang="en-US" sz="2400" dirty="0" smtClean="0">
                <a:latin typeface="Courier New" pitchFamily="49" charset="0"/>
              </a:rPr>
              <a:t>(F</a:t>
            </a:r>
            <a:r>
              <a:rPr lang="en-US" sz="2400" baseline="-25000" dirty="0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)]</a:t>
            </a:r>
          </a:p>
          <a:p>
            <a:pPr eaLnBrk="1" hangingPunct="1"/>
            <a:r>
              <a:rPr lang="en-US" sz="2400" dirty="0" smtClean="0">
                <a:latin typeface="Courier New" pitchFamily="49" charset="0"/>
              </a:rPr>
              <a:t>FP = 50 * [0.65 + 0.01 * 46]</a:t>
            </a:r>
          </a:p>
          <a:p>
            <a:pPr eaLnBrk="1" hangingPunct="1"/>
            <a:r>
              <a:rPr lang="en-US" sz="2400" dirty="0" smtClean="0">
                <a:latin typeface="Courier New" pitchFamily="49" charset="0"/>
              </a:rPr>
              <a:t>FP = 55.5 (rounded up to 56)</a:t>
            </a:r>
            <a:endParaRPr lang="en-US" sz="2400" dirty="0" smtClean="0"/>
          </a:p>
          <a:p>
            <a:pPr eaLnBrk="1" hangingPunct="1"/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FBF36E1-5207-4DB3-8DCC-7EE7C947AE77}" type="slidenum">
              <a:rPr lang="en-US" sz="1400" smtClean="0"/>
              <a:pPr eaLnBrk="1" hangingPunct="1"/>
              <a:t>35</a:t>
            </a:fld>
            <a:endParaRPr lang="en-US" sz="1400" smtClean="0"/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4495800" y="19812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762000" y="1371600"/>
            <a:ext cx="7696200" cy="2298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/>
              <a:t>Information 		        	       Weighting Factor</a:t>
            </a:r>
          </a:p>
          <a:p>
            <a:pPr eaLnBrk="1" hangingPunct="1"/>
            <a:r>
              <a:rPr lang="en-US" sz="1800" b="1" u="sng"/>
              <a:t>Domain Value</a:t>
            </a:r>
            <a:r>
              <a:rPr lang="en-US" sz="1800" b="1"/>
              <a:t>		</a:t>
            </a:r>
            <a:r>
              <a:rPr lang="en-US" sz="1800" b="1" u="sng"/>
              <a:t>Count</a:t>
            </a:r>
            <a:r>
              <a:rPr lang="en-US" sz="1800" b="1"/>
              <a:t>	</a:t>
            </a:r>
            <a:r>
              <a:rPr lang="en-US" sz="1800" b="1" u="sng"/>
              <a:t>Simple</a:t>
            </a:r>
            <a:r>
              <a:rPr lang="en-US" sz="1800" b="1"/>
              <a:t>	A</a:t>
            </a:r>
            <a:r>
              <a:rPr lang="en-US" sz="1800" b="1" u="sng"/>
              <a:t>verage</a:t>
            </a:r>
            <a:r>
              <a:rPr lang="en-US" sz="1800" b="1"/>
              <a:t>	</a:t>
            </a:r>
            <a:r>
              <a:rPr lang="en-US" sz="1800" b="1" u="sng"/>
              <a:t>Complex</a:t>
            </a:r>
          </a:p>
          <a:p>
            <a:pPr eaLnBrk="1" hangingPunct="1"/>
            <a:r>
              <a:rPr lang="en-US" sz="1800"/>
              <a:t>External Inputs		3          x	     3	     4	     6	=   9</a:t>
            </a:r>
          </a:p>
          <a:p>
            <a:pPr eaLnBrk="1" hangingPunct="1"/>
            <a:r>
              <a:rPr lang="en-US" sz="1800"/>
              <a:t>External Outputs		2          x	     4	     5	     7	=   8</a:t>
            </a:r>
          </a:p>
          <a:p>
            <a:pPr eaLnBrk="1" hangingPunct="1"/>
            <a:r>
              <a:rPr lang="en-US" sz="1800"/>
              <a:t>External Inquiries		2          x	     3	     4	     6	=   6</a:t>
            </a:r>
          </a:p>
          <a:p>
            <a:pPr eaLnBrk="1" hangingPunct="1"/>
            <a:r>
              <a:rPr lang="en-US" sz="1800"/>
              <a:t>Internal Logical Files	1          x	     7	     10	    15	=   7</a:t>
            </a:r>
          </a:p>
          <a:p>
            <a:pPr eaLnBrk="1" hangingPunct="1"/>
            <a:r>
              <a:rPr lang="en-US" sz="1800"/>
              <a:t>External Interface Files	4          x	     5	     7	    10	= 20</a:t>
            </a:r>
            <a:br>
              <a:rPr lang="en-US" sz="1800"/>
            </a:br>
            <a:r>
              <a:rPr lang="en-US" sz="1800" b="1"/>
              <a:t>Count total</a:t>
            </a:r>
            <a:r>
              <a:rPr lang="en-US" sz="1800"/>
              <a:t>						   </a:t>
            </a:r>
            <a:r>
              <a:rPr lang="en-US" sz="1800" b="1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3905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 Example of FP-Based Estimation</a:t>
            </a:r>
          </a:p>
        </p:txBody>
      </p:sp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0BB7F13-FF9A-4DA5-A72D-CA47201E07B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76989" name="Group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94835"/>
              </p:ext>
            </p:extLst>
          </p:nvPr>
        </p:nvGraphicFramePr>
        <p:xfrm>
          <a:off x="609600" y="2008187"/>
          <a:ext cx="7696200" cy="3935413"/>
        </p:xfrm>
        <a:graphic>
          <a:graphicData uri="http://schemas.openxmlformats.org/drawingml/2006/table">
            <a:tbl>
              <a:tblPr/>
              <a:tblGrid>
                <a:gridCol w="2362200"/>
                <a:gridCol w="838200"/>
                <a:gridCol w="381000"/>
                <a:gridCol w="990600"/>
                <a:gridCol w="1066800"/>
                <a:gridCol w="1143000"/>
                <a:gridCol w="304800"/>
                <a:gridCol w="609600"/>
              </a:tblGrid>
              <a:tr h="3413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Information Domain Value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Weighting factor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3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Complex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External Inputs (EIS)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External Outputs (EOs)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External Inquiries (EQs)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Internal Logical Files (ILFs)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External Interface Files (EIFs)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 Total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03" name="Text Box 188"/>
          <p:cNvSpPr txBox="1">
            <a:spLocks noChangeArrowheads="1"/>
          </p:cNvSpPr>
          <p:nvPr/>
        </p:nvSpPr>
        <p:spPr bwMode="auto">
          <a:xfrm>
            <a:off x="2362200" y="59436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 </a:t>
            </a:r>
            <a:r>
              <a:rPr lang="en-US" dirty="0"/>
              <a:t>Computing function points</a:t>
            </a:r>
          </a:p>
        </p:txBody>
      </p:sp>
    </p:spTree>
    <p:extLst>
      <p:ext uri="{BB962C8B-B14F-4D97-AF65-F5344CB8AC3E}">
        <p14:creationId xmlns:p14="http://schemas.microsoft.com/office/powerpoint/2010/main" val="1161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 Example of FP-Based Estimation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5471CED-3F4B-46FB-81AF-93B5E408D453}" type="slidenum">
              <a:rPr lang="en-US"/>
              <a:pPr>
                <a:defRPr/>
              </a:pPr>
              <a:t>37</a:t>
            </a:fld>
            <a:endParaRPr lang="en-US"/>
          </a:p>
        </p:txBody>
      </p:sp>
      <p:pic>
        <p:nvPicPr>
          <p:cNvPr id="24580" name="Picture 4" descr="6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6"/>
          <a:stretch>
            <a:fillRect/>
          </a:stretch>
        </p:blipFill>
        <p:spPr bwMode="auto">
          <a:xfrm>
            <a:off x="2362200" y="1828800"/>
            <a:ext cx="4876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971800" y="61722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Value Adjustment Factors</a:t>
            </a:r>
          </a:p>
        </p:txBody>
      </p:sp>
    </p:spTree>
    <p:extLst>
      <p:ext uri="{BB962C8B-B14F-4D97-AF65-F5344CB8AC3E}">
        <p14:creationId xmlns:p14="http://schemas.microsoft.com/office/powerpoint/2010/main" val="350543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92919" y="76200"/>
            <a:ext cx="8422481" cy="165819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 Example of FP-Based Estimation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716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Now,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FP</a:t>
            </a:r>
            <a:r>
              <a:rPr lang="en-US" sz="2400" baseline="-25000" dirty="0" err="1" smtClean="0"/>
              <a:t>estimated</a:t>
            </a:r>
            <a:r>
              <a:rPr lang="en-US" sz="2400" dirty="0" smtClean="0"/>
              <a:t> = </a:t>
            </a:r>
            <a:r>
              <a:rPr lang="en-US" sz="2400" dirty="0" err="1" smtClean="0"/>
              <a:t>count_total</a:t>
            </a:r>
            <a:r>
              <a:rPr lang="en-US" sz="2400" dirty="0" smtClean="0"/>
              <a:t> </a:t>
            </a:r>
            <a:r>
              <a:rPr lang="en-US" sz="2000" dirty="0" smtClean="0">
                <a:sym typeface="Symbol" pitchFamily="18" charset="2"/>
              </a:rPr>
              <a:t></a:t>
            </a:r>
            <a:r>
              <a:rPr lang="en-US" sz="2400" dirty="0" smtClean="0"/>
              <a:t> [0.65 + 0.01 </a:t>
            </a:r>
            <a:r>
              <a:rPr lang="en-US" sz="2000" dirty="0" smtClean="0">
                <a:sym typeface="Symbol" pitchFamily="18" charset="2"/>
              </a:rPr>
              <a:t>  (</a:t>
            </a:r>
            <a:r>
              <a:rPr lang="en-US" sz="2000" i="1" dirty="0" smtClean="0">
                <a:sym typeface="Symbol" pitchFamily="18" charset="2"/>
              </a:rPr>
              <a:t>F</a:t>
            </a:r>
            <a:r>
              <a:rPr lang="en-US" sz="2000" i="1" baseline="-25000" dirty="0" smtClean="0">
                <a:sym typeface="Symbol" pitchFamily="18" charset="2"/>
              </a:rPr>
              <a:t>i</a:t>
            </a:r>
            <a:r>
              <a:rPr lang="en-US" sz="2000" dirty="0" smtClean="0">
                <a:sym typeface="Symbol" pitchFamily="18" charset="2"/>
              </a:rPr>
              <a:t>)</a:t>
            </a:r>
            <a:r>
              <a:rPr lang="en-US" sz="2400" dirty="0" smtClean="0"/>
              <a:t>]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 dirty="0" smtClean="0"/>
              <a:t>F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(</a:t>
            </a:r>
            <a:r>
              <a:rPr lang="en-US" sz="2000" i="1" dirty="0" smtClean="0"/>
              <a:t>i</a:t>
            </a:r>
            <a:r>
              <a:rPr lang="en-US" sz="2000" dirty="0" smtClean="0"/>
              <a:t> = 1 to 14 are value adjustment factors)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So,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FP</a:t>
            </a:r>
            <a:r>
              <a:rPr lang="en-US" sz="2400" baseline="-25000" dirty="0" err="1" smtClean="0"/>
              <a:t>estimated</a:t>
            </a:r>
            <a:r>
              <a:rPr lang="en-US" sz="2400" dirty="0" smtClean="0"/>
              <a:t> = W = 320 </a:t>
            </a:r>
            <a:r>
              <a:rPr lang="en-US" sz="2000" dirty="0" smtClean="0">
                <a:sym typeface="Symbol" pitchFamily="18" charset="2"/>
              </a:rPr>
              <a:t> [0.65 + 0.01  52]  = 375 (approx.)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Let,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Average Productivity = X = 6.5 FP/pm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Labor rate = Y = $8,000 per month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So,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Cost per FP = Z = Y/X = $1,230 (approx.)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Total estimated project cost = W*Z = $461,000 (approx.)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Estimated effort = W/X = 58 person months (</a:t>
            </a:r>
            <a:r>
              <a:rPr lang="en-US" sz="2000" dirty="0" err="1" smtClean="0"/>
              <a:t>approx</a:t>
            </a:r>
            <a:r>
              <a:rPr lang="en-US" sz="2000" dirty="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3E9849-3124-4CC6-93EF-A2C94570484C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3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password, panic button, activate/deactivate</a:t>
            </a:r>
          </a:p>
          <a:p>
            <a:r>
              <a:rPr lang="en-US" dirty="0" smtClean="0"/>
              <a:t>zone inquiry, sensor inquiry</a:t>
            </a:r>
          </a:p>
          <a:p>
            <a:r>
              <a:rPr lang="en-US" dirty="0" smtClean="0"/>
              <a:t>system configuration file</a:t>
            </a:r>
          </a:p>
          <a:p>
            <a:r>
              <a:rPr lang="en-US" dirty="0" smtClean="0"/>
              <a:t>messages, sensor status</a:t>
            </a:r>
          </a:p>
          <a:p>
            <a:r>
              <a:rPr lang="en-US" dirty="0"/>
              <a:t>t</a:t>
            </a:r>
            <a:r>
              <a:rPr lang="en-US" dirty="0" smtClean="0"/>
              <a:t>est sensor, zone setting, alarm alert, </a:t>
            </a:r>
            <a:r>
              <a:rPr lang="en-US" dirty="0" err="1" smtClean="0"/>
              <a:t>a/d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 </a:t>
            </a:r>
            <a:r>
              <a:rPr lang="el-GR" dirty="0" smtClean="0"/>
              <a:t>Σ</a:t>
            </a:r>
            <a:r>
              <a:rPr lang="en-US" dirty="0" smtClean="0"/>
              <a:t>F</a:t>
            </a:r>
            <a:r>
              <a:rPr lang="en-US" baseline="-25000" dirty="0" smtClean="0"/>
              <a:t>i</a:t>
            </a:r>
            <a:r>
              <a:rPr lang="en-US" dirty="0" smtClean="0"/>
              <a:t> = 46</a:t>
            </a:r>
          </a:p>
          <a:p>
            <a:r>
              <a:rPr lang="en-US" dirty="0" smtClean="0"/>
              <a:t>Size in FP? </a:t>
            </a:r>
          </a:p>
          <a:p>
            <a:r>
              <a:rPr lang="en-US" dirty="0" smtClean="0"/>
              <a:t>Effort?</a:t>
            </a:r>
          </a:p>
          <a:p>
            <a:r>
              <a:rPr lang="en-US" dirty="0" smtClean="0"/>
              <a:t>Cost?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085" y="3876675"/>
            <a:ext cx="570851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23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Project Estimation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S/W cost and effort estimation will never be an exact science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Too many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Human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Technical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Environmental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Political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E586140-04E2-4734-A7DE-213909398A36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Size: Stage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slides 9 to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0075" cy="1135063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Information System Example</a:t>
            </a:r>
            <a:br>
              <a:rPr lang="en-GB" dirty="0" smtClean="0"/>
            </a:br>
            <a:r>
              <a:rPr lang="en-GB" sz="2800" dirty="0" smtClean="0"/>
              <a:t>Piccadilly </a:t>
            </a:r>
            <a:r>
              <a:rPr lang="en-GB" sz="2800" dirty="0" smtClean="0"/>
              <a:t>System estimate at stage </a:t>
            </a:r>
            <a:r>
              <a:rPr lang="en-GB" sz="2800" dirty="0" smtClean="0"/>
              <a:t>1 (Application Composition Time)</a:t>
            </a:r>
            <a:endParaRPr lang="en-GB" sz="2800" dirty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0075" cy="4668838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Using COCOMO II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Three screens and one report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Booking screen: complexity simple, weight 1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 smtClean="0"/>
              <a:t>Ratecard</a:t>
            </a:r>
            <a:r>
              <a:rPr lang="en-GB" dirty="0" smtClean="0"/>
              <a:t> screen: complexity simple, weight 1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Availability screen: complexity medium, weight 2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Sales report: complexity medium, weight 5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Low experience and low CASE maturity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Estimated effort = 1.29 person months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Management Activities in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Estimation in Agile Development (Recap)</a:t>
            </a:r>
          </a:p>
          <a:p>
            <a:r>
              <a:rPr lang="en-US" dirty="0" smtClean="0"/>
              <a:t>Discussed before Mid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in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939576" cy="32635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 Velocity</a:t>
            </a:r>
          </a:p>
          <a:p>
            <a:pPr lvl="1"/>
            <a:r>
              <a:rPr lang="en-US" dirty="0" smtClean="0"/>
              <a:t>The amount of work an agile team can complete in a sprint</a:t>
            </a:r>
          </a:p>
          <a:p>
            <a:r>
              <a:rPr lang="en-US" dirty="0" smtClean="0"/>
              <a:t>Story Points</a:t>
            </a:r>
          </a:p>
          <a:p>
            <a:pPr lvl="1"/>
            <a:r>
              <a:rPr lang="en-US" dirty="0" smtClean="0"/>
              <a:t>The amount of effort required to implement a user story</a:t>
            </a:r>
          </a:p>
          <a:p>
            <a:r>
              <a:rPr lang="en-US" dirty="0" smtClean="0"/>
              <a:t>User Story</a:t>
            </a:r>
          </a:p>
          <a:p>
            <a:pPr lvl="1"/>
            <a:r>
              <a:rPr lang="en-US" dirty="0" smtClean="0"/>
              <a:t>A requirement or general explanation of software feature</a:t>
            </a:r>
            <a:endParaRPr lang="en-US" dirty="0"/>
          </a:p>
        </p:txBody>
      </p:sp>
      <p:pic>
        <p:nvPicPr>
          <p:cNvPr id="2050" name="Picture 2" descr="https://cdn-images.visual-paradigm.com/guide/agile/what-is-user-story/01-user-s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648200"/>
            <a:ext cx="3307556" cy="200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[</a:t>
            </a:r>
            <a:r>
              <a:rPr lang="en-US" b="1" dirty="0"/>
              <a:t>customer</a:t>
            </a:r>
            <a:r>
              <a:rPr lang="en-US" dirty="0"/>
              <a:t>], I want [</a:t>
            </a:r>
            <a:r>
              <a:rPr lang="en-US" b="1" dirty="0"/>
              <a:t>shopping cart feature</a:t>
            </a:r>
            <a:r>
              <a:rPr lang="en-US" dirty="0"/>
              <a:t>] so that [</a:t>
            </a:r>
            <a:r>
              <a:rPr lang="en-US" b="1" dirty="0"/>
              <a:t>I can easily purchase items online</a:t>
            </a:r>
            <a:r>
              <a:rPr lang="en-US" dirty="0"/>
              <a:t>].</a:t>
            </a:r>
          </a:p>
          <a:p>
            <a:r>
              <a:rPr lang="en-US" dirty="0"/>
              <a:t>As an [</a:t>
            </a:r>
            <a:r>
              <a:rPr lang="en-US" b="1" dirty="0"/>
              <a:t>manager</a:t>
            </a:r>
            <a:r>
              <a:rPr lang="en-US" dirty="0"/>
              <a:t>], I want to [</a:t>
            </a:r>
            <a:r>
              <a:rPr lang="en-US" b="1" dirty="0"/>
              <a:t>generate a report</a:t>
            </a:r>
            <a:r>
              <a:rPr lang="en-US" dirty="0"/>
              <a:t>] so that [</a:t>
            </a:r>
            <a:r>
              <a:rPr lang="en-US" b="1" dirty="0"/>
              <a:t>I can understand which departments need more resources</a:t>
            </a:r>
            <a:r>
              <a:rPr lang="en-US" dirty="0"/>
              <a:t>].</a:t>
            </a:r>
          </a:p>
          <a:p>
            <a:r>
              <a:rPr lang="en-US" dirty="0"/>
              <a:t>As a [</a:t>
            </a:r>
            <a:r>
              <a:rPr lang="en-US" b="1" dirty="0"/>
              <a:t>customer</a:t>
            </a:r>
            <a:r>
              <a:rPr lang="en-US" dirty="0"/>
              <a:t>], I want to [</a:t>
            </a:r>
            <a:r>
              <a:rPr lang="en-US" b="1" dirty="0"/>
              <a:t>receive an SMS when the item is arrived</a:t>
            </a:r>
            <a:r>
              <a:rPr lang="en-US" dirty="0"/>
              <a:t>] so that [</a:t>
            </a:r>
            <a:r>
              <a:rPr lang="en-US" b="1" dirty="0"/>
              <a:t>I can go pick it up right away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pic>
        <p:nvPicPr>
          <p:cNvPr id="3074" name="Picture 2" descr="https://cdn-images.visual-paradigm.com/guide/agile/what-is-user-story/03-user-story-stick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119" y="4893469"/>
            <a:ext cx="2478881" cy="19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-images.visual-paradigm.com/guide/agile/what-is-user-story/02-user-story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5362574"/>
            <a:ext cx="4900613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7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cdn-images.visual-paradigm.com/guide/agile/what-is-user-story/07-three-level-user-story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68" y="1993845"/>
            <a:ext cx="6654386" cy="37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11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in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5939576" cy="3263504"/>
          </a:xfrm>
        </p:spPr>
        <p:txBody>
          <a:bodyPr/>
          <a:lstStyle/>
          <a:p>
            <a:r>
              <a:rPr lang="en-US" dirty="0" smtClean="0"/>
              <a:t>Project Velocity</a:t>
            </a:r>
          </a:p>
          <a:p>
            <a:pPr lvl="1"/>
            <a:r>
              <a:rPr lang="en-US" dirty="0" smtClean="0"/>
              <a:t>Story points completed ÷ Number of sprints</a:t>
            </a:r>
          </a:p>
        </p:txBody>
      </p:sp>
    </p:spTree>
    <p:extLst>
      <p:ext uri="{BB962C8B-B14F-4D97-AF65-F5344CB8AC3E}">
        <p14:creationId xmlns:p14="http://schemas.microsoft.com/office/powerpoint/2010/main" val="952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by </a:t>
            </a:r>
            <a:r>
              <a:rPr lang="en-US" dirty="0" err="1" smtClean="0"/>
              <a:t>Pfleeger</a:t>
            </a:r>
            <a:endParaRPr lang="en-US" dirty="0" smtClean="0"/>
          </a:p>
          <a:p>
            <a:r>
              <a:rPr lang="en-US" dirty="0" smtClean="0"/>
              <a:t>SE by Pressman</a:t>
            </a:r>
          </a:p>
          <a:p>
            <a:r>
              <a:rPr lang="en-US" dirty="0" smtClean="0"/>
              <a:t>UCF slides for SE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2737"/>
            <a:ext cx="8220075" cy="1135063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Effort Estimation</a:t>
            </a:r>
            <a:br>
              <a:rPr lang="en-GB" dirty="0" smtClean="0"/>
            </a:br>
            <a:r>
              <a:rPr lang="en-GB" sz="2800" dirty="0" err="1" smtClean="0"/>
              <a:t>Estimation</a:t>
            </a:r>
            <a:r>
              <a:rPr lang="en-GB" sz="2800" dirty="0" smtClean="0"/>
              <a:t> Should be Done Repeatedly</a:t>
            </a:r>
            <a:r>
              <a:rPr lang="en-GB" dirty="0" smtClean="0"/>
              <a:t> 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0075" cy="4668838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Uncertainty early in the project can affect the accuracy of cost and size estimations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601980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2549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 to Estimating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scope of the project to be built</a:t>
            </a:r>
          </a:p>
          <a:p>
            <a:r>
              <a:rPr lang="en-US" dirty="0" smtClean="0"/>
              <a:t>Generate an estimate of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6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Size</a:t>
            </a:r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763000" cy="35433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accuracy of a s/w project estimate is predicated on a number of things: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degree to which the planner has properly estimated the size of the product to be built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ability to translate the size estimate into human effort, calendar time, and dollars (required availability of past records)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degree to which the project plan reflects the abilities of the s/w team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stability of product requirements and the environment that supports the s/w engineering effort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A1D7C0-7475-4B27-AAA9-4EA0A7D7A685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Size</a:t>
            </a:r>
            <a:endParaRPr lang="en-US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511936" y="2057400"/>
            <a:ext cx="7340238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Sizing represents the project planner’s first major challenge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Size</a:t>
            </a:r>
            <a:r>
              <a:rPr lang="en-US" dirty="0"/>
              <a:t> refers to a quantifiable outcome of the s/w project (e.g. LOC and/or FP)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0FBF03-078B-4C6F-9AAB-E299982E6D55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Size and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baseline productivity metrics are LOC/pm or FP/pm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0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17093</TotalTime>
  <Words>2193</Words>
  <Application>Microsoft Office PowerPoint</Application>
  <PresentationFormat>On-screen Show (4:3)</PresentationFormat>
  <Paragraphs>458</Paragraphs>
  <Slides>47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Lucida Sans Unicode</vt:lpstr>
      <vt:lpstr>Symbol</vt:lpstr>
      <vt:lpstr>Times New Roman</vt:lpstr>
      <vt:lpstr>Wingdings</vt:lpstr>
      <vt:lpstr>Metropolitan</vt:lpstr>
      <vt:lpstr>Document</vt:lpstr>
      <vt:lpstr>Planning and Managing the Project: Effort Estimation </vt:lpstr>
      <vt:lpstr>Effort Estimation</vt:lpstr>
      <vt:lpstr>Types of Costs</vt:lpstr>
      <vt:lpstr>Software Project Estimation</vt:lpstr>
      <vt:lpstr>Effort Estimation Estimation Should be Done Repeatedly </vt:lpstr>
      <vt:lpstr>Pre-requisite to Estimating Effort</vt:lpstr>
      <vt:lpstr>Estimating Size</vt:lpstr>
      <vt:lpstr>Estimating Size</vt:lpstr>
      <vt:lpstr>Estimating Size and Effort</vt:lpstr>
      <vt:lpstr>An Example</vt:lpstr>
      <vt:lpstr>An Example of LOC-Based Estimation</vt:lpstr>
      <vt:lpstr>An Example of LOC-Based Estimation</vt:lpstr>
      <vt:lpstr>3.3 Effort Estimation  Sidebar 3.3 Causes of Inaccurate Estimates</vt:lpstr>
      <vt:lpstr>3.3 Effort Estimation  Sidebar 3.3 Causes of Inaccurate Estimates (continued)</vt:lpstr>
      <vt:lpstr>Software Project Estimation</vt:lpstr>
      <vt:lpstr>Decomposition Techniques</vt:lpstr>
      <vt:lpstr>Estimating Size</vt:lpstr>
      <vt:lpstr>Effort Estimation  COCOMO </vt:lpstr>
      <vt:lpstr>Effort Estimation  COCOMO I</vt:lpstr>
      <vt:lpstr>An Example</vt:lpstr>
      <vt:lpstr>Effort Estimation  COCOMO II:  Stages of Development</vt:lpstr>
      <vt:lpstr>Three Stages of COCOMO II</vt:lpstr>
      <vt:lpstr>Estimating Size: Stage 1</vt:lpstr>
      <vt:lpstr>PowerPoint Presentation</vt:lpstr>
      <vt:lpstr>Estimating Size: Stage 1</vt:lpstr>
      <vt:lpstr>Estimating Size: Stage 1</vt:lpstr>
      <vt:lpstr>Estimation of Size</vt:lpstr>
      <vt:lpstr>PowerPoint Presentation</vt:lpstr>
      <vt:lpstr>Introduction to Function Points</vt:lpstr>
      <vt:lpstr>Information Domain Values</vt:lpstr>
      <vt:lpstr>Information Domain Values (continued)</vt:lpstr>
      <vt:lpstr>Value Adjustment Factors</vt:lpstr>
      <vt:lpstr>Value Adjustment Factors (continued)</vt:lpstr>
      <vt:lpstr>Function Point Computation</vt:lpstr>
      <vt:lpstr>Function Point Example</vt:lpstr>
      <vt:lpstr>An Example of FP-Based Estimation</vt:lpstr>
      <vt:lpstr>An Example of FP-Based Estimation</vt:lpstr>
      <vt:lpstr>An Example of FP-Based Estimation</vt:lpstr>
      <vt:lpstr>An Example</vt:lpstr>
      <vt:lpstr>Estimating Size: Stage 3</vt:lpstr>
      <vt:lpstr>Information System Example Piccadilly System estimate at stage 1 (Application Composition Time)</vt:lpstr>
      <vt:lpstr>Management Activities in SE</vt:lpstr>
      <vt:lpstr>Estimation in Agile</vt:lpstr>
      <vt:lpstr>Examples of User Stories</vt:lpstr>
      <vt:lpstr>Example </vt:lpstr>
      <vt:lpstr>Estimation in Agile</vt:lpstr>
      <vt:lpstr>References</vt:lpstr>
    </vt:vector>
  </TitlesOfParts>
  <Company>UMT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9799</dc:creator>
  <cp:lastModifiedBy>Zeeshan</cp:lastModifiedBy>
  <cp:revision>73</cp:revision>
  <dcterms:created xsi:type="dcterms:W3CDTF">2012-10-24T12:11:37Z</dcterms:created>
  <dcterms:modified xsi:type="dcterms:W3CDTF">2024-05-23T16:41:01Z</dcterms:modified>
</cp:coreProperties>
</file>