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2"/>
  </p:notesMasterIdLst>
  <p:sldIdLst>
    <p:sldId id="258" r:id="rId3"/>
    <p:sldId id="275" r:id="rId4"/>
    <p:sldId id="261" r:id="rId5"/>
    <p:sldId id="276" r:id="rId6"/>
    <p:sldId id="277" r:id="rId7"/>
    <p:sldId id="279" r:id="rId8"/>
    <p:sldId id="280" r:id="rId9"/>
    <p:sldId id="281" r:id="rId10"/>
    <p:sldId id="30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980C4-CA9F-4FE2-A6E3-CF4288040080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A5C59-AADE-4777-836E-30C9F69C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3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919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47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2813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1107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677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1495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030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02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256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505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1079F58-1754-4F98-8C0C-2CBDD137463B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BBF6A8-9D67-4754-9A02-7AFFF445B6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369-14BD-4094-BB57-590F13A6C865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8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D44D-941C-4E0A-A7B3-7AB11FD6A724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3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663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82110A8-2C38-4208-BC32-4E6680D4E9A6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BBF6A8-9D67-4754-9A02-7AFFF445B6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7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1FC9-C2E3-416A-B2A8-10701E47742D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02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0F50-BD72-456F-951B-EB8C2268E3EA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9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1438-F594-42C5-A930-6E56635BADBD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8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7CD7-381B-4C99-80B1-DA679D552247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12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F9EC-1C8B-4B71-9E34-E4B529AA1570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8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E7D5-E9FF-4A54-AAD5-0D92EA216CBC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9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D363-F8A6-4A86-BB8F-085D130A554F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35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051B-7E57-4E97-BF02-31D5D941B852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4BBF6A8-9D67-4754-9A02-7AFFF445B6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AE488C8-903B-482A-9282-1ADD6060794E}" type="datetime1">
              <a:rPr lang="en-US" smtClean="0"/>
              <a:t>5/23/2024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BBF6A8-9D67-4754-9A02-7AFFF445B6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5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14637-FE9A-447B-AE7C-BD0AD34D6286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46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AD66-393F-481B-B12E-10AA65E7FC73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78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0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55867" cy="1131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447801"/>
            <a:ext cx="10955867" cy="46656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55945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D807-AC8C-4DE9-8223-4BC6838D0597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3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4153-26EB-47C5-A438-1366B47C3A45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6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E970C-4734-4BDB-BC90-080B991E5DF6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5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F936-2593-4363-99D6-F6BF8F01F7E2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A915-5971-4F8A-9BBC-F24712BAB36A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37E-A6AA-42DA-BB8C-95085D3BDBF8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4BBF6A8-9D67-4754-9A02-7AFFF445B6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FC12FC-9D10-4242-A855-F53862CDAB8A}" type="datetime1">
              <a:rPr lang="en-US" smtClean="0"/>
              <a:t>5/23/2024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BBF6A8-9D67-4754-9A02-7AFFF445B6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9A1C3AC-1FB8-49AC-A8E8-1E0A2F3FE71D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0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14E1A62-4721-4CDF-90F0-38B01C8B3A9B}" type="datetime1">
              <a:rPr lang="en-US" smtClean="0">
                <a:solidFill>
                  <a:prstClr val="black">
                    <a:alpha val="80000"/>
                  </a:prstClr>
                </a:solidFill>
              </a:rPr>
              <a:t>5/23/2024</a:t>
            </a:fld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alpha val="8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‹#›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a little, code a little, test a little, code a little, test, test, test, code a lot, test a little more.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4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“Evolution is staged process of progressive change over time in the properties, attributes, characteristics, </a:t>
            </a:r>
            <a:r>
              <a:rPr lang="en-US" dirty="0" err="1"/>
              <a:t>behaviour</a:t>
            </a:r>
            <a:r>
              <a:rPr lang="en-US" dirty="0"/>
              <a:t> of some material or abstract, natural or artificial, entity or system” Darwin. Lehman.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Changing System	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Maintenance: any work done to change the system after it is in operation</a:t>
            </a:r>
          </a:p>
          <a:p>
            <a:pPr lvl="1" eaLnBrk="1" hangingPunct="1"/>
            <a:r>
              <a:rPr lang="en-US" dirty="0" smtClean="0"/>
              <a:t>Software does not degrade or require periodic maintenance</a:t>
            </a:r>
          </a:p>
          <a:p>
            <a:pPr lvl="1" eaLnBrk="1" hangingPunct="1"/>
            <a:r>
              <a:rPr lang="en-US" dirty="0" smtClean="0"/>
              <a:t>However, software is continually evolving</a:t>
            </a:r>
          </a:p>
          <a:p>
            <a:pPr lvl="2" eaLnBrk="1" hangingPunct="1"/>
            <a:r>
              <a:rPr lang="en-US" dirty="0" smtClean="0"/>
              <a:t>Maintenance process can be difficult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783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Changing System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400" dirty="0"/>
              <a:t>Examples of Change During Software Development</a:t>
            </a:r>
          </a:p>
        </p:txBody>
      </p:sp>
      <p:graphicFrame>
        <p:nvGraphicFramePr>
          <p:cNvPr id="241765" name="Group 101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1752600" y="1447801"/>
          <a:ext cx="8686800" cy="4784883"/>
        </p:xfrm>
        <a:graphic>
          <a:graphicData uri="http://schemas.openxmlformats.org/drawingml/2006/table">
            <a:tbl>
              <a:tblPr/>
              <a:tblGrid>
                <a:gridCol w="4495800"/>
                <a:gridCol w="4191000"/>
              </a:tblGrid>
              <a:tr h="38570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Activity from which Initial change results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Artifacts requiring consequent change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Requirement analysis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Requirement specification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7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System design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Architectural design specification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Technical design specification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Program design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Program design specification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7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Program implementation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Program code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Program documentation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7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Unit testing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Test plans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Test scripts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78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System testing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Test plans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Test scripts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137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System delivery</a:t>
                      </a:r>
                    </a:p>
                  </a:txBody>
                  <a:tcPr marT="45713" marB="4571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User documentation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Operator documentation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System guide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Programmer’s guide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itchFamily="34" charset="0"/>
                          <a:cs typeface="Lucida Sans Unicode" pitchFamily="34" charset="0"/>
                        </a:rPr>
                        <a:t>Training classes</a:t>
                      </a:r>
                    </a:p>
                  </a:txBody>
                  <a:tcPr marT="45713" marB="4571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884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</a:t>
            </a:r>
            <a:r>
              <a:rPr lang="en-US" dirty="0" err="1" smtClean="0"/>
              <a:t>vs</a:t>
            </a:r>
            <a:r>
              <a:rPr lang="en-US" dirty="0" smtClean="0"/>
              <a:t>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software evolve</a:t>
            </a:r>
          </a:p>
          <a:p>
            <a:r>
              <a:rPr lang="en-US" dirty="0" smtClean="0"/>
              <a:t>What do we do to allow the evolution?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Changing System</a:t>
            </a:r>
            <a:br>
              <a:rPr lang="en-US" dirty="0" smtClean="0"/>
            </a:br>
            <a:r>
              <a:rPr lang="en-US" sz="2800" dirty="0"/>
              <a:t>The System Life Span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87538"/>
            <a:ext cx="8382000" cy="4665663"/>
          </a:xfrm>
        </p:spPr>
        <p:txBody>
          <a:bodyPr/>
          <a:lstStyle/>
          <a:p>
            <a:pPr eaLnBrk="1" hangingPunct="1"/>
            <a:r>
              <a:rPr lang="en-US" dirty="0" smtClean="0"/>
              <a:t>Will we need maintenance phase?</a:t>
            </a:r>
          </a:p>
          <a:p>
            <a:pPr lvl="1" eaLnBrk="1" hangingPunct="1"/>
            <a:r>
              <a:rPr lang="en-US" dirty="0" smtClean="0"/>
              <a:t>Even if best practices are followed, still need maintenance (because of E and P systems)</a:t>
            </a:r>
          </a:p>
          <a:p>
            <a:pPr eaLnBrk="1" hangingPunct="1"/>
            <a:r>
              <a:rPr lang="en-US" dirty="0" smtClean="0"/>
              <a:t>Development time vs. maintenance time</a:t>
            </a:r>
          </a:p>
          <a:p>
            <a:pPr lvl="1" eaLnBrk="1" hangingPunct="1"/>
            <a:r>
              <a:rPr lang="en-US" dirty="0" smtClean="0"/>
              <a:t>Recent surveys: 20% </a:t>
            </a:r>
            <a:r>
              <a:rPr lang="en-US" dirty="0" err="1" smtClean="0"/>
              <a:t>vs</a:t>
            </a:r>
            <a:r>
              <a:rPr lang="en-US" dirty="0" smtClean="0"/>
              <a:t> 80%</a:t>
            </a:r>
          </a:p>
          <a:p>
            <a:pPr eaLnBrk="1" hangingPunct="1"/>
            <a:r>
              <a:rPr lang="en-US" dirty="0" smtClean="0"/>
              <a:t>How much change can we expect?</a:t>
            </a:r>
          </a:p>
          <a:p>
            <a:pPr lvl="1" eaLnBrk="1" hangingPunct="1"/>
            <a:r>
              <a:rPr lang="en-US" dirty="0" smtClean="0"/>
              <a:t>System evolution vs. system decline: better to discard and build a new?</a:t>
            </a:r>
          </a:p>
          <a:p>
            <a:pPr lvl="2" eaLnBrk="1" hangingPunct="1"/>
            <a:r>
              <a:rPr lang="en-US" dirty="0" smtClean="0"/>
              <a:t>Cost/reliability/adaptability to change unacceptable?</a:t>
            </a:r>
          </a:p>
          <a:p>
            <a:pPr lvl="1" eaLnBrk="1" hangingPunct="1"/>
            <a:r>
              <a:rPr lang="en-US" dirty="0" smtClean="0"/>
              <a:t>Laws of software evolution</a:t>
            </a:r>
          </a:p>
        </p:txBody>
      </p:sp>
    </p:spTree>
    <p:extLst>
      <p:ext uri="{BB962C8B-B14F-4D97-AF65-F5344CB8AC3E}">
        <p14:creationId xmlns:p14="http://schemas.microsoft.com/office/powerpoint/2010/main" val="2290972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Changing System</a:t>
            </a:r>
            <a:br>
              <a:rPr lang="en-US" dirty="0" smtClean="0"/>
            </a:br>
            <a:r>
              <a:rPr lang="en-US" sz="2800" dirty="0"/>
              <a:t>Development Time Vs. Maintenance Time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Parikh and Zvegintzov (1983)</a:t>
            </a:r>
          </a:p>
          <a:p>
            <a:pPr lvl="1" eaLnBrk="1" hangingPunct="1"/>
            <a:r>
              <a:rPr lang="en-US" smtClean="0"/>
              <a:t>Development time: 2 years</a:t>
            </a:r>
          </a:p>
          <a:p>
            <a:pPr lvl="1" eaLnBrk="1" hangingPunct="1"/>
            <a:r>
              <a:rPr lang="en-US" smtClean="0"/>
              <a:t>Maintenance time: 5 to 6 years</a:t>
            </a:r>
          </a:p>
          <a:p>
            <a:pPr eaLnBrk="1" hangingPunct="1"/>
            <a:r>
              <a:rPr lang="en-US" smtClean="0"/>
              <a:t>Fjedstad and Hamlen (1979)</a:t>
            </a:r>
          </a:p>
          <a:p>
            <a:pPr lvl="1" eaLnBrk="1" hangingPunct="1"/>
            <a:r>
              <a:rPr lang="en-US" smtClean="0"/>
              <a:t>39% of effort in development</a:t>
            </a:r>
          </a:p>
          <a:p>
            <a:pPr lvl="1" eaLnBrk="1" hangingPunct="1"/>
            <a:r>
              <a:rPr lang="en-US" smtClean="0"/>
              <a:t>61% of effort in maintenance</a:t>
            </a:r>
          </a:p>
          <a:p>
            <a:pPr eaLnBrk="1" hangingPunct="1"/>
            <a:r>
              <a:rPr lang="en-US" smtClean="0"/>
              <a:t>80-20 rule</a:t>
            </a:r>
          </a:p>
          <a:p>
            <a:pPr lvl="1" eaLnBrk="1" hangingPunct="1"/>
            <a:r>
              <a:rPr lang="en-US" smtClean="0"/>
              <a:t>20% of effort in development</a:t>
            </a:r>
          </a:p>
          <a:p>
            <a:pPr lvl="1" eaLnBrk="1" hangingPunct="1"/>
            <a:r>
              <a:rPr lang="en-US" smtClean="0"/>
              <a:t>80% of effort in maintenance</a:t>
            </a:r>
          </a:p>
        </p:txBody>
      </p:sp>
    </p:spTree>
    <p:extLst>
      <p:ext uri="{BB962C8B-B14F-4D97-AF65-F5344CB8AC3E}">
        <p14:creationId xmlns:p14="http://schemas.microsoft.com/office/powerpoint/2010/main" val="3213976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dirty="0" smtClean="0"/>
              <a:t>The Nature of Maintenance</a:t>
            </a:r>
            <a:br>
              <a:rPr lang="en-US" dirty="0" smtClean="0"/>
            </a:br>
            <a:r>
              <a:rPr lang="en-US" sz="2800" dirty="0"/>
              <a:t>Types of Maintenance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smtClean="0"/>
              <a:t>Corrective:  maintaining control over day-to-day functions</a:t>
            </a:r>
          </a:p>
          <a:p>
            <a:pPr eaLnBrk="1" hangingPunct="1"/>
            <a:r>
              <a:rPr lang="en-US" smtClean="0"/>
              <a:t>Adaptive:  maintaining control over system modifications</a:t>
            </a:r>
          </a:p>
          <a:p>
            <a:pPr eaLnBrk="1" hangingPunct="1"/>
            <a:r>
              <a:rPr lang="en-US" smtClean="0"/>
              <a:t>Perfective:  perfecting existing functions</a:t>
            </a:r>
          </a:p>
          <a:p>
            <a:pPr eaLnBrk="1" hangingPunct="1"/>
            <a:r>
              <a:rPr lang="en-US" smtClean="0"/>
              <a:t>Preventive:  preventing system performance from degrading to unacceptable levels</a:t>
            </a:r>
          </a:p>
        </p:txBody>
      </p:sp>
    </p:spTree>
    <p:extLst>
      <p:ext uri="{BB962C8B-B14F-4D97-AF65-F5344CB8AC3E}">
        <p14:creationId xmlns:p14="http://schemas.microsoft.com/office/powerpoint/2010/main" val="2362222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dirty="0" smtClean="0"/>
              <a:t>The Nature of Maintenance</a:t>
            </a:r>
            <a:br>
              <a:rPr lang="en-US" dirty="0" smtClean="0"/>
            </a:br>
            <a:r>
              <a:rPr lang="en-US" sz="2800" dirty="0"/>
              <a:t>Who Performs Maintenance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smtClean="0"/>
              <a:t>Separate maintenance team</a:t>
            </a:r>
          </a:p>
          <a:p>
            <a:pPr lvl="1" eaLnBrk="1" hangingPunct="1"/>
            <a:r>
              <a:rPr lang="en-US" smtClean="0"/>
              <a:t>May be more objective</a:t>
            </a:r>
          </a:p>
          <a:p>
            <a:pPr lvl="1" eaLnBrk="1" hangingPunct="1"/>
            <a:r>
              <a:rPr lang="en-US" smtClean="0"/>
              <a:t>May find it easier to distinguish how a system should work from how it does work</a:t>
            </a:r>
          </a:p>
          <a:p>
            <a:pPr eaLnBrk="1" hangingPunct="1"/>
            <a:r>
              <a:rPr lang="en-US" smtClean="0"/>
              <a:t>Part of development team</a:t>
            </a:r>
          </a:p>
          <a:p>
            <a:pPr lvl="1" eaLnBrk="1" hangingPunct="1"/>
            <a:r>
              <a:rPr lang="en-US" smtClean="0"/>
              <a:t>Will build the system in a way that makes maintenance easier</a:t>
            </a:r>
          </a:p>
          <a:p>
            <a:pPr lvl="1" eaLnBrk="1" hangingPunct="1"/>
            <a:r>
              <a:rPr lang="en-US" smtClean="0"/>
              <a:t>May feel over confident, and ignore the documentation to help maintenance effort</a:t>
            </a:r>
          </a:p>
        </p:txBody>
      </p:sp>
    </p:spTree>
    <p:extLst>
      <p:ext uri="{BB962C8B-B14F-4D97-AF65-F5344CB8AC3E}">
        <p14:creationId xmlns:p14="http://schemas.microsoft.com/office/powerpoint/2010/main" val="36848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dirty="0" smtClean="0"/>
              <a:t>The Nature of Maintenance</a:t>
            </a:r>
            <a:br>
              <a:rPr lang="en-US" dirty="0" smtClean="0"/>
            </a:br>
            <a:r>
              <a:rPr lang="en-US" sz="2800" dirty="0" err="1"/>
              <a:t>Maintenance</a:t>
            </a:r>
            <a:r>
              <a:rPr lang="en-US" sz="2800" dirty="0"/>
              <a:t> Team Responsibilities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05000" y="1963738"/>
            <a:ext cx="4032250" cy="4665663"/>
          </a:xfrm>
        </p:spPr>
        <p:txBody>
          <a:bodyPr vert="horz" lIns="92075" tIns="46038" rIns="92075" bIns="46038" rtlCol="0"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Understanding the system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Locating information in system documentation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Keeping system documentation up-to-date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Extending existing functions to accommodate new or changing requirements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Adding new functions to the system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  <a:buClr>
                <a:schemeClr val="accent2"/>
              </a:buClr>
              <a:buFont typeface="Times New Roman" pitchFamily="18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Finding the source of system failures or problems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096000" y="1676400"/>
            <a:ext cx="457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Locating and correcting faults</a:t>
            </a:r>
          </a:p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Answering questions about the way the system works</a:t>
            </a:r>
          </a:p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Restructuring design and code components</a:t>
            </a:r>
          </a:p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Rewriting design and code components</a:t>
            </a:r>
          </a:p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Deleting design and code components that are no longer useful</a:t>
            </a:r>
          </a:p>
          <a:p>
            <a:pPr marL="342900" indent="-342900">
              <a:spcBef>
                <a:spcPct val="15000"/>
              </a:spcBef>
              <a:buFontTx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Sans Unicode" pitchFamily="34" charset="0"/>
              </a:rPr>
              <a:t>Managing changes to the system as they are made</a:t>
            </a:r>
          </a:p>
        </p:txBody>
      </p:sp>
    </p:spTree>
    <p:extLst>
      <p:ext uri="{BB962C8B-B14F-4D97-AF65-F5344CB8AC3E}">
        <p14:creationId xmlns:p14="http://schemas.microsoft.com/office/powerpoint/2010/main" val="3094888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Nature of Maintenance</a:t>
            </a:r>
            <a:br>
              <a:rPr lang="en-US" dirty="0" smtClean="0"/>
            </a:br>
            <a:r>
              <a:rPr lang="en-US" dirty="0" smtClean="0"/>
              <a:t>Use of Maintenance Time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Graphical representation of distribution of maintenance effort (Lientz and Swanson)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09900"/>
            <a:ext cx="3798888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685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test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Execute the test (it will fail</a:t>
            </a:r>
            <a:r>
              <a:rPr lang="en-US" baseline="30000" dirty="0" smtClean="0"/>
              <a:t>**</a:t>
            </a:r>
            <a:r>
              <a:rPr lang="en-US" dirty="0" smtClean="0"/>
              <a:t> in absence of the corresponding code)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just enough code so that the test case passes</a:t>
            </a:r>
            <a:r>
              <a:rPr lang="en-US" baseline="30000" dirty="0" smtClean="0"/>
              <a:t>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1 to 3 and observe the increase in code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Refactor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Retest and make sure all the original test cases still pass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until no more testing is required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2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4200" y="6488668"/>
            <a:ext cx="96763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*here a passed test case means the actual output and the expected output are consistent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20267806">
            <a:off x="2609798" y="5227659"/>
            <a:ext cx="295172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Fault isolation?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104" y="229424"/>
            <a:ext cx="5352264" cy="3285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267806">
            <a:off x="7291687" y="4153665"/>
            <a:ext cx="4732674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Doing just enough,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Always having a </a:t>
            </a:r>
            <a:r>
              <a:rPr lang="en-US" sz="2800" dirty="0">
                <a:solidFill>
                  <a:srgbClr val="FF0000"/>
                </a:solidFill>
              </a:rPr>
              <a:t>working (may be incomplete) version of </a:t>
            </a:r>
            <a:r>
              <a:rPr lang="en-US" sz="2800" dirty="0" smtClean="0">
                <a:solidFill>
                  <a:srgbClr val="FF0000"/>
                </a:solidFill>
              </a:rPr>
              <a:t>the program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957" y="6240926"/>
            <a:ext cx="7911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**here </a:t>
            </a:r>
            <a:r>
              <a:rPr lang="en-US" sz="1400" dirty="0"/>
              <a:t>a </a:t>
            </a:r>
            <a:r>
              <a:rPr lang="en-US" sz="1400" dirty="0" smtClean="0"/>
              <a:t>failed </a:t>
            </a:r>
            <a:r>
              <a:rPr lang="en-US" sz="1400" dirty="0"/>
              <a:t>test case means the actual output and the expected output </a:t>
            </a:r>
            <a:r>
              <a:rPr lang="en-US" sz="1400" dirty="0" smtClean="0"/>
              <a:t>do not match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7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dirty="0" smtClean="0"/>
              <a:t>Maintenance Problems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Staff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Limited understanding (47% of effort is spent on </a:t>
            </a:r>
            <a:r>
              <a:rPr lang="en-US" sz="2000"/>
              <a:t>understanding)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Management </a:t>
            </a:r>
            <a:r>
              <a:rPr lang="en-US" sz="2000" dirty="0"/>
              <a:t>priorities: rushing a new product to </a:t>
            </a:r>
            <a:r>
              <a:rPr lang="en-US" sz="2000"/>
              <a:t>the market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Technical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Testing </a:t>
            </a:r>
            <a:r>
              <a:rPr lang="en-US" sz="2000" dirty="0"/>
              <a:t>difficulties (some systems must be available around a clock)</a:t>
            </a:r>
          </a:p>
        </p:txBody>
      </p:sp>
    </p:spTree>
    <p:extLst>
      <p:ext uri="{BB962C8B-B14F-4D97-AF65-F5344CB8AC3E}">
        <p14:creationId xmlns:p14="http://schemas.microsoft.com/office/powerpoint/2010/main" val="891552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dirty="0" smtClean="0"/>
              <a:t>Maintenance Problems</a:t>
            </a:r>
            <a:br>
              <a:rPr lang="en-US" dirty="0" smtClean="0"/>
            </a:br>
            <a:r>
              <a:rPr lang="en-US" sz="2800" dirty="0"/>
              <a:t>The Need of Compromise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dirty="0" smtClean="0"/>
              <a:t>Balancing need for change with the need for keeping the system available to users</a:t>
            </a:r>
          </a:p>
          <a:p>
            <a:pPr lvl="1" eaLnBrk="1" hangingPunct="1"/>
            <a:r>
              <a:rPr lang="en-US" dirty="0" smtClean="0"/>
              <a:t>Principles of SE compete with expediency and cost</a:t>
            </a:r>
          </a:p>
          <a:p>
            <a:pPr eaLnBrk="1" hangingPunct="1"/>
            <a:r>
              <a:rPr lang="en-US" dirty="0" smtClean="0"/>
              <a:t>Fixing problem quick but inelegant solution, or more involved but elegant way</a:t>
            </a:r>
          </a:p>
          <a:p>
            <a:pPr lvl="1" eaLnBrk="1" hangingPunct="1"/>
            <a:r>
              <a:rPr lang="en-US" dirty="0" smtClean="0"/>
              <a:t>Solving problem involves only the immediate correction of a fault</a:t>
            </a:r>
          </a:p>
        </p:txBody>
      </p:sp>
    </p:spTree>
    <p:extLst>
      <p:ext uri="{BB962C8B-B14F-4D97-AF65-F5344CB8AC3E}">
        <p14:creationId xmlns:p14="http://schemas.microsoft.com/office/powerpoint/2010/main" val="2381953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Common </a:t>
            </a:r>
            <a:r>
              <a:rPr lang="en-US" dirty="0" smtClean="0"/>
              <a:t>Integration Issues During Development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issues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264435"/>
              </p:ext>
            </p:extLst>
          </p:nvPr>
        </p:nvGraphicFramePr>
        <p:xfrm>
          <a:off x="1981201" y="1935163"/>
          <a:ext cx="8268174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996759"/>
                <a:gridCol w="1176248"/>
                <a:gridCol w="388688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Inconsistent/different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DB schema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Irrelevant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Inconsistent versions of 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Irrelevant attributes in </a:t>
                      </a:r>
                      <a:r>
                        <a:rPr lang="en-US" dirty="0" err="1" smtClean="0"/>
                        <a:t>db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Inconsistent</a:t>
                      </a:r>
                      <a:r>
                        <a:rPr lang="en-US" baseline="0" dirty="0" smtClean="0"/>
                        <a:t> naming convention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Incomplete submission by coordinating teams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to code till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 of integration team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in Db schema till the 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Unavailability of single platform to receive codes to be integrated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Independent/stand alone </a:t>
                      </a:r>
                      <a:r>
                        <a:rPr lang="en-US" dirty="0" err="1" smtClean="0"/>
                        <a:t>db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Inconsistent UI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Inefficient communication between teams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9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Integration?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 and Testing</a:t>
            </a:r>
          </a:p>
          <a:p>
            <a:pPr lvl="1"/>
            <a:r>
              <a:rPr lang="en-US" dirty="0" smtClean="0"/>
              <a:t>Main repository of code</a:t>
            </a:r>
          </a:p>
          <a:p>
            <a:pPr lvl="1"/>
            <a:r>
              <a:rPr lang="en-US" dirty="0" smtClean="0"/>
              <a:t>Main repository of test cases (automated)</a:t>
            </a:r>
          </a:p>
          <a:p>
            <a:pPr lvl="1"/>
            <a:r>
              <a:rPr lang="en-US" dirty="0" smtClean="0"/>
              <a:t>Merging of code changes at frequent basis (hourly/daily)</a:t>
            </a:r>
          </a:p>
          <a:p>
            <a:pPr lvl="1"/>
            <a:r>
              <a:rPr lang="en-US" dirty="0" smtClean="0"/>
              <a:t>Execution of tests at each commit</a:t>
            </a:r>
          </a:p>
          <a:p>
            <a:r>
              <a:rPr lang="en-US" dirty="0" smtClean="0"/>
              <a:t>Continuous Delivery and Deployment</a:t>
            </a:r>
          </a:p>
          <a:p>
            <a:pPr lvl="1"/>
            <a:r>
              <a:rPr lang="en-US" dirty="0" smtClean="0"/>
              <a:t>Test suite with good coverage</a:t>
            </a:r>
          </a:p>
          <a:p>
            <a:pPr lvl="1"/>
            <a:r>
              <a:rPr lang="en-US" dirty="0" smtClean="0"/>
              <a:t>Updated documentation</a:t>
            </a:r>
          </a:p>
          <a:p>
            <a:pPr lvl="1"/>
            <a:r>
              <a:rPr lang="en-US" dirty="0" smtClean="0"/>
              <a:t>Automated deployment if a build passes the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 and Benefits of CI/CD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Writing automated test cases</a:t>
            </a:r>
          </a:p>
          <a:p>
            <a:pPr lvl="1"/>
            <a:r>
              <a:rPr lang="en-US" dirty="0" smtClean="0"/>
              <a:t>Installation and maintenance of a server</a:t>
            </a:r>
          </a:p>
          <a:p>
            <a:pPr lvl="1"/>
            <a:r>
              <a:rPr lang="en-US" dirty="0" smtClean="0"/>
              <a:t>Strong technical skills regarding testing</a:t>
            </a:r>
          </a:p>
          <a:p>
            <a:pPr lvl="1"/>
            <a:r>
              <a:rPr lang="en-US" dirty="0" smtClean="0"/>
              <a:t>Strong testing culture required</a:t>
            </a:r>
          </a:p>
          <a:p>
            <a:pPr lvl="1"/>
            <a:r>
              <a:rPr lang="en-US" dirty="0" smtClean="0"/>
              <a:t>Good documentation skills required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Integration issues resolved early on</a:t>
            </a:r>
          </a:p>
          <a:p>
            <a:pPr lvl="1"/>
            <a:r>
              <a:rPr lang="en-US" dirty="0" smtClean="0"/>
              <a:t>Issues are resolved before a developer moves from one task to another (better productivity)</a:t>
            </a:r>
          </a:p>
          <a:p>
            <a:pPr lvl="1"/>
            <a:r>
              <a:rPr lang="en-US" dirty="0" smtClean="0"/>
              <a:t>Reduced testing cost over </a:t>
            </a:r>
            <a:r>
              <a:rPr lang="en-US" dirty="0" smtClean="0"/>
              <a:t>time (automated continuous testing?)</a:t>
            </a:r>
            <a:endParaRPr lang="en-US" dirty="0" smtClean="0"/>
          </a:p>
          <a:p>
            <a:pPr lvl="1"/>
            <a:r>
              <a:rPr lang="en-US" dirty="0" smtClean="0"/>
              <a:t>QA team can focus on managing consistencies in the process</a:t>
            </a:r>
          </a:p>
          <a:p>
            <a:pPr lvl="1"/>
            <a:r>
              <a:rPr lang="en-US" dirty="0" smtClean="0"/>
              <a:t>Development do not need to be paused at the time of deployment</a:t>
            </a:r>
          </a:p>
          <a:p>
            <a:pPr lvl="1"/>
            <a:r>
              <a:rPr lang="en-US" dirty="0" smtClean="0"/>
              <a:t>Less risky releases</a:t>
            </a:r>
          </a:p>
          <a:p>
            <a:pPr lvl="1"/>
            <a:r>
              <a:rPr lang="en-US" dirty="0" smtClean="0"/>
              <a:t>Less pressure on teams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</a:t>
            </a:r>
            <a:r>
              <a:rPr lang="en-US" dirty="0"/>
              <a:t>of test cases at each commit?</a:t>
            </a:r>
          </a:p>
          <a:p>
            <a:r>
              <a:rPr lang="en-US" dirty="0"/>
              <a:t>Automated execution of test cases at each commit?</a:t>
            </a:r>
          </a:p>
          <a:p>
            <a:r>
              <a:rPr lang="en-US" dirty="0" smtClean="0"/>
              <a:t>TDD?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27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57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and Operations</a:t>
            </a:r>
          </a:p>
          <a:p>
            <a:pPr lvl="1"/>
            <a:r>
              <a:rPr lang="en-US" dirty="0" smtClean="0"/>
              <a:t>Shorten the lifecycle</a:t>
            </a:r>
          </a:p>
          <a:p>
            <a:pPr lvl="2"/>
            <a:r>
              <a:rPr lang="en-US" dirty="0" smtClean="0"/>
              <a:t>Source code management</a:t>
            </a:r>
          </a:p>
          <a:p>
            <a:pPr lvl="2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Continuous testing</a:t>
            </a:r>
          </a:p>
          <a:p>
            <a:pPr lvl="1"/>
            <a:r>
              <a:rPr lang="en-US" dirty="0" smtClean="0"/>
              <a:t>Use tool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Paul Jorgensen, Software Testing-A Craftsman’s Approach, </a:t>
            </a:r>
            <a:r>
              <a:rPr lang="en-US" smtClean="0"/>
              <a:t>3</a:t>
            </a:r>
            <a:r>
              <a:rPr lang="en-US" baseline="30000" smtClean="0"/>
              <a:t>rd</a:t>
            </a:r>
            <a:r>
              <a:rPr lang="en-US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29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3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Next </a:t>
            </a:r>
            <a:r>
              <a:rPr lang="en-US" dirty="0"/>
              <a:t>D</a:t>
            </a:r>
            <a:r>
              <a:rPr lang="en-US" dirty="0" smtClean="0"/>
              <a:t>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2157731"/>
            <a:ext cx="3505349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Guided by sequence of user stories</a:t>
            </a:r>
          </a:p>
          <a:p>
            <a:pPr lvl="1"/>
            <a:r>
              <a:rPr lang="en-US" dirty="0" smtClean="0"/>
              <a:t>Dependent on order</a:t>
            </a:r>
          </a:p>
          <a:p>
            <a:r>
              <a:rPr lang="en-US" dirty="0" smtClean="0"/>
              <a:t>Additional user stories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3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764" y="1656246"/>
            <a:ext cx="4850201" cy="4267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965" y="2155270"/>
            <a:ext cx="5147159" cy="42125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8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17" y="27480"/>
            <a:ext cx="10772775" cy="1658198"/>
          </a:xfrm>
        </p:spPr>
        <p:txBody>
          <a:bodyPr/>
          <a:lstStyle/>
          <a:p>
            <a:r>
              <a:rPr lang="en-US" dirty="0" smtClean="0"/>
              <a:t>Example: Next </a:t>
            </a:r>
            <a:r>
              <a:rPr lang="en-US" dirty="0"/>
              <a:t>D</a:t>
            </a:r>
            <a:r>
              <a:rPr lang="en-US" dirty="0" smtClean="0"/>
              <a:t>ate Function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4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15902"/>
              </p:ext>
            </p:extLst>
          </p:nvPr>
        </p:nvGraphicFramePr>
        <p:xfrm>
          <a:off x="531610" y="1163585"/>
          <a:ext cx="10898388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57"/>
                <a:gridCol w="2369713"/>
                <a:gridCol w="3412901"/>
                <a:gridCol w="43788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Corresponding Pseudo-Code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program compiles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 the </a:t>
                      </a:r>
                      <a:r>
                        <a:rPr lang="en-US" sz="14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NextDate</a:t>
                      </a: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source code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EO: OK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978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day can be input</a:t>
                      </a:r>
                      <a:r>
                        <a:rPr lang="en-US" baseline="0" dirty="0" smtClean="0"/>
                        <a:t> and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 15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EO: day = 15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input</a:t>
                      </a:r>
                      <a:r>
                        <a:rPr lang="en-US" baseline="0" dirty="0" smtClean="0"/>
                        <a:t> month can be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 15, 11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EO: day = 15, month = 11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input</a:t>
                      </a:r>
                      <a:r>
                        <a:rPr lang="en-US" baseline="0" dirty="0" smtClean="0"/>
                        <a:t> year can be displayed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Input: 15, 11, 2005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EO: day = 15, month = 11, </a:t>
                      </a:r>
                    </a:p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year = 2005</a:t>
                      </a:r>
                    </a:p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492" y="2280135"/>
            <a:ext cx="2381250" cy="85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938" y="1685678"/>
            <a:ext cx="1611414" cy="4055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492" y="3250128"/>
            <a:ext cx="2733675" cy="1352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492" y="4717556"/>
            <a:ext cx="2752725" cy="1857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977" y="5384306"/>
            <a:ext cx="5353050" cy="1190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50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17" y="27480"/>
            <a:ext cx="10772775" cy="1658198"/>
          </a:xfrm>
        </p:spPr>
        <p:txBody>
          <a:bodyPr/>
          <a:lstStyle/>
          <a:p>
            <a:r>
              <a:rPr lang="en-US" dirty="0" smtClean="0"/>
              <a:t>Example: Next </a:t>
            </a:r>
            <a:r>
              <a:rPr lang="en-US" dirty="0"/>
              <a:t>D</a:t>
            </a:r>
            <a:r>
              <a:rPr lang="en-US" dirty="0" smtClean="0"/>
              <a:t>ate Function (Contd.)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5</a:t>
            </a:fld>
            <a:endParaRPr lang="en-US" dirty="0">
              <a:solidFill>
                <a:srgbClr val="50B4C8">
                  <a:alpha val="25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17" y="1412584"/>
            <a:ext cx="3579943" cy="1150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418" y="1412584"/>
            <a:ext cx="5257800" cy="2028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17" y="3948000"/>
            <a:ext cx="3190875" cy="1038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813" y="3513336"/>
            <a:ext cx="5257800" cy="2533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967" y="6046986"/>
            <a:ext cx="5133975" cy="742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847" y="3441409"/>
            <a:ext cx="5295900" cy="3181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93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test cases added to existing test suite with every user story</a:t>
            </a:r>
          </a:p>
          <a:p>
            <a:pPr marL="4572" lvl="1" indent="0">
              <a:buNone/>
            </a:pPr>
            <a:r>
              <a:rPr lang="en-US" dirty="0" smtClean="0"/>
              <a:t>Code is refactored</a:t>
            </a:r>
            <a:r>
              <a:rPr lang="en-US" dirty="0"/>
              <a:t> </a:t>
            </a:r>
            <a:r>
              <a:rPr lang="en-US" dirty="0" smtClean="0"/>
              <a:t>after every few tests</a:t>
            </a:r>
          </a:p>
          <a:p>
            <a:pPr marL="0" indent="0">
              <a:buNone/>
            </a:pPr>
            <a:r>
              <a:rPr lang="en-US" dirty="0" smtClean="0"/>
              <a:t>Tests are run in automated manner </a:t>
            </a:r>
          </a:p>
          <a:p>
            <a:pPr marL="4572" lvl="1" indent="0">
              <a:buNone/>
            </a:pPr>
            <a:r>
              <a:rPr lang="en-US" dirty="0"/>
              <a:t>Any problems/issues</a:t>
            </a:r>
            <a:r>
              <a:rPr lang="en-US" dirty="0" smtClean="0"/>
              <a:t>???</a:t>
            </a:r>
          </a:p>
          <a:p>
            <a:pPr marL="4572" lvl="1" indent="0">
              <a:buNone/>
            </a:pPr>
            <a:endParaRPr lang="en-US" dirty="0"/>
          </a:p>
          <a:p>
            <a:pPr marL="4572" lvl="1" indent="0">
              <a:buNone/>
            </a:pPr>
            <a:r>
              <a:rPr lang="en-US" dirty="0" smtClean="0"/>
              <a:t>Code based or Specification based</a:t>
            </a:r>
          </a:p>
          <a:p>
            <a:pPr marL="4572" lvl="1" indent="0">
              <a:buNone/>
            </a:pPr>
            <a:r>
              <a:rPr lang="en-US" dirty="0" smtClean="0"/>
              <a:t>Granularity of user stories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6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056" y="176469"/>
            <a:ext cx="5314950" cy="119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1" y="1378826"/>
            <a:ext cx="5210175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831" y="4064714"/>
            <a:ext cx="5019675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770" y="3626726"/>
            <a:ext cx="228600" cy="247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831" y="4474317"/>
            <a:ext cx="4829175" cy="1552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9831" y="6267844"/>
            <a:ext cx="209550" cy="285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9852762">
            <a:off x="3939927" y="2992494"/>
            <a:ext cx="30347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Configuration management?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866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 of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Coarse Grain or Fine Grain?</a:t>
            </a:r>
          </a:p>
          <a:p>
            <a:pPr lvl="1"/>
            <a:r>
              <a:rPr lang="en-US" dirty="0" smtClean="0"/>
              <a:t>Breakdown to finer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7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71" y="542657"/>
            <a:ext cx="5191125" cy="299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20" y="3533507"/>
            <a:ext cx="5229225" cy="2466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064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on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working system/program is always available (tight test/code cycles)</a:t>
            </a:r>
          </a:p>
          <a:p>
            <a:pPr marL="4572" lvl="1" indent="0">
              <a:buNone/>
            </a:pPr>
            <a:r>
              <a:rPr lang="en-US" dirty="0" smtClean="0"/>
              <a:t>Fault isolation</a:t>
            </a:r>
          </a:p>
          <a:p>
            <a:pPr marL="4572" lvl="1" indent="0">
              <a:buNone/>
            </a:pPr>
            <a:r>
              <a:rPr lang="en-US" dirty="0" smtClean="0"/>
              <a:t>Recreate a fault</a:t>
            </a:r>
          </a:p>
          <a:p>
            <a:pPr marL="4572" lvl="1" indent="0">
              <a:buNone/>
            </a:pPr>
            <a:r>
              <a:rPr lang="en-US" dirty="0" smtClean="0"/>
              <a:t>Variety of frameworks available</a:t>
            </a:r>
          </a:p>
          <a:p>
            <a:pPr marL="4572" lvl="1" indent="0">
              <a:buNone/>
            </a:pPr>
            <a:r>
              <a:rPr lang="en-US" dirty="0" smtClean="0"/>
              <a:t>Suitable for agile projects</a:t>
            </a:r>
          </a:p>
          <a:p>
            <a:pPr marL="4572" lvl="1" indent="0">
              <a:buNone/>
            </a:pPr>
            <a:r>
              <a:rPr lang="en-US" dirty="0" smtClean="0"/>
              <a:t>Probably cleaner/simpler code (refactoring)</a:t>
            </a:r>
          </a:p>
          <a:p>
            <a:pPr marL="4572" lvl="1" indent="0">
              <a:buNone/>
            </a:pPr>
            <a:endParaRPr lang="en-US" dirty="0" smtClean="0"/>
          </a:p>
          <a:p>
            <a:pPr marL="4572" lvl="1" indent="0">
              <a:buNone/>
            </a:pPr>
            <a:r>
              <a:rPr lang="en-US" dirty="0" smtClean="0"/>
              <a:t>Skilled tester</a:t>
            </a:r>
          </a:p>
          <a:p>
            <a:pPr marL="4572" lvl="1" indent="0">
              <a:buNone/>
            </a:pPr>
            <a:r>
              <a:rPr lang="en-US" dirty="0" smtClean="0"/>
              <a:t>Configuration management</a:t>
            </a:r>
          </a:p>
          <a:p>
            <a:pPr marL="4572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>
                <a:solidFill>
                  <a:srgbClr val="50B4C8">
                    <a:alpha val="25000"/>
                  </a:srgbClr>
                </a:solidFill>
              </a:rPr>
              <a:pPr/>
              <a:t>8</a:t>
            </a:fld>
            <a:endParaRPr lang="en-US">
              <a:solidFill>
                <a:srgbClr val="50B4C8">
                  <a:alpha val="25000"/>
                </a:srgb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8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Maintenance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F6A8-9D67-4754-9A02-7AFFF445B6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9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5.4|7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0.8|8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49.8|30.8|28.6|169.4|107.9|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6853</TotalTime>
  <Words>1186</Words>
  <Application>Microsoft Office PowerPoint</Application>
  <PresentationFormat>Widescreen</PresentationFormat>
  <Paragraphs>245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Lucida Sans Unicode</vt:lpstr>
      <vt:lpstr>Times New Roman</vt:lpstr>
      <vt:lpstr>Metropolitan</vt:lpstr>
      <vt:lpstr>1_Metropolitan</vt:lpstr>
      <vt:lpstr>Test Driven Development</vt:lpstr>
      <vt:lpstr>TDD?</vt:lpstr>
      <vt:lpstr>Example: Next Date Function</vt:lpstr>
      <vt:lpstr>Example: Next Date Function</vt:lpstr>
      <vt:lpstr>Example: Next Date Function (Contd.)</vt:lpstr>
      <vt:lpstr>TDD</vt:lpstr>
      <vt:lpstr>Granularity of Stories</vt:lpstr>
      <vt:lpstr>Discussion on TDD</vt:lpstr>
      <vt:lpstr>Software Maintenance</vt:lpstr>
      <vt:lpstr>Evolution</vt:lpstr>
      <vt:lpstr>The Changing System </vt:lpstr>
      <vt:lpstr>The Changing System Examples of Change During Software Development</vt:lpstr>
      <vt:lpstr>Evolution vs Maintenance</vt:lpstr>
      <vt:lpstr>The Changing System The System Life Span</vt:lpstr>
      <vt:lpstr>The Changing System Development Time Vs. Maintenance Time</vt:lpstr>
      <vt:lpstr>The Nature of Maintenance Types of Maintenance</vt:lpstr>
      <vt:lpstr>The Nature of Maintenance Who Performs Maintenance</vt:lpstr>
      <vt:lpstr>The Nature of Maintenance Maintenance Team Responsibilities</vt:lpstr>
      <vt:lpstr>The Nature of Maintenance Use of Maintenance Time</vt:lpstr>
      <vt:lpstr>Maintenance Problems</vt:lpstr>
      <vt:lpstr>Maintenance Problems The Need of Compromise</vt:lpstr>
      <vt:lpstr>Some Common Integration Issues During Development</vt:lpstr>
      <vt:lpstr>List of issues</vt:lpstr>
      <vt:lpstr>Continuous Integration?</vt:lpstr>
      <vt:lpstr>CI/CD</vt:lpstr>
      <vt:lpstr>Costs and Benefits of CI/CD</vt:lpstr>
      <vt:lpstr>Continuous Testing?</vt:lpstr>
      <vt:lpstr>DevOps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Approaches</dc:title>
  <dc:creator>Zeeshan Ali Rana</dc:creator>
  <cp:lastModifiedBy>Zeeshan</cp:lastModifiedBy>
  <cp:revision>104</cp:revision>
  <dcterms:created xsi:type="dcterms:W3CDTF">2020-04-05T18:46:10Z</dcterms:created>
  <dcterms:modified xsi:type="dcterms:W3CDTF">2024-05-23T18:32:15Z</dcterms:modified>
</cp:coreProperties>
</file>